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611" r:id="rId6"/>
    <p:sldId id="842" r:id="rId7"/>
    <p:sldId id="843" r:id="rId8"/>
    <p:sldId id="663" r:id="rId9"/>
    <p:sldId id="844" r:id="rId10"/>
    <p:sldId id="846" r:id="rId11"/>
    <p:sldId id="852" r:id="rId12"/>
    <p:sldId id="845" r:id="rId13"/>
    <p:sldId id="847" r:id="rId14"/>
    <p:sldId id="729" r:id="rId15"/>
    <p:sldId id="409" r:id="rId16"/>
    <p:sldId id="853" r:id="rId17"/>
    <p:sldId id="882" r:id="rId18"/>
    <p:sldId id="884" r:id="rId19"/>
    <p:sldId id="887" r:id="rId20"/>
    <p:sldId id="886" r:id="rId21"/>
    <p:sldId id="885" r:id="rId22"/>
    <p:sldId id="883" r:id="rId23"/>
    <p:sldId id="928" r:id="rId24"/>
    <p:sldId id="855" r:id="rId25"/>
    <p:sldId id="892" r:id="rId26"/>
    <p:sldId id="381" r:id="rId27"/>
    <p:sldId id="893" r:id="rId28"/>
    <p:sldId id="898" r:id="rId29"/>
    <p:sldId id="871" r:id="rId30"/>
    <p:sldId id="857" r:id="rId31"/>
    <p:sldId id="895" r:id="rId32"/>
    <p:sldId id="896" r:id="rId33"/>
    <p:sldId id="897" r:id="rId34"/>
    <p:sldId id="899" r:id="rId35"/>
    <p:sldId id="881" r:id="rId36"/>
  </p:sldIdLst>
  <p:sldSz cx="12190413" cy="6858000"/>
  <p:notesSz cx="9601200" cy="7315200"/>
  <p:embeddedFontLst>
    <p:embeddedFont>
      <p:font typeface="ABBvoiceOffice" panose="020D060302050302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DD18F728-F285-4688-ABC8-1FC2027F3E2F}">
          <p14:sldIdLst>
            <p14:sldId id="256"/>
            <p14:sldId id="611"/>
            <p14:sldId id="842"/>
            <p14:sldId id="843"/>
            <p14:sldId id="663"/>
            <p14:sldId id="844"/>
            <p14:sldId id="846"/>
            <p14:sldId id="852"/>
            <p14:sldId id="845"/>
            <p14:sldId id="847"/>
            <p14:sldId id="729"/>
            <p14:sldId id="409"/>
            <p14:sldId id="853"/>
            <p14:sldId id="882"/>
            <p14:sldId id="884"/>
            <p14:sldId id="887"/>
            <p14:sldId id="886"/>
            <p14:sldId id="885"/>
            <p14:sldId id="883"/>
            <p14:sldId id="928"/>
            <p14:sldId id="855"/>
            <p14:sldId id="892"/>
            <p14:sldId id="381"/>
            <p14:sldId id="893"/>
            <p14:sldId id="898"/>
            <p14:sldId id="871"/>
            <p14:sldId id="857"/>
            <p14:sldId id="895"/>
            <p14:sldId id="896"/>
            <p14:sldId id="897"/>
            <p14:sldId id="899"/>
            <p14:sldId id="8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305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3917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1074" y="102"/>
      </p:cViewPr>
      <p:guideLst/>
    </p:cSldViewPr>
  </p:slideViewPr>
  <p:outlineViewPr>
    <p:cViewPr>
      <p:scale>
        <a:sx n="33" d="100"/>
        <a:sy n="33" d="100"/>
      </p:scale>
      <p:origin x="0" y="-75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18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305"/>
        <p:guide pos="30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1" y="3"/>
            <a:ext cx="4160520" cy="365759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5438461" y="3"/>
            <a:ext cx="4160520" cy="365759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696490A3-8906-4C15-BA06-29841194A30F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1" y="6948174"/>
            <a:ext cx="4160520" cy="365759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5438461" y="6948174"/>
            <a:ext cx="4160520" cy="365759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CDABD733-F72C-4484-8056-9C6167F8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1" y="3"/>
            <a:ext cx="4160520" cy="365759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5438461" y="3"/>
            <a:ext cx="4160520" cy="365759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7B9B1A6A-6BBE-4409-8C9E-DA070337915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304925" y="550863"/>
            <a:ext cx="4872038" cy="274161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537353" y="3474722"/>
            <a:ext cx="8526499" cy="329184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1" y="6948174"/>
            <a:ext cx="4160520" cy="365759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5438461" y="6948174"/>
            <a:ext cx="4160520" cy="365759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3A94E69C-C28A-4BE6-BE89-71D8FB203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7465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26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0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37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19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69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38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0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5">
              <a:defRPr/>
            </a:pPr>
            <a:endParaRPr lang="en-US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8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25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6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0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6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9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47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5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167" y="4539037"/>
            <a:ext cx="11629504" cy="147520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400" cap="all" baseline="0"/>
            </a:lvl1pPr>
            <a:lvl2pPr marL="1588" indent="0">
              <a:buNone/>
              <a:defRPr sz="1400" cap="all" baseline="0"/>
            </a:lvl2pPr>
            <a:lvl3pPr marL="1588" indent="0">
              <a:buNone/>
              <a:defRPr sz="1400" cap="all" baseline="0"/>
            </a:lvl3pPr>
            <a:lvl4pPr marL="1588" indent="0">
              <a:buNone/>
              <a:defRPr sz="1400" cap="all" baseline="0"/>
            </a:lvl4pPr>
            <a:lvl5pPr marL="1588" indent="0">
              <a:buNone/>
              <a:defRPr sz="1400" cap="all" baseline="0"/>
            </a:lvl5pPr>
            <a:lvl6pPr marL="1588" indent="0">
              <a:buNone/>
              <a:defRPr sz="1400" cap="all" baseline="0"/>
            </a:lvl6pPr>
            <a:lvl7pPr marL="1588" indent="0">
              <a:buNone/>
              <a:defRPr sz="1400" cap="all" baseline="0"/>
            </a:lvl7pPr>
            <a:lvl8pPr marL="1588" indent="0">
              <a:buNone/>
              <a:defRPr sz="1400" cap="all" baseline="0"/>
            </a:lvl8pPr>
            <a:lvl9pPr marL="1588" indent="0">
              <a:buNone/>
              <a:defRPr sz="1400" cap="all" baseline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7166" y="4724365"/>
            <a:ext cx="11629504" cy="592406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77167" y="5449618"/>
            <a:ext cx="11629504" cy="287188"/>
          </a:xfrm>
        </p:spPr>
        <p:txBody>
          <a:bodyPr lIns="0" tIns="0" rIns="0" bIns="0"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7167" y="6094136"/>
            <a:ext cx="11629504" cy="2160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  <a:lvl6pPr marL="0" indent="0">
              <a:buNone/>
              <a:defRPr sz="2000"/>
            </a:lvl6pPr>
            <a:lvl7pPr marL="0" indent="0">
              <a:buNone/>
              <a:defRPr sz="2000"/>
            </a:lvl7pPr>
            <a:lvl8pPr marL="0" indent="0">
              <a:buNone/>
              <a:defRPr sz="2000"/>
            </a:lvl8pPr>
            <a:lvl9pPr marL="0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1F7BD2C3-4265-4E29-AAEA-54890CFB4547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585" y="361851"/>
            <a:ext cx="896803" cy="35078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gray">
          <a:xfrm>
            <a:off x="279400" y="519805"/>
            <a:ext cx="327600" cy="3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ver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585" y="361851"/>
            <a:ext cx="896803" cy="350784"/>
          </a:xfrm>
          <a:prstGeom prst="rect">
            <a:avLst/>
          </a:prstGeom>
        </p:spPr>
      </p:pic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167" y="4539037"/>
            <a:ext cx="11629504" cy="147520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400" cap="all" baseline="0"/>
            </a:lvl1pPr>
            <a:lvl2pPr marL="1588" indent="0">
              <a:buNone/>
              <a:defRPr sz="1400" cap="all" baseline="0"/>
            </a:lvl2pPr>
            <a:lvl3pPr marL="1588" indent="0">
              <a:buNone/>
              <a:defRPr sz="1400" cap="all" baseline="0"/>
            </a:lvl3pPr>
            <a:lvl4pPr marL="1588" indent="0">
              <a:buNone/>
              <a:defRPr sz="1400" cap="all" baseline="0"/>
            </a:lvl4pPr>
            <a:lvl5pPr marL="1588" indent="0">
              <a:buNone/>
              <a:defRPr sz="1400" cap="all" baseline="0"/>
            </a:lvl5pPr>
            <a:lvl6pPr marL="1588" indent="0">
              <a:buNone/>
              <a:defRPr sz="1400" cap="all" baseline="0"/>
            </a:lvl6pPr>
            <a:lvl7pPr marL="1588" indent="0">
              <a:buNone/>
              <a:defRPr sz="1400" cap="all" baseline="0"/>
            </a:lvl7pPr>
            <a:lvl8pPr marL="1588" indent="0">
              <a:buNone/>
              <a:defRPr sz="1400" cap="all" baseline="0"/>
            </a:lvl8pPr>
            <a:lvl9pPr marL="1588" indent="0">
              <a:buNone/>
              <a:defRPr sz="1400" cap="all" baseline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7166" y="4724365"/>
            <a:ext cx="11629504" cy="592406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 bwMode="gray">
          <a:xfrm>
            <a:off x="277167" y="5449618"/>
            <a:ext cx="11629504" cy="287188"/>
          </a:xfrm>
        </p:spPr>
        <p:txBody>
          <a:bodyPr lIns="0" tIns="0" rIns="0" bIns="0"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7167" y="6094136"/>
            <a:ext cx="11629504" cy="2160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  <a:lvl6pPr marL="0" indent="0">
              <a:buNone/>
              <a:defRPr sz="2000"/>
            </a:lvl6pPr>
            <a:lvl7pPr marL="0" indent="0">
              <a:buNone/>
              <a:defRPr sz="2000"/>
            </a:lvl7pPr>
            <a:lvl8pPr marL="0" indent="0">
              <a:buNone/>
              <a:defRPr sz="2000"/>
            </a:lvl8pPr>
            <a:lvl9pPr marL="0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5542" y="1819425"/>
            <a:ext cx="11630692" cy="4093946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3pPr>
            <a:lvl4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4pPr>
            <a:lvl5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5pPr>
            <a:lvl6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6pPr>
            <a:lvl7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7pPr>
            <a:lvl8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8pPr>
            <a:lvl9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E3EF050F-B85E-4E30-B69F-9970B4AED387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277019" y="1816571"/>
            <a:ext cx="11629215" cy="40968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120928"/>
            <a:ext cx="11626834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9400" y="622789"/>
            <a:ext cx="11626834" cy="4108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120928"/>
            <a:ext cx="11626834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604723B6-2C37-4C03-92C2-AA6C4A469955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75" y="4430714"/>
            <a:ext cx="3838501" cy="149251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79400" y="459581"/>
            <a:ext cx="820800" cy="9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1A2D5558-364E-49CF-BD1C-98EA466A7C24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725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768" y="414450"/>
            <a:ext cx="413246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12" y="718060"/>
            <a:ext cx="115197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14" y="1264008"/>
            <a:ext cx="115197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/>
          <a:srcRect t="21637" b="21637"/>
          <a:stretch/>
        </p:blipFill>
        <p:spPr bwMode="gray">
          <a:xfrm>
            <a:off x="2" y="0"/>
            <a:ext cx="12190413" cy="4610100"/>
          </a:xfrm>
          <a:prstGeom prst="rect">
            <a:avLst/>
          </a:prstGeom>
        </p:spPr>
      </p:pic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475" y="5000633"/>
            <a:ext cx="10111621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475" y="5205567"/>
            <a:ext cx="10110832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475" y="5751515"/>
            <a:ext cx="1011083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475" y="6109996"/>
            <a:ext cx="10111621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25" y="4828013"/>
            <a:ext cx="550899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14" y="6160150"/>
            <a:ext cx="873507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21" y="1931193"/>
            <a:ext cx="364272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21" y="2238495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21" y="2317185"/>
            <a:ext cx="3642726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239" y="1931193"/>
            <a:ext cx="364272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239" y="2238495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240" y="2317185"/>
            <a:ext cx="3642726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09258" y="1931193"/>
            <a:ext cx="364272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09258" y="2238495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09258" y="2317185"/>
            <a:ext cx="3642726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24" y="1085213"/>
            <a:ext cx="115193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3593" y="2388387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1613" y="2388387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2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3849" y="6397296"/>
            <a:ext cx="504523" cy="19500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40941" y="6207919"/>
            <a:ext cx="8599905" cy="590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0" indent="0">
              <a:defRPr sz="1000">
                <a:solidFill>
                  <a:schemeClr val="accent4"/>
                </a:solidFill>
              </a:defRPr>
            </a:lvl2pPr>
            <a:lvl3pPr marL="0" indent="0">
              <a:defRPr sz="1000">
                <a:solidFill>
                  <a:schemeClr val="accent4"/>
                </a:solidFill>
              </a:defRPr>
            </a:lvl3pPr>
            <a:lvl4pPr marL="0" indent="0">
              <a:defRPr sz="1000">
                <a:solidFill>
                  <a:schemeClr val="accent4"/>
                </a:solidFill>
              </a:defRPr>
            </a:lvl4pPr>
            <a:lvl5pPr marL="0" indent="0">
              <a:defRPr sz="1000">
                <a:solidFill>
                  <a:schemeClr val="accent4"/>
                </a:solidFill>
              </a:defRPr>
            </a:lvl5pPr>
            <a:lvl6pPr marL="0" indent="0">
              <a:defRPr sz="1000">
                <a:solidFill>
                  <a:schemeClr val="accent4"/>
                </a:solidFill>
              </a:defRPr>
            </a:lvl6pPr>
            <a:lvl7pPr marL="0" indent="0">
              <a:defRPr sz="1000">
                <a:solidFill>
                  <a:schemeClr val="accent4"/>
                </a:solidFill>
              </a:defRPr>
            </a:lvl7pPr>
            <a:lvl8pPr marL="0" indent="0">
              <a:defRPr sz="1000">
                <a:solidFill>
                  <a:schemeClr val="accent4"/>
                </a:solidFill>
              </a:defRPr>
            </a:lvl8pPr>
            <a:lvl9pPr marL="0" indent="0">
              <a:defRPr sz="1000">
                <a:solidFill>
                  <a:schemeClr val="accent4"/>
                </a:solidFill>
              </a:defRPr>
            </a:lvl9pPr>
          </a:lstStyle>
          <a:p>
            <a:pPr lvl="8"/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73808" y="6489341"/>
            <a:ext cx="1162800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4"/>
                </a:solidFill>
              </a:defRPr>
            </a:lvl1pPr>
            <a:lvl2pPr marL="0" indent="0">
              <a:defRPr sz="1000">
                <a:solidFill>
                  <a:schemeClr val="accent4"/>
                </a:solidFill>
              </a:defRPr>
            </a:lvl2pPr>
            <a:lvl3pPr marL="0" indent="0">
              <a:defRPr sz="1000">
                <a:solidFill>
                  <a:schemeClr val="accent4"/>
                </a:solidFill>
              </a:defRPr>
            </a:lvl3pPr>
            <a:lvl4pPr marL="0" indent="0">
              <a:defRPr sz="1000">
                <a:solidFill>
                  <a:schemeClr val="accent4"/>
                </a:solidFill>
              </a:defRPr>
            </a:lvl4pPr>
            <a:lvl5pPr marL="0" indent="0">
              <a:defRPr sz="1000">
                <a:solidFill>
                  <a:schemeClr val="accent4"/>
                </a:solidFill>
              </a:defRPr>
            </a:lvl5pPr>
            <a:lvl6pPr marL="0" indent="0">
              <a:defRPr sz="1000">
                <a:solidFill>
                  <a:schemeClr val="accent4"/>
                </a:solidFill>
              </a:defRPr>
            </a:lvl6pPr>
            <a:lvl7pPr marL="0" indent="0">
              <a:defRPr sz="1000">
                <a:solidFill>
                  <a:schemeClr val="accent4"/>
                </a:solidFill>
              </a:defRPr>
            </a:lvl7pPr>
            <a:lvl8pPr marL="0" indent="0">
              <a:defRPr sz="1000">
                <a:solidFill>
                  <a:schemeClr val="accent4"/>
                </a:solidFill>
              </a:defRPr>
            </a:lvl8pPr>
            <a:lvl9pPr marL="0" indent="0">
              <a:defRPr sz="1000">
                <a:solidFill>
                  <a:schemeClr val="accent4"/>
                </a:solidFill>
              </a:defRPr>
            </a:lvl9pPr>
          </a:lstStyle>
          <a:p>
            <a:fld id="{CD1A06C5-A2CA-46BC-B3AE-AF5C4D0BE255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7019" y="1816571"/>
            <a:ext cx="11629133" cy="4096800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9400" y="622789"/>
            <a:ext cx="11626834" cy="410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39366" y="6473853"/>
            <a:ext cx="676800" cy="1327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accent4"/>
                </a:solidFill>
              </a:defRPr>
            </a:lvl1pPr>
            <a:lvl2pPr marL="0" indent="0">
              <a:defRPr sz="1200">
                <a:solidFill>
                  <a:schemeClr val="accent4"/>
                </a:solidFill>
              </a:defRPr>
            </a:lvl2pPr>
            <a:lvl3pPr marL="0" indent="0">
              <a:defRPr sz="1200">
                <a:solidFill>
                  <a:schemeClr val="accent4"/>
                </a:solidFill>
              </a:defRPr>
            </a:lvl3pPr>
            <a:lvl4pPr marL="0" indent="0">
              <a:defRPr sz="1200">
                <a:solidFill>
                  <a:schemeClr val="accent4"/>
                </a:solidFill>
              </a:defRPr>
            </a:lvl4pPr>
            <a:lvl5pPr marL="0" indent="0">
              <a:defRPr sz="1200">
                <a:solidFill>
                  <a:schemeClr val="accent4"/>
                </a:solidFill>
              </a:defRPr>
            </a:lvl5pPr>
            <a:lvl6pPr marL="0" indent="0">
              <a:defRPr sz="1200">
                <a:solidFill>
                  <a:schemeClr val="accent4"/>
                </a:solidFill>
              </a:defRPr>
            </a:lvl6pPr>
            <a:lvl7pPr marL="0" indent="0">
              <a:defRPr sz="1200">
                <a:solidFill>
                  <a:schemeClr val="accent4"/>
                </a:solidFill>
              </a:defRPr>
            </a:lvl7pPr>
            <a:lvl8pPr marL="0" indent="0">
              <a:defRPr sz="1200">
                <a:solidFill>
                  <a:schemeClr val="accent4"/>
                </a:solidFill>
              </a:defRPr>
            </a:lvl8pPr>
            <a:lvl9pPr marL="0" indent="0">
              <a:defRPr sz="1200">
                <a:solidFill>
                  <a:schemeClr val="accent4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279400" y="6094413"/>
            <a:ext cx="1162675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 userDrawn="1"/>
        </p:nvSpPr>
        <p:spPr bwMode="gray">
          <a:xfrm>
            <a:off x="279400" y="519805"/>
            <a:ext cx="327600" cy="3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 userDrawn="1"/>
        </p:nvGrpSpPr>
        <p:grpSpPr bwMode="gray">
          <a:xfrm>
            <a:off x="275713" y="6327549"/>
            <a:ext cx="337902" cy="88364"/>
            <a:chOff x="61913" y="5218113"/>
            <a:chExt cx="3138487" cy="820737"/>
          </a:xfrm>
          <a:solidFill>
            <a:schemeClr val="accent4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73" name="Straight Connector 72"/>
          <p:cNvCxnSpPr/>
          <p:nvPr userDrawn="1"/>
        </p:nvCxnSpPr>
        <p:spPr bwMode="gray">
          <a:xfrm>
            <a:off x="1634119" y="6472540"/>
            <a:ext cx="0" cy="13246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0" r:id="rId4"/>
    <p:sldLayoutId id="2147483651" r:id="rId5"/>
    <p:sldLayoutId id="2147483652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8" userDrawn="1">
          <p15:clr>
            <a:srgbClr val="A4A3A4"/>
          </p15:clr>
        </p15:guide>
        <p15:guide id="2" orient="horz" pos="3726" userDrawn="1">
          <p15:clr>
            <a:srgbClr val="A4A3A4"/>
          </p15:clr>
        </p15:guide>
        <p15:guide id="3" pos="7501" userDrawn="1">
          <p15:clr>
            <a:srgbClr val="A4A3A4"/>
          </p15:clr>
        </p15:guide>
        <p15:guide id="4" pos="176" userDrawn="1">
          <p15:clr>
            <a:srgbClr val="A4A3A4"/>
          </p15:clr>
        </p15:guide>
        <p15:guide id="5" orient="horz" pos="1146" userDrawn="1">
          <p15:clr>
            <a:srgbClr val="A4A3A4"/>
          </p15:clr>
        </p15:guide>
        <p15:guide id="6" orient="horz" pos="391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abb.com/low-voltage/products/circuit-breakers/emax2/benefits/ekip-power-controller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abb.com/low-voltage/products/circuit-breakers/emax2/benefits/ekip-power-controller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abb.com/low-voltage/products/circuit-breakers/emax2/benefits/ekip-power-controller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abb.com/low-voltage/products/circuit-breakers/emax2/benefits/ekip-power-controller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abb.com/low-voltage/products/circuit-breakers/emax2/benefits/ekip-power-controller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abb.com/low-voltage/products/circuit-breakers/emax2/benefits/ekip-power-controller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44.pn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abb.com/low-voltage/products/circuit-breakers/emax2/benefits/switchboardcalculato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fld id="{351DDCFD-C808-4638-A559-DE163146E428}" type="datetime2">
              <a:rPr lang="en-US" smtClean="0"/>
              <a:t>Monday, November 18, 2019</a:t>
            </a:fld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ABB SACE </a:t>
            </a:r>
            <a:r>
              <a:rPr lang="it-IT" dirty="0" err="1"/>
              <a:t>Emax</a:t>
            </a:r>
            <a:r>
              <a:rPr lang="it-IT" dirty="0"/>
              <a:t> 2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/>
              <a:t>Concept</a:t>
            </a:r>
            <a:endParaRPr lang="it-I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sz="1200" dirty="0"/>
              <a:t>Global Product Management Breakers &amp; Enclosure, EPSP</a:t>
            </a:r>
          </a:p>
        </p:txBody>
      </p:sp>
    </p:spTree>
    <p:extLst>
      <p:ext uri="{BB962C8B-B14F-4D97-AF65-F5344CB8AC3E}">
        <p14:creationId xmlns:p14="http://schemas.microsoft.com/office/powerpoint/2010/main" val="40999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8C9DFFC-3697-44BF-AE83-3964BB112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387" y="4177901"/>
            <a:ext cx="2320487" cy="137555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53C77B-324F-41A8-AF5B-BE62FBB64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2DC95-2B01-433B-A3B5-5676AA924B0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Performance</a:t>
            </a:r>
            <a:endParaRPr lang="it-IT" dirty="0"/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EC045-3A24-4CBC-9E2B-768BF0F18C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7766C-E338-4D5B-91DF-18FC02030A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086A-8AFC-4E62-844E-A8ADF17008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EAFD6F-9463-4DE0-A9FC-2DA3BCC8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4F98A4-6C5F-42AD-A347-98FC7B03F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79" y="1785041"/>
            <a:ext cx="11661077" cy="18901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1668" y="3829332"/>
            <a:ext cx="4232892" cy="2005989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b="1" dirty="0">
                <a:solidFill>
                  <a:srgbClr val="000000"/>
                </a:solidFill>
                <a:cs typeface="Arial" pitchFamily="34" charset="0"/>
              </a:rPr>
              <a:t>E4.2 - The ultimate performance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Icu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=66, 85, 100, 150kA@440V; 66, 85, 100kA@690V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Icw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= 42, 66, 85, 100kA (1s)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4.000A </a:t>
            </a: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switchboards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 with 600 mm(3p)                    or 800mm (4p) in </a:t>
            </a: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width</a:t>
            </a:r>
            <a:endParaRPr lang="it-IT" sz="14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Fully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rated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neutral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 in 4p</a:t>
            </a:r>
          </a:p>
          <a:p>
            <a:pPr marL="179070" indent="-179070">
              <a:lnSpc>
                <a:spcPts val="1600"/>
              </a:lnSpc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sz="1799" dirty="0">
              <a:latin typeface="Arial" pitchFamily="34" charset="0"/>
              <a:cs typeface="Arial" pitchFamily="34" charset="0"/>
            </a:endParaRPr>
          </a:p>
          <a:p>
            <a:pPr marL="179070" indent="-179070">
              <a:lnSpc>
                <a:spcPts val="1799"/>
              </a:lnSpc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it-IT" sz="1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43896" y="3842451"/>
            <a:ext cx="3568355" cy="1961954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b="1" dirty="0">
                <a:solidFill>
                  <a:srgbClr val="000000"/>
                </a:solidFill>
                <a:cs typeface="Arial" pitchFamily="34" charset="0"/>
              </a:rPr>
              <a:t>E6.2 - Efficiency up to 6.300 A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Icu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=100, 150kA@440V; 100, 120kA@690V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Icw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=100, 120kA(1s)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Iu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=6.300A in </a:t>
            </a: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switchboard</a:t>
            </a:r>
            <a:endParaRPr lang="it-IT" sz="14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Doubled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 4.000A pole </a:t>
            </a: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structure</a:t>
            </a:r>
            <a:endParaRPr lang="it-IT" sz="14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50% and 100% </a:t>
            </a: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rated</a:t>
            </a:r>
            <a:r>
              <a:rPr lang="it-IT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cs typeface="Arial" pitchFamily="34" charset="0"/>
              </a:rPr>
              <a:t>neutral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pPr marL="179070" indent="-179070"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  <a:buFont typeface="Wingdings" pitchFamily="2" charset="2"/>
              <a:buChar char="§"/>
            </a:pPr>
            <a:endParaRPr lang="en-US" sz="1799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9070" indent="-179070">
              <a:lnSpc>
                <a:spcPts val="1799"/>
              </a:lnSpc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it-IT" sz="1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gray">
          <a:xfrm>
            <a:off x="9288379" y="2083971"/>
            <a:ext cx="2617855" cy="512473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6705601" y="2083971"/>
            <a:ext cx="3456000" cy="1044240"/>
            <a:chOff x="6749911" y="2083971"/>
            <a:chExt cx="3427217" cy="1044240"/>
          </a:xfrm>
        </p:grpSpPr>
        <p:sp>
          <p:nvSpPr>
            <p:cNvPr id="17" name="Rectangle 16"/>
            <p:cNvSpPr/>
            <p:nvPr/>
          </p:nvSpPr>
          <p:spPr bwMode="gray">
            <a:xfrm>
              <a:off x="6749911" y="2083971"/>
              <a:ext cx="3427217" cy="104424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it-IT" sz="1400" dirty="0" err="1"/>
            </a:p>
          </p:txBody>
        </p:sp>
        <p:sp>
          <p:nvSpPr>
            <p:cNvPr id="19" name="Rectangle 18"/>
            <p:cNvSpPr/>
            <p:nvPr/>
          </p:nvSpPr>
          <p:spPr bwMode="gray">
            <a:xfrm>
              <a:off x="6750814" y="2376281"/>
              <a:ext cx="1738430" cy="751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it-IT" sz="1400" dirty="0" err="1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4A8DC6-8965-4607-8ECD-D88AB207413C}"/>
              </a:ext>
            </a:extLst>
          </p:cNvPr>
          <p:cNvSpPr/>
          <p:nvPr/>
        </p:nvSpPr>
        <p:spPr bwMode="gray">
          <a:xfrm>
            <a:off x="2440941" y="2860007"/>
            <a:ext cx="3430470" cy="777419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A58A39-D248-416E-9835-7E0AA59CA5F8}"/>
              </a:ext>
            </a:extLst>
          </p:cNvPr>
          <p:cNvGrpSpPr/>
          <p:nvPr/>
        </p:nvGrpSpPr>
        <p:grpSpPr>
          <a:xfrm>
            <a:off x="3305175" y="2335674"/>
            <a:ext cx="5150953" cy="1301752"/>
            <a:chOff x="3305175" y="2335674"/>
            <a:chExt cx="5150953" cy="13017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65B0EB-655F-415E-BAE3-C6DE19AC44E9}"/>
                </a:ext>
              </a:extLst>
            </p:cNvPr>
            <p:cNvGrpSpPr/>
            <p:nvPr/>
          </p:nvGrpSpPr>
          <p:grpSpPr>
            <a:xfrm>
              <a:off x="3305175" y="2335674"/>
              <a:ext cx="5150953" cy="1301752"/>
              <a:chOff x="3305175" y="2335674"/>
              <a:chExt cx="5150953" cy="130175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FF1CB04-8D97-4AC7-9A28-04F3BB8F9135}"/>
                  </a:ext>
                </a:extLst>
              </p:cNvPr>
              <p:cNvSpPr/>
              <p:nvPr/>
            </p:nvSpPr>
            <p:spPr bwMode="gray">
              <a:xfrm>
                <a:off x="3305175" y="2335674"/>
                <a:ext cx="5150953" cy="1301752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it-IT" sz="1400" dirty="0" err="1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01027C-2748-4CF0-906B-50307C1E11BA}"/>
                  </a:ext>
                </a:extLst>
              </p:cNvPr>
              <p:cNvSpPr/>
              <p:nvPr/>
            </p:nvSpPr>
            <p:spPr bwMode="gray">
              <a:xfrm>
                <a:off x="7653866" y="3344616"/>
                <a:ext cx="798015" cy="2928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it-IT" sz="1400" dirty="0" err="1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35D1CB-507C-447A-BF88-78446A249EBC}"/>
                </a:ext>
              </a:extLst>
            </p:cNvPr>
            <p:cNvSpPr/>
            <p:nvPr/>
          </p:nvSpPr>
          <p:spPr bwMode="gray">
            <a:xfrm>
              <a:off x="7657047" y="3359740"/>
              <a:ext cx="798015" cy="270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it-IT" sz="1400" dirty="0" err="1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88E078D-EA60-472E-9C35-2AF7F5803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16" y="4251084"/>
            <a:ext cx="1354455" cy="12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"/>
          <p:cNvSpPr txBox="1">
            <a:spLocks/>
          </p:cNvSpPr>
          <p:nvPr/>
        </p:nvSpPr>
        <p:spPr bwMode="gray">
          <a:xfrm>
            <a:off x="2305648" y="1712168"/>
            <a:ext cx="4754880" cy="1134003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All the electrical parameters at your disposal without any additional components</a:t>
            </a:r>
          </a:p>
          <a:p>
            <a:pPr marL="7429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Current, Voltage, Phase sequence, Frequency, Power, Energy, Power factor, Peak factor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597FC1-93C9-1747-AADB-7353E1F5E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58" y="2280031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58" y="4672730"/>
            <a:ext cx="457200" cy="45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58" y="3510643"/>
            <a:ext cx="457200" cy="457200"/>
          </a:xfrm>
          <a:prstGeom prst="rect">
            <a:avLst/>
          </a:prstGeom>
        </p:spPr>
      </p:pic>
      <p:sp>
        <p:nvSpPr>
          <p:cNvPr id="21" name="Text Placeholder 9"/>
          <p:cNvSpPr txBox="1">
            <a:spLocks/>
          </p:cNvSpPr>
          <p:nvPr/>
        </p:nvSpPr>
        <p:spPr bwMode="gray">
          <a:xfrm>
            <a:off x="278256" y="5452639"/>
            <a:ext cx="11627977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A complete, accurate and easily accessible solution</a:t>
            </a:r>
          </a:p>
        </p:txBody>
      </p:sp>
      <p:cxnSp>
        <p:nvCxnSpPr>
          <p:cNvPr id="22" name="Straight Connector 21"/>
          <p:cNvCxnSpPr/>
          <p:nvPr/>
        </p:nvCxnSpPr>
        <p:spPr bwMode="gray">
          <a:xfrm>
            <a:off x="2499150" y="2936756"/>
            <a:ext cx="45613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gray">
          <a:xfrm>
            <a:off x="2499150" y="4147527"/>
            <a:ext cx="45613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Text Placeholder 6"/>
          <p:cNvSpPr txBox="1">
            <a:spLocks/>
          </p:cNvSpPr>
          <p:nvPr/>
        </p:nvSpPr>
        <p:spPr bwMode="gray">
          <a:xfrm>
            <a:off x="2305648" y="3027341"/>
            <a:ext cx="4754880" cy="1029600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Bef>
                <a:spcPts val="0"/>
              </a:spcBef>
              <a:spcAft>
                <a:spcPts val="600"/>
              </a:spcAft>
              <a:tabLst>
                <a:tab pos="631825" algn="l"/>
              </a:tabLst>
            </a:pPr>
            <a:r>
              <a:rPr lang="it-IT" dirty="0"/>
              <a:t>Class 1 in Energy and Power </a:t>
            </a:r>
            <a:r>
              <a:rPr lang="en-US" dirty="0"/>
              <a:t>according</a:t>
            </a:r>
            <a:r>
              <a:rPr lang="it-IT" dirty="0"/>
              <a:t> to IEC </a:t>
            </a:r>
            <a:r>
              <a:rPr lang="en-US" dirty="0"/>
              <a:t>61557-12</a:t>
            </a:r>
          </a:p>
          <a:p>
            <a:pPr marL="804863" fontAlgn="ctr">
              <a:spcBef>
                <a:spcPts val="0"/>
              </a:spcBef>
              <a:spcAft>
                <a:spcPts val="600"/>
              </a:spcAft>
              <a:tabLst>
                <a:tab pos="631825" algn="l"/>
              </a:tabLst>
            </a:pPr>
            <a:r>
              <a:rPr lang="it-IT" dirty="0"/>
              <a:t>Accuracy: Current 0.5%, Voltage 0.5%, Power 1%, Energy 1%</a:t>
            </a:r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 bwMode="gray">
          <a:xfrm>
            <a:off x="2499150" y="4238113"/>
            <a:ext cx="4561378" cy="1029600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Data available at any time</a:t>
            </a:r>
          </a:p>
          <a:p>
            <a:pPr indent="7429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Instantaneous values</a:t>
            </a:r>
          </a:p>
          <a:p>
            <a:pPr marL="7429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Historical measurement</a:t>
            </a:r>
          </a:p>
        </p:txBody>
      </p:sp>
      <p:sp>
        <p:nvSpPr>
          <p:cNvPr id="33" name="Text Placeholder 7"/>
          <p:cNvSpPr txBox="1">
            <a:spLocks/>
          </p:cNvSpPr>
          <p:nvPr/>
        </p:nvSpPr>
        <p:spPr bwMode="gray">
          <a:xfrm>
            <a:off x="277494" y="1816571"/>
            <a:ext cx="1919756" cy="1029600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Measures</a:t>
            </a:r>
          </a:p>
        </p:txBody>
      </p:sp>
      <p:sp>
        <p:nvSpPr>
          <p:cNvPr id="34" name="Text Placeholder 7"/>
          <p:cNvSpPr txBox="1">
            <a:spLocks/>
          </p:cNvSpPr>
          <p:nvPr/>
        </p:nvSpPr>
        <p:spPr bwMode="gray">
          <a:xfrm>
            <a:off x="277494" y="3027342"/>
            <a:ext cx="1919756" cy="1029600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>
              <a:spcBef>
                <a:spcPts val="0"/>
              </a:spcBef>
              <a:spcAft>
                <a:spcPts val="1200"/>
              </a:spcAft>
            </a:pPr>
            <a:r>
              <a:rPr lang="it-IT" dirty="0">
                <a:ea typeface="ABBvoiceOffice" panose="020B0604020202020204" charset="0"/>
                <a:cs typeface="ABBvoiceOffice" panose="020B0604020202020204" charset="0"/>
              </a:rPr>
              <a:t>Accuracy</a:t>
            </a:r>
            <a:endParaRPr lang="en-US" dirty="0">
              <a:ea typeface="ABBvoiceOffice" panose="020B0604020202020204" charset="0"/>
              <a:cs typeface="ABBvoiceOffice" panose="020B0604020202020204" charset="0"/>
            </a:endParaRPr>
          </a:p>
        </p:txBody>
      </p:sp>
      <p:sp>
        <p:nvSpPr>
          <p:cNvPr id="35" name="Text Placeholder 7"/>
          <p:cNvSpPr txBox="1">
            <a:spLocks/>
          </p:cNvSpPr>
          <p:nvPr/>
        </p:nvSpPr>
        <p:spPr bwMode="gray">
          <a:xfrm>
            <a:off x="277494" y="4238113"/>
            <a:ext cx="1919756" cy="1029600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dirty="0"/>
              <a:t>Availability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"/>
          <a:stretch/>
        </p:blipFill>
        <p:spPr>
          <a:xfrm>
            <a:off x="7151353" y="2059545"/>
            <a:ext cx="4754880" cy="27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1" name="Text Placeholder 5"/>
          <p:cNvSpPr txBox="1">
            <a:spLocks/>
          </p:cNvSpPr>
          <p:nvPr/>
        </p:nvSpPr>
        <p:spPr bwMode="gray">
          <a:xfrm>
            <a:off x="277494" y="2186113"/>
            <a:ext cx="4148961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 rigorous and reliable standard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Certified Class 1 Energy and Power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Analysis of energy demand</a:t>
            </a:r>
          </a:p>
          <a:p>
            <a:pPr lvl="2" indent="0">
              <a:spcBef>
                <a:spcPts val="600"/>
              </a:spcBef>
              <a:buNone/>
            </a:pPr>
            <a:endParaRPr lang="en-US" dirty="0"/>
          </a:p>
        </p:txBody>
      </p:sp>
      <p:cxnSp>
        <p:nvCxnSpPr>
          <p:cNvPr id="112" name="Straight Connector 111"/>
          <p:cNvCxnSpPr/>
          <p:nvPr/>
        </p:nvCxnSpPr>
        <p:spPr bwMode="gray">
          <a:xfrm>
            <a:off x="279400" y="2186113"/>
            <a:ext cx="41470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 bwMode="gray">
          <a:xfrm>
            <a:off x="4575384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4" name="Text Placeholder 7"/>
          <p:cNvSpPr txBox="1">
            <a:spLocks/>
          </p:cNvSpPr>
          <p:nvPr/>
        </p:nvSpPr>
        <p:spPr bwMode="gray">
          <a:xfrm>
            <a:off x="279400" y="1816571"/>
            <a:ext cx="414705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Certified for IEC 61557-12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018" y="2336459"/>
            <a:ext cx="540000" cy="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893" y="2336459"/>
            <a:ext cx="540000" cy="54000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131" y="2336459"/>
            <a:ext cx="540000" cy="54000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699" y="5055493"/>
            <a:ext cx="540000" cy="54000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893" y="5055493"/>
            <a:ext cx="540000" cy="540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505" y="5055493"/>
            <a:ext cx="540000" cy="54000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797" y="5055493"/>
            <a:ext cx="540000" cy="540000"/>
          </a:xfrm>
          <a:prstGeom prst="rect">
            <a:avLst/>
          </a:prstGeom>
        </p:spPr>
      </p:pic>
      <p:sp>
        <p:nvSpPr>
          <p:cNvPr id="127" name="Oval 126"/>
          <p:cNvSpPr/>
          <p:nvPr/>
        </p:nvSpPr>
        <p:spPr bwMode="gray">
          <a:xfrm>
            <a:off x="7803098" y="3223813"/>
            <a:ext cx="1080000" cy="1080000"/>
          </a:xfrm>
          <a:prstGeom prst="ellipse">
            <a:avLst/>
          </a:prstGeom>
          <a:noFill/>
          <a:ln w="127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 bwMode="gray">
          <a:xfrm>
            <a:off x="7650562" y="4365148"/>
            <a:ext cx="1385072" cy="372304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en-US" sz="1400" b="1" dirty="0"/>
              <a:t>Energy analysis</a:t>
            </a:r>
          </a:p>
        </p:txBody>
      </p:sp>
      <p:grpSp>
        <p:nvGrpSpPr>
          <p:cNvPr id="3075" name="Group 3074"/>
          <p:cNvGrpSpPr/>
          <p:nvPr/>
        </p:nvGrpSpPr>
        <p:grpSpPr>
          <a:xfrm>
            <a:off x="5219893" y="4145650"/>
            <a:ext cx="2741367" cy="1600334"/>
            <a:chOff x="5219893" y="4145650"/>
            <a:chExt cx="2741367" cy="1600334"/>
          </a:xfrm>
        </p:grpSpPr>
        <p:cxnSp>
          <p:nvCxnSpPr>
            <p:cNvPr id="145" name="Straight Connector 144"/>
            <p:cNvCxnSpPr/>
            <p:nvPr/>
          </p:nvCxnSpPr>
          <p:spPr bwMode="gray">
            <a:xfrm>
              <a:off x="5219893" y="5745984"/>
              <a:ext cx="194220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52" idx="0"/>
              <a:endCxn id="158" idx="0"/>
            </p:cNvCxnSpPr>
            <p:nvPr/>
          </p:nvCxnSpPr>
          <p:spPr bwMode="gray">
            <a:xfrm flipV="1">
              <a:off x="7342100" y="4325650"/>
              <a:ext cx="1" cy="1240334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52" name="Arc 151"/>
            <p:cNvSpPr/>
            <p:nvPr/>
          </p:nvSpPr>
          <p:spPr bwMode="gray">
            <a:xfrm rot="5400000">
              <a:off x="6982100" y="5385984"/>
              <a:ext cx="360000" cy="360000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Arc 157"/>
            <p:cNvSpPr/>
            <p:nvPr/>
          </p:nvSpPr>
          <p:spPr bwMode="gray">
            <a:xfrm rot="16200000">
              <a:off x="7342101" y="4145650"/>
              <a:ext cx="360000" cy="360000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/>
            <p:cNvCxnSpPr>
              <a:stCxn id="158" idx="2"/>
              <a:endCxn id="127" idx="3"/>
            </p:cNvCxnSpPr>
            <p:nvPr/>
          </p:nvCxnSpPr>
          <p:spPr bwMode="gray">
            <a:xfrm>
              <a:off x="7522101" y="4145650"/>
              <a:ext cx="439159" cy="1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073" name="Group 3072"/>
          <p:cNvGrpSpPr/>
          <p:nvPr/>
        </p:nvGrpSpPr>
        <p:grpSpPr>
          <a:xfrm flipH="1">
            <a:off x="8726956" y="4146877"/>
            <a:ext cx="2636364" cy="1600334"/>
            <a:chOff x="9191543" y="2966780"/>
            <a:chExt cx="2741367" cy="1600334"/>
          </a:xfrm>
        </p:grpSpPr>
        <p:cxnSp>
          <p:nvCxnSpPr>
            <p:cNvPr id="164" name="Straight Connector 163"/>
            <p:cNvCxnSpPr/>
            <p:nvPr/>
          </p:nvCxnSpPr>
          <p:spPr bwMode="gray">
            <a:xfrm>
              <a:off x="9191543" y="4567114"/>
              <a:ext cx="194220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166" idx="0"/>
              <a:endCxn id="167" idx="0"/>
            </p:cNvCxnSpPr>
            <p:nvPr/>
          </p:nvCxnSpPr>
          <p:spPr bwMode="gray">
            <a:xfrm flipV="1">
              <a:off x="11313750" y="3146780"/>
              <a:ext cx="1" cy="1240334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66" name="Arc 165"/>
            <p:cNvSpPr/>
            <p:nvPr/>
          </p:nvSpPr>
          <p:spPr bwMode="gray">
            <a:xfrm rot="5400000">
              <a:off x="10953750" y="4207114"/>
              <a:ext cx="360000" cy="360000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Arc 166"/>
            <p:cNvSpPr/>
            <p:nvPr/>
          </p:nvSpPr>
          <p:spPr bwMode="gray">
            <a:xfrm rot="16200000">
              <a:off x="11313751" y="2966780"/>
              <a:ext cx="360000" cy="360000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8" name="Straight Connector 167"/>
            <p:cNvCxnSpPr>
              <a:stCxn id="167" idx="2"/>
            </p:cNvCxnSpPr>
            <p:nvPr/>
          </p:nvCxnSpPr>
          <p:spPr bwMode="gray">
            <a:xfrm>
              <a:off x="11493751" y="2966780"/>
              <a:ext cx="439159" cy="1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087" name="Group 3086"/>
          <p:cNvGrpSpPr/>
          <p:nvPr/>
        </p:nvGrpSpPr>
        <p:grpSpPr>
          <a:xfrm>
            <a:off x="5190459" y="2937793"/>
            <a:ext cx="2741367" cy="466348"/>
            <a:chOff x="5190459" y="2937793"/>
            <a:chExt cx="2741367" cy="466348"/>
          </a:xfrm>
        </p:grpSpPr>
        <p:cxnSp>
          <p:nvCxnSpPr>
            <p:cNvPr id="172" name="Straight Connector 171"/>
            <p:cNvCxnSpPr/>
            <p:nvPr/>
          </p:nvCxnSpPr>
          <p:spPr bwMode="gray">
            <a:xfrm flipV="1">
              <a:off x="5190459" y="2937793"/>
              <a:ext cx="194220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174" idx="0"/>
              <a:endCxn id="175" idx="0"/>
            </p:cNvCxnSpPr>
            <p:nvPr/>
          </p:nvCxnSpPr>
          <p:spPr bwMode="gray">
            <a:xfrm>
              <a:off x="7307764" y="3117794"/>
              <a:ext cx="0" cy="106347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4" name="Arc 173"/>
            <p:cNvSpPr/>
            <p:nvPr/>
          </p:nvSpPr>
          <p:spPr bwMode="gray">
            <a:xfrm rot="16200000" flipV="1">
              <a:off x="6947764" y="2937794"/>
              <a:ext cx="360000" cy="360000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Arc 174"/>
            <p:cNvSpPr/>
            <p:nvPr/>
          </p:nvSpPr>
          <p:spPr bwMode="gray">
            <a:xfrm rot="5400000" flipV="1">
              <a:off x="7307764" y="3044141"/>
              <a:ext cx="360000" cy="360000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6" name="Straight Connector 175"/>
            <p:cNvCxnSpPr>
              <a:stCxn id="175" idx="2"/>
            </p:cNvCxnSpPr>
            <p:nvPr/>
          </p:nvCxnSpPr>
          <p:spPr bwMode="gray">
            <a:xfrm>
              <a:off x="7487764" y="3404141"/>
              <a:ext cx="444062" cy="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8" name="Group 187"/>
          <p:cNvGrpSpPr/>
          <p:nvPr/>
        </p:nvGrpSpPr>
        <p:grpSpPr>
          <a:xfrm flipH="1">
            <a:off x="8758126" y="2937765"/>
            <a:ext cx="2500423" cy="466348"/>
            <a:chOff x="5190459" y="2937793"/>
            <a:chExt cx="2741367" cy="466348"/>
          </a:xfrm>
        </p:grpSpPr>
        <p:cxnSp>
          <p:nvCxnSpPr>
            <p:cNvPr id="189" name="Straight Connector 188"/>
            <p:cNvCxnSpPr/>
            <p:nvPr/>
          </p:nvCxnSpPr>
          <p:spPr bwMode="gray">
            <a:xfrm flipV="1">
              <a:off x="5190459" y="2937793"/>
              <a:ext cx="194220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191" idx="0"/>
              <a:endCxn id="192" idx="0"/>
            </p:cNvCxnSpPr>
            <p:nvPr/>
          </p:nvCxnSpPr>
          <p:spPr bwMode="gray">
            <a:xfrm>
              <a:off x="7307764" y="3117794"/>
              <a:ext cx="0" cy="106347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1" name="Arc 190"/>
            <p:cNvSpPr/>
            <p:nvPr/>
          </p:nvSpPr>
          <p:spPr bwMode="gray">
            <a:xfrm rot="16200000" flipV="1">
              <a:off x="6947764" y="2937794"/>
              <a:ext cx="360000" cy="360000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Arc 191"/>
            <p:cNvSpPr/>
            <p:nvPr/>
          </p:nvSpPr>
          <p:spPr bwMode="gray">
            <a:xfrm rot="5400000" flipV="1">
              <a:off x="7307764" y="3044141"/>
              <a:ext cx="360000" cy="360000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/>
            <p:cNvCxnSpPr>
              <a:stCxn id="192" idx="2"/>
            </p:cNvCxnSpPr>
            <p:nvPr/>
          </p:nvCxnSpPr>
          <p:spPr bwMode="gray">
            <a:xfrm>
              <a:off x="7487764" y="3404141"/>
              <a:ext cx="444062" cy="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088" name="Oval 3087"/>
          <p:cNvSpPr/>
          <p:nvPr/>
        </p:nvSpPr>
        <p:spPr bwMode="gray">
          <a:xfrm>
            <a:off x="7901697" y="3368113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/>
          </a:p>
        </p:txBody>
      </p:sp>
      <p:sp>
        <p:nvSpPr>
          <p:cNvPr id="201" name="Oval 200"/>
          <p:cNvSpPr/>
          <p:nvPr/>
        </p:nvSpPr>
        <p:spPr bwMode="gray">
          <a:xfrm>
            <a:off x="8710203" y="3366376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/>
          </a:p>
        </p:txBody>
      </p:sp>
      <p:sp>
        <p:nvSpPr>
          <p:cNvPr id="202" name="Oval 201"/>
          <p:cNvSpPr/>
          <p:nvPr/>
        </p:nvSpPr>
        <p:spPr bwMode="gray">
          <a:xfrm>
            <a:off x="8677846" y="4109245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/>
          </a:p>
        </p:txBody>
      </p:sp>
      <p:sp>
        <p:nvSpPr>
          <p:cNvPr id="205" name="Oval 204"/>
          <p:cNvSpPr/>
          <p:nvPr/>
        </p:nvSpPr>
        <p:spPr bwMode="gray">
          <a:xfrm>
            <a:off x="7901697" y="4110878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/>
          </a:p>
        </p:txBody>
      </p:sp>
      <p:pic>
        <p:nvPicPr>
          <p:cNvPr id="3089" name="Picture 30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228" y="3458943"/>
            <a:ext cx="609739" cy="609739"/>
          </a:xfrm>
          <a:prstGeom prst="rect">
            <a:avLst/>
          </a:prstGeom>
        </p:spPr>
      </p:pic>
      <p:pic>
        <p:nvPicPr>
          <p:cNvPr id="3091" name="Picture 309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84" y="3221081"/>
            <a:ext cx="4140120" cy="25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SACE Emax 2</a:t>
            </a:r>
            <a:endParaRPr lang="en-US" dirty="0"/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C3AA88-BC1A-4B18-99CD-81D0F829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6"/>
          <a:stretch/>
        </p:blipFill>
        <p:spPr>
          <a:xfrm>
            <a:off x="5151938" y="1692288"/>
            <a:ext cx="6969443" cy="4392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96A926-14BB-4461-817F-3A4F8AE528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8" y="1816571"/>
            <a:ext cx="5503295" cy="4096868"/>
          </a:xfrm>
        </p:spPr>
        <p:txBody>
          <a:bodyPr/>
          <a:lstStyle/>
          <a:p>
            <a:r>
              <a:rPr lang="en-US" b="1" dirty="0"/>
              <a:t>Optimization of power flow, for example a microgrid: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and adapt protection under any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different energy 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 with the main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power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down-time</a:t>
            </a:r>
          </a:p>
          <a:p>
            <a:endParaRPr lang="it-IT" dirty="0"/>
          </a:p>
          <a:p>
            <a:endParaRPr lang="it-IT" dirty="0"/>
          </a:p>
          <a:p>
            <a:r>
              <a:rPr lang="en-US" b="1" dirty="0"/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Service continuity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Optimization of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Savings in space, time and system costs </a:t>
            </a:r>
          </a:p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F56FA-6004-46C8-BACD-A5C56B741CE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Control</a:t>
            </a:r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095B-7736-4F12-BC1D-BCE12386F6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FD4D8-0463-497A-B3A3-4AF60F3833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3635-A13C-4FC3-AD95-6FEC9548F8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3F814B-E593-4E65-BB14-E8B87D19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9BA3CD-81C3-41ED-BE78-EC229004C598}"/>
              </a:ext>
            </a:extLst>
          </p:cNvPr>
          <p:cNvSpPr/>
          <p:nvPr/>
        </p:nvSpPr>
        <p:spPr bwMode="gray">
          <a:xfrm>
            <a:off x="269213" y="236816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AA96B6-A1C2-4DFA-8CE9-F8838480E5F2}"/>
              </a:ext>
            </a:extLst>
          </p:cNvPr>
          <p:cNvSpPr/>
          <p:nvPr/>
        </p:nvSpPr>
        <p:spPr bwMode="gray">
          <a:xfrm>
            <a:off x="270650" y="266523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A0C75-83B6-4BB3-BC27-A88E27ED2210}"/>
              </a:ext>
            </a:extLst>
          </p:cNvPr>
          <p:cNvSpPr/>
          <p:nvPr/>
        </p:nvSpPr>
        <p:spPr bwMode="gray">
          <a:xfrm>
            <a:off x="270650" y="295217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6F6231-F8F5-4CAB-B738-8FCABDEAE6E9}"/>
              </a:ext>
            </a:extLst>
          </p:cNvPr>
          <p:cNvSpPr/>
          <p:nvPr/>
        </p:nvSpPr>
        <p:spPr bwMode="gray">
          <a:xfrm>
            <a:off x="273156" y="3239296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F9A389-91A3-4768-BEC6-6AEA63A648A3}"/>
              </a:ext>
            </a:extLst>
          </p:cNvPr>
          <p:cNvSpPr/>
          <p:nvPr/>
        </p:nvSpPr>
        <p:spPr bwMode="gray">
          <a:xfrm>
            <a:off x="269213" y="3527247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9356232" y="5599014"/>
            <a:ext cx="259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Discover your saving with </a:t>
            </a:r>
            <a:r>
              <a:rPr lang="en-US" sz="1200" dirty="0" err="1"/>
              <a:t>Emax</a:t>
            </a:r>
            <a:r>
              <a:rPr lang="en-US" sz="1200" dirty="0"/>
              <a:t> 2</a:t>
            </a:r>
          </a:p>
          <a:p>
            <a:r>
              <a:rPr lang="en-US" sz="1200" dirty="0"/>
              <a:t>Power controller </a:t>
            </a:r>
            <a:r>
              <a:rPr lang="en-US" sz="1200" b="1" dirty="0">
                <a:solidFill>
                  <a:srgbClr val="FF0000"/>
                </a:solidFill>
                <a:hlinkClick r:id="rId3"/>
              </a:rPr>
              <a:t>&gt;&gt;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C3AA88-BC1A-4B18-99CD-81D0F829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6"/>
          <a:stretch/>
        </p:blipFill>
        <p:spPr>
          <a:xfrm>
            <a:off x="5151938" y="1692288"/>
            <a:ext cx="6969443" cy="4392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96A926-14BB-4461-817F-3A4F8AE528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8" y="1816571"/>
            <a:ext cx="4874920" cy="4335904"/>
          </a:xfrm>
        </p:spPr>
        <p:txBody>
          <a:bodyPr/>
          <a:lstStyle/>
          <a:p>
            <a:r>
              <a:rPr lang="en-US" b="1" dirty="0"/>
              <a:t>Adaptive protections: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and adapt protection under any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different energy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 with the main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power absorption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down-time</a:t>
            </a:r>
          </a:p>
          <a:p>
            <a:endParaRPr lang="it-IT" dirty="0"/>
          </a:p>
          <a:p>
            <a:r>
              <a:rPr lang="en-US" dirty="0"/>
              <a:t>To guarantee selectivity, it is important to take into account the variation of the short circuit power when moving from on-grid to off-grid operation. The fault current differs when supplied by Utility or local generation. Emax 2 adapts automatically the protection thresholds ensuring protection under any condition.</a:t>
            </a:r>
          </a:p>
          <a:p>
            <a:r>
              <a:rPr lang="en-US" b="1" dirty="0"/>
              <a:t>Benefits: </a:t>
            </a:r>
            <a:r>
              <a:rPr lang="en-US" dirty="0"/>
              <a:t>Service continuity 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F56FA-6004-46C8-BACD-A5C56B741CE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Control</a:t>
            </a:r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095B-7736-4F12-BC1D-BCE12386F6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FD4D8-0463-497A-B3A3-4AF60F3833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3635-A13C-4FC3-AD95-6FEC9548F8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3F814B-E593-4E65-BB14-E8B87D19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9BA3CD-81C3-41ED-BE78-EC229004C598}"/>
              </a:ext>
            </a:extLst>
          </p:cNvPr>
          <p:cNvSpPr/>
          <p:nvPr/>
        </p:nvSpPr>
        <p:spPr bwMode="gray">
          <a:xfrm>
            <a:off x="269213" y="236816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AA96B6-A1C2-4DFA-8CE9-F8838480E5F2}"/>
              </a:ext>
            </a:extLst>
          </p:cNvPr>
          <p:cNvSpPr/>
          <p:nvPr/>
        </p:nvSpPr>
        <p:spPr bwMode="gray">
          <a:xfrm>
            <a:off x="270650" y="266523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A0C75-83B6-4BB3-BC27-A88E27ED2210}"/>
              </a:ext>
            </a:extLst>
          </p:cNvPr>
          <p:cNvSpPr/>
          <p:nvPr/>
        </p:nvSpPr>
        <p:spPr bwMode="gray">
          <a:xfrm>
            <a:off x="270650" y="295217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6F6231-F8F5-4CAB-B738-8FCABDEAE6E9}"/>
              </a:ext>
            </a:extLst>
          </p:cNvPr>
          <p:cNvSpPr/>
          <p:nvPr/>
        </p:nvSpPr>
        <p:spPr bwMode="gray">
          <a:xfrm>
            <a:off x="273156" y="3239296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F9A389-91A3-4768-BEC6-6AEA63A648A3}"/>
              </a:ext>
            </a:extLst>
          </p:cNvPr>
          <p:cNvSpPr/>
          <p:nvPr/>
        </p:nvSpPr>
        <p:spPr bwMode="gray">
          <a:xfrm>
            <a:off x="269213" y="3527247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BB8263D-089A-4FD6-A40F-5D3F7C597A61}"/>
              </a:ext>
            </a:extLst>
          </p:cNvPr>
          <p:cNvSpPr/>
          <p:nvPr/>
        </p:nvSpPr>
        <p:spPr bwMode="gray">
          <a:xfrm>
            <a:off x="6352191" y="4799444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9356232" y="5599014"/>
            <a:ext cx="259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Discover your saving with </a:t>
            </a:r>
            <a:r>
              <a:rPr lang="en-US" sz="1200" dirty="0" err="1"/>
              <a:t>Emax</a:t>
            </a:r>
            <a:r>
              <a:rPr lang="en-US" sz="1200" dirty="0"/>
              <a:t> 2</a:t>
            </a:r>
          </a:p>
          <a:p>
            <a:r>
              <a:rPr lang="en-US" sz="1200" dirty="0"/>
              <a:t>Power controller </a:t>
            </a:r>
            <a:r>
              <a:rPr lang="en-US" sz="1200" b="1" dirty="0">
                <a:solidFill>
                  <a:srgbClr val="FF0000"/>
                </a:solidFill>
                <a:hlinkClick r:id="rId3"/>
              </a:rPr>
              <a:t>&gt;&gt;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10078F-F0E3-49D4-8769-44286E79AC5B}"/>
              </a:ext>
            </a:extLst>
          </p:cNvPr>
          <p:cNvSpPr/>
          <p:nvPr/>
        </p:nvSpPr>
        <p:spPr bwMode="gray">
          <a:xfrm>
            <a:off x="240629" y="2655610"/>
            <a:ext cx="4426056" cy="123299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</p:spTree>
    <p:extLst>
      <p:ext uri="{BB962C8B-B14F-4D97-AF65-F5344CB8AC3E}">
        <p14:creationId xmlns:p14="http://schemas.microsoft.com/office/powerpoint/2010/main" val="361527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C3AA88-BC1A-4B18-99CD-81D0F829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6"/>
          <a:stretch/>
        </p:blipFill>
        <p:spPr>
          <a:xfrm>
            <a:off x="5151938" y="1692288"/>
            <a:ext cx="6969443" cy="4392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96A926-14BB-4461-817F-3A4F8AE528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9" y="1816571"/>
            <a:ext cx="4887636" cy="4096868"/>
          </a:xfrm>
        </p:spPr>
        <p:txBody>
          <a:bodyPr/>
          <a:lstStyle/>
          <a:p>
            <a:r>
              <a:rPr lang="en-US" b="1" dirty="0"/>
              <a:t>Transfer Switch: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and adapt protection in any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different energy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 with the main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power absorption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down-time</a:t>
            </a:r>
          </a:p>
          <a:p>
            <a:endParaRPr lang="it-IT" dirty="0"/>
          </a:p>
          <a:p>
            <a:r>
              <a:rPr lang="en-US" dirty="0"/>
              <a:t>Includes an embedded solution to switch from the main power circuit to another power source ensuring service continuity and source optimization. </a:t>
            </a:r>
            <a:br>
              <a:rPr lang="en-US" dirty="0"/>
            </a:br>
            <a:r>
              <a:rPr lang="en-US" dirty="0"/>
              <a:t>Emax 2, via digital communication, ensures an ultra fast data exchange between the devices and the network.</a:t>
            </a:r>
          </a:p>
          <a:p>
            <a:endParaRPr lang="en-US" dirty="0"/>
          </a:p>
          <a:p>
            <a:r>
              <a:rPr lang="en-US" b="1" dirty="0"/>
              <a:t>Benefits: </a:t>
            </a:r>
            <a:r>
              <a:rPr lang="en-US" dirty="0"/>
              <a:t>Service continuity, ready-to-go programming</a:t>
            </a:r>
            <a:endParaRPr lang="en-US" b="1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F56FA-6004-46C8-BACD-A5C56B741CE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Control</a:t>
            </a:r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095B-7736-4F12-BC1D-BCE12386F6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FD4D8-0463-497A-B3A3-4AF60F3833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3635-A13C-4FC3-AD95-6FEC9548F8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3F814B-E593-4E65-BB14-E8B87D19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9BA3CD-81C3-41ED-BE78-EC229004C598}"/>
              </a:ext>
            </a:extLst>
          </p:cNvPr>
          <p:cNvSpPr/>
          <p:nvPr/>
        </p:nvSpPr>
        <p:spPr bwMode="gray">
          <a:xfrm>
            <a:off x="269213" y="236816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AA96B6-A1C2-4DFA-8CE9-F8838480E5F2}"/>
              </a:ext>
            </a:extLst>
          </p:cNvPr>
          <p:cNvSpPr/>
          <p:nvPr/>
        </p:nvSpPr>
        <p:spPr bwMode="gray">
          <a:xfrm>
            <a:off x="270650" y="266523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A0C75-83B6-4BB3-BC27-A88E27ED2210}"/>
              </a:ext>
            </a:extLst>
          </p:cNvPr>
          <p:cNvSpPr/>
          <p:nvPr/>
        </p:nvSpPr>
        <p:spPr bwMode="gray">
          <a:xfrm>
            <a:off x="270650" y="295217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6F6231-F8F5-4CAB-B738-8FCABDEAE6E9}"/>
              </a:ext>
            </a:extLst>
          </p:cNvPr>
          <p:cNvSpPr/>
          <p:nvPr/>
        </p:nvSpPr>
        <p:spPr bwMode="gray">
          <a:xfrm>
            <a:off x="273156" y="3239296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F9A389-91A3-4768-BEC6-6AEA63A648A3}"/>
              </a:ext>
            </a:extLst>
          </p:cNvPr>
          <p:cNvSpPr/>
          <p:nvPr/>
        </p:nvSpPr>
        <p:spPr bwMode="gray">
          <a:xfrm>
            <a:off x="269213" y="3527247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9356232" y="5599014"/>
            <a:ext cx="259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Discover your saving with </a:t>
            </a:r>
            <a:r>
              <a:rPr lang="en-US" sz="1200" dirty="0" err="1"/>
              <a:t>Emax</a:t>
            </a:r>
            <a:r>
              <a:rPr lang="en-US" sz="1200" dirty="0"/>
              <a:t> 2</a:t>
            </a:r>
          </a:p>
          <a:p>
            <a:r>
              <a:rPr lang="en-US" sz="1200" dirty="0"/>
              <a:t>Power controller </a:t>
            </a:r>
            <a:r>
              <a:rPr lang="en-US" sz="1200" b="1" dirty="0">
                <a:solidFill>
                  <a:srgbClr val="FF0000"/>
                </a:solidFill>
                <a:hlinkClick r:id="rId3"/>
              </a:rPr>
              <a:t>&gt;&gt;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104C67-AAB8-4B2A-A7A6-974947674E60}"/>
              </a:ext>
            </a:extLst>
          </p:cNvPr>
          <p:cNvSpPr/>
          <p:nvPr/>
        </p:nvSpPr>
        <p:spPr bwMode="gray">
          <a:xfrm>
            <a:off x="240629" y="2952175"/>
            <a:ext cx="4426056" cy="93643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93AC3B-11FF-4181-B9B9-5E93DBE29691}"/>
              </a:ext>
            </a:extLst>
          </p:cNvPr>
          <p:cNvSpPr/>
          <p:nvPr/>
        </p:nvSpPr>
        <p:spPr bwMode="gray">
          <a:xfrm>
            <a:off x="227913" y="2271956"/>
            <a:ext cx="4426056" cy="38160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060B36-5E08-44B1-867D-CAF822D511F6}"/>
              </a:ext>
            </a:extLst>
          </p:cNvPr>
          <p:cNvSpPr/>
          <p:nvPr/>
        </p:nvSpPr>
        <p:spPr bwMode="gray">
          <a:xfrm>
            <a:off x="10714712" y="2968399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0ED661-83F9-4873-A2A1-14FDFE7B5E25}"/>
              </a:ext>
            </a:extLst>
          </p:cNvPr>
          <p:cNvSpPr/>
          <p:nvPr/>
        </p:nvSpPr>
        <p:spPr bwMode="gray">
          <a:xfrm>
            <a:off x="7219657" y="2389937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64CEA6-478D-4D37-BD1D-E32B43FF725B}"/>
              </a:ext>
            </a:extLst>
          </p:cNvPr>
          <p:cNvSpPr/>
          <p:nvPr/>
        </p:nvSpPr>
        <p:spPr bwMode="gray">
          <a:xfrm>
            <a:off x="7640281" y="4498137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98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C3AA88-BC1A-4B18-99CD-81D0F829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6"/>
          <a:stretch/>
        </p:blipFill>
        <p:spPr>
          <a:xfrm>
            <a:off x="5151938" y="1692288"/>
            <a:ext cx="6969443" cy="4392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96A926-14BB-4461-817F-3A4F8AE528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9" y="1816571"/>
            <a:ext cx="5063116" cy="4096868"/>
          </a:xfrm>
        </p:spPr>
        <p:txBody>
          <a:bodyPr/>
          <a:lstStyle/>
          <a:p>
            <a:r>
              <a:rPr lang="en-US" b="1" dirty="0"/>
              <a:t>Interface protection and Synchro-reclosing: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and adapt protection in any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different energy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 with the main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power absorption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down-time</a:t>
            </a:r>
          </a:p>
          <a:p>
            <a:endParaRPr lang="it-IT" dirty="0"/>
          </a:p>
          <a:p>
            <a:pPr>
              <a:spcBef>
                <a:spcPts val="0"/>
              </a:spcBef>
            </a:pPr>
            <a:r>
              <a:rPr lang="en-US" dirty="0"/>
              <a:t>Interface protection, based on voltage and frequency, are required to disconnect the microgrid from the main grid.</a:t>
            </a:r>
          </a:p>
          <a:p>
            <a:pPr>
              <a:spcBef>
                <a:spcPts val="0"/>
              </a:spcBef>
            </a:pPr>
            <a:r>
              <a:rPr lang="en-US" dirty="0"/>
              <a:t>When conditions allow, the Emax 2 has the capability to automatically re-close the microgrid to the main grid by leveraging </a:t>
            </a:r>
            <a:r>
              <a:rPr lang="en-US" dirty="0" err="1"/>
              <a:t>synchrocheck</a:t>
            </a:r>
            <a:r>
              <a:rPr lang="en-US" dirty="0"/>
              <a:t> and switching logics.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r>
              <a:rPr lang="it-IT" b="1" dirty="0"/>
              <a:t>Benefits: </a:t>
            </a:r>
            <a:r>
              <a:rPr lang="en-US" dirty="0"/>
              <a:t>Space savings inside switchgear​, solution cost, and service continuity</a:t>
            </a:r>
          </a:p>
          <a:p>
            <a:endParaRPr lang="it-IT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F56FA-6004-46C8-BACD-A5C56B741CE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Control</a:t>
            </a:r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095B-7736-4F12-BC1D-BCE12386F6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FD4D8-0463-497A-B3A3-4AF60F3833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3635-A13C-4FC3-AD95-6FEC9548F8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3F814B-E593-4E65-BB14-E8B87D19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9BA3CD-81C3-41ED-BE78-EC229004C598}"/>
              </a:ext>
            </a:extLst>
          </p:cNvPr>
          <p:cNvSpPr/>
          <p:nvPr/>
        </p:nvSpPr>
        <p:spPr bwMode="gray">
          <a:xfrm>
            <a:off x="269213" y="236816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AA96B6-A1C2-4DFA-8CE9-F8838480E5F2}"/>
              </a:ext>
            </a:extLst>
          </p:cNvPr>
          <p:cNvSpPr/>
          <p:nvPr/>
        </p:nvSpPr>
        <p:spPr bwMode="gray">
          <a:xfrm>
            <a:off x="270650" y="266523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A0C75-83B6-4BB3-BC27-A88E27ED2210}"/>
              </a:ext>
            </a:extLst>
          </p:cNvPr>
          <p:cNvSpPr/>
          <p:nvPr/>
        </p:nvSpPr>
        <p:spPr bwMode="gray">
          <a:xfrm>
            <a:off x="270650" y="295217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6F6231-F8F5-4CAB-B738-8FCABDEAE6E9}"/>
              </a:ext>
            </a:extLst>
          </p:cNvPr>
          <p:cNvSpPr/>
          <p:nvPr/>
        </p:nvSpPr>
        <p:spPr bwMode="gray">
          <a:xfrm>
            <a:off x="273156" y="3239296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F9A389-91A3-4768-BEC6-6AEA63A648A3}"/>
              </a:ext>
            </a:extLst>
          </p:cNvPr>
          <p:cNvSpPr/>
          <p:nvPr/>
        </p:nvSpPr>
        <p:spPr bwMode="gray">
          <a:xfrm>
            <a:off x="269213" y="3527247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9356232" y="5599014"/>
            <a:ext cx="259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Discover your saving with </a:t>
            </a:r>
            <a:r>
              <a:rPr lang="en-US" sz="1200" dirty="0" err="1"/>
              <a:t>Emax</a:t>
            </a:r>
            <a:r>
              <a:rPr lang="en-US" sz="1200" dirty="0"/>
              <a:t> 2</a:t>
            </a:r>
          </a:p>
          <a:p>
            <a:r>
              <a:rPr lang="en-US" sz="1200" dirty="0"/>
              <a:t>Power controller </a:t>
            </a:r>
            <a:r>
              <a:rPr lang="en-US" sz="1200" b="1" dirty="0">
                <a:solidFill>
                  <a:srgbClr val="FF0000"/>
                </a:solidFill>
                <a:hlinkClick r:id="rId3"/>
              </a:rPr>
              <a:t>&gt;&gt;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F5DA34-509D-473C-92AB-6A458CD323FF}"/>
              </a:ext>
            </a:extLst>
          </p:cNvPr>
          <p:cNvSpPr/>
          <p:nvPr/>
        </p:nvSpPr>
        <p:spPr bwMode="gray">
          <a:xfrm>
            <a:off x="240629" y="3239115"/>
            <a:ext cx="4426056" cy="64949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EA77E1-C31E-4CEA-B06A-CBB8BD5707B4}"/>
              </a:ext>
            </a:extLst>
          </p:cNvPr>
          <p:cNvSpPr/>
          <p:nvPr/>
        </p:nvSpPr>
        <p:spPr bwMode="gray">
          <a:xfrm>
            <a:off x="269213" y="2302683"/>
            <a:ext cx="4426056" cy="64949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7F3297-C182-4C06-B967-027EF1788982}"/>
              </a:ext>
            </a:extLst>
          </p:cNvPr>
          <p:cNvSpPr/>
          <p:nvPr/>
        </p:nvSpPr>
        <p:spPr bwMode="gray">
          <a:xfrm>
            <a:off x="7487881" y="5358603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B0C016C-5079-4F85-BB0B-AF8E86F62F6A}"/>
              </a:ext>
            </a:extLst>
          </p:cNvPr>
          <p:cNvSpPr/>
          <p:nvPr/>
        </p:nvSpPr>
        <p:spPr bwMode="gray">
          <a:xfrm>
            <a:off x="6546208" y="515411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025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C3AA88-BC1A-4B18-99CD-81D0F829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6"/>
          <a:stretch/>
        </p:blipFill>
        <p:spPr>
          <a:xfrm>
            <a:off x="5151938" y="1692288"/>
            <a:ext cx="6969443" cy="4392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96A926-14BB-4461-817F-3A4F8AE528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9" y="1816571"/>
            <a:ext cx="5084122" cy="4096868"/>
          </a:xfrm>
        </p:spPr>
        <p:txBody>
          <a:bodyPr/>
          <a:lstStyle/>
          <a:p>
            <a:r>
              <a:rPr lang="en-US" b="1" dirty="0"/>
              <a:t>Power controller: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and adapt protection in any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different energy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 with the main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power consumption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down-time</a:t>
            </a:r>
          </a:p>
          <a:p>
            <a:endParaRPr lang="it-IT" dirty="0"/>
          </a:p>
          <a:p>
            <a:r>
              <a:rPr lang="en-US" dirty="0"/>
              <a:t>Ekip Power Controller works by managing user ranked non-priority loads to limit the average power consumption of the system (i.e. thermal and refrigerating loads, lighting apparatus, delayed start loads, charging systems for electric vehicles, generators)</a:t>
            </a:r>
          </a:p>
          <a:p>
            <a:endParaRPr lang="en-US" dirty="0"/>
          </a:p>
          <a:p>
            <a:r>
              <a:rPr lang="en-US" b="1" dirty="0"/>
              <a:t>Benefits: </a:t>
            </a:r>
            <a:r>
              <a:rPr lang="en-US" dirty="0"/>
              <a:t>Ready to use, engineering free, lower energy cost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F56FA-6004-46C8-BACD-A5C56B741CE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Control</a:t>
            </a:r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095B-7736-4F12-BC1D-BCE12386F6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FD4D8-0463-497A-B3A3-4AF60F3833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3635-A13C-4FC3-AD95-6FEC9548F8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3F814B-E593-4E65-BB14-E8B87D19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9BA3CD-81C3-41ED-BE78-EC229004C598}"/>
              </a:ext>
            </a:extLst>
          </p:cNvPr>
          <p:cNvSpPr/>
          <p:nvPr/>
        </p:nvSpPr>
        <p:spPr bwMode="gray">
          <a:xfrm>
            <a:off x="269213" y="236816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AA96B6-A1C2-4DFA-8CE9-F8838480E5F2}"/>
              </a:ext>
            </a:extLst>
          </p:cNvPr>
          <p:cNvSpPr/>
          <p:nvPr/>
        </p:nvSpPr>
        <p:spPr bwMode="gray">
          <a:xfrm>
            <a:off x="270650" y="266523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A0C75-83B6-4BB3-BC27-A88E27ED2210}"/>
              </a:ext>
            </a:extLst>
          </p:cNvPr>
          <p:cNvSpPr/>
          <p:nvPr/>
        </p:nvSpPr>
        <p:spPr bwMode="gray">
          <a:xfrm>
            <a:off x="270650" y="295217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6F6231-F8F5-4CAB-B738-8FCABDEAE6E9}"/>
              </a:ext>
            </a:extLst>
          </p:cNvPr>
          <p:cNvSpPr/>
          <p:nvPr/>
        </p:nvSpPr>
        <p:spPr bwMode="gray">
          <a:xfrm>
            <a:off x="273156" y="3239296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F9A389-91A3-4768-BEC6-6AEA63A648A3}"/>
              </a:ext>
            </a:extLst>
          </p:cNvPr>
          <p:cNvSpPr/>
          <p:nvPr/>
        </p:nvSpPr>
        <p:spPr bwMode="gray">
          <a:xfrm>
            <a:off x="269213" y="3527247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9356232" y="5599014"/>
            <a:ext cx="259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Discover your saving with </a:t>
            </a:r>
            <a:r>
              <a:rPr lang="en-US" sz="1200" dirty="0" err="1"/>
              <a:t>Emax</a:t>
            </a:r>
            <a:r>
              <a:rPr lang="en-US" sz="1200" dirty="0"/>
              <a:t> 2</a:t>
            </a:r>
          </a:p>
          <a:p>
            <a:r>
              <a:rPr lang="en-US" sz="1200" dirty="0"/>
              <a:t>Power controller </a:t>
            </a:r>
            <a:r>
              <a:rPr lang="en-US" sz="1200" b="1" dirty="0">
                <a:solidFill>
                  <a:srgbClr val="FF0000"/>
                </a:solidFill>
                <a:hlinkClick r:id="rId3"/>
              </a:rPr>
              <a:t>&gt;&gt;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27541A-7B63-4CBF-A16E-A046AB1F941F}"/>
              </a:ext>
            </a:extLst>
          </p:cNvPr>
          <p:cNvSpPr/>
          <p:nvPr/>
        </p:nvSpPr>
        <p:spPr bwMode="gray">
          <a:xfrm>
            <a:off x="269213" y="2302683"/>
            <a:ext cx="4426056" cy="90469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EF3ABC-F640-49EF-B546-4514750FFBFC}"/>
              </a:ext>
            </a:extLst>
          </p:cNvPr>
          <p:cNvSpPr/>
          <p:nvPr/>
        </p:nvSpPr>
        <p:spPr bwMode="gray">
          <a:xfrm>
            <a:off x="269213" y="3501857"/>
            <a:ext cx="4426056" cy="28795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709AC1-B70F-4781-8E91-865FB8B5C653}"/>
              </a:ext>
            </a:extLst>
          </p:cNvPr>
          <p:cNvSpPr/>
          <p:nvPr/>
        </p:nvSpPr>
        <p:spPr bwMode="gray">
          <a:xfrm>
            <a:off x="9014387" y="2517953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96AB27-C516-418A-A298-A1892C749924}"/>
              </a:ext>
            </a:extLst>
          </p:cNvPr>
          <p:cNvSpPr/>
          <p:nvPr/>
        </p:nvSpPr>
        <p:spPr bwMode="gray">
          <a:xfrm>
            <a:off x="9300899" y="4375506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53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C3AA88-BC1A-4B18-99CD-81D0F829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6"/>
          <a:stretch/>
        </p:blipFill>
        <p:spPr>
          <a:xfrm>
            <a:off x="5151938" y="1692288"/>
            <a:ext cx="6969443" cy="4392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96A926-14BB-4461-817F-3A4F8AE528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8" y="1816571"/>
            <a:ext cx="4878863" cy="4096868"/>
          </a:xfrm>
        </p:spPr>
        <p:txBody>
          <a:bodyPr/>
          <a:lstStyle/>
          <a:p>
            <a:r>
              <a:rPr lang="en-US" b="1" dirty="0"/>
              <a:t>Load Shedding: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and adapt protection in any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different energy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 with the main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power absorption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down-time</a:t>
            </a:r>
          </a:p>
          <a:p>
            <a:endParaRPr lang="en-US" dirty="0"/>
          </a:p>
          <a:p>
            <a:r>
              <a:rPr lang="en-US" dirty="0"/>
              <a:t>When the main grid is disconnected, the Emax 2 avoids microgrid blackouts by quickly disconnecting the non-priority loads thus preventing a frequency drop and delivering continuity for the priority loads.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Benefits: </a:t>
            </a:r>
            <a:r>
              <a:rPr lang="en-US" dirty="0"/>
              <a:t>Service continuity, no downtime costs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F56FA-6004-46C8-BACD-A5C56B741CE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Control</a:t>
            </a:r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095B-7736-4F12-BC1D-BCE12386F6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FD4D8-0463-497A-B3A3-4AF60F3833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3635-A13C-4FC3-AD95-6FEC9548F8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3F814B-E593-4E65-BB14-E8B87D19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9BA3CD-81C3-41ED-BE78-EC229004C598}"/>
              </a:ext>
            </a:extLst>
          </p:cNvPr>
          <p:cNvSpPr/>
          <p:nvPr/>
        </p:nvSpPr>
        <p:spPr bwMode="gray">
          <a:xfrm>
            <a:off x="269213" y="236816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AA96B6-A1C2-4DFA-8CE9-F8838480E5F2}"/>
              </a:ext>
            </a:extLst>
          </p:cNvPr>
          <p:cNvSpPr/>
          <p:nvPr/>
        </p:nvSpPr>
        <p:spPr bwMode="gray">
          <a:xfrm>
            <a:off x="270650" y="266523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A0C75-83B6-4BB3-BC27-A88E27ED2210}"/>
              </a:ext>
            </a:extLst>
          </p:cNvPr>
          <p:cNvSpPr/>
          <p:nvPr/>
        </p:nvSpPr>
        <p:spPr bwMode="gray">
          <a:xfrm>
            <a:off x="270650" y="2952175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6F6231-F8F5-4CAB-B738-8FCABDEAE6E9}"/>
              </a:ext>
            </a:extLst>
          </p:cNvPr>
          <p:cNvSpPr/>
          <p:nvPr/>
        </p:nvSpPr>
        <p:spPr bwMode="gray">
          <a:xfrm>
            <a:off x="273156" y="3239296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F9A389-91A3-4768-BEC6-6AEA63A648A3}"/>
              </a:ext>
            </a:extLst>
          </p:cNvPr>
          <p:cNvSpPr/>
          <p:nvPr/>
        </p:nvSpPr>
        <p:spPr bwMode="gray">
          <a:xfrm>
            <a:off x="269213" y="3527247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9FD6B1-A5B1-4121-989A-B3FB0EC33AA7}"/>
              </a:ext>
            </a:extLst>
          </p:cNvPr>
          <p:cNvSpPr/>
          <p:nvPr/>
        </p:nvSpPr>
        <p:spPr bwMode="gray">
          <a:xfrm>
            <a:off x="7146189" y="4059628"/>
            <a:ext cx="268224" cy="256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9356232" y="5599014"/>
            <a:ext cx="259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Discover your saving with </a:t>
            </a:r>
            <a:r>
              <a:rPr lang="en-US" sz="1200" dirty="0" err="1"/>
              <a:t>Emax</a:t>
            </a:r>
            <a:r>
              <a:rPr lang="en-US" sz="1200" dirty="0"/>
              <a:t> 2</a:t>
            </a:r>
          </a:p>
          <a:p>
            <a:r>
              <a:rPr lang="en-US" sz="1200" dirty="0"/>
              <a:t>Power controller </a:t>
            </a:r>
            <a:r>
              <a:rPr lang="en-US" sz="1200" b="1" dirty="0">
                <a:solidFill>
                  <a:srgbClr val="FF0000"/>
                </a:solidFill>
                <a:hlinkClick r:id="rId3"/>
              </a:rPr>
              <a:t>&gt;&gt;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FB82F4-C78E-40B4-A976-422C99A4286A}"/>
              </a:ext>
            </a:extLst>
          </p:cNvPr>
          <p:cNvSpPr/>
          <p:nvPr/>
        </p:nvSpPr>
        <p:spPr bwMode="gray">
          <a:xfrm>
            <a:off x="269213" y="2302682"/>
            <a:ext cx="4426056" cy="119264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</p:spTree>
    <p:extLst>
      <p:ext uri="{BB962C8B-B14F-4D97-AF65-F5344CB8AC3E}">
        <p14:creationId xmlns:p14="http://schemas.microsoft.com/office/powerpoint/2010/main" val="31203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The mission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EF050F-B85E-4E30-B69F-9970B4AED387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 bwMode="gray">
          <a:xfrm>
            <a:off x="365354" y="4722108"/>
            <a:ext cx="3474720" cy="740054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dirty="0"/>
              <a:t>Reduce design time and prospective cost of the system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279400" y="2186113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 Placeholder 5"/>
          <p:cNvSpPr txBox="1">
            <a:spLocks/>
          </p:cNvSpPr>
          <p:nvPr/>
        </p:nvSpPr>
        <p:spPr bwMode="gray">
          <a:xfrm>
            <a:off x="4294180" y="4719719"/>
            <a:ext cx="3562340" cy="732920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dirty="0"/>
              <a:t>Minimize manhours and space 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 bwMode="gray">
          <a:xfrm>
            <a:off x="8320851" y="4721172"/>
            <a:ext cx="3474720" cy="72194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dirty="0"/>
              <a:t>Keep systems reliable, safe and adaptive to constantly evolving needs</a:t>
            </a:r>
          </a:p>
        </p:txBody>
      </p:sp>
      <p:cxnSp>
        <p:nvCxnSpPr>
          <p:cNvPr id="28" name="Straight Connector 27"/>
          <p:cNvCxnSpPr/>
          <p:nvPr/>
        </p:nvCxnSpPr>
        <p:spPr bwMode="gray">
          <a:xfrm>
            <a:off x="4256080" y="2186113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gray">
          <a:xfrm>
            <a:off x="8232759" y="2186113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 Placeholder 7"/>
          <p:cNvSpPr txBox="1">
            <a:spLocks/>
          </p:cNvSpPr>
          <p:nvPr/>
        </p:nvSpPr>
        <p:spPr bwMode="gray">
          <a:xfrm>
            <a:off x="279400" y="1816571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it-IT" dirty="0"/>
              <a:t>Design and Planning</a:t>
            </a:r>
            <a:endParaRPr lang="en-US" dirty="0"/>
          </a:p>
        </p:txBody>
      </p:sp>
      <p:sp>
        <p:nvSpPr>
          <p:cNvPr id="22" name="Text Placeholder 7"/>
          <p:cNvSpPr txBox="1">
            <a:spLocks/>
          </p:cNvSpPr>
          <p:nvPr/>
        </p:nvSpPr>
        <p:spPr bwMode="gray">
          <a:xfrm>
            <a:off x="4256079" y="1816571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Startup and Commissioning</a:t>
            </a:r>
          </a:p>
        </p:txBody>
      </p:sp>
      <p:sp>
        <p:nvSpPr>
          <p:cNvPr id="27" name="Text Placeholder 7"/>
          <p:cNvSpPr txBox="1">
            <a:spLocks/>
          </p:cNvSpPr>
          <p:nvPr/>
        </p:nvSpPr>
        <p:spPr bwMode="gray">
          <a:xfrm>
            <a:off x="8232759" y="1816571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Operation and Service</a:t>
            </a:r>
          </a:p>
        </p:txBody>
      </p:sp>
      <p:sp>
        <p:nvSpPr>
          <p:cNvPr id="31" name="Gleichschenkliges Dreieck 46"/>
          <p:cNvSpPr/>
          <p:nvPr/>
        </p:nvSpPr>
        <p:spPr bwMode="gray">
          <a:xfrm rot="5400000">
            <a:off x="6276853" y="4096681"/>
            <a:ext cx="3657600" cy="13716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32" name="Gleichschenkliges Dreieck 46"/>
          <p:cNvSpPr/>
          <p:nvPr/>
        </p:nvSpPr>
        <p:spPr bwMode="gray">
          <a:xfrm rot="5400000">
            <a:off x="2298507" y="4096680"/>
            <a:ext cx="3657600" cy="13716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21" name="Picture 2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320851" y="2250226"/>
            <a:ext cx="3474720" cy="24688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2505" y="2250226"/>
            <a:ext cx="3475915" cy="2468880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54" y="2250226"/>
            <a:ext cx="3474720" cy="2468880"/>
          </a:xfrm>
          <a:prstGeom prst="rect">
            <a:avLst/>
          </a:prstGeom>
        </p:spPr>
      </p:pic>
      <p:sp>
        <p:nvSpPr>
          <p:cNvPr id="24" name="Text Placeholder 9"/>
          <p:cNvSpPr txBox="1">
            <a:spLocks/>
          </p:cNvSpPr>
          <p:nvPr/>
        </p:nvSpPr>
        <p:spPr bwMode="gray">
          <a:xfrm>
            <a:off x="290956" y="5566939"/>
            <a:ext cx="11627977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Deliver value through the entire customer journey</a:t>
            </a:r>
          </a:p>
        </p:txBody>
      </p:sp>
    </p:spTree>
    <p:extLst>
      <p:ext uri="{BB962C8B-B14F-4D97-AF65-F5344CB8AC3E}">
        <p14:creationId xmlns:p14="http://schemas.microsoft.com/office/powerpoint/2010/main" val="27935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C86E1-57E7-479D-A0C8-0B415D11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18D98-45D3-466A-A6BD-84E1FC3DCD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 defTabSz="914218"/>
            <a:endParaRPr lang="en-US" dirty="0">
              <a:solidFill>
                <a:srgbClr val="A0A0A0"/>
              </a:solidFill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5DFFD-58B0-4579-A611-37688388CBC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914218"/>
            <a:fld id="{4094DB61-25C8-4EF5-ACA6-394B43063948}" type="datetime4">
              <a:rPr lang="en-US">
                <a:solidFill>
                  <a:srgbClr val="A0A0A0"/>
                </a:solidFill>
                <a:latin typeface="ABBvoiceOffice"/>
                <a:ea typeface="ABBvoiceOffice"/>
                <a:cs typeface="ABBvoiceOffice"/>
              </a:rPr>
              <a:pPr defTabSz="914218"/>
              <a:t>November 18, 2019</a:t>
            </a:fld>
            <a:endParaRPr lang="en-US" dirty="0">
              <a:solidFill>
                <a:srgbClr val="A0A0A0"/>
              </a:solidFill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F464B-B674-40B3-989C-3C6D0141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/>
            <a:r>
              <a:rPr lang="en-US">
                <a:solidFill>
                  <a:srgbClr val="A0A0A0"/>
                </a:solidFill>
                <a:latin typeface="ABBvoiceOffice"/>
                <a:ea typeface="ABBvoiceOffice"/>
                <a:cs typeface="ABBvoiceOffice"/>
              </a:rPr>
              <a:t>Slide </a:t>
            </a:r>
            <a:fld id="{619F89D8-7AE3-494A-97F3-03D680869632}" type="slidenum">
              <a:rPr lang="en-US">
                <a:solidFill>
                  <a:srgbClr val="A0A0A0"/>
                </a:solidFill>
                <a:latin typeface="ABBvoiceOffice"/>
                <a:ea typeface="ABBvoiceOffice"/>
                <a:cs typeface="ABBvoiceOffice"/>
              </a:rPr>
              <a:pPr defTabSz="914218"/>
              <a:t>20</a:t>
            </a:fld>
            <a:endParaRPr lang="en-US" dirty="0">
              <a:solidFill>
                <a:srgbClr val="A0A0A0"/>
              </a:solidFill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360FA-330B-42F8-B1DF-06024765A1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Ekip Dip: The standard trip unit</a:t>
            </a:r>
          </a:p>
          <a:p>
            <a:endParaRPr lang="it-I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A4950-156E-45B3-BF36-606B699746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Ekip Touch: The smart trip unit</a:t>
            </a:r>
          </a:p>
          <a:p>
            <a:endParaRPr lang="it-IT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BAFB76-717E-4023-8857-922E1FEB0C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08709" y="1931585"/>
            <a:ext cx="3980119" cy="251934"/>
          </a:xfrm>
        </p:spPr>
        <p:txBody>
          <a:bodyPr/>
          <a:lstStyle/>
          <a:p>
            <a:r>
              <a:rPr lang="en-US" dirty="0"/>
              <a:t>Ekip Hi-Touch: The ultimate trip unit</a:t>
            </a:r>
          </a:p>
          <a:p>
            <a:endParaRPr lang="it-IT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30BF63-DA76-499B-A0BB-3981161F00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0914" y="1067219"/>
            <a:ext cx="11623806" cy="503868"/>
          </a:xfrm>
        </p:spPr>
        <p:txBody>
          <a:bodyPr/>
          <a:lstStyle/>
          <a:p>
            <a:r>
              <a:rPr lang="it-IT" sz="2000" dirty="0"/>
              <a:t>Control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DF12AC68-6476-4475-9FBA-482C365F0468}"/>
              </a:ext>
            </a:extLst>
          </p:cNvPr>
          <p:cNvSpPr txBox="1">
            <a:spLocks/>
          </p:cNvSpPr>
          <p:nvPr/>
        </p:nvSpPr>
        <p:spPr bwMode="gray">
          <a:xfrm>
            <a:off x="334764" y="3949806"/>
            <a:ext cx="3642252" cy="18766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BBvoiceOffice"/>
                <a:ea typeface="ABBvoiceOffice"/>
                <a:cs typeface="ABBvoiceOffice"/>
              </a:rPr>
              <a:t>Current protection for basic distribution</a:t>
            </a:r>
          </a:p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BBvoiceOffice"/>
                <a:ea typeface="ABBvoiceOffice"/>
                <a:cs typeface="ABBvoiceOffice"/>
              </a:rPr>
              <a:t>Thermal memory, separate settings for neutral</a:t>
            </a:r>
          </a:p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BBvoiceOffice"/>
                <a:ea typeface="ABBvoiceOffice"/>
                <a:cs typeface="ABBvoiceOffice"/>
              </a:rPr>
              <a:t>LED signals trip cause; time and date of last trip available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33626166-0941-4831-B1B5-5B5680F503C5}"/>
              </a:ext>
            </a:extLst>
          </p:cNvPr>
          <p:cNvSpPr txBox="1">
            <a:spLocks/>
          </p:cNvSpPr>
          <p:nvPr/>
        </p:nvSpPr>
        <p:spPr bwMode="gray">
          <a:xfrm>
            <a:off x="4334222" y="3949807"/>
            <a:ext cx="3642252" cy="22360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8"/>
            <a:r>
              <a:rPr lang="en-US" dirty="0">
                <a:solidFill>
                  <a:srgbClr val="000000"/>
                </a:solidFill>
                <a:latin typeface="ABBvoiceOffice"/>
                <a:ea typeface="ABBvoiceOffice"/>
                <a:cs typeface="ABBvoiceOffice"/>
              </a:rPr>
              <a:t>More than Ekip Dip:</a:t>
            </a:r>
          </a:p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BBvoiceOffice"/>
                <a:ea typeface="ABBvoiceOffice"/>
                <a:cs typeface="ABBvoiceOffice"/>
              </a:rPr>
              <a:t>Ready to be </a:t>
            </a:r>
            <a:r>
              <a:rPr lang="en-US" b="1" dirty="0">
                <a:solidFill>
                  <a:srgbClr val="000000"/>
                </a:solidFill>
                <a:latin typeface="ABBvoiceOffice"/>
                <a:ea typeface="ABBvoiceOffice"/>
                <a:cs typeface="ABBvoiceOffice"/>
              </a:rPr>
              <a:t>upgraded and customized</a:t>
            </a:r>
          </a:p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Advanced protection set for more sophisticated systems (</a:t>
            </a:r>
            <a:r>
              <a:rPr lang="en-US" dirty="0" err="1">
                <a:solidFill>
                  <a:srgbClr val="000000"/>
                </a:solidFill>
              </a:rPr>
              <a:t>GFext</a:t>
            </a:r>
            <a:r>
              <a:rPr lang="en-US" dirty="0">
                <a:solidFill>
                  <a:srgbClr val="000000"/>
                </a:solidFill>
              </a:rPr>
              <a:t> + 2I)  </a:t>
            </a:r>
          </a:p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Ready for measuring </a:t>
            </a:r>
          </a:p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Embedded Bluetooth</a:t>
            </a:r>
          </a:p>
          <a:p>
            <a:pPr defTabSz="914218"/>
            <a:endParaRPr lang="en-US" dirty="0">
              <a:solidFill>
                <a:srgbClr val="000000"/>
              </a:solidFill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A1E1F695-B4CD-4239-9677-9726C4F56460}"/>
              </a:ext>
            </a:extLst>
          </p:cNvPr>
          <p:cNvSpPr txBox="1">
            <a:spLocks/>
          </p:cNvSpPr>
          <p:nvPr/>
        </p:nvSpPr>
        <p:spPr bwMode="gray">
          <a:xfrm>
            <a:off x="8252836" y="3949805"/>
            <a:ext cx="3653488" cy="21334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8"/>
            <a:r>
              <a:rPr lang="en-US" dirty="0">
                <a:solidFill>
                  <a:srgbClr val="000000"/>
                </a:solidFill>
              </a:rPr>
              <a:t>More than Ekip Touch:</a:t>
            </a:r>
          </a:p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Advanced preloaded feature set</a:t>
            </a:r>
            <a:endParaRPr lang="en-US" b="1" dirty="0">
              <a:solidFill>
                <a:srgbClr val="000000"/>
              </a:solidFill>
            </a:endParaRPr>
          </a:p>
          <a:p>
            <a:pPr marL="177764" indent="-177764" defTabSz="91421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Class 1 accuracy</a:t>
            </a:r>
          </a:p>
          <a:p>
            <a:pPr marL="177782" indent="-177782">
              <a:buFont typeface="Arial" panose="020B0604020202020204" pitchFamily="34" charset="0"/>
              <a:buChar char="•"/>
            </a:pPr>
            <a:r>
              <a:rPr lang="en-US" dirty="0"/>
              <a:t>Exclusive directional protection for complex grids</a:t>
            </a:r>
          </a:p>
          <a:p>
            <a:pPr marL="177782" indent="-177782">
              <a:buFont typeface="Arial" panose="020B0604020202020204" pitchFamily="34" charset="0"/>
              <a:buChar char="•"/>
            </a:pPr>
            <a:r>
              <a:rPr lang="en-US" dirty="0"/>
              <a:t>Dual setting for smart grids and arc-flash</a:t>
            </a:r>
          </a:p>
          <a:p>
            <a:pPr marL="177782" indent="-17778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Self-power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2EB4C7-6CA7-4343-92EB-41DB7C68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209" y="2445511"/>
            <a:ext cx="2553350" cy="1319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EBF129-4039-47B2-B4D0-3861CFA92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004" y="2444360"/>
            <a:ext cx="2555569" cy="1320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6C9D86-647B-4901-B8C7-3DAD8C707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77" y="2432930"/>
            <a:ext cx="2413378" cy="13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SACE Emax 2</a:t>
            </a:r>
            <a:endParaRPr lang="en-US" dirty="0"/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Connectivity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63E946-39A6-47F9-B60C-0FDAA63AB67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Connectivity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AD652-CD46-4CB6-9B4A-D22A6CAF2E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DEC1C-A60A-4CD6-B584-14EFE62C0D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7ED50-EA9F-4D83-AD63-481FC37CE5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641E39-69DB-4A04-9E64-79414FBC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DDA42-37F3-47DC-AAB5-69FD7160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340" y="2585688"/>
            <a:ext cx="1446187" cy="19404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493E4C6-130D-4729-86DE-F77020C3B9C6}"/>
              </a:ext>
            </a:extLst>
          </p:cNvPr>
          <p:cNvSpPr>
            <a:spLocks noChangeAspect="1"/>
          </p:cNvSpPr>
          <p:nvPr/>
        </p:nvSpPr>
        <p:spPr bwMode="gray">
          <a:xfrm>
            <a:off x="1735450" y="2347930"/>
            <a:ext cx="2415966" cy="2415968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0A8E4-8B83-4961-8A05-490271A8370C}"/>
              </a:ext>
            </a:extLst>
          </p:cNvPr>
          <p:cNvSpPr txBox="1"/>
          <p:nvPr/>
        </p:nvSpPr>
        <p:spPr bwMode="gray">
          <a:xfrm>
            <a:off x="379927" y="3221403"/>
            <a:ext cx="1941650" cy="504000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Zero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79CE0-C892-49A1-A6AC-D173566871EA}"/>
              </a:ext>
            </a:extLst>
          </p:cNvPr>
          <p:cNvSpPr txBox="1"/>
          <p:nvPr/>
        </p:nvSpPr>
        <p:spPr bwMode="gray">
          <a:xfrm>
            <a:off x="935410" y="2041696"/>
            <a:ext cx="1941650" cy="504000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Gateway free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109EB-9AA5-4011-B17C-AF8BB9B731DA}"/>
              </a:ext>
            </a:extLst>
          </p:cNvPr>
          <p:cNvSpPr txBox="1"/>
          <p:nvPr/>
        </p:nvSpPr>
        <p:spPr bwMode="gray">
          <a:xfrm>
            <a:off x="3658130" y="4630777"/>
            <a:ext cx="1941650" cy="504000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External relay free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42D876-9BB6-4B48-B65E-9DA2CDBCC9E1}"/>
              </a:ext>
            </a:extLst>
          </p:cNvPr>
          <p:cNvSpPr txBox="1"/>
          <p:nvPr/>
        </p:nvSpPr>
        <p:spPr bwMode="gray">
          <a:xfrm>
            <a:off x="4334900" y="3215167"/>
            <a:ext cx="1616419" cy="504000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Multi protocols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7DF7D7-A09E-4DA5-973F-5375748D1080}"/>
              </a:ext>
            </a:extLst>
          </p:cNvPr>
          <p:cNvSpPr txBox="1"/>
          <p:nvPr/>
        </p:nvSpPr>
        <p:spPr bwMode="gray">
          <a:xfrm>
            <a:off x="3595666" y="2026041"/>
            <a:ext cx="1941650" cy="504000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Maximum reliability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C8B60-4DFE-46ED-A799-FB70B970C0A0}"/>
              </a:ext>
            </a:extLst>
          </p:cNvPr>
          <p:cNvSpPr txBox="1"/>
          <p:nvPr/>
        </p:nvSpPr>
        <p:spPr bwMode="gray">
          <a:xfrm>
            <a:off x="465783" y="4618147"/>
            <a:ext cx="1941650" cy="504000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no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Universal interface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F617A2E-7430-43AB-A5E2-D0F86719E0F8}"/>
              </a:ext>
            </a:extLst>
          </p:cNvPr>
          <p:cNvSpPr txBox="1">
            <a:spLocks/>
          </p:cNvSpPr>
          <p:nvPr/>
        </p:nvSpPr>
        <p:spPr bwMode="gray">
          <a:xfrm>
            <a:off x="6092825" y="1816571"/>
            <a:ext cx="5813409" cy="4096868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Key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Plug &amp; play communication cartridge modules avoiding external gateway and other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wide selection of field bus protocols to simplify integration to any system and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circuit breaker with IEC61850 communication, avoiding external relays and complex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Multi-protocol platform ensuring different protocols work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cloud connectivity to ABB Ability for valued added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set of analog and digital interfaces to interact with any ecosystem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Embedded Bluetooth connectivity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5F329F6-4FF9-46EA-A195-C66839E8584D}"/>
              </a:ext>
            </a:extLst>
          </p:cNvPr>
          <p:cNvSpPr txBox="1">
            <a:spLocks/>
          </p:cNvSpPr>
          <p:nvPr/>
        </p:nvSpPr>
        <p:spPr bwMode="gray">
          <a:xfrm>
            <a:off x="290956" y="5566939"/>
            <a:ext cx="11627977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Fully integrated; just one single product can replicate the functionality of many</a:t>
            </a:r>
          </a:p>
        </p:txBody>
      </p:sp>
      <p:sp>
        <p:nvSpPr>
          <p:cNvPr id="20" name="Oval 19">
            <a:extLst/>
          </p:cNvPr>
          <p:cNvSpPr/>
          <p:nvPr/>
        </p:nvSpPr>
        <p:spPr bwMode="gray">
          <a:xfrm>
            <a:off x="2148333" y="2396593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  <p:sp>
        <p:nvSpPr>
          <p:cNvPr id="21" name="Oval 20">
            <a:extLst/>
          </p:cNvPr>
          <p:cNvSpPr/>
          <p:nvPr/>
        </p:nvSpPr>
        <p:spPr bwMode="gray">
          <a:xfrm>
            <a:off x="4010399" y="3362047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  <p:sp>
        <p:nvSpPr>
          <p:cNvPr id="22" name="Oval 21">
            <a:extLst/>
          </p:cNvPr>
          <p:cNvSpPr/>
          <p:nvPr/>
        </p:nvSpPr>
        <p:spPr bwMode="gray">
          <a:xfrm>
            <a:off x="3386648" y="4433052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  <p:sp>
        <p:nvSpPr>
          <p:cNvPr id="23" name="Oval 22">
            <a:extLst/>
          </p:cNvPr>
          <p:cNvSpPr/>
          <p:nvPr/>
        </p:nvSpPr>
        <p:spPr bwMode="gray">
          <a:xfrm>
            <a:off x="2132309" y="4409783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  <p:sp>
        <p:nvSpPr>
          <p:cNvPr id="24" name="Oval 23">
            <a:extLst/>
          </p:cNvPr>
          <p:cNvSpPr/>
          <p:nvPr/>
        </p:nvSpPr>
        <p:spPr bwMode="gray">
          <a:xfrm>
            <a:off x="3319357" y="2359269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  <p:sp>
        <p:nvSpPr>
          <p:cNvPr id="26" name="Oval 25">
            <a:extLst/>
          </p:cNvPr>
          <p:cNvSpPr/>
          <p:nvPr/>
        </p:nvSpPr>
        <p:spPr bwMode="gray">
          <a:xfrm>
            <a:off x="1617591" y="3362047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</p:spTree>
    <p:extLst>
      <p:ext uri="{BB962C8B-B14F-4D97-AF65-F5344CB8AC3E}">
        <p14:creationId xmlns:p14="http://schemas.microsoft.com/office/powerpoint/2010/main" val="36072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8247620" y="2370184"/>
            <a:ext cx="3449912" cy="224148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Connectivity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 bwMode="gray">
          <a:xfrm>
            <a:off x="316644" y="3176996"/>
            <a:ext cx="2180492" cy="5788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b="1" dirty="0"/>
              <a:t>Remote Communication</a:t>
            </a:r>
          </a:p>
        </p:txBody>
      </p:sp>
      <p:sp>
        <p:nvSpPr>
          <p:cNvPr id="28" name="Text Placeholder 5"/>
          <p:cNvSpPr txBox="1">
            <a:spLocks/>
          </p:cNvSpPr>
          <p:nvPr/>
        </p:nvSpPr>
        <p:spPr bwMode="gray">
          <a:xfrm>
            <a:off x="4006954" y="3586367"/>
            <a:ext cx="2180492" cy="1184400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b="1" dirty="0"/>
              <a:t>Embedded Bluetooth technology</a:t>
            </a:r>
          </a:p>
        </p:txBody>
      </p:sp>
      <p:sp>
        <p:nvSpPr>
          <p:cNvPr id="29" name="Text Placeholder 5"/>
          <p:cNvSpPr txBox="1">
            <a:spLocks/>
          </p:cNvSpPr>
          <p:nvPr/>
        </p:nvSpPr>
        <p:spPr bwMode="gray">
          <a:xfrm>
            <a:off x="8599242" y="5329016"/>
            <a:ext cx="2180492" cy="316749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b="1" dirty="0"/>
              <a:t>ABB </a:t>
            </a:r>
            <a:r>
              <a:rPr lang="en-US" b="1" dirty="0" err="1"/>
              <a:t>Ability</a:t>
            </a:r>
            <a:r>
              <a:rPr lang="en-US" b="1" baseline="30000" dirty="0" err="1"/>
              <a:t>TM</a:t>
            </a:r>
            <a:r>
              <a:rPr lang="en-US" b="1" dirty="0"/>
              <a:t> EDCS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488" y="4321685"/>
            <a:ext cx="720000" cy="7877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07" y="2264375"/>
            <a:ext cx="720000" cy="720000"/>
          </a:xfrm>
          <a:prstGeom prst="rect">
            <a:avLst/>
          </a:prstGeom>
        </p:spPr>
      </p:pic>
      <p:pic>
        <p:nvPicPr>
          <p:cNvPr id="12" name="Picture 4" descr="Risultati immagini per ble symbol"/>
          <p:cNvPicPr>
            <a:picLocks noChangeAspect="1" noChangeArrowheads="1"/>
          </p:cNvPicPr>
          <p:nvPr/>
        </p:nvPicPr>
        <p:blipFill>
          <a:blip r:embed="rId6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205" y="3079665"/>
            <a:ext cx="707333" cy="60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endCxn id="16" idx="0"/>
          </p:cNvCxnSpPr>
          <p:nvPr/>
        </p:nvCxnSpPr>
        <p:spPr bwMode="gray">
          <a:xfrm>
            <a:off x="-41893" y="3109550"/>
            <a:ext cx="1440000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 bwMode="gray">
          <a:xfrm>
            <a:off x="2376564" y="3109550"/>
            <a:ext cx="720000" cy="720000"/>
          </a:xfrm>
          <a:prstGeom prst="arc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 bwMode="gray">
          <a:xfrm rot="10800000">
            <a:off x="3095793" y="3106397"/>
            <a:ext cx="720000" cy="720000"/>
          </a:xfrm>
          <a:prstGeom prst="arc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 bwMode="gray">
          <a:xfrm>
            <a:off x="5087529" y="3826397"/>
            <a:ext cx="162362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gray">
          <a:xfrm>
            <a:off x="7421676" y="5211667"/>
            <a:ext cx="2267812" cy="0"/>
          </a:xfrm>
          <a:prstGeom prst="line">
            <a:avLst/>
          </a:prstGeom>
          <a:ln w="12700">
            <a:solidFill>
              <a:schemeClr val="tx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gray">
          <a:xfrm>
            <a:off x="3455792" y="3826398"/>
            <a:ext cx="1631737" cy="0"/>
          </a:xfrm>
          <a:prstGeom prst="line">
            <a:avLst/>
          </a:prstGeom>
          <a:ln w="12700">
            <a:solidFill>
              <a:schemeClr val="tx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2077" y="4092141"/>
            <a:ext cx="2473564" cy="1805426"/>
          </a:xfrm>
          <a:prstGeom prst="rect">
            <a:avLst/>
          </a:prstGeom>
        </p:spPr>
      </p:pic>
      <p:sp>
        <p:nvSpPr>
          <p:cNvPr id="26" name="Arc 25"/>
          <p:cNvSpPr/>
          <p:nvPr/>
        </p:nvSpPr>
        <p:spPr bwMode="gray">
          <a:xfrm>
            <a:off x="6346862" y="3826396"/>
            <a:ext cx="720000" cy="720000"/>
          </a:xfrm>
          <a:prstGeom prst="arc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 bwMode="gray">
          <a:xfrm rot="10800000">
            <a:off x="7066862" y="4491667"/>
            <a:ext cx="720000" cy="720000"/>
          </a:xfrm>
          <a:prstGeom prst="arc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 bwMode="gray">
          <a:xfrm>
            <a:off x="1398107" y="3110874"/>
            <a:ext cx="133845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6" idx="2"/>
            <a:endCxn id="30" idx="2"/>
          </p:cNvCxnSpPr>
          <p:nvPr/>
        </p:nvCxnSpPr>
        <p:spPr bwMode="gray">
          <a:xfrm>
            <a:off x="7066862" y="4186396"/>
            <a:ext cx="0" cy="66527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95DBE36A-031F-4851-A17C-81BD44B01A5E}"/>
              </a:ext>
            </a:extLst>
          </p:cNvPr>
          <p:cNvSpPr txBox="1">
            <a:spLocks/>
          </p:cNvSpPr>
          <p:nvPr/>
        </p:nvSpPr>
        <p:spPr bwMode="gray">
          <a:xfrm>
            <a:off x="280159" y="1816782"/>
            <a:ext cx="5658268" cy="379016"/>
          </a:xfrm>
          <a:prstGeom prst="rect">
            <a:avLst/>
          </a:prstGeom>
        </p:spPr>
        <p:txBody>
          <a:bodyPr vert="horz" lIns="71991" tIns="71991" rIns="71991" bIns="71991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A full range of possibilities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43BE5A8-0FBE-4277-9A57-3AE84169F6FB}"/>
              </a:ext>
            </a:extLst>
          </p:cNvPr>
          <p:cNvCxnSpPr>
            <a:cxnSpLocks/>
          </p:cNvCxnSpPr>
          <p:nvPr/>
        </p:nvCxnSpPr>
        <p:spPr bwMode="gray">
          <a:xfrm>
            <a:off x="280159" y="2186275"/>
            <a:ext cx="11626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1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29" grpId="0"/>
      <p:bldP spid="16" grpId="0" animBg="1"/>
      <p:bldP spid="21" grpId="0" animBg="1"/>
      <p:bldP spid="26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80159" y="1816782"/>
            <a:ext cx="5658268" cy="379016"/>
          </a:xfrm>
          <a:prstGeom prst="rect">
            <a:avLst/>
          </a:prstGeom>
        </p:spPr>
        <p:txBody>
          <a:bodyPr vert="horz" lIns="71991" tIns="71991" rIns="71991" bIns="71991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Plug &amp; Play modules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Connectivity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</a:t>
            </a:r>
            <a:r>
              <a:rPr lang="en-US" dirty="0" err="1"/>
              <a:t>Emax</a:t>
            </a:r>
            <a:r>
              <a:rPr lang="en-US" dirty="0"/>
              <a:t>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 bwMode="gray">
          <a:xfrm>
            <a:off x="278251" y="2186275"/>
            <a:ext cx="5660873" cy="3917615"/>
          </a:xfrm>
          <a:prstGeom prst="rect">
            <a:avLst/>
          </a:prstGeom>
        </p:spPr>
        <p:txBody>
          <a:bodyPr lIns="71991" tIns="71991" rIns="71991" bIns="71991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br>
              <a:rPr lang="it-IT" dirty="0"/>
            </a:br>
            <a:endParaRPr lang="it-IT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it-IT" dirty="0"/>
              <a:t>			</a:t>
            </a:r>
            <a:endParaRPr lang="it-IT" sz="1600" b="1" i="1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 bwMode="gray">
          <a:xfrm>
            <a:off x="280159" y="2186275"/>
            <a:ext cx="11626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" name="Picture 3">
            <a:extLst>
              <a:ext uri="{FF2B5EF4-FFF2-40B4-BE49-F238E27FC236}">
                <a16:creationId xmlns:a16="http://schemas.microsoft.com/office/drawing/2014/main" id="{5355E863-D3BC-4096-87C1-A0965FBFE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86" y="3592930"/>
            <a:ext cx="780098" cy="104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937C7F0-F6A0-4C6B-A4D2-DF9BE6C74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21" y="2554806"/>
            <a:ext cx="745427" cy="10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2EA8288-ADC6-44DE-8693-2972685CE58D}"/>
              </a:ext>
            </a:extLst>
          </p:cNvPr>
          <p:cNvSpPr txBox="1">
            <a:spLocks/>
          </p:cNvSpPr>
          <p:nvPr/>
        </p:nvSpPr>
        <p:spPr bwMode="gray">
          <a:xfrm>
            <a:off x="6095206" y="2282325"/>
            <a:ext cx="5812632" cy="3077389"/>
          </a:xfrm>
          <a:prstGeom prst="rect">
            <a:avLst/>
          </a:prstGeom>
        </p:spPr>
        <p:txBody>
          <a:bodyPr lIns="71991" tIns="71991" rIns="71991" bIns="71991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err="1"/>
              <a:t>Plug&amp;play</a:t>
            </a:r>
            <a:r>
              <a:rPr lang="en-US" dirty="0"/>
              <a:t> communication cartridge modules enable direct communication with the seven most common industrial communication protocols and the cloud: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285750" lvl="2" indent="-285750">
              <a:spcBef>
                <a:spcPts val="600"/>
              </a:spcBef>
            </a:pPr>
            <a:r>
              <a:rPr lang="en-US" dirty="0"/>
              <a:t>Modbus RTU, Modbus TCP, Profibus DP, </a:t>
            </a:r>
            <a:r>
              <a:rPr lang="en-US" dirty="0" err="1"/>
              <a:t>DeviceNet</a:t>
            </a:r>
            <a:r>
              <a:rPr lang="en-US" dirty="0"/>
              <a:t>, </a:t>
            </a:r>
            <a:r>
              <a:rPr lang="en-US" dirty="0" err="1"/>
              <a:t>ProfiNet</a:t>
            </a:r>
            <a:r>
              <a:rPr lang="en-US" dirty="0"/>
              <a:t>,  Ethernet/IP,  IEC 61850, Com Hub</a:t>
            </a:r>
          </a:p>
          <a:p>
            <a:pPr marL="0" lvl="2" indent="0">
              <a:spcBef>
                <a:spcPts val="600"/>
              </a:spcBef>
              <a:buNone/>
            </a:pPr>
            <a:endParaRPr lang="en-US" dirty="0"/>
          </a:p>
          <a:p>
            <a:pPr marL="0" lvl="2" indent="0">
              <a:spcBef>
                <a:spcPts val="600"/>
              </a:spcBef>
              <a:buNone/>
            </a:pPr>
            <a:r>
              <a:rPr lang="en-US" dirty="0"/>
              <a:t>Multiple modules can be used simultaneously.</a:t>
            </a:r>
          </a:p>
          <a:p>
            <a:pPr marL="0" lvl="2" indent="0">
              <a:spcBef>
                <a:spcPts val="600"/>
              </a:spcBef>
              <a:buNone/>
            </a:pPr>
            <a:endParaRPr lang="en-US" dirty="0"/>
          </a:p>
          <a:p>
            <a:pPr marL="0" lvl="2" indent="0">
              <a:spcBef>
                <a:spcPts val="600"/>
              </a:spcBef>
              <a:buNone/>
            </a:pPr>
            <a:r>
              <a:rPr lang="en-US" dirty="0"/>
              <a:t>Additionally, Emax 2 offers a wide range of analog and digital I/O to acquire external measurement (</a:t>
            </a:r>
            <a:r>
              <a:rPr lang="en-US" dirty="0" err="1"/>
              <a:t>i.e</a:t>
            </a:r>
            <a:r>
              <a:rPr lang="en-US" dirty="0"/>
              <a:t> temperature) and signals.</a:t>
            </a:r>
          </a:p>
          <a:p>
            <a:pPr marL="0" lvl="2" indent="0">
              <a:spcBef>
                <a:spcPts val="600"/>
              </a:spcBef>
              <a:buNone/>
            </a:pPr>
            <a:r>
              <a:rPr lang="en-US" dirty="0"/>
              <a:t> </a:t>
            </a:r>
          </a:p>
          <a:p>
            <a:pPr marL="175582" lvl="1" indent="0">
              <a:buNone/>
            </a:pPr>
            <a:endParaRPr lang="it-IT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7E2BBD1-24B3-4C09-9755-F7655B9A9FFD}"/>
              </a:ext>
            </a:extLst>
          </p:cNvPr>
          <p:cNvSpPr txBox="1">
            <a:spLocks/>
          </p:cNvSpPr>
          <p:nvPr/>
        </p:nvSpPr>
        <p:spPr bwMode="gray">
          <a:xfrm>
            <a:off x="290955" y="5566939"/>
            <a:ext cx="11628000" cy="460800"/>
          </a:xfrm>
          <a:prstGeom prst="rect">
            <a:avLst/>
          </a:prstGeom>
          <a:solidFill>
            <a:srgbClr val="A6A6A6"/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The most flexible and comprehensive connectivity offering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39774BF7-1B95-4F5C-92D6-FE04A470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19" y="4145082"/>
            <a:ext cx="745427" cy="10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77315-2D65-4157-B36E-D65E5316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22" y="2337252"/>
            <a:ext cx="2587736" cy="302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80159" y="1816782"/>
            <a:ext cx="5658268" cy="379016"/>
          </a:xfrm>
          <a:prstGeom prst="rect">
            <a:avLst/>
          </a:prstGeom>
        </p:spPr>
        <p:txBody>
          <a:bodyPr vert="horz" lIns="71991" tIns="71991" rIns="71991" bIns="71991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Embedded Bluetooth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Connectivity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</a:t>
            </a:r>
            <a:r>
              <a:rPr lang="en-US" dirty="0" err="1"/>
              <a:t>Emax</a:t>
            </a:r>
            <a:r>
              <a:rPr lang="en-US" dirty="0"/>
              <a:t>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 bwMode="gray">
          <a:xfrm>
            <a:off x="278251" y="2186275"/>
            <a:ext cx="5660873" cy="3917615"/>
          </a:xfrm>
          <a:prstGeom prst="rect">
            <a:avLst/>
          </a:prstGeom>
        </p:spPr>
        <p:txBody>
          <a:bodyPr lIns="71991" tIns="71991" rIns="71991" bIns="71991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br>
              <a:rPr lang="it-IT" dirty="0"/>
            </a:br>
            <a:endParaRPr lang="it-IT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it-IT" dirty="0"/>
              <a:t>			</a:t>
            </a:r>
            <a:endParaRPr lang="it-IT" sz="1600" b="1" i="1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 bwMode="gray">
          <a:xfrm>
            <a:off x="280159" y="2186275"/>
            <a:ext cx="11626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7E2BBD1-24B3-4C09-9755-F7655B9A9FFD}"/>
              </a:ext>
            </a:extLst>
          </p:cNvPr>
          <p:cNvSpPr txBox="1">
            <a:spLocks/>
          </p:cNvSpPr>
          <p:nvPr/>
        </p:nvSpPr>
        <p:spPr bwMode="gray">
          <a:xfrm>
            <a:off x="290955" y="5566939"/>
            <a:ext cx="11628000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Always connected and up to date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B567F9A-F906-42B1-A324-66902068C978}"/>
              </a:ext>
            </a:extLst>
          </p:cNvPr>
          <p:cNvSpPr txBox="1">
            <a:spLocks/>
          </p:cNvSpPr>
          <p:nvPr/>
        </p:nvSpPr>
        <p:spPr bwMode="gray">
          <a:xfrm>
            <a:off x="6621312" y="2996188"/>
            <a:ext cx="4790027" cy="177623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Easy protection setting and information access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Possibility to upgrade the circuit breaker through SW packages available on ABB Ability Marketplace™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Safe commissioning of the device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Import and export settings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AE5C2D-5CDD-4355-B677-2970666EF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01" y="3052617"/>
            <a:ext cx="2843190" cy="1469514"/>
          </a:xfrm>
          <a:prstGeom prst="rect">
            <a:avLst/>
          </a:prstGeom>
        </p:spPr>
      </p:pic>
      <p:pic>
        <p:nvPicPr>
          <p:cNvPr id="21" name="Picture 4" descr="Risultati immagini per ble symbol">
            <a:extLst>
              <a:ext uri="{FF2B5EF4-FFF2-40B4-BE49-F238E27FC236}">
                <a16:creationId xmlns:a16="http://schemas.microsoft.com/office/drawing/2014/main" id="{2D201298-59AC-4D31-B23B-5E2D75A7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216" y="3429000"/>
            <a:ext cx="707333" cy="60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4EAF6-988C-4DF1-BA2E-63791CD50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122" y="2633100"/>
            <a:ext cx="1218591" cy="24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 txBox="1">
            <a:spLocks/>
          </p:cNvSpPr>
          <p:nvPr/>
        </p:nvSpPr>
        <p:spPr bwMode="gray">
          <a:xfrm>
            <a:off x="280159" y="1816782"/>
            <a:ext cx="7380000" cy="379016"/>
          </a:xfrm>
          <a:prstGeom prst="rect">
            <a:avLst/>
          </a:prstGeom>
        </p:spPr>
        <p:txBody>
          <a:bodyPr vert="horz" lIns="71991" tIns="71991" rIns="71991" bIns="71991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ABB </a:t>
            </a:r>
            <a:r>
              <a:rPr lang="en-US" dirty="0" err="1"/>
              <a:t>Ability</a:t>
            </a:r>
            <a:r>
              <a:rPr lang="en-US" baseline="30000" dirty="0" err="1"/>
              <a:t>TM</a:t>
            </a:r>
            <a:r>
              <a:rPr lang="en-US" dirty="0"/>
              <a:t> EDCS: Cloud-based Energy and Asset Management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Connectivity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</a:t>
            </a:r>
            <a:r>
              <a:rPr lang="en-US" dirty="0" err="1"/>
              <a:t>Emax</a:t>
            </a:r>
            <a:r>
              <a:rPr lang="en-US" dirty="0"/>
              <a:t>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 bwMode="gray">
          <a:xfrm>
            <a:off x="278251" y="2186275"/>
            <a:ext cx="5660873" cy="3917615"/>
          </a:xfrm>
          <a:prstGeom prst="rect">
            <a:avLst/>
          </a:prstGeom>
        </p:spPr>
        <p:txBody>
          <a:bodyPr lIns="71991" tIns="71991" rIns="71991" bIns="71991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br>
              <a:rPr lang="it-IT" dirty="0"/>
            </a:br>
            <a:endParaRPr lang="it-IT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it-IT" dirty="0"/>
              <a:t>			</a:t>
            </a:r>
            <a:endParaRPr lang="it-IT" sz="1600" b="1" i="1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 bwMode="gray">
          <a:xfrm>
            <a:off x="280159" y="2186275"/>
            <a:ext cx="11626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/>
          <a:srcRect b="24779"/>
          <a:stretch/>
        </p:blipFill>
        <p:spPr>
          <a:xfrm>
            <a:off x="997182" y="2555769"/>
            <a:ext cx="1928466" cy="250435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646683" y="2289944"/>
            <a:ext cx="7146990" cy="1725022"/>
            <a:chOff x="5660692" y="1143957"/>
            <a:chExt cx="5807605" cy="1482002"/>
          </a:xfrm>
        </p:grpSpPr>
        <p:sp>
          <p:nvSpPr>
            <p:cNvPr id="15" name="Content Placeholder 6"/>
            <p:cNvSpPr txBox="1">
              <a:spLocks/>
            </p:cNvSpPr>
            <p:nvPr/>
          </p:nvSpPr>
          <p:spPr>
            <a:xfrm>
              <a:off x="5666560" y="1951871"/>
              <a:ext cx="2903803" cy="674088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tx2"/>
                  </a:solidFill>
                </a:rPr>
                <a:t>Predict</a:t>
              </a:r>
              <a:endParaRPr lang="it-IT" b="1" dirty="0">
                <a:solidFill>
                  <a:schemeClr val="tx2"/>
                </a:solidFill>
              </a:endParaRPr>
            </a:p>
            <a:p>
              <a:r>
                <a:rPr lang="en-US" sz="1200" dirty="0"/>
                <a:t>Supervise the system health conditions and predict the next maintenance</a:t>
              </a:r>
            </a:p>
          </p:txBody>
        </p:sp>
        <p:sp>
          <p:nvSpPr>
            <p:cNvPr id="16" name="Content Placeholder 6"/>
            <p:cNvSpPr txBox="1">
              <a:spLocks/>
            </p:cNvSpPr>
            <p:nvPr/>
          </p:nvSpPr>
          <p:spPr>
            <a:xfrm>
              <a:off x="5660692" y="1143957"/>
              <a:ext cx="2903803" cy="7446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tx2"/>
                  </a:solidFill>
                </a:rPr>
                <a:t>Monitor</a:t>
              </a:r>
              <a:endParaRPr lang="it-IT" b="1" dirty="0">
                <a:solidFill>
                  <a:schemeClr val="tx2"/>
                </a:solidFill>
              </a:endParaRPr>
            </a:p>
            <a:p>
              <a:r>
                <a:rPr lang="en-US" sz="1200" dirty="0">
                  <a:solidFill>
                    <a:srgbClr val="000000"/>
                  </a:solidFill>
                </a:rPr>
                <a:t>Discover plant performance, monitor the electrical system, and allocate costs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Content Placeholder 6"/>
            <p:cNvSpPr txBox="1">
              <a:spLocks/>
            </p:cNvSpPr>
            <p:nvPr/>
          </p:nvSpPr>
          <p:spPr>
            <a:xfrm>
              <a:off x="8564494" y="1143957"/>
              <a:ext cx="2903803" cy="832697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tx2"/>
                  </a:solidFill>
                </a:rPr>
                <a:t>Optimize</a:t>
              </a:r>
              <a:endParaRPr lang="it-IT" b="1" dirty="0">
                <a:solidFill>
                  <a:schemeClr val="tx2"/>
                </a:solidFill>
              </a:endParaRPr>
            </a:p>
            <a:p>
              <a:r>
                <a:rPr lang="en-US" sz="1200" dirty="0"/>
                <a:t>Analyze the relevant information, improve the use of your assets, and make the right business decisions</a:t>
              </a:r>
            </a:p>
          </p:txBody>
        </p:sp>
        <p:sp>
          <p:nvSpPr>
            <p:cNvPr id="19" name="Content Placeholder 6"/>
            <p:cNvSpPr txBox="1">
              <a:spLocks/>
            </p:cNvSpPr>
            <p:nvPr/>
          </p:nvSpPr>
          <p:spPr>
            <a:xfrm>
              <a:off x="8564493" y="1941315"/>
              <a:ext cx="2903803" cy="674264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tx2"/>
                  </a:solidFill>
                </a:rPr>
                <a:t>Control</a:t>
              </a:r>
              <a:endParaRPr lang="it-IT" b="1" dirty="0">
                <a:solidFill>
                  <a:schemeClr val="tx2"/>
                </a:solidFill>
              </a:endParaRPr>
            </a:p>
            <a:p>
              <a:r>
                <a:rPr lang="en-US" sz="1200" dirty="0"/>
                <a:t>Remotely implement an effective power management strategy to save on energy cost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124" y="4311687"/>
            <a:ext cx="2065401" cy="11627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553" y="4281419"/>
            <a:ext cx="2159603" cy="1214533"/>
          </a:xfrm>
          <a:prstGeom prst="rect">
            <a:avLst/>
          </a:prstGeom>
        </p:spPr>
      </p:pic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74B33CF-13EB-491E-BE0E-462BEFA06664}"/>
              </a:ext>
            </a:extLst>
          </p:cNvPr>
          <p:cNvSpPr txBox="1">
            <a:spLocks/>
          </p:cNvSpPr>
          <p:nvPr/>
        </p:nvSpPr>
        <p:spPr bwMode="gray">
          <a:xfrm>
            <a:off x="290955" y="5566939"/>
            <a:ext cx="11628000" cy="460800"/>
          </a:xfrm>
          <a:prstGeom prst="rect">
            <a:avLst/>
          </a:prstGeom>
          <a:solidFill>
            <a:srgbClr val="A6A6A6"/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Maintenance costs reduced up to 30%</a:t>
            </a:r>
          </a:p>
        </p:txBody>
      </p:sp>
    </p:spTree>
    <p:extLst>
      <p:ext uri="{BB962C8B-B14F-4D97-AF65-F5344CB8AC3E}">
        <p14:creationId xmlns:p14="http://schemas.microsoft.com/office/powerpoint/2010/main" val="23570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SACE Emax 2</a:t>
            </a:r>
            <a:endParaRPr lang="en-US" dirty="0"/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/>
              <a:t>Ease</a:t>
            </a:r>
            <a:r>
              <a:rPr lang="it-IT" dirty="0"/>
              <a:t> of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7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7"/>
          <p:cNvPicPr>
            <a:picLocks noChangeAspect="1"/>
          </p:cNvPicPr>
          <p:nvPr/>
        </p:nvPicPr>
        <p:blipFill rotWithShape="1">
          <a:blip r:embed="rId2"/>
          <a:srcRect b="9302"/>
          <a:stretch/>
        </p:blipFill>
        <p:spPr>
          <a:xfrm>
            <a:off x="5274403" y="2898641"/>
            <a:ext cx="2917720" cy="252427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Ease of use - Architecture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09" y="2129720"/>
            <a:ext cx="3970322" cy="26748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7446" y="4819168"/>
            <a:ext cx="1944489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Safety</a:t>
            </a:r>
            <a:r>
              <a:rPr lang="it-IT" dirty="0"/>
              <a:t> area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9620" y="4387799"/>
            <a:ext cx="2144804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Accessories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3349" y="1578254"/>
            <a:ext cx="273433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Auxiliary terminals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5785" y="2141715"/>
            <a:ext cx="276478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Cartridge modules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2414023" y="3467123"/>
            <a:ext cx="27395" cy="1337406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1739933" y="2742561"/>
            <a:ext cx="8783" cy="1737846"/>
          </a:xfrm>
          <a:prstGeom prst="line">
            <a:avLst/>
          </a:prstGeom>
          <a:ln w="19050">
            <a:solidFill>
              <a:srgbClr val="FE5B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748718" y="3720361"/>
            <a:ext cx="303779" cy="0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748718" y="2742561"/>
            <a:ext cx="303779" cy="0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6584645" y="1947490"/>
            <a:ext cx="0" cy="2164802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7222278" y="2488634"/>
            <a:ext cx="0" cy="1352489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C:\Lavoro\PROGETTI\NEXT\LISTA DOCUMENTI\RENDERING 20120925\Relè-TFT Touch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453" y="3287292"/>
            <a:ext cx="1315216" cy="9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10619568" y="2129720"/>
            <a:ext cx="0" cy="1035158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77705" y="1739176"/>
            <a:ext cx="1368533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Trip Units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0" y="3332605"/>
            <a:ext cx="523203" cy="96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>
            <a:off x="8223611" y="2520402"/>
            <a:ext cx="0" cy="792735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Lavoro\PROGETTI\NEXT\LISTA DOCUMENTI\RENDERING 20120925\Relè-Dip-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108" y="4387872"/>
            <a:ext cx="1330924" cy="99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B8D879B4-37D9-4AD6-8FB2-35740AA9BC79}"/>
              </a:ext>
            </a:extLst>
          </p:cNvPr>
          <p:cNvSpPr txBox="1">
            <a:spLocks/>
          </p:cNvSpPr>
          <p:nvPr/>
        </p:nvSpPr>
        <p:spPr bwMode="gray">
          <a:xfrm>
            <a:off x="291713" y="5566661"/>
            <a:ext cx="11626463" cy="460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1991" tIns="71991" rIns="71991" bIns="71991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25% </a:t>
            </a:r>
            <a:r>
              <a:rPr lang="en-US" sz="1600" b="1" dirty="0"/>
              <a:t>less time installing accessories compared to the previous ACB series</a:t>
            </a:r>
          </a:p>
        </p:txBody>
      </p:sp>
    </p:spTree>
    <p:extLst>
      <p:ext uri="{BB962C8B-B14F-4D97-AF65-F5344CB8AC3E}">
        <p14:creationId xmlns:p14="http://schemas.microsoft.com/office/powerpoint/2010/main" val="2123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Ease of use - Accessories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3" y="2915046"/>
            <a:ext cx="2735420" cy="232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049313" y="2676833"/>
            <a:ext cx="0" cy="1398794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7982" y="2203275"/>
            <a:ext cx="244266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Adjustable terminals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71" y="3068659"/>
            <a:ext cx="3394618" cy="2218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24356" y="2203275"/>
            <a:ext cx="2572470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Pre-wired accessories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310591" y="2676833"/>
            <a:ext cx="0" cy="1398794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" b="4302"/>
          <a:stretch/>
        </p:blipFill>
        <p:spPr bwMode="auto">
          <a:xfrm>
            <a:off x="8523623" y="3182044"/>
            <a:ext cx="1181586" cy="100773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8" r="786" b="1043"/>
          <a:stretch/>
        </p:blipFill>
        <p:spPr bwMode="auto">
          <a:xfrm>
            <a:off x="9846977" y="3182044"/>
            <a:ext cx="1180492" cy="100773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-3193" r="6324" b="17642"/>
          <a:stretch/>
        </p:blipFill>
        <p:spPr bwMode="auto">
          <a:xfrm>
            <a:off x="9872110" y="4337743"/>
            <a:ext cx="1187690" cy="100773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" b="14530"/>
          <a:stretch/>
        </p:blipFill>
        <p:spPr bwMode="auto">
          <a:xfrm>
            <a:off x="8481814" y="4337743"/>
            <a:ext cx="1189843" cy="100773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3" name="Straight Connector 22"/>
          <p:cNvCxnSpPr>
            <a:cxnSpLocks/>
          </p:cNvCxnSpPr>
          <p:nvPr/>
        </p:nvCxnSpPr>
        <p:spPr>
          <a:xfrm>
            <a:off x="9763804" y="2749005"/>
            <a:ext cx="0" cy="1547596"/>
          </a:xfrm>
          <a:prstGeom prst="line">
            <a:avLst/>
          </a:prstGeom>
          <a:ln w="19050">
            <a:solidFill>
              <a:srgbClr val="FE5B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67061" y="2203275"/>
            <a:ext cx="260849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Intuitive Indicators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34D32E3-B53D-4973-B204-384F8CEDA342}"/>
              </a:ext>
            </a:extLst>
          </p:cNvPr>
          <p:cNvSpPr txBox="1">
            <a:spLocks/>
          </p:cNvSpPr>
          <p:nvPr/>
        </p:nvSpPr>
        <p:spPr bwMode="gray">
          <a:xfrm>
            <a:off x="291713" y="5566661"/>
            <a:ext cx="11626463" cy="460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1991" tIns="71991" rIns="71991" bIns="71991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25% </a:t>
            </a:r>
            <a:r>
              <a:rPr lang="en-US" sz="1600" b="1" dirty="0"/>
              <a:t>less time installing accessories compared to the previous ACB series</a:t>
            </a:r>
          </a:p>
        </p:txBody>
      </p:sp>
    </p:spTree>
    <p:extLst>
      <p:ext uri="{BB962C8B-B14F-4D97-AF65-F5344CB8AC3E}">
        <p14:creationId xmlns:p14="http://schemas.microsoft.com/office/powerpoint/2010/main" val="31842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CE3F78-9F7F-45F5-80A1-9E301984BF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SACE Emax 2 improves the efficiency of electrical systems, creating the new standard in:</a:t>
            </a:r>
          </a:p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52FF5-15B5-40BF-A867-B28D1A4A426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Concept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FD092-999A-4A05-BFA6-B8B47AA048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46A93-40B3-44F9-B1C8-D4CA77BE07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41BE5-80A1-4E66-8621-12CAFB2CCB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04C858-EFC7-43D0-999B-68F3D29C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8" name="Prostokąt 13">
            <a:extLst>
              <a:ext uri="{FF2B5EF4-FFF2-40B4-BE49-F238E27FC236}">
                <a16:creationId xmlns:a16="http://schemas.microsoft.com/office/drawing/2014/main" id="{BFD42D9F-A39A-4125-B331-A222EFAF50BA}"/>
              </a:ext>
            </a:extLst>
          </p:cNvPr>
          <p:cNvSpPr/>
          <p:nvPr/>
        </p:nvSpPr>
        <p:spPr>
          <a:xfrm>
            <a:off x="792042" y="3892729"/>
            <a:ext cx="1886493" cy="72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2000" rIns="72000" rtlCol="0" anchor="ctr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2"/>
                </a:solidFill>
                <a:ea typeface="ABBvoiceOffice" panose="020D0603020503020204" pitchFamily="34" charset="0"/>
                <a:cs typeface="ABBvoiceOffice" panose="020D0603020503020204" pitchFamily="34" charset="0"/>
              </a:rPr>
              <a:t>Connectivity</a:t>
            </a:r>
          </a:p>
        </p:txBody>
      </p:sp>
      <p:sp>
        <p:nvSpPr>
          <p:cNvPr id="9" name="Ellipse 30">
            <a:extLst>
              <a:ext uri="{FF2B5EF4-FFF2-40B4-BE49-F238E27FC236}">
                <a16:creationId xmlns:a16="http://schemas.microsoft.com/office/drawing/2014/main" id="{BBD39CCB-B5F2-49A5-94AE-D44A30E9680B}"/>
              </a:ext>
            </a:extLst>
          </p:cNvPr>
          <p:cNvSpPr/>
          <p:nvPr/>
        </p:nvSpPr>
        <p:spPr bwMode="gray">
          <a:xfrm>
            <a:off x="277815" y="2498000"/>
            <a:ext cx="386777" cy="386777"/>
          </a:xfrm>
          <a:prstGeom prst="ellipse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a typeface="ABBvoiceOffice" panose="020D0603020503020204" pitchFamily="34" charset="0"/>
                <a:cs typeface="ABBvoiceOffice" panose="020D0603020503020204" pitchFamily="34" charset="0"/>
              </a:rPr>
              <a:t>1</a:t>
            </a:r>
          </a:p>
        </p:txBody>
      </p:sp>
      <p:sp>
        <p:nvSpPr>
          <p:cNvPr id="10" name="Prostokąt 13">
            <a:extLst>
              <a:ext uri="{FF2B5EF4-FFF2-40B4-BE49-F238E27FC236}">
                <a16:creationId xmlns:a16="http://schemas.microsoft.com/office/drawing/2014/main" id="{0E0AECEA-8BC2-4F0B-BFE8-9C2E2B441089}"/>
              </a:ext>
            </a:extLst>
          </p:cNvPr>
          <p:cNvSpPr/>
          <p:nvPr/>
        </p:nvSpPr>
        <p:spPr>
          <a:xfrm>
            <a:off x="792042" y="3112060"/>
            <a:ext cx="1886493" cy="72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2000" rIns="72000" rtlCol="0" anchor="ctr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2"/>
                </a:solidFill>
                <a:ea typeface="ABBvoiceOffice" panose="020D0603020503020204" pitchFamily="34" charset="0"/>
                <a:cs typeface="ABBvoiceOffice" panose="020D0603020503020204" pitchFamily="34" charset="0"/>
              </a:rPr>
              <a:t>Control</a:t>
            </a:r>
          </a:p>
        </p:txBody>
      </p:sp>
      <p:sp>
        <p:nvSpPr>
          <p:cNvPr id="11" name="Ellipse 30">
            <a:extLst>
              <a:ext uri="{FF2B5EF4-FFF2-40B4-BE49-F238E27FC236}">
                <a16:creationId xmlns:a16="http://schemas.microsoft.com/office/drawing/2014/main" id="{EECF84EB-88B6-48F6-AA3E-CD071E145677}"/>
              </a:ext>
            </a:extLst>
          </p:cNvPr>
          <p:cNvSpPr/>
          <p:nvPr/>
        </p:nvSpPr>
        <p:spPr bwMode="gray">
          <a:xfrm>
            <a:off x="277814" y="3278673"/>
            <a:ext cx="386777" cy="386777"/>
          </a:xfrm>
          <a:prstGeom prst="ellipse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a typeface="ABBvoiceOffice" panose="020D0603020503020204" pitchFamily="34" charset="0"/>
                <a:cs typeface="ABBvoiceOffice" panose="020D0603020503020204" pitchFamily="34" charset="0"/>
              </a:rPr>
              <a:t>2</a:t>
            </a:r>
          </a:p>
        </p:txBody>
      </p:sp>
      <p:sp>
        <p:nvSpPr>
          <p:cNvPr id="12" name="Prostokąt 13">
            <a:extLst>
              <a:ext uri="{FF2B5EF4-FFF2-40B4-BE49-F238E27FC236}">
                <a16:creationId xmlns:a16="http://schemas.microsoft.com/office/drawing/2014/main" id="{F9D186C7-B098-44B1-9A13-FD0684C5FCD8}"/>
              </a:ext>
            </a:extLst>
          </p:cNvPr>
          <p:cNvSpPr/>
          <p:nvPr/>
        </p:nvSpPr>
        <p:spPr>
          <a:xfrm>
            <a:off x="792040" y="2320597"/>
            <a:ext cx="1886494" cy="72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2000" rIns="72000" rtlCol="0" anchor="ctr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2"/>
                </a:solidFill>
                <a:ea typeface="ABBvoiceOffice" panose="020D0603020503020204" pitchFamily="34" charset="0"/>
                <a:cs typeface="ABBvoiceOffice" panose="020D0603020503020204" pitchFamily="34" charset="0"/>
              </a:rPr>
              <a:t>Performance</a:t>
            </a:r>
          </a:p>
        </p:txBody>
      </p:sp>
      <p:sp>
        <p:nvSpPr>
          <p:cNvPr id="13" name="Ellipse 30">
            <a:extLst>
              <a:ext uri="{FF2B5EF4-FFF2-40B4-BE49-F238E27FC236}">
                <a16:creationId xmlns:a16="http://schemas.microsoft.com/office/drawing/2014/main" id="{E330BC30-A0EB-4094-BEBC-2F508A988262}"/>
              </a:ext>
            </a:extLst>
          </p:cNvPr>
          <p:cNvSpPr/>
          <p:nvPr/>
        </p:nvSpPr>
        <p:spPr bwMode="gray">
          <a:xfrm>
            <a:off x="277815" y="4059342"/>
            <a:ext cx="386777" cy="386777"/>
          </a:xfrm>
          <a:prstGeom prst="ellipse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a typeface="ABBvoiceOffice" panose="020D0603020503020204" pitchFamily="34" charset="0"/>
                <a:cs typeface="ABBvoiceOffice" panose="020D0603020503020204" pitchFamily="34" charset="0"/>
              </a:rPr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9C710D-E62A-4AED-B97C-FB9D13FE9ED0}"/>
              </a:ext>
            </a:extLst>
          </p:cNvPr>
          <p:cNvCxnSpPr/>
          <p:nvPr/>
        </p:nvCxnSpPr>
        <p:spPr>
          <a:xfrm>
            <a:off x="2679383" y="3126101"/>
            <a:ext cx="0" cy="7200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5ECE75-9724-46CD-9F31-6166880AC857}"/>
              </a:ext>
            </a:extLst>
          </p:cNvPr>
          <p:cNvCxnSpPr/>
          <p:nvPr/>
        </p:nvCxnSpPr>
        <p:spPr>
          <a:xfrm>
            <a:off x="2458898" y="3486101"/>
            <a:ext cx="220889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3">
            <a:extLst>
              <a:ext uri="{FF2B5EF4-FFF2-40B4-BE49-F238E27FC236}">
                <a16:creationId xmlns:a16="http://schemas.microsoft.com/office/drawing/2014/main" id="{CA634F21-B3F9-4C88-B4BC-398D1AA3D4C3}"/>
              </a:ext>
            </a:extLst>
          </p:cNvPr>
          <p:cNvCxnSpPr/>
          <p:nvPr/>
        </p:nvCxnSpPr>
        <p:spPr>
          <a:xfrm>
            <a:off x="2679383" y="2338185"/>
            <a:ext cx="0" cy="7200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F9CDA2BE-04A3-47DF-85E3-E55E8CA8D624}"/>
              </a:ext>
            </a:extLst>
          </p:cNvPr>
          <p:cNvCxnSpPr/>
          <p:nvPr/>
        </p:nvCxnSpPr>
        <p:spPr>
          <a:xfrm>
            <a:off x="2459346" y="2698185"/>
            <a:ext cx="220889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71DAD243-19E7-40AA-BECB-27B92530A13D}"/>
              </a:ext>
            </a:extLst>
          </p:cNvPr>
          <p:cNvCxnSpPr/>
          <p:nvPr/>
        </p:nvCxnSpPr>
        <p:spPr>
          <a:xfrm>
            <a:off x="2679384" y="3903130"/>
            <a:ext cx="0" cy="7200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A8CE1613-BCC1-4054-A14C-E8A0B7BA11C5}"/>
              </a:ext>
            </a:extLst>
          </p:cNvPr>
          <p:cNvCxnSpPr/>
          <p:nvPr/>
        </p:nvCxnSpPr>
        <p:spPr>
          <a:xfrm>
            <a:off x="2458331" y="4264274"/>
            <a:ext cx="220889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F36946E7-7B9C-42D8-B0B4-B87ACA0EA71C}"/>
              </a:ext>
            </a:extLst>
          </p:cNvPr>
          <p:cNvSpPr txBox="1">
            <a:spLocks/>
          </p:cNvSpPr>
          <p:nvPr/>
        </p:nvSpPr>
        <p:spPr>
          <a:xfrm>
            <a:off x="2793406" y="2315566"/>
            <a:ext cx="6140444" cy="720000"/>
          </a:xfrm>
          <a:prstGeom prst="rect">
            <a:avLst/>
          </a:prstGeom>
          <a:noFill/>
        </p:spPr>
        <p:txBody>
          <a:bodyPr vert="horz" lIns="72000" tIns="72000" rIns="72000" bIns="0" rtlCol="0" anchor="ctr">
            <a:normAutofit/>
          </a:bodyPr>
          <a:lstStyle>
            <a:lvl1pPr indent="0">
              <a:spcBef>
                <a:spcPts val="600"/>
              </a:spcBef>
              <a:buClr>
                <a:schemeClr val="tx1"/>
              </a:buClr>
              <a:buFontTx/>
              <a:buNone/>
              <a:defRPr sz="1200" baseline="0">
                <a:solidFill>
                  <a:schemeClr val="accent3"/>
                </a:solidFill>
                <a:latin typeface="PGTwo_PreAlpha" pitchFamily="2" charset="-18"/>
              </a:defRPr>
            </a:lvl1pPr>
            <a:lvl2pPr marL="265113" lvl="1" indent="-174625" defTabSz="357188">
              <a:spcBef>
                <a:spcPts val="600"/>
              </a:spcBef>
              <a:buFont typeface="Arial"/>
              <a:buChar char="–"/>
              <a:defRPr sz="1200" baseline="0">
                <a:solidFill>
                  <a:schemeClr val="accent3"/>
                </a:solidFill>
                <a:latin typeface="PGTwo_PreAlpha" pitchFamily="2" charset="-18"/>
              </a:defRPr>
            </a:lvl2pPr>
            <a:lvl3pPr marL="542925" lvl="2" indent="-180975">
              <a:spcBef>
                <a:spcPts val="600"/>
              </a:spcBef>
              <a:buFont typeface="Arial"/>
              <a:buChar char="•"/>
              <a:defRPr sz="1200" baseline="0">
                <a:latin typeface="PGTwo_PreAlpha" pitchFamily="2" charset="-18"/>
              </a:defRPr>
            </a:lvl3pPr>
            <a:lvl4pPr marL="542925" indent="-180975">
              <a:spcBef>
                <a:spcPct val="20000"/>
              </a:spcBef>
              <a:buFont typeface="Arial" panose="020B0604020202020204" pitchFamily="34" charset="0"/>
              <a:buChar char="•"/>
              <a:defRPr sz="1400" baseline="0">
                <a:latin typeface="PGTwo_PreAlpha Regular"/>
              </a:defRPr>
            </a:lvl4pPr>
            <a:lvl5pPr marL="542925" indent="-180975">
              <a:spcBef>
                <a:spcPct val="20000"/>
              </a:spcBef>
              <a:buFont typeface="Arial" panose="020B0604020202020204" pitchFamily="34" charset="0"/>
              <a:buChar char="•"/>
              <a:defRPr sz="1400" baseline="0">
                <a:latin typeface="PGTwo_PreAlpha Regular"/>
              </a:defRPr>
            </a:lvl5pPr>
            <a:lvl6pPr marL="2514600" indent="-228600">
              <a:spcBef>
                <a:spcPct val="20000"/>
              </a:spcBef>
              <a:buFont typeface="PGTwo_PreAlpha Regular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PGTwo_PreAlpha Regular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PGTwo_PreAlpha Regular"/>
              <a:buChar char="•"/>
              <a:defRPr sz="2000"/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Satisfying all requirements at the right size</a:t>
            </a:r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B7EF9A81-6B01-430E-B680-49301CD122FE}"/>
              </a:ext>
            </a:extLst>
          </p:cNvPr>
          <p:cNvSpPr txBox="1">
            <a:spLocks/>
          </p:cNvSpPr>
          <p:nvPr/>
        </p:nvSpPr>
        <p:spPr>
          <a:xfrm>
            <a:off x="2793406" y="3073646"/>
            <a:ext cx="6140445" cy="820486"/>
          </a:xfrm>
          <a:prstGeom prst="rect">
            <a:avLst/>
          </a:prstGeom>
          <a:noFill/>
        </p:spPr>
        <p:txBody>
          <a:bodyPr vert="horz" lIns="72000" tIns="72000" rIns="72000" bIns="0" rtlCol="0" anchor="ctr">
            <a:normAutofit/>
          </a:bodyPr>
          <a:lstStyle>
            <a:lvl1pPr indent="0">
              <a:spcBef>
                <a:spcPts val="600"/>
              </a:spcBef>
              <a:buClr>
                <a:schemeClr val="tx1"/>
              </a:buClr>
              <a:buFontTx/>
              <a:buNone/>
              <a:defRPr sz="1200" baseline="0">
                <a:solidFill>
                  <a:schemeClr val="accent3"/>
                </a:solidFill>
                <a:latin typeface="PGTwo_PreAlpha" pitchFamily="2" charset="-18"/>
              </a:defRPr>
            </a:lvl1pPr>
            <a:lvl2pPr marL="265113" lvl="1" indent="-174625" defTabSz="357188">
              <a:spcBef>
                <a:spcPts val="600"/>
              </a:spcBef>
              <a:buFont typeface="Arial"/>
              <a:buChar char="–"/>
              <a:defRPr sz="1200" baseline="0">
                <a:solidFill>
                  <a:schemeClr val="accent3"/>
                </a:solidFill>
                <a:latin typeface="PGTwo_PreAlpha" pitchFamily="2" charset="-18"/>
              </a:defRPr>
            </a:lvl2pPr>
            <a:lvl3pPr marL="542925" lvl="2" indent="-180975">
              <a:spcBef>
                <a:spcPts val="600"/>
              </a:spcBef>
              <a:buFont typeface="Arial"/>
              <a:buChar char="•"/>
              <a:defRPr sz="1200" baseline="0">
                <a:latin typeface="PGTwo_PreAlpha" pitchFamily="2" charset="-18"/>
              </a:defRPr>
            </a:lvl3pPr>
            <a:lvl4pPr marL="542925" indent="-180975">
              <a:spcBef>
                <a:spcPct val="20000"/>
              </a:spcBef>
              <a:buFont typeface="Arial" panose="020B0604020202020204" pitchFamily="34" charset="0"/>
              <a:buChar char="•"/>
              <a:defRPr sz="1400" baseline="0">
                <a:latin typeface="PGTwo_PreAlpha Regular"/>
              </a:defRPr>
            </a:lvl4pPr>
            <a:lvl5pPr marL="542925" indent="-180975">
              <a:spcBef>
                <a:spcPct val="20000"/>
              </a:spcBef>
              <a:buFont typeface="Arial" panose="020B0604020202020204" pitchFamily="34" charset="0"/>
              <a:buChar char="•"/>
              <a:defRPr sz="1400" baseline="0">
                <a:latin typeface="PGTwo_PreAlpha Regular"/>
              </a:defRPr>
            </a:lvl5pPr>
            <a:lvl6pPr marL="2514600" indent="-228600">
              <a:spcBef>
                <a:spcPct val="20000"/>
              </a:spcBef>
              <a:buFont typeface="PGTwo_PreAlpha Regular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PGTwo_PreAlpha Regular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PGTwo_PreAlpha Regular"/>
              <a:buChar char="•"/>
              <a:defRPr sz="2000"/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Optimization of power flow even in emerging microgrid application</a:t>
            </a:r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DB9F3CD6-61E8-4B9D-8DE9-4F3E8E6E6FB2}"/>
              </a:ext>
            </a:extLst>
          </p:cNvPr>
          <p:cNvSpPr txBox="1">
            <a:spLocks/>
          </p:cNvSpPr>
          <p:nvPr/>
        </p:nvSpPr>
        <p:spPr>
          <a:xfrm>
            <a:off x="2793407" y="3866216"/>
            <a:ext cx="6140444" cy="720000"/>
          </a:xfrm>
          <a:prstGeom prst="rect">
            <a:avLst/>
          </a:prstGeom>
          <a:noFill/>
        </p:spPr>
        <p:txBody>
          <a:bodyPr vert="horz" lIns="72000" tIns="72000" rIns="72000" bIns="0" rtlCol="0" anchor="ctr">
            <a:normAutofit/>
          </a:bodyPr>
          <a:lstStyle>
            <a:lvl1pPr indent="0">
              <a:spcBef>
                <a:spcPts val="600"/>
              </a:spcBef>
              <a:buClr>
                <a:schemeClr val="tx1"/>
              </a:buClr>
              <a:buFontTx/>
              <a:buNone/>
              <a:defRPr sz="1200" baseline="0">
                <a:solidFill>
                  <a:schemeClr val="accent3"/>
                </a:solidFill>
                <a:latin typeface="PGTwo_PreAlpha" pitchFamily="2" charset="-18"/>
              </a:defRPr>
            </a:lvl1pPr>
            <a:lvl2pPr marL="265113" lvl="1" indent="-174625" defTabSz="357188">
              <a:spcBef>
                <a:spcPts val="600"/>
              </a:spcBef>
              <a:buFont typeface="Arial"/>
              <a:buChar char="–"/>
              <a:defRPr sz="1200" baseline="0">
                <a:solidFill>
                  <a:schemeClr val="accent3"/>
                </a:solidFill>
                <a:latin typeface="PGTwo_PreAlpha" pitchFamily="2" charset="-18"/>
              </a:defRPr>
            </a:lvl2pPr>
            <a:lvl3pPr marL="542925" lvl="2" indent="-180975">
              <a:spcBef>
                <a:spcPts val="600"/>
              </a:spcBef>
              <a:buFont typeface="Arial"/>
              <a:buChar char="•"/>
              <a:defRPr sz="1200" baseline="0">
                <a:latin typeface="PGTwo_PreAlpha" pitchFamily="2" charset="-18"/>
              </a:defRPr>
            </a:lvl3pPr>
            <a:lvl4pPr marL="542925" indent="-180975">
              <a:spcBef>
                <a:spcPct val="20000"/>
              </a:spcBef>
              <a:buFont typeface="Arial" panose="020B0604020202020204" pitchFamily="34" charset="0"/>
              <a:buChar char="•"/>
              <a:defRPr sz="1400" baseline="0">
                <a:latin typeface="PGTwo_PreAlpha Regular"/>
              </a:defRPr>
            </a:lvl4pPr>
            <a:lvl5pPr marL="542925" indent="-180975">
              <a:spcBef>
                <a:spcPct val="20000"/>
              </a:spcBef>
              <a:buFont typeface="Arial" panose="020B0604020202020204" pitchFamily="34" charset="0"/>
              <a:buChar char="•"/>
              <a:defRPr sz="1400" baseline="0">
                <a:latin typeface="PGTwo_PreAlpha Regular"/>
              </a:defRPr>
            </a:lvl5pPr>
            <a:lvl6pPr marL="2514600" indent="-228600">
              <a:spcBef>
                <a:spcPct val="20000"/>
              </a:spcBef>
              <a:buFont typeface="PGTwo_PreAlpha Regular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PGTwo_PreAlpha Regular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PGTwo_PreAlpha Regular"/>
              <a:buChar char="•"/>
              <a:defRPr sz="2000"/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Integration into any digital system</a:t>
            </a:r>
          </a:p>
        </p:txBody>
      </p:sp>
      <p:sp>
        <p:nvSpPr>
          <p:cNvPr id="23" name="Prostokąt 13">
            <a:extLst>
              <a:ext uri="{FF2B5EF4-FFF2-40B4-BE49-F238E27FC236}">
                <a16:creationId xmlns:a16="http://schemas.microsoft.com/office/drawing/2014/main" id="{72E94027-E6D3-42BE-BE6A-E8D1E04BD6F9}"/>
              </a:ext>
            </a:extLst>
          </p:cNvPr>
          <p:cNvSpPr/>
          <p:nvPr/>
        </p:nvSpPr>
        <p:spPr>
          <a:xfrm>
            <a:off x="792042" y="4673179"/>
            <a:ext cx="2509943" cy="72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2000" rIns="72000" rtlCol="0" anchor="ctr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2"/>
                </a:solidFill>
                <a:ea typeface="ABBvoiceOffice" panose="020D0603020503020204" pitchFamily="34" charset="0"/>
                <a:cs typeface="ABBvoiceOffice" panose="020D0603020503020204" pitchFamily="34" charset="0"/>
              </a:rPr>
              <a:t>Ease of use</a:t>
            </a:r>
          </a:p>
        </p:txBody>
      </p:sp>
      <p:sp>
        <p:nvSpPr>
          <p:cNvPr id="24" name="Ellipse 30">
            <a:extLst>
              <a:ext uri="{FF2B5EF4-FFF2-40B4-BE49-F238E27FC236}">
                <a16:creationId xmlns:a16="http://schemas.microsoft.com/office/drawing/2014/main" id="{6C2C09D4-0474-49DD-8A3D-465C0A6F471B}"/>
              </a:ext>
            </a:extLst>
          </p:cNvPr>
          <p:cNvSpPr/>
          <p:nvPr/>
        </p:nvSpPr>
        <p:spPr bwMode="gray">
          <a:xfrm>
            <a:off x="283937" y="4829256"/>
            <a:ext cx="386777" cy="386777"/>
          </a:xfrm>
          <a:prstGeom prst="ellipse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a typeface="ABBvoiceOffice" panose="020D0603020503020204" pitchFamily="34" charset="0"/>
                <a:cs typeface="ABBvoiceOffice" panose="020D0603020503020204" pitchFamily="34" charset="0"/>
              </a:rPr>
              <a:t>4</a:t>
            </a:r>
          </a:p>
        </p:txBody>
      </p:sp>
      <p:cxnSp>
        <p:nvCxnSpPr>
          <p:cNvPr id="25" name="Straight Connector 13">
            <a:extLst>
              <a:ext uri="{FF2B5EF4-FFF2-40B4-BE49-F238E27FC236}">
                <a16:creationId xmlns:a16="http://schemas.microsoft.com/office/drawing/2014/main" id="{2950CE33-0037-41D2-A2D4-096E83E3977A}"/>
              </a:ext>
            </a:extLst>
          </p:cNvPr>
          <p:cNvCxnSpPr/>
          <p:nvPr/>
        </p:nvCxnSpPr>
        <p:spPr>
          <a:xfrm>
            <a:off x="2680234" y="4667159"/>
            <a:ext cx="0" cy="7200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DE29249D-947F-4A14-9881-D560A479566E}"/>
              </a:ext>
            </a:extLst>
          </p:cNvPr>
          <p:cNvCxnSpPr/>
          <p:nvPr/>
        </p:nvCxnSpPr>
        <p:spPr>
          <a:xfrm>
            <a:off x="2459181" y="5028303"/>
            <a:ext cx="220889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B1C461D6-335F-468E-B124-F323299D96C9}"/>
              </a:ext>
            </a:extLst>
          </p:cNvPr>
          <p:cNvSpPr txBox="1">
            <a:spLocks/>
          </p:cNvSpPr>
          <p:nvPr/>
        </p:nvSpPr>
        <p:spPr>
          <a:xfrm>
            <a:off x="2793407" y="4617742"/>
            <a:ext cx="6140445" cy="720000"/>
          </a:xfrm>
          <a:prstGeom prst="rect">
            <a:avLst/>
          </a:prstGeom>
          <a:noFill/>
        </p:spPr>
        <p:txBody>
          <a:bodyPr vert="horz" lIns="72000" tIns="72000" rIns="72000" bIns="0" rtlCol="0" anchor="ctr">
            <a:normAutofit/>
          </a:bodyPr>
          <a:lstStyle>
            <a:lvl1pPr indent="0">
              <a:spcBef>
                <a:spcPts val="600"/>
              </a:spcBef>
              <a:buClr>
                <a:schemeClr val="tx1"/>
              </a:buClr>
              <a:buFontTx/>
              <a:buNone/>
              <a:defRPr sz="1200" baseline="0">
                <a:solidFill>
                  <a:schemeClr val="accent3"/>
                </a:solidFill>
                <a:latin typeface="PGTwo_PreAlpha" pitchFamily="2" charset="-18"/>
              </a:defRPr>
            </a:lvl1pPr>
            <a:lvl2pPr marL="265113" lvl="1" indent="-174625" defTabSz="357188">
              <a:spcBef>
                <a:spcPts val="600"/>
              </a:spcBef>
              <a:buFont typeface="Arial"/>
              <a:buChar char="–"/>
              <a:defRPr sz="1200" baseline="0">
                <a:solidFill>
                  <a:schemeClr val="accent3"/>
                </a:solidFill>
                <a:latin typeface="PGTwo_PreAlpha" pitchFamily="2" charset="-18"/>
              </a:defRPr>
            </a:lvl2pPr>
            <a:lvl3pPr marL="542925" lvl="2" indent="-180975">
              <a:spcBef>
                <a:spcPts val="600"/>
              </a:spcBef>
              <a:buFont typeface="Arial"/>
              <a:buChar char="•"/>
              <a:defRPr sz="1200" baseline="0">
                <a:latin typeface="PGTwo_PreAlpha" pitchFamily="2" charset="-18"/>
              </a:defRPr>
            </a:lvl3pPr>
            <a:lvl4pPr marL="542925" indent="-180975">
              <a:spcBef>
                <a:spcPct val="20000"/>
              </a:spcBef>
              <a:buFont typeface="Arial" panose="020B0604020202020204" pitchFamily="34" charset="0"/>
              <a:buChar char="•"/>
              <a:defRPr sz="1400" baseline="0">
                <a:latin typeface="PGTwo_PreAlpha Regular"/>
              </a:defRPr>
            </a:lvl4pPr>
            <a:lvl5pPr marL="542925" indent="-180975">
              <a:spcBef>
                <a:spcPct val="20000"/>
              </a:spcBef>
              <a:buFont typeface="Arial" panose="020B0604020202020204" pitchFamily="34" charset="0"/>
              <a:buChar char="•"/>
              <a:defRPr sz="1400" baseline="0">
                <a:latin typeface="PGTwo_PreAlpha Regular"/>
              </a:defRPr>
            </a:lvl5pPr>
            <a:lvl6pPr marL="2514600" indent="-228600">
              <a:spcBef>
                <a:spcPct val="20000"/>
              </a:spcBef>
              <a:buFont typeface="PGTwo_PreAlpha Regular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PGTwo_PreAlpha Regular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PGTwo_PreAlpha Regular"/>
              <a:buChar char="•"/>
              <a:defRPr sz="2000"/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Simplified user experience; at all customer interactions during the product’s lifecycle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66C67FD-E5BC-4783-9411-85FE20EF9943}"/>
              </a:ext>
            </a:extLst>
          </p:cNvPr>
          <p:cNvSpPr txBox="1">
            <a:spLocks/>
          </p:cNvSpPr>
          <p:nvPr/>
        </p:nvSpPr>
        <p:spPr bwMode="gray">
          <a:xfrm>
            <a:off x="280194" y="5577200"/>
            <a:ext cx="11626834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SACE Emax 2 is far more than a Circuit Breaker…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B7EA7-44CC-4CD2-A923-C5916B3FB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074" y="1513583"/>
            <a:ext cx="3529035" cy="388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Ease of use - Commissioning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 bwMode="gray">
          <a:xfrm>
            <a:off x="275324" y="5236208"/>
            <a:ext cx="3928200" cy="762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2" tIns="71982" rIns="71982" bIns="71982" rtlCol="0" anchor="ctr"/>
          <a:lstStyle/>
          <a:p>
            <a:pPr algn="ctr"/>
            <a:endParaRPr lang="en-US" sz="1400" dirty="0"/>
          </a:p>
        </p:txBody>
      </p:sp>
      <p:pic>
        <p:nvPicPr>
          <p:cNvPr id="25" name="Picture 2" descr="image003">
            <a:extLst>
              <a:ext uri="{FF2B5EF4-FFF2-40B4-BE49-F238E27FC236}">
                <a16:creationId xmlns:a16="http://schemas.microsoft.com/office/drawing/2014/main" id="{6B232375-4B27-4D7E-B2B9-DD51AA684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17" y="1762343"/>
            <a:ext cx="4860574" cy="290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35A0ADB-4C99-4E5E-BD43-DEA3C2639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18" y="2483864"/>
            <a:ext cx="4843359" cy="284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7C85E4D-633B-4132-9FF8-9A89C89CDA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777" y="1816781"/>
            <a:ext cx="5815049" cy="4096335"/>
          </a:xfrm>
        </p:spPr>
        <p:txBody>
          <a:bodyPr/>
          <a:lstStyle/>
          <a:p>
            <a:r>
              <a:rPr lang="en-US" altLang="en-US" dirty="0"/>
              <a:t>Easy and fast commissioning by Ekip Connect:</a:t>
            </a:r>
          </a:p>
          <a:p>
            <a:pPr marL="285692" indent="-285692">
              <a:buFont typeface="Arial" panose="020B0604020202020204" pitchFamily="34" charset="0"/>
              <a:buChar char="•"/>
            </a:pPr>
            <a:r>
              <a:rPr lang="en-US" altLang="en-US" dirty="0"/>
              <a:t>Device setting</a:t>
            </a:r>
          </a:p>
          <a:p>
            <a:pPr marL="285692" indent="-285692">
              <a:buFont typeface="Arial" panose="020B0604020202020204" pitchFamily="34" charset="0"/>
              <a:buChar char="•"/>
            </a:pPr>
            <a:r>
              <a:rPr lang="en-US" altLang="en-US" dirty="0"/>
              <a:t>Protection setting</a:t>
            </a:r>
          </a:p>
          <a:p>
            <a:pPr marL="285692" indent="-285692">
              <a:buFont typeface="Arial" panose="020B0604020202020204" pitchFamily="34" charset="0"/>
              <a:buChar char="•"/>
            </a:pPr>
            <a:r>
              <a:rPr lang="en-US" altLang="en-US" dirty="0"/>
              <a:t>Diagnostics</a:t>
            </a:r>
          </a:p>
          <a:p>
            <a:pPr marL="285692" indent="-285692">
              <a:buFont typeface="Arial" panose="020B0604020202020204" pitchFamily="34" charset="0"/>
              <a:buChar char="•"/>
            </a:pPr>
            <a:r>
              <a:rPr lang="en-US" altLang="en-US" dirty="0"/>
              <a:t>Reporting</a:t>
            </a:r>
          </a:p>
          <a:p>
            <a:pPr marL="285692" indent="-285692">
              <a:buFont typeface="Arial" panose="020B0604020202020204" pitchFamily="34" charset="0"/>
              <a:buChar char="•"/>
            </a:pPr>
            <a:r>
              <a:rPr lang="en-US" altLang="en-US" dirty="0"/>
              <a:t>Testing</a:t>
            </a:r>
          </a:p>
          <a:p>
            <a:pPr marL="285692" indent="-285692">
              <a:buFont typeface="Arial" panose="020B0604020202020204" pitchFamily="34" charset="0"/>
              <a:buChar char="•"/>
            </a:pPr>
            <a:endParaRPr lang="it-IT" altLang="en-US" dirty="0"/>
          </a:p>
          <a:p>
            <a:r>
              <a:rPr lang="en-US" altLang="en-US" dirty="0"/>
              <a:t>Versions</a:t>
            </a:r>
            <a:r>
              <a:rPr lang="it-IT" altLang="en-US" dirty="0"/>
              <a:t>:</a:t>
            </a:r>
            <a:endParaRPr lang="en-US" altLang="en-US" dirty="0"/>
          </a:p>
          <a:p>
            <a:pPr marL="285692" indent="-285692">
              <a:buFont typeface="Arial" panose="020B0604020202020204" pitchFamily="34" charset="0"/>
              <a:buChar char="•"/>
            </a:pPr>
            <a:r>
              <a:rPr lang="en-US" altLang="en-US" dirty="0"/>
              <a:t>Laptop</a:t>
            </a:r>
          </a:p>
          <a:p>
            <a:pPr marL="285692" indent="-285692">
              <a:buFont typeface="Arial" panose="020B0604020202020204" pitchFamily="34" charset="0"/>
              <a:buChar char="•"/>
            </a:pPr>
            <a:r>
              <a:rPr lang="en-US" altLang="en-US" dirty="0"/>
              <a:t>EPiC Mobile app</a:t>
            </a:r>
          </a:p>
          <a:p>
            <a:endParaRPr lang="en-US" altLang="en-US" dirty="0"/>
          </a:p>
        </p:txBody>
      </p:sp>
      <p:sp>
        <p:nvSpPr>
          <p:cNvPr id="12" name="Text Placeholder 9">
            <a:extLst/>
          </p:cNvPr>
          <p:cNvSpPr txBox="1">
            <a:spLocks/>
          </p:cNvSpPr>
          <p:nvPr/>
        </p:nvSpPr>
        <p:spPr bwMode="gray">
          <a:xfrm>
            <a:off x="332324" y="5568366"/>
            <a:ext cx="11626463" cy="460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1991" tIns="71991" rIns="71991" bIns="71991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50% </a:t>
            </a:r>
            <a:r>
              <a:rPr lang="en-US" sz="1600" b="1" dirty="0"/>
              <a:t>time saved during trip units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0640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Ease of use - Evolution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 bwMode="gray">
          <a:xfrm>
            <a:off x="275324" y="5236208"/>
            <a:ext cx="3928200" cy="762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2" tIns="71982" rIns="71982" bIns="71982" rtlCol="0" anchor="ctr"/>
          <a:lstStyle/>
          <a:p>
            <a:pPr algn="ctr"/>
            <a:endParaRPr lang="en-US" sz="1400" dirty="0"/>
          </a:p>
        </p:txBody>
      </p:sp>
      <p:sp>
        <p:nvSpPr>
          <p:cNvPr id="12" name="Text Placeholder 9">
            <a:extLst/>
          </p:cNvPr>
          <p:cNvSpPr txBox="1">
            <a:spLocks/>
          </p:cNvSpPr>
          <p:nvPr/>
        </p:nvSpPr>
        <p:spPr bwMode="gray">
          <a:xfrm>
            <a:off x="332324" y="5568366"/>
            <a:ext cx="11626463" cy="460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1991" tIns="71991" rIns="71991" bIns="71991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100% </a:t>
            </a:r>
            <a:r>
              <a:rPr lang="en-US" sz="1600" b="1" dirty="0"/>
              <a:t>device upgradability, if new capabilities needed once installed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A0A633-0D83-4E4D-BF87-FA98D19880B2}"/>
              </a:ext>
            </a:extLst>
          </p:cNvPr>
          <p:cNvCxnSpPr/>
          <p:nvPr/>
        </p:nvCxnSpPr>
        <p:spPr bwMode="gray">
          <a:xfrm>
            <a:off x="279400" y="2186113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EB1FE48-50FB-41BB-9E51-984D657ED8B5}"/>
              </a:ext>
            </a:extLst>
          </p:cNvPr>
          <p:cNvSpPr txBox="1">
            <a:spLocks/>
          </p:cNvSpPr>
          <p:nvPr/>
        </p:nvSpPr>
        <p:spPr bwMode="gray">
          <a:xfrm>
            <a:off x="279400" y="1816571"/>
            <a:ext cx="565900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Emax 2 is able to evolve during its lifecycle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30265FC-407A-4DDC-A47F-391257D87AD7}"/>
              </a:ext>
            </a:extLst>
          </p:cNvPr>
          <p:cNvSpPr/>
          <p:nvPr/>
        </p:nvSpPr>
        <p:spPr bwMode="gray">
          <a:xfrm>
            <a:off x="10694504" y="4041870"/>
            <a:ext cx="457200" cy="457200"/>
          </a:xfrm>
          <a:prstGeom prst="arc">
            <a:avLst>
              <a:gd name="adj1" fmla="val 21599999"/>
              <a:gd name="adj2" fmla="val 5019808"/>
            </a:avLst>
          </a:prstGeom>
          <a:noFill/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453989-9FE0-41E5-87B8-E146616DFCB6}"/>
              </a:ext>
            </a:extLst>
          </p:cNvPr>
          <p:cNvCxnSpPr/>
          <p:nvPr/>
        </p:nvCxnSpPr>
        <p:spPr bwMode="gray">
          <a:xfrm>
            <a:off x="11151704" y="3901523"/>
            <a:ext cx="0" cy="36283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64522E2-4D67-47AD-9E01-EA4DCC0F7BA5}"/>
              </a:ext>
            </a:extLst>
          </p:cNvPr>
          <p:cNvSpPr txBox="1"/>
          <p:nvPr/>
        </p:nvSpPr>
        <p:spPr bwMode="gray">
          <a:xfrm>
            <a:off x="9965084" y="4572000"/>
            <a:ext cx="914400" cy="205451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Upgrade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9977AB-13FB-4FF9-ACC2-D357407D1601}"/>
              </a:ext>
            </a:extLst>
          </p:cNvPr>
          <p:cNvCxnSpPr/>
          <p:nvPr/>
        </p:nvCxnSpPr>
        <p:spPr bwMode="gray">
          <a:xfrm flipH="1" flipV="1">
            <a:off x="9606308" y="4483021"/>
            <a:ext cx="1346593" cy="16050"/>
          </a:xfrm>
          <a:prstGeom prst="straightConnector1">
            <a:avLst/>
          </a:prstGeom>
          <a:ln w="127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3355B2F0-A77D-45FB-8A78-DD2A9F6BF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462" y="3409014"/>
            <a:ext cx="457200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F686CD-4AA5-474E-8F62-1FA61C6C0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284" y="3451718"/>
            <a:ext cx="365760" cy="3657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72432C-5346-4A99-BAFD-819AD7E6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527" y="3451718"/>
            <a:ext cx="365760" cy="365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09DEDF-8732-4AB3-B504-6B7926640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7544" y="3467658"/>
            <a:ext cx="365760" cy="3657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E65F52-AC63-42A2-BB7A-5BEDECF45B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087"/>
          <a:stretch/>
        </p:blipFill>
        <p:spPr>
          <a:xfrm>
            <a:off x="6546646" y="2299229"/>
            <a:ext cx="2703840" cy="11297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06C86A-9319-4105-AE89-3BD53A8C72E0}"/>
              </a:ext>
            </a:extLst>
          </p:cNvPr>
          <p:cNvCxnSpPr/>
          <p:nvPr/>
        </p:nvCxnSpPr>
        <p:spPr bwMode="gray">
          <a:xfrm>
            <a:off x="9539756" y="2688768"/>
            <a:ext cx="1413145" cy="0"/>
          </a:xfrm>
          <a:prstGeom prst="straightConnector1">
            <a:avLst/>
          </a:prstGeom>
          <a:ln w="12700">
            <a:solidFill>
              <a:schemeClr val="tx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E485758A-FA4E-4DB9-BF27-12615D7E0783}"/>
              </a:ext>
            </a:extLst>
          </p:cNvPr>
          <p:cNvSpPr/>
          <p:nvPr/>
        </p:nvSpPr>
        <p:spPr bwMode="gray">
          <a:xfrm rot="10800000" flipH="1">
            <a:off x="10694504" y="2688768"/>
            <a:ext cx="457200" cy="457200"/>
          </a:xfrm>
          <a:prstGeom prst="arc">
            <a:avLst>
              <a:gd name="adj1" fmla="val 21599999"/>
              <a:gd name="adj2" fmla="val 5019808"/>
            </a:avLst>
          </a:prstGeom>
          <a:noFill/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C98D2C-4A6C-4002-AD87-A1743685D460}"/>
              </a:ext>
            </a:extLst>
          </p:cNvPr>
          <p:cNvCxnSpPr/>
          <p:nvPr/>
        </p:nvCxnSpPr>
        <p:spPr bwMode="gray">
          <a:xfrm>
            <a:off x="11151704" y="2917368"/>
            <a:ext cx="0" cy="36283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4819FEA-3966-4210-BD39-1AC4BCE23533}"/>
              </a:ext>
            </a:extLst>
          </p:cNvPr>
          <p:cNvSpPr txBox="1"/>
          <p:nvPr/>
        </p:nvSpPr>
        <p:spPr bwMode="gray">
          <a:xfrm>
            <a:off x="10027432" y="2355646"/>
            <a:ext cx="914400" cy="205451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Buy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AF14392-7B67-46F1-9E79-1111465AE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145" y="3901523"/>
            <a:ext cx="1106893" cy="1292846"/>
          </a:xfrm>
          <a:prstGeom prst="rect">
            <a:avLst/>
          </a:prstGeom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0CCFFD08-AA71-47FC-898F-D7CDAD3786EB}"/>
              </a:ext>
            </a:extLst>
          </p:cNvPr>
          <p:cNvSpPr txBox="1">
            <a:spLocks/>
          </p:cNvSpPr>
          <p:nvPr/>
        </p:nvSpPr>
        <p:spPr bwMode="gray">
          <a:xfrm>
            <a:off x="307201" y="2298817"/>
            <a:ext cx="5550450" cy="303561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Thanks to the ABB Ability </a:t>
            </a:r>
            <a:r>
              <a:rPr lang="en-US" dirty="0" err="1"/>
              <a:t>Marketplace</a:t>
            </a:r>
            <a:r>
              <a:rPr lang="en-US" baseline="30000" dirty="0" err="1"/>
              <a:t>TM</a:t>
            </a:r>
            <a:r>
              <a:rPr lang="en-US" dirty="0"/>
              <a:t> and dedicated software packages, Emax 2 can be fully customized at any point in its lifecycle. 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Measurements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Protection functions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Network Analyzer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Data Logger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it-IT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6AAC76-89A0-488E-B85E-A4CD2FCCD62C}"/>
              </a:ext>
            </a:extLst>
          </p:cNvPr>
          <p:cNvCxnSpPr>
            <a:cxnSpLocks/>
          </p:cNvCxnSpPr>
          <p:nvPr/>
        </p:nvCxnSpPr>
        <p:spPr bwMode="gray">
          <a:xfrm>
            <a:off x="5977648" y="2336459"/>
            <a:ext cx="0" cy="28997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5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E78DB5F-64D9-442E-954C-935C935B4142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B8022-5FF8-488E-9198-19B6A5450F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More than traditional circuit breakers: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5D5-FFC8-48C2-9331-5C2B23C4689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Concept</a:t>
            </a:r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C9AED-1780-455E-833A-D8542474E5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3945A-B86A-4322-8E54-394AA30684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29C-4E64-41BD-A279-3B6B95CAFF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678DAEB-5122-4199-A280-F4BBA92E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98B915D-3FE4-4B88-9BBD-44C484734376}"/>
              </a:ext>
            </a:extLst>
          </p:cNvPr>
          <p:cNvSpPr txBox="1">
            <a:spLocks/>
          </p:cNvSpPr>
          <p:nvPr/>
        </p:nvSpPr>
        <p:spPr bwMode="gray">
          <a:xfrm>
            <a:off x="280194" y="5577200"/>
            <a:ext cx="11626834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Everything is Embedded into Emax 2…All-In-One Innovation Concept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8F5EED-9DAC-4CED-B57A-BE6A9A2B2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6" y="2447412"/>
            <a:ext cx="629093" cy="629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14A977-A48D-4EEC-AF02-CBDEDF76ADD6}"/>
              </a:ext>
            </a:extLst>
          </p:cNvPr>
          <p:cNvSpPr txBox="1"/>
          <p:nvPr/>
        </p:nvSpPr>
        <p:spPr bwMode="gray">
          <a:xfrm>
            <a:off x="1002702" y="2311932"/>
            <a:ext cx="3624396" cy="1169801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Protection</a:t>
            </a:r>
            <a:endParaRPr lang="it-IT" sz="1600" b="1" dirty="0">
              <a:solidFill>
                <a:schemeClr val="tx2"/>
              </a:solidFill>
            </a:endParaRPr>
          </a:p>
          <a:p>
            <a:r>
              <a:rPr lang="it-IT" sz="1400" dirty="0"/>
              <a:t>Advanced functions for microgrids and distribution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3BDE3-511F-4FF1-9EF3-C1D46C7D2891}"/>
              </a:ext>
            </a:extLst>
          </p:cNvPr>
          <p:cNvSpPr txBox="1"/>
          <p:nvPr/>
        </p:nvSpPr>
        <p:spPr bwMode="gray">
          <a:xfrm>
            <a:off x="969334" y="4078539"/>
            <a:ext cx="2604046" cy="1169801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Logics</a:t>
            </a:r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1400" dirty="0"/>
              <a:t>Ensure continuous</a:t>
            </a:r>
            <a:r>
              <a:rPr lang="it-IT" sz="1400" dirty="0"/>
              <a:t> power supply and system operation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8D24BC-1D0B-48AD-B42D-A13721D52549}"/>
              </a:ext>
            </a:extLst>
          </p:cNvPr>
          <p:cNvSpPr txBox="1"/>
          <p:nvPr/>
        </p:nvSpPr>
        <p:spPr bwMode="gray">
          <a:xfrm>
            <a:off x="8875788" y="4084851"/>
            <a:ext cx="3267208" cy="1169801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Connectivity</a:t>
            </a:r>
            <a:endParaRPr lang="it-IT" sz="1600" b="1" dirty="0">
              <a:solidFill>
                <a:schemeClr val="tx2"/>
              </a:solidFill>
            </a:endParaRPr>
          </a:p>
          <a:p>
            <a:r>
              <a:rPr lang="it-IT" sz="1400" dirty="0"/>
              <a:t>Integration into all automation and energy management systems</a:t>
            </a:r>
            <a:endParaRPr lang="en-US" sz="1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7B25AF-1F15-4FCD-BFF3-8ADB12D51688}"/>
              </a:ext>
            </a:extLst>
          </p:cNvPr>
          <p:cNvSpPr txBox="1"/>
          <p:nvPr/>
        </p:nvSpPr>
        <p:spPr bwMode="gray">
          <a:xfrm>
            <a:off x="8906839" y="2156747"/>
            <a:ext cx="2784519" cy="1169801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Measurement</a:t>
            </a:r>
          </a:p>
          <a:p>
            <a:r>
              <a:rPr lang="it-IT" sz="1400" dirty="0"/>
              <a:t>Solutions to </a:t>
            </a:r>
            <a:r>
              <a:rPr lang="en-US" sz="1400" dirty="0"/>
              <a:t>understand</a:t>
            </a:r>
            <a:r>
              <a:rPr lang="it-IT" sz="1400" dirty="0"/>
              <a:t> power consumption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11B6F2-494E-43F3-9029-7878BACEF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2" y="4131330"/>
            <a:ext cx="643066" cy="643066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BEA5CE8-8D04-4495-9D46-D86224B31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1" t="76956" r="7249" b="4983"/>
          <a:stretch/>
        </p:blipFill>
        <p:spPr bwMode="auto">
          <a:xfrm>
            <a:off x="8043448" y="4345049"/>
            <a:ext cx="592015" cy="53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C5304D-28AE-4CC3-BF83-50B2BBC25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14" y="2261123"/>
            <a:ext cx="630299" cy="630299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B334D45-CF85-43B6-80D8-322456B48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843" y="2717522"/>
            <a:ext cx="1504950" cy="2019300"/>
          </a:xfrm>
          <a:prstGeom prst="rect">
            <a:avLst/>
          </a:prstGeom>
        </p:spPr>
      </p:pic>
      <p:sp>
        <p:nvSpPr>
          <p:cNvPr id="24" name="Oval 23">
            <a:extLst/>
          </p:cNvPr>
          <p:cNvSpPr>
            <a:spLocks noChangeAspect="1"/>
          </p:cNvSpPr>
          <p:nvPr/>
        </p:nvSpPr>
        <p:spPr bwMode="gray">
          <a:xfrm>
            <a:off x="4852392" y="2522786"/>
            <a:ext cx="2415966" cy="2415968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A9E000-6FB2-4647-A97A-B78F7988567E}"/>
              </a:ext>
            </a:extLst>
          </p:cNvPr>
          <p:cNvSpPr/>
          <p:nvPr/>
        </p:nvSpPr>
        <p:spPr bwMode="gray">
          <a:xfrm>
            <a:off x="5062958" y="2704009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CF5463-C12D-4171-BE3C-161DAC240A3F}"/>
              </a:ext>
            </a:extLst>
          </p:cNvPr>
          <p:cNvSpPr/>
          <p:nvPr/>
        </p:nvSpPr>
        <p:spPr bwMode="gray">
          <a:xfrm>
            <a:off x="6771382" y="2724962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5AB7A5-BA47-415B-8A0C-44187C40D4DF}"/>
              </a:ext>
            </a:extLst>
          </p:cNvPr>
          <p:cNvSpPr/>
          <p:nvPr/>
        </p:nvSpPr>
        <p:spPr bwMode="gray">
          <a:xfrm>
            <a:off x="6864343" y="4316485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2CE7EA4-2F72-44D6-8C10-7E1DE135427D}"/>
              </a:ext>
            </a:extLst>
          </p:cNvPr>
          <p:cNvSpPr/>
          <p:nvPr/>
        </p:nvSpPr>
        <p:spPr bwMode="gray">
          <a:xfrm>
            <a:off x="4999797" y="4365967"/>
            <a:ext cx="292608" cy="2974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/>
          </a:p>
        </p:txBody>
      </p:sp>
    </p:spTree>
    <p:extLst>
      <p:ext uri="{BB962C8B-B14F-4D97-AF65-F5344CB8AC3E}">
        <p14:creationId xmlns:p14="http://schemas.microsoft.com/office/powerpoint/2010/main" val="6008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SACE Emax 2</a:t>
            </a:r>
            <a:endParaRPr lang="en-US" dirty="0"/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6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800C60-8F05-4D78-9674-AB1161F91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9" y="1816571"/>
            <a:ext cx="5964755" cy="4096868"/>
          </a:xfrm>
        </p:spPr>
        <p:txBody>
          <a:bodyPr/>
          <a:lstStyle/>
          <a:p>
            <a:r>
              <a:rPr lang="en-US" b="1" dirty="0"/>
              <a:t>More efficiency in switchgear: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 construction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short circuit rating in a compact size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Optimized design for higher current–carrying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Embedded functionalities, avoiding external devices, cables and extra space</a:t>
            </a:r>
          </a:p>
          <a:p>
            <a:endParaRPr lang="en-US" dirty="0"/>
          </a:p>
          <a:p>
            <a:r>
              <a:rPr lang="en-US" b="1" dirty="0"/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equipment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busbar length, saving 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panel surface, saving metal sheet </a:t>
            </a:r>
          </a:p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987EF-541F-4D75-AA92-2A64EB46EF0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160A-EAE4-42B8-B983-AD7D2D62B3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52C21-99B0-4026-AE8C-680C8A9CB74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643F-5687-4B69-B3D2-0F3E676F45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6E42AAE-B175-45A4-9178-E0AD3785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3467F-96EF-4B59-82A8-0B6948273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825" y="1803201"/>
            <a:ext cx="5661335" cy="3765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71694A-42CF-4025-B648-4FD7085E0F47}"/>
              </a:ext>
            </a:extLst>
          </p:cNvPr>
          <p:cNvSpPr txBox="1"/>
          <p:nvPr/>
        </p:nvSpPr>
        <p:spPr bwMode="gray">
          <a:xfrm>
            <a:off x="6241774" y="3008470"/>
            <a:ext cx="2411896" cy="9144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30%</a:t>
            </a:r>
            <a:r>
              <a:rPr lang="en-US" sz="1400" dirty="0"/>
              <a:t>  </a:t>
            </a:r>
          </a:p>
          <a:p>
            <a:pPr algn="ctr"/>
            <a:r>
              <a:rPr lang="en-US" sz="1600" dirty="0"/>
              <a:t>footprint reduction</a:t>
            </a:r>
          </a:p>
          <a:p>
            <a:pPr algn="ctr"/>
            <a:endParaRPr lang="it-IT" sz="14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68CEF-30AD-42B4-ABB1-616E69EBCC9D}"/>
              </a:ext>
            </a:extLst>
          </p:cNvPr>
          <p:cNvSpPr txBox="1"/>
          <p:nvPr/>
        </p:nvSpPr>
        <p:spPr bwMode="gray">
          <a:xfrm>
            <a:off x="8812893" y="5306413"/>
            <a:ext cx="3259724" cy="590549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400" dirty="0"/>
              <a:t>Discover your saving with Emax 2 </a:t>
            </a:r>
            <a:br>
              <a:rPr lang="en-US" sz="1400" dirty="0"/>
            </a:br>
            <a:r>
              <a:rPr lang="en-US" sz="1400" dirty="0"/>
              <a:t>switchboard calculator </a:t>
            </a:r>
            <a:r>
              <a:rPr lang="en-US" sz="1400" b="1" dirty="0">
                <a:solidFill>
                  <a:srgbClr val="FF0000"/>
                </a:solidFill>
                <a:hlinkClick r:id="rId3"/>
              </a:rPr>
              <a:t>&gt;&gt;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93FB01-E158-4A5D-A40A-AF861168AEB3}"/>
              </a:ext>
            </a:extLst>
          </p:cNvPr>
          <p:cNvSpPr txBox="1">
            <a:spLocks/>
          </p:cNvSpPr>
          <p:nvPr/>
        </p:nvSpPr>
        <p:spPr bwMode="gray">
          <a:xfrm>
            <a:off x="280194" y="5076013"/>
            <a:ext cx="5470157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Less System Cost and More Usable Space for End User</a:t>
            </a:r>
          </a:p>
        </p:txBody>
      </p:sp>
    </p:spTree>
    <p:extLst>
      <p:ext uri="{BB962C8B-B14F-4D97-AF65-F5344CB8AC3E}">
        <p14:creationId xmlns:p14="http://schemas.microsoft.com/office/powerpoint/2010/main" val="38179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800C60-8F05-4D78-9674-AB1161F91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9" y="1816571"/>
            <a:ext cx="5964755" cy="4096868"/>
          </a:xfrm>
        </p:spPr>
        <p:txBody>
          <a:bodyPr/>
          <a:lstStyle/>
          <a:p>
            <a:r>
              <a:rPr lang="en-US" b="1" dirty="0"/>
              <a:t>More efficiency in switchgear: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 construction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short circuit rating in a compact size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Optimized design for higher current–carrying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Embedded functionalities, avoiding external devices, cables and extra space</a:t>
            </a:r>
          </a:p>
          <a:p>
            <a:endParaRPr lang="en-US" dirty="0"/>
          </a:p>
          <a:p>
            <a:r>
              <a:rPr lang="en-US" b="1" dirty="0"/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equipment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busbar length, saving 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panel surface, saving metal sheet </a:t>
            </a:r>
          </a:p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987EF-541F-4D75-AA92-2A64EB46EF0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160A-EAE4-42B8-B983-AD7D2D62B3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52C21-99B0-4026-AE8C-680C8A9CB74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643F-5687-4B69-B3D2-0F3E676F45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6E42AAE-B175-45A4-9178-E0AD3785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45" y="1887559"/>
            <a:ext cx="5587689" cy="351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 rot="947544">
            <a:off x="10569630" y="869026"/>
            <a:ext cx="1511803" cy="15118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50800" dist="127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100"/>
              </a:spcBef>
              <a:buClr>
                <a:srgbClr val="9A2801"/>
              </a:buClr>
              <a:buSzPct val="70000"/>
            </a:pP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Up to 30% saving on footprint reduction</a:t>
            </a:r>
            <a:endParaRPr lang="en-US" sz="1200" baseline="30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32F94E-E29E-4C7A-A56B-57AF5CD33FBB}"/>
              </a:ext>
            </a:extLst>
          </p:cNvPr>
          <p:cNvSpPr txBox="1">
            <a:spLocks/>
          </p:cNvSpPr>
          <p:nvPr/>
        </p:nvSpPr>
        <p:spPr bwMode="gray">
          <a:xfrm>
            <a:off x="280194" y="5577200"/>
            <a:ext cx="11626834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Less system cost and more usable space for end user</a:t>
            </a:r>
          </a:p>
        </p:txBody>
      </p:sp>
    </p:spTree>
    <p:extLst>
      <p:ext uri="{BB962C8B-B14F-4D97-AF65-F5344CB8AC3E}">
        <p14:creationId xmlns:p14="http://schemas.microsoft.com/office/powerpoint/2010/main" val="3409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53C77B-324F-41A8-AF5B-BE62FBB64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019" y="1816571"/>
            <a:ext cx="11629215" cy="2574932"/>
          </a:xfrm>
        </p:spPr>
        <p:txBody>
          <a:bodyPr/>
          <a:lstStyle/>
          <a:p>
            <a:r>
              <a:rPr lang="en-US" b="1" dirty="0"/>
              <a:t>The range: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Fixed and withdrawable versions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Same electronic trip across the family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Same auxiliary terminal box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Same height and depth from E2.2 to E6.2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2DC95-2B01-433B-A3B5-5676AA924B0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9400" y="1120928"/>
            <a:ext cx="11626834" cy="504000"/>
          </a:xfrm>
        </p:spPr>
        <p:txBody>
          <a:bodyPr/>
          <a:lstStyle/>
          <a:p>
            <a:r>
              <a:rPr lang="en-US" dirty="0"/>
              <a:t>Performance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EC045-3A24-4CBC-9E2B-768BF0F18C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7766C-E338-4D5B-91DF-18FC02030A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086A-8AFC-4E62-844E-A8ADF17008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EAFD6F-9463-4DE0-A9FC-2DA3BCC8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6218AF-C0FE-4210-A853-D25360945A99}"/>
              </a:ext>
            </a:extLst>
          </p:cNvPr>
          <p:cNvSpPr txBox="1"/>
          <p:nvPr/>
        </p:nvSpPr>
        <p:spPr bwMode="gray">
          <a:xfrm>
            <a:off x="360379" y="4738636"/>
            <a:ext cx="2736000" cy="134556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Emax 2 IEC</a:t>
            </a:r>
          </a:p>
          <a:p>
            <a:r>
              <a:rPr lang="en-US" sz="1400" dirty="0"/>
              <a:t>A complete family from 250 A to 6300 A for applications in accordance to IEC 60947 standards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358673-0C42-43A5-BBFB-8C0E9905AB52}"/>
              </a:ext>
            </a:extLst>
          </p:cNvPr>
          <p:cNvSpPr txBox="1"/>
          <p:nvPr/>
        </p:nvSpPr>
        <p:spPr bwMode="gray">
          <a:xfrm>
            <a:off x="3298207" y="4737042"/>
            <a:ext cx="2736000" cy="134556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Emax 2 UL1066</a:t>
            </a:r>
          </a:p>
          <a:p>
            <a:r>
              <a:rPr lang="en-US" sz="1400" dirty="0"/>
              <a:t>A complete portfolio of breakers from 800 A to 6000 A for applications in accordance to ANSI C37/UL1066 standards</a:t>
            </a:r>
          </a:p>
          <a:p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C5D932-46AF-4EF5-8C31-807D3B48B8F4}"/>
              </a:ext>
            </a:extLst>
          </p:cNvPr>
          <p:cNvSpPr txBox="1"/>
          <p:nvPr/>
        </p:nvSpPr>
        <p:spPr bwMode="gray">
          <a:xfrm>
            <a:off x="6222434" y="4738084"/>
            <a:ext cx="2736000" cy="134556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r>
              <a:rPr lang="it-IT" sz="1400" b="1" dirty="0">
                <a:solidFill>
                  <a:schemeClr val="bg2"/>
                </a:solidFill>
              </a:rPr>
              <a:t>Emax 2 </a:t>
            </a:r>
            <a:r>
              <a:rPr lang="en-US" sz="1400" b="1" dirty="0">
                <a:solidFill>
                  <a:schemeClr val="bg2"/>
                </a:solidFill>
              </a:rPr>
              <a:t>Multilisting</a:t>
            </a:r>
          </a:p>
          <a:p>
            <a:r>
              <a:rPr lang="en-US" sz="1400" dirty="0"/>
              <a:t>Offering dedicated to global OEMs that desire standardized solutions.  These devices include IEC , UL and CCC markings on one device.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5DD781-2AB3-4FD9-8A3E-66ED01D915F1}"/>
              </a:ext>
            </a:extLst>
          </p:cNvPr>
          <p:cNvSpPr txBox="1"/>
          <p:nvPr/>
        </p:nvSpPr>
        <p:spPr bwMode="gray">
          <a:xfrm>
            <a:off x="9160261" y="4736490"/>
            <a:ext cx="2924223" cy="134556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/>
          <a:p>
            <a:r>
              <a:rPr lang="it-IT" sz="1400" b="1" dirty="0">
                <a:solidFill>
                  <a:schemeClr val="bg2"/>
                </a:solidFill>
              </a:rPr>
              <a:t>Emax 2 High Voltage</a:t>
            </a:r>
          </a:p>
          <a:p>
            <a:r>
              <a:rPr lang="en-US" sz="1400" dirty="0"/>
              <a:t>Market leading high voltage performance for renewable customers up to 900Vac. </a:t>
            </a:r>
          </a:p>
          <a:p>
            <a:endParaRPr lang="it-IT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3D7650-F7ED-4FA9-9FBB-26F99B01DD4B}"/>
              </a:ext>
            </a:extLst>
          </p:cNvPr>
          <p:cNvSpPr txBox="1"/>
          <p:nvPr/>
        </p:nvSpPr>
        <p:spPr bwMode="gray">
          <a:xfrm>
            <a:off x="4847110" y="3357294"/>
            <a:ext cx="774700" cy="279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it-IT" sz="1400" dirty="0"/>
              <a:t>E1.2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8410C-F830-4D49-8257-025AE8D14356}"/>
              </a:ext>
            </a:extLst>
          </p:cNvPr>
          <p:cNvSpPr txBox="1"/>
          <p:nvPr/>
        </p:nvSpPr>
        <p:spPr bwMode="gray">
          <a:xfrm>
            <a:off x="6273359" y="3387338"/>
            <a:ext cx="774700" cy="279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it-IT" sz="1400" dirty="0"/>
              <a:t>E2.2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663232-E109-41FA-BA48-FAB2D0CB3FE2}"/>
              </a:ext>
            </a:extLst>
          </p:cNvPr>
          <p:cNvSpPr txBox="1"/>
          <p:nvPr/>
        </p:nvSpPr>
        <p:spPr bwMode="gray">
          <a:xfrm>
            <a:off x="8113566" y="3357294"/>
            <a:ext cx="774700" cy="279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it-IT" sz="1400" dirty="0"/>
              <a:t>E4.2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3A5AFC-D703-424C-ABFC-30E70370D38A}"/>
              </a:ext>
            </a:extLst>
          </p:cNvPr>
          <p:cNvSpPr txBox="1"/>
          <p:nvPr/>
        </p:nvSpPr>
        <p:spPr bwMode="gray">
          <a:xfrm>
            <a:off x="10108661" y="3357294"/>
            <a:ext cx="774700" cy="279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it-IT" sz="1400" dirty="0"/>
              <a:t>E6.2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F3A9E1-37E3-4582-9824-8C7AECD71E34}"/>
              </a:ext>
            </a:extLst>
          </p:cNvPr>
          <p:cNvCxnSpPr>
            <a:cxnSpLocks/>
          </p:cNvCxnSpPr>
          <p:nvPr/>
        </p:nvCxnSpPr>
        <p:spPr bwMode="gray">
          <a:xfrm>
            <a:off x="1036987" y="4280884"/>
            <a:ext cx="0" cy="452040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E07D50-C0F8-4018-807B-A29DBD2A07A7}"/>
              </a:ext>
            </a:extLst>
          </p:cNvPr>
          <p:cNvCxnSpPr>
            <a:cxnSpLocks/>
          </p:cNvCxnSpPr>
          <p:nvPr/>
        </p:nvCxnSpPr>
        <p:spPr bwMode="gray">
          <a:xfrm flipV="1">
            <a:off x="1036987" y="4450145"/>
            <a:ext cx="9846374" cy="12313"/>
          </a:xfrm>
          <a:prstGeom prst="line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BA577E-7F6F-42F2-AA9A-49524A59AAD7}"/>
              </a:ext>
            </a:extLst>
          </p:cNvPr>
          <p:cNvCxnSpPr>
            <a:cxnSpLocks/>
          </p:cNvCxnSpPr>
          <p:nvPr/>
        </p:nvCxnSpPr>
        <p:spPr bwMode="gray">
          <a:xfrm>
            <a:off x="3971925" y="4466576"/>
            <a:ext cx="0" cy="252000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68DFF4-3E3C-44C3-9E57-F65A744CB8FF}"/>
              </a:ext>
            </a:extLst>
          </p:cNvPr>
          <p:cNvCxnSpPr>
            <a:cxnSpLocks/>
          </p:cNvCxnSpPr>
          <p:nvPr/>
        </p:nvCxnSpPr>
        <p:spPr bwMode="gray">
          <a:xfrm>
            <a:off x="7048059" y="4468224"/>
            <a:ext cx="0" cy="252000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4D9DF3E-769F-4141-BEFA-AB665F7E7940}"/>
              </a:ext>
            </a:extLst>
          </p:cNvPr>
          <p:cNvCxnSpPr>
            <a:cxnSpLocks/>
          </p:cNvCxnSpPr>
          <p:nvPr/>
        </p:nvCxnSpPr>
        <p:spPr bwMode="gray">
          <a:xfrm>
            <a:off x="10080086" y="4458599"/>
            <a:ext cx="0" cy="252000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gray">
          <a:xfrm>
            <a:off x="277019" y="3894117"/>
            <a:ext cx="2937828" cy="26679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it-IT" sz="1400" b="1" dirty="0"/>
              <a:t>A global </a:t>
            </a:r>
            <a:r>
              <a:rPr lang="en-US" sz="1400" b="1" dirty="0"/>
              <a:t>platform</a:t>
            </a:r>
            <a:r>
              <a:rPr lang="it-IT" sz="1400" b="1" dirty="0"/>
              <a:t>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E6E73E-3133-499F-926A-B520A341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26" y="2389972"/>
            <a:ext cx="774701" cy="9236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30F08A-38CC-447C-B705-D802C33EC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847" y="2192702"/>
            <a:ext cx="1059079" cy="1165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0857BA-9B0B-470A-B712-64F9C5800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260" y="2141199"/>
            <a:ext cx="1354455" cy="12291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B26410-07FE-4B61-8B3A-94E86A70C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021" y="2087581"/>
            <a:ext cx="2320487" cy="13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53C77B-324F-41A8-AF5B-BE62FBB64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2DC95-2B01-433B-A3B5-5676AA924B0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Performance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EC045-3A24-4CBC-9E2B-768BF0F18C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18,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7766C-E338-4D5B-91DF-18FC02030A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086A-8AFC-4E62-844E-A8ADF17008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EAFD6F-9463-4DE0-A9FC-2DA3BCC8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SACE Emax 2 </a:t>
            </a:r>
            <a:endParaRPr lang="it-IT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53963D-9914-4F82-ADCE-7EFEA3424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9" y="1785041"/>
            <a:ext cx="11661077" cy="18901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2A4BDC-81BB-425B-8453-616386DEF208}"/>
              </a:ext>
            </a:extLst>
          </p:cNvPr>
          <p:cNvSpPr/>
          <p:nvPr/>
        </p:nvSpPr>
        <p:spPr>
          <a:xfrm>
            <a:off x="1436608" y="3909572"/>
            <a:ext cx="4123833" cy="2028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E1.2 - The most compact frame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Icu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= 42, 50,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66kA@440V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; 42, 50kA@690V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Icw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= 42,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50kA (1s)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20.000 mechanical operations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Installation in vertical and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horizontal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1.600A  switchboards with a 400mm width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ABEB48-A929-4184-BF11-A1ECD29BC9C2}"/>
              </a:ext>
            </a:extLst>
          </p:cNvPr>
          <p:cNvSpPr/>
          <p:nvPr/>
        </p:nvSpPr>
        <p:spPr>
          <a:xfrm>
            <a:off x="7199569" y="3909572"/>
            <a:ext cx="4745687" cy="2233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it-IT" sz="1400" b="1" dirty="0">
                <a:solidFill>
                  <a:srgbClr val="000000"/>
                </a:solidFill>
                <a:cs typeface="Arial" pitchFamily="34" charset="0"/>
              </a:rPr>
              <a:t>E2.2 - The new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reference</a:t>
            </a:r>
            <a:r>
              <a:rPr lang="it-IT" sz="1400" b="1" dirty="0">
                <a:solidFill>
                  <a:srgbClr val="000000"/>
                </a:solidFill>
                <a:cs typeface="Arial" pitchFamily="34" charset="0"/>
              </a:rPr>
              <a:t> up to 2.500A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Icu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= 42, 50, 65, 85, 100kA@440V; 42, 66, 85kA@690V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Icw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= 42, 66, 85kA (1s)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2.500A  switchboards with 400 mm(3p) or          600mm (4p) in width</a:t>
            </a:r>
          </a:p>
          <a:p>
            <a:pPr>
              <a:lnSpc>
                <a:spcPts val="1600"/>
              </a:lnSpc>
              <a:spcBef>
                <a:spcPts val="1100"/>
              </a:spcBef>
              <a:buClr>
                <a:srgbClr val="BF4500"/>
              </a:buClr>
              <a:buSzPct val="70000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2.500A available in IP31@35/45°C switchboards</a:t>
            </a:r>
          </a:p>
          <a:p>
            <a:pPr marL="1166813" indent="-185738">
              <a:lnSpc>
                <a:spcPts val="1600"/>
              </a:lnSpc>
              <a:spcBef>
                <a:spcPts val="11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2440941" y="2860007"/>
            <a:ext cx="3430470" cy="777419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it-IT" sz="1400" dirty="0" err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25477C-2D0D-4993-8DC9-073BF61F087F}"/>
              </a:ext>
            </a:extLst>
          </p:cNvPr>
          <p:cNvGrpSpPr/>
          <p:nvPr/>
        </p:nvGrpSpPr>
        <p:grpSpPr>
          <a:xfrm>
            <a:off x="3305175" y="2335674"/>
            <a:ext cx="5150953" cy="1301752"/>
            <a:chOff x="3305175" y="2335674"/>
            <a:chExt cx="5150953" cy="1301752"/>
          </a:xfrm>
        </p:grpSpPr>
        <p:grpSp>
          <p:nvGrpSpPr>
            <p:cNvPr id="11" name="Group 10"/>
            <p:cNvGrpSpPr/>
            <p:nvPr/>
          </p:nvGrpSpPr>
          <p:grpSpPr>
            <a:xfrm>
              <a:off x="3305175" y="2335674"/>
              <a:ext cx="5150953" cy="1301752"/>
              <a:chOff x="3305175" y="2335674"/>
              <a:chExt cx="5150953" cy="1301752"/>
            </a:xfrm>
          </p:grpSpPr>
          <p:sp>
            <p:nvSpPr>
              <p:cNvPr id="18" name="Rectangle 17"/>
              <p:cNvSpPr/>
              <p:nvPr/>
            </p:nvSpPr>
            <p:spPr bwMode="gray">
              <a:xfrm>
                <a:off x="3305175" y="2335674"/>
                <a:ext cx="5150953" cy="1301752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it-IT" sz="1400" dirty="0" err="1"/>
              </a:p>
            </p:txBody>
          </p:sp>
          <p:sp>
            <p:nvSpPr>
              <p:cNvPr id="9" name="Rectangle 8"/>
              <p:cNvSpPr/>
              <p:nvPr/>
            </p:nvSpPr>
            <p:spPr bwMode="gray">
              <a:xfrm>
                <a:off x="7653866" y="3344616"/>
                <a:ext cx="798015" cy="2928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it-IT" sz="1400" dirty="0" err="1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7E1BA9-8C94-43EE-A9A1-F60618604335}"/>
                </a:ext>
              </a:extLst>
            </p:cNvPr>
            <p:cNvSpPr/>
            <p:nvPr/>
          </p:nvSpPr>
          <p:spPr bwMode="gray">
            <a:xfrm>
              <a:off x="7657047" y="3359740"/>
              <a:ext cx="798015" cy="270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it-IT" sz="1400" dirty="0" err="1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F029C0F-4DB1-4D91-8D91-51CCCCE84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54" y="4426535"/>
            <a:ext cx="774701" cy="923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79D37C-E759-4B62-A0C4-38F3CFC84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490" y="4305707"/>
            <a:ext cx="1059079" cy="11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5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8" grpId="0" animBg="1"/>
    </p:bldLst>
  </p:timing>
</p:sld>
</file>

<file path=ppt/theme/theme1.xml><?xml version="1.0" encoding="utf-8"?>
<a:theme xmlns:a="http://schemas.openxmlformats.org/drawingml/2006/main" name="ABB Master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3C3C3C"/>
      </a:accent1>
      <a:accent2>
        <a:srgbClr val="505050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ecked_x0020_out_x0020_for_x0020_revision xmlns="f100f7e2-deb9-453c-b0fa-921deb1f960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E057DA2285604C8F05048877C87081" ma:contentTypeVersion="6" ma:contentTypeDescription="Create a new document." ma:contentTypeScope="" ma:versionID="019aba74085ab508ef932b971b48df63">
  <xsd:schema xmlns:xsd="http://www.w3.org/2001/XMLSchema" xmlns:xs="http://www.w3.org/2001/XMLSchema" xmlns:p="http://schemas.microsoft.com/office/2006/metadata/properties" xmlns:ns2="f100f7e2-deb9-453c-b0fa-921deb1f960e" targetNamespace="http://schemas.microsoft.com/office/2006/metadata/properties" ma:root="true" ma:fieldsID="13779aad52e3ce16bb25880044029b0d" ns2:_="">
    <xsd:import namespace="f100f7e2-deb9-453c-b0fa-921deb1f96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checked_x0020_out_x0020_for_x0020_revisio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0f7e2-deb9-453c-b0fa-921deb1f96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checked_x0020_out_x0020_for_x0020_revision" ma:index="11" nillable="true" ma:displayName="Status" ma:format="Dropdown" ma:internalName="checked_x0020_out_x0020_for_x0020_revision">
      <xsd:simpleType>
        <xsd:restriction base="dms:Choice">
          <xsd:enumeration value="done"/>
          <xsd:enumeration value="checked out for revision"/>
          <xsd:enumeration value="old"/>
          <xsd:enumeration value="graphic designer"/>
        </xsd:restriction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299582-F884-4899-B796-39CC8E615C7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100f7e2-deb9-453c-b0fa-921deb1f960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D7CB4EC-05B1-4A33-BCF2-AB21CE901E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00f7e2-deb9-453c-b0fa-921deb1f96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5B2D52-A319-4154-8C09-BB570835F0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1607</Words>
  <Application>Microsoft Office PowerPoint</Application>
  <PresentationFormat>Custom</PresentationFormat>
  <Paragraphs>466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Wingdings</vt:lpstr>
      <vt:lpstr>Symbol</vt:lpstr>
      <vt:lpstr>ABBvoiceOffice</vt:lpstr>
      <vt:lpstr>ABB Master</vt:lpstr>
      <vt:lpstr>ABB SACE Emax 2</vt:lpstr>
      <vt:lpstr>SACE Emax 2 </vt:lpstr>
      <vt:lpstr>SACE Emax 2 </vt:lpstr>
      <vt:lpstr>SACE Emax 2 </vt:lpstr>
      <vt:lpstr>SACE Emax 2</vt:lpstr>
      <vt:lpstr>SACE Emax 2 </vt:lpstr>
      <vt:lpstr>SACE Emax 2 </vt:lpstr>
      <vt:lpstr>SACE Emax 2 </vt:lpstr>
      <vt:lpstr>SACE Emax 2 </vt:lpstr>
      <vt:lpstr>SACE Emax 2 </vt:lpstr>
      <vt:lpstr>SACE Emax 2</vt:lpstr>
      <vt:lpstr>SACE Emax 2</vt:lpstr>
      <vt:lpstr>SACE Emax 2</vt:lpstr>
      <vt:lpstr>SACE Emax 2 </vt:lpstr>
      <vt:lpstr>SACE Emax 2 </vt:lpstr>
      <vt:lpstr>SACE Emax 2 </vt:lpstr>
      <vt:lpstr>SACE Emax 2 </vt:lpstr>
      <vt:lpstr>SACE Emax 2 </vt:lpstr>
      <vt:lpstr>SACE Emax 2 </vt:lpstr>
      <vt:lpstr>SACE Emax 2 </vt:lpstr>
      <vt:lpstr>SACE Emax 2</vt:lpstr>
      <vt:lpstr>SACE Emax 2</vt:lpstr>
      <vt:lpstr>SACE Emax 2</vt:lpstr>
      <vt:lpstr>SACE Emax 2</vt:lpstr>
      <vt:lpstr>SACE Emax 2</vt:lpstr>
      <vt:lpstr>SACE Emax 2</vt:lpstr>
      <vt:lpstr>SACE Emax 2</vt:lpstr>
      <vt:lpstr>SACE Emax 2</vt:lpstr>
      <vt:lpstr>SACE Emax 2</vt:lpstr>
      <vt:lpstr>SACE Emax 2</vt:lpstr>
      <vt:lpstr>SACE Emax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</dc:creator>
  <cp:lastModifiedBy>Laura Mazzoleni</cp:lastModifiedBy>
  <cp:revision>1215</cp:revision>
  <cp:lastPrinted>2018-06-12T21:35:58Z</cp:lastPrinted>
  <dcterms:created xsi:type="dcterms:W3CDTF">2016-10-27T06:56:12Z</dcterms:created>
  <dcterms:modified xsi:type="dcterms:W3CDTF">2019-11-18T14:39:35Z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0x01010028E057DA2285604C8F05048877C87081</vt:lpwstr>
  </property>
</Properties>
</file>