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309" r:id="rId3"/>
    <p:sldId id="310" r:id="rId4"/>
    <p:sldId id="311" r:id="rId5"/>
    <p:sldId id="312" r:id="rId6"/>
    <p:sldId id="313" r:id="rId7"/>
    <p:sldId id="314" r:id="rId8"/>
    <p:sldId id="341" r:id="rId9"/>
    <p:sldId id="316" r:id="rId10"/>
    <p:sldId id="353" r:id="rId11"/>
    <p:sldId id="345" r:id="rId12"/>
    <p:sldId id="348" r:id="rId13"/>
    <p:sldId id="349" r:id="rId14"/>
    <p:sldId id="342" r:id="rId15"/>
    <p:sldId id="350" r:id="rId16"/>
    <p:sldId id="321" r:id="rId17"/>
    <p:sldId id="333" r:id="rId18"/>
    <p:sldId id="344" r:id="rId19"/>
    <p:sldId id="343" r:id="rId20"/>
    <p:sldId id="324" r:id="rId21"/>
    <p:sldId id="331" r:id="rId22"/>
    <p:sldId id="326" r:id="rId23"/>
    <p:sldId id="327" r:id="rId24"/>
    <p:sldId id="328" r:id="rId25"/>
    <p:sldId id="3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9" autoAdjust="0"/>
    <p:restoredTop sz="94658" autoAdjust="0"/>
  </p:normalViewPr>
  <p:slideViewPr>
    <p:cSldViewPr snapToGrid="0" snapToObjects="1" showGuides="1">
      <p:cViewPr varScale="1">
        <p:scale>
          <a:sx n="66" d="100"/>
          <a:sy n="66" d="100"/>
        </p:scale>
        <p:origin x="648"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4" d="100"/>
          <a:sy n="84" d="100"/>
        </p:scale>
        <p:origin x="-380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3884613" y="0"/>
            <a:ext cx="2971800" cy="457200"/>
          </a:xfrm>
          <a:prstGeom prst="rect">
            <a:avLst/>
          </a:prstGeom>
        </p:spPr>
        <p:txBody>
          <a:bodyPr vert="horz" lIns="91440" tIns="45720" rIns="91440" bIns="45720" rtlCol="0"/>
          <a:lstStyle>
            <a:lvl1pPr algn="r">
              <a:defRPr sz="12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pPr/>
              <a:t>28-May-20</a:t>
            </a:fld>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pPr/>
              <a:t>‹#›</a:t>
            </a:fld>
            <a:endParaRPr lang="en-US"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dirty="0"/>
          </a:p>
        </p:txBody>
      </p:sp>
      <p:sp>
        <p:nvSpPr>
          <p:cNvPr id="3" name="Date Placeholder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28-May-20</a:t>
            </a:fld>
            <a:endParaRPr lang="en-US" dirty="0"/>
          </a:p>
        </p:txBody>
      </p:sp>
      <p:sp>
        <p:nvSpPr>
          <p:cNvPr id="4" name="Slide Image Placeholder 3"/>
          <p:cNvSpPr>
            <a:spLocks noGrp="1" noRot="1" noChangeAspect="1"/>
          </p:cNvSpPr>
          <p:nvPr>
            <p:ph type="sldImg" idx="2"/>
          </p:nvPr>
        </p:nvSpPr>
        <p:spPr bwMode="gray">
          <a:xfrm>
            <a:off x="383822" y="685800"/>
            <a:ext cx="6096000" cy="3429000"/>
          </a:xfrm>
          <a:prstGeom prst="rect">
            <a:avLst/>
          </a:prstGeom>
          <a:noFill/>
          <a:ln w="12700">
            <a:solidFill>
              <a:schemeClr val="accent5"/>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bwMode="gray">
          <a:xfrm>
            <a:off x="383822" y="4343400"/>
            <a:ext cx="609035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dirty="0"/>
          </a:p>
        </p:txBody>
      </p:sp>
      <p:sp>
        <p:nvSpPr>
          <p:cNvPr id="7" name="Slide Number Placehold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a:t>
            </a:fld>
            <a:endParaRPr lang="en-US" dirty="0"/>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3A94E69C-C28A-4BE6-BE89-71D8FB2035FD}" type="slidenum">
              <a:rPr lang="en-US" smtClean="0"/>
              <a:pPr/>
              <a:t>17</a:t>
            </a:fld>
            <a:endParaRPr lang="en-US" dirty="0"/>
          </a:p>
        </p:txBody>
      </p:sp>
    </p:spTree>
    <p:extLst>
      <p:ext uri="{BB962C8B-B14F-4D97-AF65-F5344CB8AC3E}">
        <p14:creationId xmlns:p14="http://schemas.microsoft.com/office/powerpoint/2010/main" val="70266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96000" cy="3429000"/>
          </a:xfrm>
        </p:spPr>
      </p:sp>
      <p:sp>
        <p:nvSpPr>
          <p:cNvPr id="3" name="Segnaposto note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24k€ </a:t>
            </a:r>
            <a:r>
              <a:rPr lang="en-US" sz="1200" b="0" dirty="0">
                <a:solidFill>
                  <a:schemeClr val="tx1"/>
                </a:solidFill>
              </a:rPr>
              <a:t>Energy efficiency certificates </a:t>
            </a:r>
            <a:r>
              <a:rPr lang="en-US" sz="1200" b="0" dirty="0">
                <a:solidFill>
                  <a:schemeClr val="tx1"/>
                </a:solidFill>
                <a:sym typeface="Wingdings" panose="05000000000000000000" pitchFamily="2" charset="2"/>
              </a:rPr>
              <a:t> no</a:t>
            </a:r>
            <a:r>
              <a:rPr lang="en-US" sz="1200" b="0" baseline="0" dirty="0">
                <a:solidFill>
                  <a:schemeClr val="tx1"/>
                </a:solidFill>
                <a:sym typeface="Wingdings" panose="05000000000000000000" pitchFamily="2" charset="2"/>
              </a:rPr>
              <a:t> need for expensive and time consuming audits by 3</a:t>
            </a:r>
            <a:r>
              <a:rPr lang="en-US" sz="1200" b="0" baseline="30000" dirty="0">
                <a:solidFill>
                  <a:schemeClr val="tx1"/>
                </a:solidFill>
                <a:sym typeface="Wingdings" panose="05000000000000000000" pitchFamily="2" charset="2"/>
              </a:rPr>
              <a:t>rd</a:t>
            </a:r>
            <a:r>
              <a:rPr lang="en-US" sz="1200" b="0" baseline="0" dirty="0">
                <a:solidFill>
                  <a:schemeClr val="tx1"/>
                </a:solidFill>
                <a:sym typeface="Wingdings" panose="05000000000000000000" pitchFamily="2" charset="2"/>
              </a:rPr>
              <a:t> parties, automatic reports via EDCS!</a:t>
            </a: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30% </a:t>
            </a:r>
            <a:r>
              <a:rPr lang="en-US" sz="1200" dirty="0">
                <a:solidFill>
                  <a:schemeClr val="tx1"/>
                </a:solidFill>
              </a:rPr>
              <a:t>savings on operational costs </a:t>
            </a:r>
            <a:r>
              <a:rPr lang="en-US" sz="1200" dirty="0">
                <a:solidFill>
                  <a:schemeClr val="tx1"/>
                </a:solidFill>
                <a:sym typeface="Wingdings" panose="05000000000000000000" pitchFamily="2" charset="2"/>
              </a:rPr>
              <a:t> </a:t>
            </a: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Thanks to remote supervision and alerting, reduction of time and costs for commuting around the different sites and intervene proactively and quickly to restore normal condition avoiding faults, perform maintenance, or fix downtimes</a:t>
            </a:r>
            <a:r>
              <a:rPr lang="en-US" sz="1200" dirty="0">
                <a:solidFill>
                  <a:schemeClr val="tx1"/>
                </a:solidFill>
              </a:rPr>
              <a:t> + avoiding downtimes and penalties due to bad power quality</a:t>
            </a:r>
          </a:p>
          <a:p>
            <a:endParaRPr lang="it-IT" dirty="0"/>
          </a:p>
          <a:p>
            <a:endParaRPr lang="it-IT" dirty="0"/>
          </a:p>
        </p:txBody>
      </p:sp>
      <p:sp>
        <p:nvSpPr>
          <p:cNvPr id="4" name="Segnaposto numero diapositiva 3"/>
          <p:cNvSpPr>
            <a:spLocks noGrp="1"/>
          </p:cNvSpPr>
          <p:nvPr>
            <p:ph type="sldNum" sz="quarter" idx="10"/>
          </p:nvPr>
        </p:nvSpPr>
        <p:spPr/>
        <p:txBody>
          <a:bodyPr/>
          <a:lstStyle/>
          <a:p>
            <a:fld id="{3A94E69C-C28A-4BE6-BE89-71D8FB2035FD}" type="slidenum">
              <a:rPr lang="en-US" smtClean="0"/>
              <a:pPr/>
              <a:t>23</a:t>
            </a:fld>
            <a:endParaRPr lang="en-US" dirty="0"/>
          </a:p>
        </p:txBody>
      </p:sp>
    </p:spTree>
    <p:extLst>
      <p:ext uri="{BB962C8B-B14F-4D97-AF65-F5344CB8AC3E}">
        <p14:creationId xmlns:p14="http://schemas.microsoft.com/office/powerpoint/2010/main" val="3709177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8350" cy="6858000"/>
          </a:xfrm>
          <a:prstGeom prst="rect">
            <a:avLst/>
          </a:prstGeom>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7488BFE-015E-452C-932B-DB979AC8F282}"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55A9BD9-4AB1-4514-A40D-3F4348B2CF77}"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AB57985-67D2-4C2C-8135-28A8C8C9566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0601"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0601"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549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C4B2A68-D918-4286-96B0-6342B7A9B0CE}"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72E678C-17C0-4756-8034-8236E2D4136B}"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6DACDBD-1DFF-49BA-A724-30E3F02C142A}"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1783AD7-02E7-449A-B532-68934DEE5F31}"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pPr/>
              <a:t>May 28,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75ACC3D8-F658-404B-AC58-DFDEB860C833}" type="datetime4">
              <a:rPr lang="en-US" smtClean="0"/>
              <a:pPr/>
              <a:t>May 28,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21D0314D-AAD8-43AE-987E-1CD311B19016}" type="datetime4">
              <a:rPr lang="en-US" smtClean="0"/>
              <a:pPr/>
              <a:t>May 28,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C3EC54A-C632-4B8A-8DD8-4163ADA26599}" type="datetime4">
              <a:rPr lang="en-US" smtClean="0"/>
              <a:pPr/>
              <a:t>May 28,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094DB61-25C8-4EF5-ACA6-394B43063948}"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6B2BC20-ABC6-478C-8E1B-2165F3667B32}"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176D1A0-7D36-42FE-8B65-73ABE00A4B81}"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78EC23C-A2EE-4E37-B3CA-EB5FB6E0A626}"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B49FC10-E749-4C4C-8DA8-5C5C82B618BE}"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15E654D-F1FE-47BD-AEB4-A952F2E268AF}"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79F5AED-CDE6-4CF9-A19E-ACD3A4FD6C29}"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DF793CCD-C37B-40CA-9C03-8963978AEAF0}" type="datetime4">
              <a:rPr lang="en-US" smtClean="0"/>
              <a:pPr/>
              <a:t>May 28, 2020</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pPr/>
              <a:t>May 28, 2020</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pPr/>
              <a:t>May 28,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pPr/>
              <a:t>May 28, 2020</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pPr/>
              <a:t>May 28, 2020</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pPr/>
              <a:t>May 28, 2020</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pPr/>
              <a:t>May 28, 2020</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D7448BAD-718D-41D5-B039-249ED06F3A4A}" type="datetime4">
              <a:rPr lang="en-US" smtClean="0"/>
              <a:pPr/>
              <a:t>May 28, 2020</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FC62351-A650-4DF6-986F-78B25B039145}" type="datetime4">
              <a:rPr lang="en-US" smtClean="0"/>
              <a:pPr/>
              <a:t>May 28, 2020</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pPr/>
              <a:t>May 28, 2020</a:t>
            </a:fld>
            <a:endParaRPr lang="en-US" dirty="0"/>
          </a:p>
        </p:txBody>
      </p:sp>
      <p:sp>
        <p:nvSpPr>
          <p:cNvPr id="5" name="Footer Placeholder 4"/>
          <p:cNvSpPr>
            <a:spLocks noGrp="1"/>
          </p:cNvSpPr>
          <p:nvPr userDrawn="1">
            <p:ph type="ftr" sz="quarter" idx="33"/>
          </p:nvPr>
        </p:nvSpPr>
        <p:spPr bwMode="gray"/>
        <p:txBody>
          <a:bodyPr/>
          <a:lstStyle/>
          <a:p>
            <a:pPr lvl="8"/>
            <a:endParaRPr lang="en-US" dirty="0"/>
          </a:p>
        </p:txBody>
      </p:sp>
      <p:sp>
        <p:nvSpPr>
          <p:cNvPr id="6" name="Slide Number Placeholder 5"/>
          <p:cNvSpPr>
            <a:spLocks noGrp="1"/>
          </p:cNvSpPr>
          <p:nvPr userDrawn="1">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61D1DE91-E2DE-4375-B4FF-ECFCEDDDCBE0}" type="datetime4">
              <a:rPr lang="en-US" smtClean="0"/>
              <a:pPr/>
              <a:t>May 28, 2020</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00C3FEDD-2DA3-4289-9B1F-96211D1B5114}"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May 28, 2020</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pPr/>
              <a:t>May 28, 2020</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pPr/>
              <a:t>May 28, 2020</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F7AFF65D-AAB4-46ED-A858-A6BA48891152}" type="datetime4">
              <a:rPr lang="en-US" smtClean="0"/>
              <a:pPr/>
              <a:t>May 28, 2020</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pPr/>
              <a:t>May 28, 2020</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pPr/>
              <a:t>May 28, 2020</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B2016A11-4950-4F3F-938B-45DEE5F72969}" type="datetime4">
              <a:rPr lang="en-US" smtClean="0"/>
              <a:pPr/>
              <a:t>May 28, 2020</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userDrawn="1"/>
        </p:nvPicPr>
        <p:blipFill>
          <a:blip r:embed="rId55">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userDrawn="1">
          <p15:clr>
            <a:srgbClr val="F26B43"/>
          </p15:clr>
        </p15:guide>
        <p15:guide id="2" pos="7469" userDrawn="1">
          <p15:clr>
            <a:srgbClr val="F26B43"/>
          </p15:clr>
        </p15:guide>
        <p15:guide id="3" pos="212" userDrawn="1">
          <p15:clr>
            <a:srgbClr val="F26B43"/>
          </p15:clr>
        </p15:guide>
        <p15:guide id="4" orient="horz" pos="3726" userDrawn="1">
          <p15:clr>
            <a:srgbClr val="F26B43"/>
          </p15:clr>
        </p15:guide>
        <p15:guide id="5" pos="3840" userDrawn="1">
          <p15:clr>
            <a:srgbClr val="F26B43"/>
          </p15:clr>
        </p15:guide>
        <p15:guide id="6" orient="horz" pos="247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library.e.abb.com/public/837a4ca4df2d4afcbbf520f88b11bc0f/1SDH001279R0002.pdf"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8.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38.jpg"/><Relationship Id="rId4" Type="http://schemas.openxmlformats.org/officeDocument/2006/relationships/image" Target="../media/image41.jpg"/><Relationship Id="rId9"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xml"/><Relationship Id="rId7" Type="http://schemas.openxmlformats.org/officeDocument/2006/relationships/image" Target="../media/image53.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slideLayout" Target="../slideLayouts/slideLayout8.xml"/><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3"/>
          </p:nvPr>
        </p:nvSpPr>
        <p:spPr/>
        <p:txBody>
          <a:bodyPr/>
          <a:lstStyle/>
          <a:p>
            <a:r>
              <a:rPr lang="en-US" dirty="0"/>
              <a:t>2020</a:t>
            </a:r>
          </a:p>
        </p:txBody>
      </p:sp>
      <p:sp>
        <p:nvSpPr>
          <p:cNvPr id="4" name="Titolo 3"/>
          <p:cNvSpPr>
            <a:spLocks noGrp="1"/>
          </p:cNvSpPr>
          <p:nvPr>
            <p:ph type="ctrTitle"/>
          </p:nvPr>
        </p:nvSpPr>
        <p:spPr/>
        <p:txBody>
          <a:bodyPr/>
          <a:lstStyle/>
          <a:p>
            <a:r>
              <a:rPr lang="it-IT" dirty="0"/>
              <a:t>Direct </a:t>
            </a:r>
            <a:r>
              <a:rPr lang="it-IT" dirty="0" err="1"/>
              <a:t>Replacement</a:t>
            </a:r>
            <a:r>
              <a:rPr lang="it-IT" dirty="0"/>
              <a:t> </a:t>
            </a:r>
            <a:r>
              <a:rPr lang="it-IT" dirty="0" err="1"/>
              <a:t>Emax</a:t>
            </a:r>
            <a:r>
              <a:rPr lang="it-IT" dirty="0"/>
              <a:t> &amp; New </a:t>
            </a:r>
            <a:r>
              <a:rPr lang="it-IT" dirty="0" err="1"/>
              <a:t>Emax</a:t>
            </a:r>
            <a:r>
              <a:rPr lang="it-IT" dirty="0"/>
              <a:t> to </a:t>
            </a:r>
            <a:r>
              <a:rPr lang="it-IT" dirty="0" err="1"/>
              <a:t>Emax</a:t>
            </a:r>
            <a:r>
              <a:rPr lang="it-IT" dirty="0"/>
              <a:t> 2</a:t>
            </a:r>
          </a:p>
        </p:txBody>
      </p:sp>
      <p:sp>
        <p:nvSpPr>
          <p:cNvPr id="5" name="Sottotitolo 4"/>
          <p:cNvSpPr>
            <a:spLocks noGrp="1"/>
          </p:cNvSpPr>
          <p:nvPr>
            <p:ph type="subTitle" idx="1"/>
          </p:nvPr>
        </p:nvSpPr>
        <p:spPr/>
        <p:txBody>
          <a:bodyPr/>
          <a:lstStyle/>
          <a:p>
            <a:r>
              <a:rPr lang="it-IT" dirty="0"/>
              <a:t>Advanced </a:t>
            </a:r>
            <a:r>
              <a:rPr lang="it-IT" dirty="0" err="1"/>
              <a:t>retrofitting</a:t>
            </a:r>
            <a:r>
              <a:rPr lang="it-IT" dirty="0"/>
              <a:t> kit </a:t>
            </a:r>
            <a:r>
              <a:rPr lang="it-IT" dirty="0" err="1"/>
              <a:t>solutions</a:t>
            </a:r>
            <a:endParaRPr lang="en-US" dirty="0"/>
          </a:p>
        </p:txBody>
      </p:sp>
      <p:sp>
        <p:nvSpPr>
          <p:cNvPr id="6" name="Segnaposto testo 5"/>
          <p:cNvSpPr>
            <a:spLocks noGrp="1"/>
          </p:cNvSpPr>
          <p:nvPr>
            <p:ph type="body" sz="quarter" idx="14"/>
          </p:nvPr>
        </p:nvSpPr>
        <p:spPr/>
        <p:txBody>
          <a:bodyPr/>
          <a:lstStyle/>
          <a:p>
            <a:r>
              <a:rPr lang="en-US" dirty="0"/>
              <a:t>EPSP Global Product Service Management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br>
              <a:rPr lang="en-US" dirty="0"/>
            </a:br>
            <a:endParaRPr lang="en-US"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10</a:t>
            </a:fld>
            <a:endParaRPr lang="en-US" dirty="0"/>
          </a:p>
        </p:txBody>
      </p:sp>
      <p:sp>
        <p:nvSpPr>
          <p:cNvPr id="8" name="Sottotitolo 7"/>
          <p:cNvSpPr>
            <a:spLocks noGrp="1"/>
          </p:cNvSpPr>
          <p:nvPr>
            <p:ph type="subTitle" idx="13"/>
          </p:nvPr>
        </p:nvSpPr>
        <p:spPr/>
        <p:txBody>
          <a:bodyPr/>
          <a:lstStyle/>
          <a:p>
            <a:r>
              <a:rPr lang="it-IT" dirty="0"/>
              <a:t>Advanced </a:t>
            </a:r>
            <a:r>
              <a:rPr lang="it-IT" dirty="0" err="1"/>
              <a:t>retrofitting</a:t>
            </a:r>
            <a:r>
              <a:rPr lang="it-IT" dirty="0"/>
              <a:t> kit </a:t>
            </a:r>
            <a:r>
              <a:rPr lang="it-IT" dirty="0" err="1"/>
              <a:t>solutions</a:t>
            </a:r>
            <a:endParaRPr lang="en-US" dirty="0"/>
          </a:p>
        </p:txBody>
      </p:sp>
      <p:sp>
        <p:nvSpPr>
          <p:cNvPr id="9" name="Text Placeholder 11"/>
          <p:cNvSpPr txBox="1">
            <a:spLocks/>
          </p:cNvSpPr>
          <p:nvPr/>
        </p:nvSpPr>
        <p:spPr bwMode="gray">
          <a:xfrm>
            <a:off x="322012" y="1686124"/>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sym typeface="Wingdings" panose="05000000000000000000" pitchFamily="2" charset="2"/>
              </a:rPr>
              <a:t>Value </a:t>
            </a:r>
            <a:r>
              <a:rPr lang="it-IT" dirty="0" err="1">
                <a:sym typeface="Wingdings" panose="05000000000000000000" pitchFamily="2" charset="2"/>
              </a:rPr>
              <a:t>propositions</a:t>
            </a:r>
            <a:endParaRPr lang="en-US" dirty="0"/>
          </a:p>
        </p:txBody>
      </p:sp>
      <p:cxnSp>
        <p:nvCxnSpPr>
          <p:cNvPr id="10" name="Straight Connector 7"/>
          <p:cNvCxnSpPr/>
          <p:nvPr/>
        </p:nvCxnSpPr>
        <p:spPr bwMode="gray">
          <a:xfrm>
            <a:off x="333264" y="202894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928694" y="2197024"/>
            <a:ext cx="5367332" cy="3594474"/>
          </a:xfrm>
        </p:spPr>
        <p:txBody>
          <a:bodyPr lIns="0" tIns="0" rIns="0" bIns="0" anchor="t"/>
          <a:lstStyle/>
          <a:p>
            <a:pPr defTabSz="914491">
              <a:spcBef>
                <a:spcPts val="600"/>
              </a:spcBef>
            </a:pPr>
            <a:r>
              <a:rPr lang="pl-PL" sz="1400" b="1" dirty="0">
                <a:solidFill>
                  <a:schemeClr val="tx1"/>
                </a:solidFill>
              </a:rPr>
              <a:t>Safety &amp; Protection</a:t>
            </a:r>
            <a:endParaRPr lang="it-IT" sz="1400" b="1" dirty="0">
              <a:solidFill>
                <a:schemeClr val="tx1"/>
              </a:solidFill>
            </a:endParaRPr>
          </a:p>
          <a:p>
            <a:r>
              <a:rPr lang="pl-PL" sz="1200" dirty="0">
                <a:solidFill>
                  <a:schemeClr val="tx1"/>
                </a:solidFill>
                <a:latin typeface="ABBvoice" panose="020D0603020503020204" pitchFamily="34" charset="0"/>
                <a:ea typeface="ABBvoice" panose="020D0603020503020204" pitchFamily="34" charset="0"/>
                <a:cs typeface="ABBvoice" panose="020D0603020503020204" pitchFamily="34" charset="0"/>
              </a:rPr>
              <a:t>High quality level confirmed by certified products.</a:t>
            </a:r>
            <a:endParaRPr lang="it-IT" sz="120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r>
              <a:rPr lang="pl-PL" sz="1200" dirty="0">
                <a:solidFill>
                  <a:schemeClr val="tx1"/>
                </a:solidFill>
                <a:latin typeface="ABBvoice" panose="020D0603020503020204" pitchFamily="34" charset="0"/>
                <a:ea typeface="ABBvoice" panose="020D0603020503020204" pitchFamily="34" charset="0"/>
                <a:cs typeface="ABBvoice" panose="020D0603020503020204" pitchFamily="34" charset="0"/>
              </a:rPr>
              <a:t>ABB brand is associated with buying</a:t>
            </a:r>
            <a:r>
              <a:rPr lang="it-IT" sz="1200" dirty="0">
                <a:solidFill>
                  <a:schemeClr val="tx1"/>
                </a:solidFill>
                <a:latin typeface="ABBvoice" panose="020D0603020503020204" pitchFamily="34" charset="0"/>
                <a:ea typeface="ABBvoice" panose="020D0603020503020204" pitchFamily="34" charset="0"/>
                <a:cs typeface="ABBvoice" panose="020D0603020503020204" pitchFamily="34" charset="0"/>
              </a:rPr>
              <a:t> </a:t>
            </a:r>
            <a:r>
              <a:rPr lang="pl-PL" sz="1200" dirty="0">
                <a:solidFill>
                  <a:schemeClr val="tx1"/>
                </a:solidFill>
                <a:latin typeface="ABBvoice" panose="020D0603020503020204" pitchFamily="34" charset="0"/>
                <a:ea typeface="ABBvoice" panose="020D0603020503020204" pitchFamily="34" charset="0"/>
                <a:cs typeface="ABBvoice" panose="020D0603020503020204" pitchFamily="34" charset="0"/>
              </a:rPr>
              <a:t>products with robust design.</a:t>
            </a:r>
            <a:endParaRPr lang="it-IT" sz="120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pPr>
              <a:spcAft>
                <a:spcPts val="1200"/>
              </a:spcAft>
            </a:pPr>
            <a:endParaRPr lang="en-US" sz="1400" b="1" dirty="0">
              <a:solidFill>
                <a:srgbClr val="000000"/>
              </a:solidFill>
            </a:endParaRPr>
          </a:p>
          <a:p>
            <a:r>
              <a:rPr lang="en-US" sz="1400" b="1" dirty="0">
                <a:solidFill>
                  <a:srgbClr val="000000"/>
                </a:solidFill>
              </a:rPr>
              <a:t>Easy to install</a:t>
            </a:r>
            <a:br>
              <a:rPr lang="en-US" sz="1400" dirty="0">
                <a:solidFill>
                  <a:srgbClr val="000000"/>
                </a:solidFill>
              </a:rPr>
            </a:br>
            <a:r>
              <a:rPr lang="pl-PL" sz="1200" dirty="0">
                <a:solidFill>
                  <a:schemeClr val="tx1"/>
                </a:solidFill>
              </a:rPr>
              <a:t>Fast and easy installation without dismantle the existing </a:t>
            </a:r>
            <a:r>
              <a:rPr lang="it-IT" sz="1200" dirty="0" err="1">
                <a:solidFill>
                  <a:schemeClr val="tx1"/>
                </a:solidFill>
              </a:rPr>
              <a:t>cradle</a:t>
            </a:r>
            <a:r>
              <a:rPr lang="pl-PL" sz="1200" dirty="0">
                <a:solidFill>
                  <a:schemeClr val="tx1"/>
                </a:solidFill>
              </a:rPr>
              <a:t>.</a:t>
            </a:r>
            <a:endParaRPr lang="it-IT" sz="1200" dirty="0">
              <a:solidFill>
                <a:schemeClr val="tx1"/>
              </a:solidFill>
            </a:endParaRPr>
          </a:p>
          <a:p>
            <a:r>
              <a:rPr lang="it-IT" sz="1200" dirty="0" err="1">
                <a:solidFill>
                  <a:schemeClr val="tx1"/>
                </a:solidFill>
              </a:rPr>
              <a:t>Reduction</a:t>
            </a:r>
            <a:r>
              <a:rPr lang="it-IT" sz="1200" dirty="0">
                <a:solidFill>
                  <a:schemeClr val="tx1"/>
                </a:solidFill>
              </a:rPr>
              <a:t> of the d</a:t>
            </a:r>
            <a:r>
              <a:rPr lang="pl-PL" sz="1200" dirty="0">
                <a:solidFill>
                  <a:schemeClr val="tx1"/>
                </a:solidFill>
              </a:rPr>
              <a:t>owntine due to the installation</a:t>
            </a:r>
            <a:r>
              <a:rPr lang="it-IT" sz="1200" dirty="0">
                <a:solidFill>
                  <a:schemeClr val="tx1"/>
                </a:solidFill>
              </a:rPr>
              <a:t> in </a:t>
            </a:r>
            <a:r>
              <a:rPr lang="it-IT" sz="1200" dirty="0" err="1">
                <a:solidFill>
                  <a:schemeClr val="tx1"/>
                </a:solidFill>
              </a:rPr>
              <a:t>less</a:t>
            </a:r>
            <a:r>
              <a:rPr lang="it-IT" sz="1200" dirty="0">
                <a:solidFill>
                  <a:schemeClr val="tx1"/>
                </a:solidFill>
              </a:rPr>
              <a:t> </a:t>
            </a:r>
            <a:r>
              <a:rPr lang="it-IT" sz="1200" dirty="0" err="1">
                <a:solidFill>
                  <a:schemeClr val="tx1"/>
                </a:solidFill>
              </a:rPr>
              <a:t>than</a:t>
            </a:r>
            <a:r>
              <a:rPr lang="it-IT" sz="1200" dirty="0">
                <a:solidFill>
                  <a:schemeClr val="tx1"/>
                </a:solidFill>
              </a:rPr>
              <a:t> 1 hour</a:t>
            </a:r>
            <a:endParaRPr lang="it-IT" sz="1200" dirty="0"/>
          </a:p>
          <a:p>
            <a:endParaRPr lang="en-US" sz="1400" b="1" dirty="0">
              <a:solidFill>
                <a:srgbClr val="000000"/>
              </a:solidFill>
            </a:endParaRPr>
          </a:p>
          <a:p>
            <a:r>
              <a:rPr lang="pl-PL" sz="1400" b="1" dirty="0">
                <a:solidFill>
                  <a:schemeClr val="tx1"/>
                </a:solidFill>
              </a:rPr>
              <a:t>Continuous operation</a:t>
            </a:r>
            <a:br>
              <a:rPr lang="en-US" sz="1400" dirty="0">
                <a:solidFill>
                  <a:srgbClr val="000000"/>
                </a:solidFill>
              </a:rPr>
            </a:br>
            <a:r>
              <a:rPr lang="en-US" sz="1200" dirty="0">
                <a:solidFill>
                  <a:schemeClr val="tx1"/>
                </a:solidFill>
                <a:latin typeface="ABBvoice" panose="020D0603020503020204" pitchFamily="34" charset="0"/>
                <a:ea typeface="ABBvoice" panose="020D0603020503020204" pitchFamily="34" charset="0"/>
                <a:cs typeface="ABBvoice" panose="020D0603020503020204" pitchFamily="34" charset="0"/>
              </a:rPr>
              <a:t>PREDICT feature in ABB Ability™ EDCS for Predictive Maintenance</a:t>
            </a:r>
          </a:p>
          <a:p>
            <a:r>
              <a:rPr lang="en-US" sz="1200" dirty="0" err="1">
                <a:solidFill>
                  <a:schemeClr val="tx1"/>
                </a:solidFill>
                <a:latin typeface="ABBvoice" panose="020D0603020503020204" pitchFamily="34" charset="0"/>
                <a:ea typeface="ABBvoice" panose="020D0603020503020204" pitchFamily="34" charset="0"/>
                <a:cs typeface="ABBvoice" panose="020D0603020503020204" pitchFamily="34" charset="0"/>
              </a:rPr>
              <a:t>Ekip</a:t>
            </a:r>
            <a:r>
              <a:rPr lang="en-US" sz="1200" dirty="0">
                <a:solidFill>
                  <a:schemeClr val="tx1"/>
                </a:solidFill>
                <a:latin typeface="ABBvoice" panose="020D0603020503020204" pitchFamily="34" charset="0"/>
                <a:ea typeface="ABBvoice" panose="020D0603020503020204" pitchFamily="34" charset="0"/>
                <a:cs typeface="ABBvoice" panose="020D0603020503020204" pitchFamily="34" charset="0"/>
              </a:rPr>
              <a:t> power controller to improve energy efficiency</a:t>
            </a:r>
          </a:p>
          <a:p>
            <a:endParaRPr lang="en-US" sz="120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endParaRPr lang="en-US" sz="1400" b="1" dirty="0">
              <a:solidFill>
                <a:srgbClr val="000000"/>
              </a:solidFill>
            </a:endParaRPr>
          </a:p>
          <a:p>
            <a:r>
              <a:rPr lang="en-US" sz="1400" b="1" dirty="0">
                <a:solidFill>
                  <a:srgbClr val="000000"/>
                </a:solidFill>
              </a:rPr>
              <a:t>Sustainability</a:t>
            </a:r>
            <a:br>
              <a:rPr lang="en-US" sz="1400" dirty="0">
                <a:solidFill>
                  <a:srgbClr val="000000"/>
                </a:solidFill>
              </a:rPr>
            </a:br>
            <a:r>
              <a:rPr lang="en-US" sz="1200" dirty="0">
                <a:solidFill>
                  <a:srgbClr val="000000"/>
                </a:solidFill>
              </a:rPr>
              <a:t>Extend the lifespan of an electrical system keeping it live and efficient as long as possible.</a:t>
            </a:r>
          </a:p>
          <a:p>
            <a:r>
              <a:rPr lang="en-US" sz="1200" dirty="0">
                <a:solidFill>
                  <a:srgbClr val="000000"/>
                </a:solidFill>
                <a:latin typeface="ABBvoice" panose="020D0603020503020204" pitchFamily="34" charset="0"/>
                <a:ea typeface="ABBvoice" panose="020D0603020503020204" pitchFamily="34" charset="0"/>
                <a:cs typeface="ABBvoice" panose="020D0603020503020204" pitchFamily="34" charset="0"/>
              </a:rPr>
              <a:t>Minimization of CO</a:t>
            </a:r>
            <a:r>
              <a:rPr lang="en-US" sz="1400" dirty="0">
                <a:solidFill>
                  <a:srgbClr val="000000"/>
                </a:solidFill>
                <a:latin typeface="ABBvoice" panose="020D0603020503020204" pitchFamily="34" charset="0"/>
                <a:ea typeface="ABBvoice" panose="020D0603020503020204" pitchFamily="34" charset="0"/>
                <a:cs typeface="ABBvoice" panose="020D0603020503020204" pitchFamily="34" charset="0"/>
              </a:rPr>
              <a:t>₂</a:t>
            </a:r>
            <a:r>
              <a:rPr lang="en-US" sz="1200" dirty="0">
                <a:solidFill>
                  <a:srgbClr val="000000"/>
                </a:solidFill>
                <a:latin typeface="ABBvoice" panose="020D0603020503020204" pitchFamily="34" charset="0"/>
                <a:ea typeface="ABBvoice" panose="020D0603020503020204" pitchFamily="34" charset="0"/>
                <a:cs typeface="ABBvoice" panose="020D0603020503020204" pitchFamily="34" charset="0"/>
              </a:rPr>
              <a:t> emissions and raw materials usage</a:t>
            </a:r>
            <a:endParaRPr lang="en-US" sz="120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endParaRPr lang="en-US" sz="1400" b="1" dirty="0">
              <a:solidFill>
                <a:srgbClr val="000000"/>
              </a:solidFill>
            </a:endParaRPr>
          </a:p>
          <a:p>
            <a:pPr lvl="0" defTabSz="914491">
              <a:spcBef>
                <a:spcPts val="600"/>
              </a:spcBef>
            </a:pPr>
            <a:endParaRPr lang="en-US" sz="1400" dirty="0">
              <a:solidFill>
                <a:srgbClr val="000000"/>
              </a:solidFill>
            </a:endParaRPr>
          </a:p>
          <a:p>
            <a:pPr lvl="0" defTabSz="914491">
              <a:spcBef>
                <a:spcPts val="600"/>
              </a:spcBef>
            </a:pPr>
            <a:endParaRPr lang="en-US" sz="1400" dirty="0">
              <a:solidFill>
                <a:srgbClr val="000000"/>
              </a:solidFill>
            </a:endParaRPr>
          </a:p>
          <a:p>
            <a:pPr lvl="0" defTabSz="914491">
              <a:spcBef>
                <a:spcPts val="600"/>
              </a:spcBef>
            </a:pPr>
            <a:endParaRPr lang="en-US" sz="1400" dirty="0">
              <a:solidFill>
                <a:srgbClr val="000000"/>
              </a:solidFill>
            </a:endParaRPr>
          </a:p>
          <a:p>
            <a:pPr lvl="0" defTabSz="914491">
              <a:spcBef>
                <a:spcPts val="600"/>
              </a:spcBef>
            </a:pPr>
            <a:endParaRPr lang="en-US" sz="1400" dirty="0">
              <a:solidFill>
                <a:srgbClr val="000000"/>
              </a:solidFill>
            </a:endParaRPr>
          </a:p>
          <a:p>
            <a:pPr lvl="0" defTabSz="914491">
              <a:spcBef>
                <a:spcPts val="600"/>
              </a:spcBef>
            </a:pPr>
            <a:endParaRPr lang="en-US" sz="1400" dirty="0">
              <a:solidFill>
                <a:srgbClr val="000000"/>
              </a:solidFill>
            </a:endParaRPr>
          </a:p>
          <a:p>
            <a:pPr marL="180018" lvl="1" indent="-180018" defTabSz="914491">
              <a:spcBef>
                <a:spcPts val="600"/>
              </a:spcBef>
              <a:buFont typeface="ABBvoiceOffice" panose="020D0603020503020204" pitchFamily="34" charset="0"/>
              <a:buChar char="–"/>
            </a:pPr>
            <a:endParaRPr lang="en-US" sz="1400" dirty="0">
              <a:solidFill>
                <a:srgbClr val="000000"/>
              </a:solidFill>
            </a:endParaRPr>
          </a:p>
        </p:txBody>
      </p:sp>
      <p:cxnSp>
        <p:nvCxnSpPr>
          <p:cNvPr id="15" name="Straight Connector 20"/>
          <p:cNvCxnSpPr/>
          <p:nvPr/>
        </p:nvCxnSpPr>
        <p:spPr bwMode="gray">
          <a:xfrm>
            <a:off x="6343959" y="2365328"/>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13" name="Picture 33"/>
          <p:cNvPicPr/>
          <p:nvPr/>
        </p:nvPicPr>
        <p:blipFill>
          <a:blip r:embed="rId2" cstate="print">
            <a:extLst>
              <a:ext uri="{28A0092B-C50C-407E-A947-70E740481C1C}">
                <a14:useLocalDpi xmlns:a14="http://schemas.microsoft.com/office/drawing/2010/main" val="0"/>
              </a:ext>
            </a:extLst>
          </a:blip>
          <a:stretch>
            <a:fillRect/>
          </a:stretch>
        </p:blipFill>
        <p:spPr>
          <a:xfrm>
            <a:off x="260687" y="3122684"/>
            <a:ext cx="444500" cy="443230"/>
          </a:xfrm>
          <a:prstGeom prst="rect">
            <a:avLst/>
          </a:prstGeom>
        </p:spPr>
      </p:pic>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a:xfrm>
            <a:off x="209326" y="2199358"/>
            <a:ext cx="547223" cy="498087"/>
          </a:xfrm>
          <a:prstGeom prst="rect">
            <a:avLst/>
          </a:prstGeom>
        </p:spPr>
      </p:pic>
      <p:pic>
        <p:nvPicPr>
          <p:cNvPr id="20" name="Picture 19"/>
          <p:cNvPicPr/>
          <p:nvPr/>
        </p:nvPicPr>
        <p:blipFill>
          <a:blip r:embed="rId4" cstate="print">
            <a:extLst>
              <a:ext uri="{28A0092B-C50C-407E-A947-70E740481C1C}">
                <a14:useLocalDpi xmlns:a14="http://schemas.microsoft.com/office/drawing/2010/main" val="0"/>
              </a:ext>
            </a:extLst>
          </a:blip>
          <a:stretch>
            <a:fillRect/>
          </a:stretch>
        </p:blipFill>
        <p:spPr>
          <a:xfrm>
            <a:off x="209326" y="3961276"/>
            <a:ext cx="475067" cy="458039"/>
          </a:xfrm>
          <a:prstGeom prst="rect">
            <a:avLst/>
          </a:prstGeom>
        </p:spPr>
      </p:pic>
      <p:pic>
        <p:nvPicPr>
          <p:cNvPr id="6" name="Picture 5">
            <a:extLst>
              <a:ext uri="{FF2B5EF4-FFF2-40B4-BE49-F238E27FC236}">
                <a16:creationId xmlns:a16="http://schemas.microsoft.com/office/drawing/2014/main" id="{AEE10D81-101C-4A65-9198-714E5EB162E5}"/>
              </a:ext>
            </a:extLst>
          </p:cNvPr>
          <p:cNvPicPr>
            <a:picLocks noChangeAspect="1"/>
          </p:cNvPicPr>
          <p:nvPr/>
        </p:nvPicPr>
        <p:blipFill>
          <a:blip r:embed="rId5"/>
          <a:stretch>
            <a:fillRect/>
          </a:stretch>
        </p:blipFill>
        <p:spPr>
          <a:xfrm>
            <a:off x="63718" y="4829745"/>
            <a:ext cx="680503" cy="644687"/>
          </a:xfrm>
          <a:prstGeom prst="rect">
            <a:avLst/>
          </a:prstGeom>
        </p:spPr>
      </p:pic>
      <p:pic>
        <p:nvPicPr>
          <p:cNvPr id="2" name="Picture 1">
            <a:extLst>
              <a:ext uri="{FF2B5EF4-FFF2-40B4-BE49-F238E27FC236}">
                <a16:creationId xmlns:a16="http://schemas.microsoft.com/office/drawing/2014/main" id="{81C643B8-4BA7-423D-AF4F-081F032BEC80}"/>
              </a:ext>
            </a:extLst>
          </p:cNvPr>
          <p:cNvPicPr>
            <a:picLocks noChangeAspect="1"/>
          </p:cNvPicPr>
          <p:nvPr/>
        </p:nvPicPr>
        <p:blipFill>
          <a:blip r:embed="rId6"/>
          <a:stretch>
            <a:fillRect/>
          </a:stretch>
        </p:blipFill>
        <p:spPr>
          <a:xfrm>
            <a:off x="6416177" y="2028945"/>
            <a:ext cx="5437087" cy="3904291"/>
          </a:xfrm>
          <a:prstGeom prst="rect">
            <a:avLst/>
          </a:prstGeom>
        </p:spPr>
      </p:pic>
    </p:spTree>
    <p:extLst>
      <p:ext uri="{BB962C8B-B14F-4D97-AF65-F5344CB8AC3E}">
        <p14:creationId xmlns:p14="http://schemas.microsoft.com/office/powerpoint/2010/main" val="41040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br>
              <a:rPr lang="en-US" dirty="0"/>
            </a:b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11</a:t>
            </a:fld>
            <a:endParaRPr lang="en-US" dirty="0"/>
          </a:p>
        </p:txBody>
      </p:sp>
      <p:sp>
        <p:nvSpPr>
          <p:cNvPr id="8" name="Sottotitolo 7"/>
          <p:cNvSpPr>
            <a:spLocks noGrp="1"/>
          </p:cNvSpPr>
          <p:nvPr>
            <p:ph type="subTitle" idx="13"/>
          </p:nvPr>
        </p:nvSpPr>
        <p:spPr/>
        <p:txBody>
          <a:bodyPr/>
          <a:lstStyle/>
          <a:p>
            <a:r>
              <a:rPr lang="it-IT" dirty="0"/>
              <a:t>Direct </a:t>
            </a:r>
            <a:r>
              <a:rPr lang="it-IT" dirty="0" err="1"/>
              <a:t>Replacement</a:t>
            </a:r>
            <a:r>
              <a:rPr lang="it-IT" dirty="0"/>
              <a:t> </a:t>
            </a:r>
            <a:r>
              <a:rPr lang="it-IT" dirty="0" err="1"/>
              <a:t>solutions</a:t>
            </a:r>
            <a:r>
              <a:rPr lang="it-IT" dirty="0"/>
              <a:t> - </a:t>
            </a:r>
            <a:r>
              <a:rPr lang="it-IT" dirty="0" err="1"/>
              <a:t>Correspondence</a:t>
            </a:r>
            <a:r>
              <a:rPr lang="it-IT" dirty="0"/>
              <a:t> </a:t>
            </a:r>
            <a:r>
              <a:rPr lang="it-IT" dirty="0" err="1"/>
              <a:t>table</a:t>
            </a:r>
            <a:endParaRPr lang="en-US" dirty="0"/>
          </a:p>
        </p:txBody>
      </p:sp>
      <p:sp>
        <p:nvSpPr>
          <p:cNvPr id="9" name="Text Placeholder 11"/>
          <p:cNvSpPr txBox="1">
            <a:spLocks/>
          </p:cNvSpPr>
          <p:nvPr/>
        </p:nvSpPr>
        <p:spPr bwMode="gray">
          <a:xfrm>
            <a:off x="332368" y="1887351"/>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Automatic</a:t>
            </a:r>
            <a:r>
              <a:rPr lang="it-IT" dirty="0">
                <a:sym typeface="Wingdings" panose="05000000000000000000" pitchFamily="2" charset="2"/>
              </a:rPr>
              <a:t> </a:t>
            </a:r>
            <a:r>
              <a:rPr lang="it-IT" dirty="0" err="1">
                <a:sym typeface="Wingdings" panose="05000000000000000000" pitchFamily="2" charset="2"/>
              </a:rPr>
              <a:t>circuit</a:t>
            </a:r>
            <a:r>
              <a:rPr lang="it-IT" dirty="0">
                <a:sym typeface="Wingdings" panose="05000000000000000000" pitchFamily="2" charset="2"/>
              </a:rPr>
              <a:t> </a:t>
            </a:r>
            <a:r>
              <a:rPr lang="it-IT" dirty="0" err="1">
                <a:sym typeface="Wingdings" panose="05000000000000000000" pitchFamily="2" charset="2"/>
              </a:rPr>
              <a:t>breakers</a:t>
            </a:r>
            <a:r>
              <a:rPr lang="it-IT" dirty="0">
                <a:sym typeface="Wingdings" panose="05000000000000000000" pitchFamily="2" charset="2"/>
              </a:rPr>
              <a:t> </a:t>
            </a:r>
            <a:r>
              <a:rPr lang="it-IT" dirty="0"/>
              <a:t> </a:t>
            </a:r>
            <a:endParaRPr lang="en-US" dirty="0"/>
          </a:p>
        </p:txBody>
      </p:sp>
      <p:sp>
        <p:nvSpPr>
          <p:cNvPr id="12" name="Segnaposto piè di pagina 11"/>
          <p:cNvSpPr>
            <a:spLocks noGrp="1"/>
          </p:cNvSpPr>
          <p:nvPr>
            <p:ph type="ftr" sz="quarter" idx="19"/>
          </p:nvPr>
        </p:nvSpPr>
        <p:spPr/>
        <p:txBody>
          <a:bodyPr/>
          <a:lstStyle/>
          <a:p>
            <a:endParaRPr lang="it-IT"/>
          </a:p>
        </p:txBody>
      </p:sp>
      <p:sp>
        <p:nvSpPr>
          <p:cNvPr id="14" name="Segnaposto piè di pagina 13"/>
          <p:cNvSpPr>
            <a:spLocks noGrp="1"/>
          </p:cNvSpPr>
          <p:nvPr>
            <p:ph type="ftr" sz="quarter" idx="19"/>
          </p:nvPr>
        </p:nvSpPr>
        <p:spPr/>
        <p:txBody>
          <a:bodyPr/>
          <a:lstStyle/>
          <a:p>
            <a:endParaRPr lang="it-IT"/>
          </a:p>
        </p:txBody>
      </p:sp>
      <p:sp>
        <p:nvSpPr>
          <p:cNvPr id="13" name="Content Placeholder 3">
            <a:extLst>
              <a:ext uri="{FF2B5EF4-FFF2-40B4-BE49-F238E27FC236}">
                <a16:creationId xmlns:a16="http://schemas.microsoft.com/office/drawing/2014/main" id="{16128FAA-A84B-45B9-97FF-27D17A23F54C}"/>
              </a:ext>
            </a:extLst>
          </p:cNvPr>
          <p:cNvSpPr txBox="1">
            <a:spLocks/>
          </p:cNvSpPr>
          <p:nvPr/>
        </p:nvSpPr>
        <p:spPr bwMode="gray">
          <a:xfrm>
            <a:off x="339632" y="5923167"/>
            <a:ext cx="11626396" cy="500072"/>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1" defTabSz="914491">
              <a:lnSpc>
                <a:spcPts val="800"/>
              </a:lnSpc>
              <a:spcBef>
                <a:spcPts val="600"/>
              </a:spcBef>
            </a:pPr>
            <a:r>
              <a:rPr lang="en-US" sz="900" dirty="0">
                <a:solidFill>
                  <a:srgbClr val="000000"/>
                </a:solidFill>
              </a:rPr>
              <a:t>* Version available only for New </a:t>
            </a:r>
            <a:r>
              <a:rPr lang="en-US" sz="900" dirty="0" err="1">
                <a:solidFill>
                  <a:srgbClr val="000000"/>
                </a:solidFill>
              </a:rPr>
              <a:t>Emax</a:t>
            </a:r>
            <a:r>
              <a:rPr lang="en-US" sz="900" dirty="0">
                <a:solidFill>
                  <a:srgbClr val="000000"/>
                </a:solidFill>
              </a:rPr>
              <a:t>; (1) </a:t>
            </a:r>
            <a:r>
              <a:rPr lang="en-US" sz="900" dirty="0" err="1">
                <a:solidFill>
                  <a:srgbClr val="000000"/>
                </a:solidFill>
              </a:rPr>
              <a:t>Ics</a:t>
            </a:r>
            <a:r>
              <a:rPr lang="en-US" sz="900" dirty="0">
                <a:solidFill>
                  <a:srgbClr val="000000"/>
                </a:solidFill>
              </a:rPr>
              <a:t> =85kA; (2) </a:t>
            </a:r>
            <a:r>
              <a:rPr lang="en-US" sz="900" dirty="0" err="1">
                <a:solidFill>
                  <a:srgbClr val="000000"/>
                </a:solidFill>
              </a:rPr>
              <a:t>Ics</a:t>
            </a:r>
            <a:r>
              <a:rPr lang="en-US" sz="900" dirty="0">
                <a:solidFill>
                  <a:srgbClr val="000000"/>
                </a:solidFill>
              </a:rPr>
              <a:t> =100kA; (3) </a:t>
            </a:r>
            <a:r>
              <a:rPr lang="en-US" sz="900" dirty="0" err="1">
                <a:solidFill>
                  <a:srgbClr val="000000"/>
                </a:solidFill>
              </a:rPr>
              <a:t>Ics</a:t>
            </a:r>
            <a:r>
              <a:rPr lang="en-US" sz="900" dirty="0">
                <a:solidFill>
                  <a:srgbClr val="000000"/>
                </a:solidFill>
              </a:rPr>
              <a:t> =85kA</a:t>
            </a:r>
          </a:p>
        </p:txBody>
      </p:sp>
      <p:graphicFrame>
        <p:nvGraphicFramePr>
          <p:cNvPr id="2" name="Tabella 1">
            <a:extLst>
              <a:ext uri="{FF2B5EF4-FFF2-40B4-BE49-F238E27FC236}">
                <a16:creationId xmlns:a16="http://schemas.microsoft.com/office/drawing/2014/main" id="{F6E011B4-45D2-4BE6-A89A-9286FCDD231A}"/>
              </a:ext>
            </a:extLst>
          </p:cNvPr>
          <p:cNvGraphicFramePr>
            <a:graphicFrameLocks noGrp="1"/>
          </p:cNvGraphicFramePr>
          <p:nvPr>
            <p:extLst>
              <p:ext uri="{D42A27DB-BD31-4B8C-83A1-F6EECF244321}">
                <p14:modId xmlns:p14="http://schemas.microsoft.com/office/powerpoint/2010/main" val="2927839672"/>
              </p:ext>
            </p:extLst>
          </p:nvPr>
        </p:nvGraphicFramePr>
        <p:xfrm>
          <a:off x="339632" y="2200916"/>
          <a:ext cx="11520486" cy="3552377"/>
        </p:xfrm>
        <a:graphic>
          <a:graphicData uri="http://schemas.openxmlformats.org/drawingml/2006/table">
            <a:tbl>
              <a:tblPr>
                <a:tableStyleId>{073A0DAA-6AF3-43AB-8588-CEC1D06C72B9}</a:tableStyleId>
              </a:tblPr>
              <a:tblGrid>
                <a:gridCol w="2562233">
                  <a:extLst>
                    <a:ext uri="{9D8B030D-6E8A-4147-A177-3AD203B41FA5}">
                      <a16:colId xmlns:a16="http://schemas.microsoft.com/office/drawing/2014/main" val="118551419"/>
                    </a:ext>
                  </a:extLst>
                </a:gridCol>
                <a:gridCol w="1348040">
                  <a:extLst>
                    <a:ext uri="{9D8B030D-6E8A-4147-A177-3AD203B41FA5}">
                      <a16:colId xmlns:a16="http://schemas.microsoft.com/office/drawing/2014/main" val="889584188"/>
                    </a:ext>
                  </a:extLst>
                </a:gridCol>
                <a:gridCol w="468468">
                  <a:extLst>
                    <a:ext uri="{9D8B030D-6E8A-4147-A177-3AD203B41FA5}">
                      <a16:colId xmlns:a16="http://schemas.microsoft.com/office/drawing/2014/main" val="1968636938"/>
                    </a:ext>
                  </a:extLst>
                </a:gridCol>
                <a:gridCol w="611876">
                  <a:extLst>
                    <a:ext uri="{9D8B030D-6E8A-4147-A177-3AD203B41FA5}">
                      <a16:colId xmlns:a16="http://schemas.microsoft.com/office/drawing/2014/main" val="3159123928"/>
                    </a:ext>
                  </a:extLst>
                </a:gridCol>
                <a:gridCol w="965618">
                  <a:extLst>
                    <a:ext uri="{9D8B030D-6E8A-4147-A177-3AD203B41FA5}">
                      <a16:colId xmlns:a16="http://schemas.microsoft.com/office/drawing/2014/main" val="3145370368"/>
                    </a:ext>
                  </a:extLst>
                </a:gridCol>
                <a:gridCol w="468468">
                  <a:extLst>
                    <a:ext uri="{9D8B030D-6E8A-4147-A177-3AD203B41FA5}">
                      <a16:colId xmlns:a16="http://schemas.microsoft.com/office/drawing/2014/main" val="1485291097"/>
                    </a:ext>
                  </a:extLst>
                </a:gridCol>
                <a:gridCol w="812648">
                  <a:extLst>
                    <a:ext uri="{9D8B030D-6E8A-4147-A177-3AD203B41FA5}">
                      <a16:colId xmlns:a16="http://schemas.microsoft.com/office/drawing/2014/main" val="605909943"/>
                    </a:ext>
                  </a:extLst>
                </a:gridCol>
                <a:gridCol w="1051662">
                  <a:extLst>
                    <a:ext uri="{9D8B030D-6E8A-4147-A177-3AD203B41FA5}">
                      <a16:colId xmlns:a16="http://schemas.microsoft.com/office/drawing/2014/main" val="878306183"/>
                    </a:ext>
                  </a:extLst>
                </a:gridCol>
                <a:gridCol w="1080345">
                  <a:extLst>
                    <a:ext uri="{9D8B030D-6E8A-4147-A177-3AD203B41FA5}">
                      <a16:colId xmlns:a16="http://schemas.microsoft.com/office/drawing/2014/main" val="880366430"/>
                    </a:ext>
                  </a:extLst>
                </a:gridCol>
                <a:gridCol w="946496">
                  <a:extLst>
                    <a:ext uri="{9D8B030D-6E8A-4147-A177-3AD203B41FA5}">
                      <a16:colId xmlns:a16="http://schemas.microsoft.com/office/drawing/2014/main" val="2675859172"/>
                    </a:ext>
                  </a:extLst>
                </a:gridCol>
                <a:gridCol w="1204632">
                  <a:extLst>
                    <a:ext uri="{9D8B030D-6E8A-4147-A177-3AD203B41FA5}">
                      <a16:colId xmlns:a16="http://schemas.microsoft.com/office/drawing/2014/main" val="3918587233"/>
                    </a:ext>
                  </a:extLst>
                </a:gridCol>
              </a:tblGrid>
              <a:tr h="478462">
                <a:tc>
                  <a:txBody>
                    <a:bodyPr/>
                    <a:lstStyle/>
                    <a:p>
                      <a:pPr algn="l" fontAlgn="ctr"/>
                      <a:r>
                        <a:rPr lang="it-IT" sz="1100" b="1" u="none" strike="noStrike" dirty="0" err="1">
                          <a:effectLst/>
                        </a:rPr>
                        <a:t>Emax</a:t>
                      </a:r>
                      <a:r>
                        <a:rPr lang="it-IT" sz="1100" b="1" u="none" strike="noStrike" dirty="0">
                          <a:effectLst/>
                        </a:rPr>
                        <a:t>/New </a:t>
                      </a:r>
                      <a:r>
                        <a:rPr lang="it-IT" sz="1100" b="1" u="none" strike="noStrike" dirty="0" err="1">
                          <a:effectLst/>
                        </a:rPr>
                        <a:t>Emax</a:t>
                      </a:r>
                      <a:endParaRPr lang="it-IT" sz="11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Iu [A]</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Poles</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Emax</a:t>
                      </a:r>
                      <a:r>
                        <a:rPr lang="it-IT" sz="1000" b="1" u="none" strike="noStrike" dirty="0">
                          <a:effectLst/>
                        </a:rPr>
                        <a:t> 2</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Emax</a:t>
                      </a:r>
                      <a:r>
                        <a:rPr lang="it-IT" sz="1000" b="1" u="none" strike="noStrike" dirty="0">
                          <a:effectLst/>
                        </a:rPr>
                        <a:t> 2 Performance Level</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t>
                      </a:r>
                    </a:p>
                    <a:p>
                      <a:pPr algn="ctr" fontAlgn="ctr"/>
                      <a:r>
                        <a:rPr lang="it-IT" sz="1000" b="1" u="none" strike="noStrike" dirty="0">
                          <a:effectLst/>
                        </a:rPr>
                        <a:t>[A]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t>
                      </a:r>
                    </a:p>
                    <a:p>
                      <a:pPr algn="ctr" fontAlgn="ctr"/>
                      <a:r>
                        <a:rPr lang="it-IT" sz="1000" b="1" u="none" strike="noStrike" dirty="0">
                          <a:effectLst/>
                        </a:rPr>
                        <a:t>(Rating Plug) [A]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Icu/Ics  415V [kA]</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Icu</a:t>
                      </a:r>
                      <a:r>
                        <a:rPr lang="it-IT" sz="1000" b="1" u="none" strike="noStrike" dirty="0">
                          <a:effectLst/>
                        </a:rPr>
                        <a:t>/Ics 440V </a:t>
                      </a:r>
                    </a:p>
                    <a:p>
                      <a:pPr algn="ctr" fontAlgn="ctr"/>
                      <a:r>
                        <a:rPr lang="it-IT" sz="1000" b="1" u="none" strike="noStrike" dirty="0">
                          <a:effectLst/>
                        </a:rPr>
                        <a:t>[</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Icu</a:t>
                      </a:r>
                      <a:r>
                        <a:rPr lang="it-IT" sz="1000" b="1" u="none" strike="noStrike" dirty="0">
                          <a:effectLst/>
                        </a:rPr>
                        <a:t>/Ics 690V [</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Icw</a:t>
                      </a:r>
                      <a:r>
                        <a:rPr lang="it-IT" sz="1000" b="1" u="none" strike="noStrike" dirty="0">
                          <a:effectLst/>
                        </a:rPr>
                        <a:t> (1s) </a:t>
                      </a:r>
                    </a:p>
                    <a:p>
                      <a:pPr algn="ctr" fontAlgn="ctr"/>
                      <a:r>
                        <a:rPr lang="it-IT" sz="1000" b="1" u="none" strike="noStrike" dirty="0">
                          <a:effectLst/>
                        </a:rPr>
                        <a:t>[</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9715758"/>
                  </a:ext>
                </a:extLst>
              </a:tr>
              <a:tr h="161785">
                <a:tc rowSpan="4">
                  <a:txBody>
                    <a:bodyPr/>
                    <a:lstStyle/>
                    <a:p>
                      <a:pPr algn="l" fontAlgn="ctr"/>
                      <a:r>
                        <a:rPr lang="it-IT" sz="1000" b="1" u="none" strike="noStrike" dirty="0">
                          <a:effectLst/>
                        </a:rPr>
                        <a:t>E1B</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800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B</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800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732859"/>
                  </a:ext>
                </a:extLst>
              </a:tr>
              <a:tr h="161785">
                <a:tc vMerge="1">
                  <a:txBody>
                    <a:bodyPr/>
                    <a:lstStyle/>
                    <a:p>
                      <a:endParaRPr lang="it-IT"/>
                    </a:p>
                  </a:txBody>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B</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37358"/>
                  </a:ext>
                </a:extLst>
              </a:tr>
              <a:tr h="161785">
                <a:tc vMerge="1">
                  <a:txBody>
                    <a:bodyPr/>
                    <a:lstStyle/>
                    <a:p>
                      <a:endParaRPr lang="it-IT"/>
                    </a:p>
                  </a:txBody>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B</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6444429"/>
                  </a:ext>
                </a:extLst>
              </a:tr>
              <a:tr h="161785">
                <a:tc vMerge="1">
                  <a:txBody>
                    <a:bodyPr/>
                    <a:lstStyle/>
                    <a:p>
                      <a:endParaRPr lang="it-IT"/>
                    </a:p>
                  </a:txBody>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B</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235302"/>
                  </a:ext>
                </a:extLst>
              </a:tr>
              <a:tr h="161785">
                <a:tc rowSpan="4">
                  <a:txBody>
                    <a:bodyPr/>
                    <a:lstStyle/>
                    <a:p>
                      <a:pPr algn="l" fontAlgn="ctr"/>
                      <a:r>
                        <a:rPr lang="it-IT" sz="1000" b="1" u="none" strike="noStrike" dirty="0">
                          <a:effectLst/>
                        </a:rPr>
                        <a:t>E1N</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800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E2.2</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N</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800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949309"/>
                  </a:ext>
                </a:extLst>
              </a:tr>
              <a:tr h="161785">
                <a:tc vMerge="1">
                  <a:txBody>
                    <a:bodyPr/>
                    <a:lstStyle/>
                    <a:p>
                      <a:endParaRPr lang="it-IT"/>
                    </a:p>
                  </a:txBody>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N</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0122279"/>
                  </a:ext>
                </a:extLst>
              </a:tr>
              <a:tr h="161785">
                <a:tc vMerge="1">
                  <a:txBody>
                    <a:bodyPr/>
                    <a:lstStyle/>
                    <a:p>
                      <a:endParaRPr lang="it-IT"/>
                    </a:p>
                  </a:txBody>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2644997"/>
                  </a:ext>
                </a:extLst>
              </a:tr>
              <a:tr h="161785">
                <a:tc vMerge="1">
                  <a:txBody>
                    <a:bodyPr/>
                    <a:lstStyle/>
                    <a:p>
                      <a:endParaRPr lang="it-IT"/>
                    </a:p>
                  </a:txBody>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1298173"/>
                  </a:ext>
                </a:extLst>
              </a:tr>
              <a:tr h="161785">
                <a:tc rowSpan="2">
                  <a:txBody>
                    <a:bodyPr/>
                    <a:lstStyle/>
                    <a:p>
                      <a:pPr algn="l" fontAlgn="ctr"/>
                      <a:r>
                        <a:rPr lang="it-IT" sz="1000" b="1" u="none" strike="noStrike" dirty="0">
                          <a:effectLst/>
                        </a:rPr>
                        <a:t>E2B</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1600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E2.2</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B</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076950"/>
                  </a:ext>
                </a:extLst>
              </a:tr>
              <a:tr h="161785">
                <a:tc vMerge="1">
                  <a:txBody>
                    <a:bodyPr/>
                    <a:lstStyle/>
                    <a:p>
                      <a:endParaRPr lang="it-IT"/>
                    </a:p>
                  </a:txBody>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B</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42</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42</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7089162"/>
                  </a:ext>
                </a:extLst>
              </a:tr>
              <a:tr h="161785">
                <a:tc rowSpan="4">
                  <a:txBody>
                    <a:bodyPr/>
                    <a:lstStyle/>
                    <a:p>
                      <a:pPr algn="l" fontAlgn="ctr"/>
                      <a:r>
                        <a:rPr lang="it-IT" sz="1000" b="1" u="none" strike="noStrike" dirty="0">
                          <a:effectLst/>
                        </a:rPr>
                        <a:t>E2N</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3844443"/>
                  </a:ext>
                </a:extLst>
              </a:tr>
              <a:tr h="161785">
                <a:tc vMerge="1">
                  <a:txBody>
                    <a:bodyPr/>
                    <a:lstStyle/>
                    <a:p>
                      <a:endParaRPr lang="it-IT"/>
                    </a:p>
                  </a:txBody>
                  <a:tcPr/>
                </a:tc>
                <a:tc>
                  <a:txBody>
                    <a:bodyPr/>
                    <a:lstStyle/>
                    <a:p>
                      <a:pPr algn="ctr" fontAlgn="ctr"/>
                      <a:r>
                        <a:rPr lang="it-IT" sz="1000" u="none" strike="noStrike" dirty="0">
                          <a:effectLst/>
                        </a:rPr>
                        <a:t>1250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6332986"/>
                  </a:ext>
                </a:extLst>
              </a:tr>
              <a:tr h="161785">
                <a:tc vMerge="1">
                  <a:txBody>
                    <a:bodyPr/>
                    <a:lstStyle/>
                    <a:p>
                      <a:endParaRPr lang="it-IT"/>
                    </a:p>
                  </a:txBody>
                  <a:tcPr/>
                </a:tc>
                <a:tc>
                  <a:txBody>
                    <a:bodyPr/>
                    <a:lstStyle/>
                    <a:p>
                      <a:pPr algn="ctr" fontAlgn="ctr"/>
                      <a:r>
                        <a:rPr lang="it-IT" sz="1000" u="none" strike="noStrike" dirty="0">
                          <a:effectLst/>
                        </a:rPr>
                        <a:t>1600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16831"/>
                  </a:ext>
                </a:extLst>
              </a:tr>
              <a:tr h="161785">
                <a:tc vMerge="1">
                  <a:txBody>
                    <a:bodyPr/>
                    <a:lstStyle/>
                    <a:p>
                      <a:endParaRPr lang="it-IT"/>
                    </a:p>
                  </a:txBody>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55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7843768"/>
                  </a:ext>
                </a:extLst>
              </a:tr>
              <a:tr h="161785">
                <a:tc rowSpan="5">
                  <a:txBody>
                    <a:bodyPr/>
                    <a:lstStyle/>
                    <a:p>
                      <a:pPr algn="l" fontAlgn="ctr"/>
                      <a:r>
                        <a:rPr lang="it-IT" sz="1000" b="1" u="none" strike="noStrike" dirty="0">
                          <a:effectLst/>
                        </a:rPr>
                        <a:t>E2S</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S</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567834"/>
                  </a:ext>
                </a:extLst>
              </a:tr>
              <a:tr h="161785">
                <a:tc vMerge="1">
                  <a:txBody>
                    <a:bodyPr/>
                    <a:lstStyle/>
                    <a:p>
                      <a:endParaRPr lang="it-IT"/>
                    </a:p>
                  </a:txBody>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S</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050983"/>
                  </a:ext>
                </a:extLst>
              </a:tr>
              <a:tr h="161785">
                <a:tc vMerge="1">
                  <a:txBody>
                    <a:bodyPr/>
                    <a:lstStyle/>
                    <a:p>
                      <a:endParaRPr lang="it-IT"/>
                    </a:p>
                  </a:txBody>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S</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6044213"/>
                  </a:ext>
                </a:extLst>
              </a:tr>
              <a:tr h="161785">
                <a:tc vMerge="1">
                  <a:txBody>
                    <a:bodyPr/>
                    <a:lstStyle/>
                    <a:p>
                      <a:endParaRPr lang="it-IT"/>
                    </a:p>
                  </a:txBody>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S</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800641"/>
                  </a:ext>
                </a:extLst>
              </a:tr>
              <a:tr h="161785">
                <a:tc vMerge="1">
                  <a:txBody>
                    <a:bodyPr/>
                    <a:lstStyle/>
                    <a:p>
                      <a:endParaRPr lang="it-IT"/>
                    </a:p>
                  </a:txBody>
                  <a:tcPr/>
                </a:tc>
                <a:tc>
                  <a:txBody>
                    <a:bodyPr/>
                    <a:lstStyle/>
                    <a:p>
                      <a:pPr algn="ctr" fontAlgn="ctr"/>
                      <a:r>
                        <a:rPr lang="it-IT" sz="1000" u="none" strike="noStrike" dirty="0">
                          <a:effectLst/>
                        </a:rPr>
                        <a:t>2000*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E2.2</a:t>
                      </a:r>
                      <a:endParaRPr lang="it-IT" sz="1000" b="1"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S</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1227"/>
                  </a:ext>
                </a:extLst>
              </a:tr>
            </a:tbl>
          </a:graphicData>
        </a:graphic>
      </p:graphicFrame>
    </p:spTree>
    <p:extLst>
      <p:ext uri="{BB962C8B-B14F-4D97-AF65-F5344CB8AC3E}">
        <p14:creationId xmlns:p14="http://schemas.microsoft.com/office/powerpoint/2010/main" val="208109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br>
              <a:rPr lang="en-US" dirty="0"/>
            </a:b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12</a:t>
            </a:fld>
            <a:endParaRPr lang="en-US" dirty="0"/>
          </a:p>
        </p:txBody>
      </p:sp>
      <p:sp>
        <p:nvSpPr>
          <p:cNvPr id="8" name="Sottotitolo 7"/>
          <p:cNvSpPr>
            <a:spLocks noGrp="1"/>
          </p:cNvSpPr>
          <p:nvPr>
            <p:ph type="subTitle" idx="13"/>
          </p:nvPr>
        </p:nvSpPr>
        <p:spPr/>
        <p:txBody>
          <a:bodyPr/>
          <a:lstStyle/>
          <a:p>
            <a:r>
              <a:rPr lang="it-IT" dirty="0"/>
              <a:t>Direct </a:t>
            </a:r>
            <a:r>
              <a:rPr lang="it-IT" dirty="0" err="1"/>
              <a:t>Replacement</a:t>
            </a:r>
            <a:r>
              <a:rPr lang="it-IT" dirty="0"/>
              <a:t> </a:t>
            </a:r>
            <a:r>
              <a:rPr lang="it-IT" dirty="0" err="1"/>
              <a:t>solutions</a:t>
            </a:r>
            <a:r>
              <a:rPr lang="it-IT" dirty="0"/>
              <a:t> - </a:t>
            </a:r>
            <a:r>
              <a:rPr lang="it-IT" dirty="0" err="1"/>
              <a:t>Correspondence</a:t>
            </a:r>
            <a:r>
              <a:rPr lang="it-IT" dirty="0"/>
              <a:t> </a:t>
            </a:r>
            <a:r>
              <a:rPr lang="it-IT" dirty="0" err="1"/>
              <a:t>table</a:t>
            </a:r>
            <a:endParaRPr lang="en-US" dirty="0"/>
          </a:p>
        </p:txBody>
      </p:sp>
      <p:sp>
        <p:nvSpPr>
          <p:cNvPr id="12" name="Segnaposto piè di pagina 11"/>
          <p:cNvSpPr>
            <a:spLocks noGrp="1"/>
          </p:cNvSpPr>
          <p:nvPr>
            <p:ph type="ftr" sz="quarter" idx="19"/>
          </p:nvPr>
        </p:nvSpPr>
        <p:spPr/>
        <p:txBody>
          <a:bodyPr/>
          <a:lstStyle/>
          <a:p>
            <a:endParaRPr lang="it-IT"/>
          </a:p>
        </p:txBody>
      </p:sp>
      <p:sp>
        <p:nvSpPr>
          <p:cNvPr id="14" name="Segnaposto piè di pagina 13"/>
          <p:cNvSpPr>
            <a:spLocks noGrp="1"/>
          </p:cNvSpPr>
          <p:nvPr>
            <p:ph type="ftr" sz="quarter" idx="19"/>
          </p:nvPr>
        </p:nvSpPr>
        <p:spPr/>
        <p:txBody>
          <a:bodyPr/>
          <a:lstStyle/>
          <a:p>
            <a:endParaRPr lang="it-IT"/>
          </a:p>
        </p:txBody>
      </p:sp>
      <p:sp>
        <p:nvSpPr>
          <p:cNvPr id="13" name="Content Placeholder 3">
            <a:extLst>
              <a:ext uri="{FF2B5EF4-FFF2-40B4-BE49-F238E27FC236}">
                <a16:creationId xmlns:a16="http://schemas.microsoft.com/office/drawing/2014/main" id="{16128FAA-A84B-45B9-97FF-27D17A23F54C}"/>
              </a:ext>
            </a:extLst>
          </p:cNvPr>
          <p:cNvSpPr txBox="1">
            <a:spLocks/>
          </p:cNvSpPr>
          <p:nvPr/>
        </p:nvSpPr>
        <p:spPr bwMode="gray">
          <a:xfrm>
            <a:off x="340925" y="5965359"/>
            <a:ext cx="11524671" cy="251999"/>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1" defTabSz="914491">
              <a:lnSpc>
                <a:spcPts val="800"/>
              </a:lnSpc>
              <a:spcBef>
                <a:spcPts val="600"/>
              </a:spcBef>
            </a:pPr>
            <a:r>
              <a:rPr lang="en-US" sz="900" dirty="0">
                <a:solidFill>
                  <a:srgbClr val="000000"/>
                </a:solidFill>
              </a:rPr>
              <a:t>* Version available only for New </a:t>
            </a:r>
            <a:r>
              <a:rPr lang="en-US" sz="900" dirty="0" err="1">
                <a:solidFill>
                  <a:srgbClr val="000000"/>
                </a:solidFill>
              </a:rPr>
              <a:t>Emax</a:t>
            </a:r>
            <a:r>
              <a:rPr lang="en-US" sz="900" dirty="0">
                <a:solidFill>
                  <a:srgbClr val="000000"/>
                </a:solidFill>
              </a:rPr>
              <a:t>; (1) </a:t>
            </a:r>
            <a:r>
              <a:rPr lang="en-US" sz="900" dirty="0" err="1">
                <a:solidFill>
                  <a:srgbClr val="000000"/>
                </a:solidFill>
              </a:rPr>
              <a:t>Ics</a:t>
            </a:r>
            <a:r>
              <a:rPr lang="en-US" sz="900" dirty="0">
                <a:solidFill>
                  <a:srgbClr val="000000"/>
                </a:solidFill>
              </a:rPr>
              <a:t> =85kA; (2) </a:t>
            </a:r>
            <a:r>
              <a:rPr lang="en-US" sz="900" dirty="0" err="1">
                <a:solidFill>
                  <a:srgbClr val="000000"/>
                </a:solidFill>
              </a:rPr>
              <a:t>Ics</a:t>
            </a:r>
            <a:r>
              <a:rPr lang="en-US" sz="900" dirty="0">
                <a:solidFill>
                  <a:srgbClr val="000000"/>
                </a:solidFill>
              </a:rPr>
              <a:t> =100kA; (3) </a:t>
            </a:r>
            <a:r>
              <a:rPr lang="en-US" sz="900" dirty="0" err="1">
                <a:solidFill>
                  <a:srgbClr val="000000"/>
                </a:solidFill>
              </a:rPr>
              <a:t>Ics</a:t>
            </a:r>
            <a:r>
              <a:rPr lang="en-US" sz="900" dirty="0">
                <a:solidFill>
                  <a:srgbClr val="000000"/>
                </a:solidFill>
              </a:rPr>
              <a:t> =85kA</a:t>
            </a:r>
          </a:p>
        </p:txBody>
      </p:sp>
      <p:graphicFrame>
        <p:nvGraphicFramePr>
          <p:cNvPr id="2" name="Tabella 1">
            <a:extLst>
              <a:ext uri="{FF2B5EF4-FFF2-40B4-BE49-F238E27FC236}">
                <a16:creationId xmlns:a16="http://schemas.microsoft.com/office/drawing/2014/main" id="{F6E011B4-45D2-4BE6-A89A-9286FCDD231A}"/>
              </a:ext>
            </a:extLst>
          </p:cNvPr>
          <p:cNvGraphicFramePr>
            <a:graphicFrameLocks noGrp="1"/>
          </p:cNvGraphicFramePr>
          <p:nvPr>
            <p:extLst>
              <p:ext uri="{D42A27DB-BD31-4B8C-83A1-F6EECF244321}">
                <p14:modId xmlns:p14="http://schemas.microsoft.com/office/powerpoint/2010/main" val="2270730537"/>
              </p:ext>
            </p:extLst>
          </p:nvPr>
        </p:nvGraphicFramePr>
        <p:xfrm>
          <a:off x="337542" y="2193561"/>
          <a:ext cx="11520486" cy="3723270"/>
        </p:xfrm>
        <a:graphic>
          <a:graphicData uri="http://schemas.openxmlformats.org/drawingml/2006/table">
            <a:tbl>
              <a:tblPr>
                <a:tableStyleId>{073A0DAA-6AF3-43AB-8588-CEC1D06C72B9}</a:tableStyleId>
              </a:tblPr>
              <a:tblGrid>
                <a:gridCol w="2562233">
                  <a:extLst>
                    <a:ext uri="{9D8B030D-6E8A-4147-A177-3AD203B41FA5}">
                      <a16:colId xmlns:a16="http://schemas.microsoft.com/office/drawing/2014/main" val="118551419"/>
                    </a:ext>
                  </a:extLst>
                </a:gridCol>
                <a:gridCol w="1348040">
                  <a:extLst>
                    <a:ext uri="{9D8B030D-6E8A-4147-A177-3AD203B41FA5}">
                      <a16:colId xmlns:a16="http://schemas.microsoft.com/office/drawing/2014/main" val="889584188"/>
                    </a:ext>
                  </a:extLst>
                </a:gridCol>
                <a:gridCol w="468468">
                  <a:extLst>
                    <a:ext uri="{9D8B030D-6E8A-4147-A177-3AD203B41FA5}">
                      <a16:colId xmlns:a16="http://schemas.microsoft.com/office/drawing/2014/main" val="1968636938"/>
                    </a:ext>
                  </a:extLst>
                </a:gridCol>
                <a:gridCol w="611876">
                  <a:extLst>
                    <a:ext uri="{9D8B030D-6E8A-4147-A177-3AD203B41FA5}">
                      <a16:colId xmlns:a16="http://schemas.microsoft.com/office/drawing/2014/main" val="3159123928"/>
                    </a:ext>
                  </a:extLst>
                </a:gridCol>
                <a:gridCol w="965618">
                  <a:extLst>
                    <a:ext uri="{9D8B030D-6E8A-4147-A177-3AD203B41FA5}">
                      <a16:colId xmlns:a16="http://schemas.microsoft.com/office/drawing/2014/main" val="3145370368"/>
                    </a:ext>
                  </a:extLst>
                </a:gridCol>
                <a:gridCol w="468468">
                  <a:extLst>
                    <a:ext uri="{9D8B030D-6E8A-4147-A177-3AD203B41FA5}">
                      <a16:colId xmlns:a16="http://schemas.microsoft.com/office/drawing/2014/main" val="1485291097"/>
                    </a:ext>
                  </a:extLst>
                </a:gridCol>
                <a:gridCol w="812648">
                  <a:extLst>
                    <a:ext uri="{9D8B030D-6E8A-4147-A177-3AD203B41FA5}">
                      <a16:colId xmlns:a16="http://schemas.microsoft.com/office/drawing/2014/main" val="605909943"/>
                    </a:ext>
                  </a:extLst>
                </a:gridCol>
                <a:gridCol w="1051662">
                  <a:extLst>
                    <a:ext uri="{9D8B030D-6E8A-4147-A177-3AD203B41FA5}">
                      <a16:colId xmlns:a16="http://schemas.microsoft.com/office/drawing/2014/main" val="878306183"/>
                    </a:ext>
                  </a:extLst>
                </a:gridCol>
                <a:gridCol w="1080345">
                  <a:extLst>
                    <a:ext uri="{9D8B030D-6E8A-4147-A177-3AD203B41FA5}">
                      <a16:colId xmlns:a16="http://schemas.microsoft.com/office/drawing/2014/main" val="880366430"/>
                    </a:ext>
                  </a:extLst>
                </a:gridCol>
                <a:gridCol w="946496">
                  <a:extLst>
                    <a:ext uri="{9D8B030D-6E8A-4147-A177-3AD203B41FA5}">
                      <a16:colId xmlns:a16="http://schemas.microsoft.com/office/drawing/2014/main" val="2675859172"/>
                    </a:ext>
                  </a:extLst>
                </a:gridCol>
                <a:gridCol w="1204632">
                  <a:extLst>
                    <a:ext uri="{9D8B030D-6E8A-4147-A177-3AD203B41FA5}">
                      <a16:colId xmlns:a16="http://schemas.microsoft.com/office/drawing/2014/main" val="3918587233"/>
                    </a:ext>
                  </a:extLst>
                </a:gridCol>
              </a:tblGrid>
              <a:tr h="260437">
                <a:tc>
                  <a:txBody>
                    <a:bodyPr/>
                    <a:lstStyle/>
                    <a:p>
                      <a:pPr algn="l" fontAlgn="ctr"/>
                      <a:r>
                        <a:rPr lang="it-IT" sz="1100" b="1" u="none" strike="noStrike" dirty="0" err="1">
                          <a:effectLst/>
                        </a:rPr>
                        <a:t>Emax</a:t>
                      </a:r>
                      <a:r>
                        <a:rPr lang="it-IT" sz="1100" b="1" u="none" strike="noStrike" dirty="0">
                          <a:effectLst/>
                        </a:rPr>
                        <a:t>/New </a:t>
                      </a:r>
                      <a:r>
                        <a:rPr lang="it-IT" sz="1100" b="1" u="none" strike="noStrike" dirty="0" err="1">
                          <a:effectLst/>
                        </a:rPr>
                        <a:t>Emax</a:t>
                      </a:r>
                      <a:endParaRPr lang="it-IT" sz="11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Poles</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Emax</a:t>
                      </a:r>
                      <a:r>
                        <a:rPr lang="it-IT" sz="1000" b="1" u="none" strike="noStrike" dirty="0">
                          <a:effectLst/>
                        </a:rPr>
                        <a:t> 2</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a:effectLst/>
                        </a:rPr>
                        <a:t>Emax 2 Performance Level</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t>
                      </a:r>
                    </a:p>
                    <a:p>
                      <a:pPr algn="ctr" fontAlgn="ctr"/>
                      <a:r>
                        <a:rPr lang="it-IT" sz="1000" b="1" u="none" strike="noStrike" dirty="0">
                          <a:effectLst/>
                        </a:rPr>
                        <a:t>[A]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t>
                      </a:r>
                    </a:p>
                    <a:p>
                      <a:pPr algn="ctr" fontAlgn="ctr"/>
                      <a:r>
                        <a:rPr lang="it-IT" sz="1000" b="1" u="none" strike="noStrike" dirty="0">
                          <a:effectLst/>
                        </a:rPr>
                        <a:t>(Rating Plug) [A]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Icu/Ics  415V [kA]</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Icu</a:t>
                      </a:r>
                      <a:r>
                        <a:rPr lang="it-IT" sz="1000" b="1" u="none" strike="noStrike" dirty="0">
                          <a:effectLst/>
                        </a:rPr>
                        <a:t>/Ics 440V </a:t>
                      </a:r>
                    </a:p>
                    <a:p>
                      <a:pPr algn="ctr" fontAlgn="ctr"/>
                      <a:r>
                        <a:rPr lang="it-IT" sz="1000" b="1" u="none" strike="noStrike" dirty="0">
                          <a:effectLst/>
                        </a:rPr>
                        <a:t>[</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Icu</a:t>
                      </a:r>
                      <a:r>
                        <a:rPr lang="it-IT" sz="1000" b="1" u="none" strike="noStrike" dirty="0">
                          <a:effectLst/>
                        </a:rPr>
                        <a:t>/Ics 690V [</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Icw</a:t>
                      </a:r>
                      <a:r>
                        <a:rPr lang="it-IT" sz="1000" b="1" u="none" strike="noStrike" dirty="0">
                          <a:effectLst/>
                        </a:rPr>
                        <a:t> (1s) </a:t>
                      </a:r>
                    </a:p>
                    <a:p>
                      <a:pPr algn="ctr" fontAlgn="ctr"/>
                      <a:r>
                        <a:rPr lang="it-IT" sz="1000" b="1" u="none" strike="noStrike" dirty="0">
                          <a:effectLst/>
                        </a:rPr>
                        <a:t>[</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9715758"/>
                  </a:ext>
                </a:extLst>
              </a:tr>
              <a:tr h="117653">
                <a:tc rowSpan="2">
                  <a:txBody>
                    <a:bodyPr/>
                    <a:lstStyle/>
                    <a:p>
                      <a:pPr algn="l" fontAlgn="ctr"/>
                      <a:r>
                        <a:rPr lang="it-IT" sz="1000" b="1" u="none" strike="noStrike" dirty="0">
                          <a:effectLst/>
                        </a:rPr>
                        <a:t>E3N</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2500</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N</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7500758"/>
                  </a:ext>
                </a:extLst>
              </a:tr>
              <a:tr h="148279">
                <a:tc vMerge="1">
                  <a:txBody>
                    <a:bodyPr/>
                    <a:lstStyle/>
                    <a:p>
                      <a:endParaRPr lang="it-IT"/>
                    </a:p>
                  </a:txBody>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N</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65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3863918"/>
                  </a:ext>
                </a:extLst>
              </a:tr>
              <a:tr h="148279">
                <a:tc rowSpan="6">
                  <a:txBody>
                    <a:bodyPr/>
                    <a:lstStyle/>
                    <a:p>
                      <a:pPr algn="l" fontAlgn="ctr"/>
                      <a:r>
                        <a:rPr lang="it-IT" sz="1000" b="1" u="none" strike="noStrike" dirty="0">
                          <a:effectLst/>
                        </a:rPr>
                        <a:t>E3S</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H</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0440152"/>
                  </a:ext>
                </a:extLst>
              </a:tr>
              <a:tr h="148279">
                <a:tc vMerge="1">
                  <a:txBody>
                    <a:bodyPr/>
                    <a:lstStyle/>
                    <a:p>
                      <a:endParaRPr lang="it-IT"/>
                    </a:p>
                  </a:txBody>
                  <a:tcPr/>
                </a:tc>
                <a:tc>
                  <a:txBody>
                    <a:bodyPr/>
                    <a:lstStyle/>
                    <a:p>
                      <a:pPr algn="ctr" fontAlgn="ctr"/>
                      <a:r>
                        <a:rPr lang="it-IT" sz="1000" u="none" strike="noStrike" dirty="0">
                          <a:effectLst/>
                        </a:rPr>
                        <a:t>1250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H</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5392079"/>
                  </a:ext>
                </a:extLst>
              </a:tr>
              <a:tr h="148279">
                <a:tc vMerge="1">
                  <a:txBody>
                    <a:bodyPr/>
                    <a:lstStyle/>
                    <a:p>
                      <a:endParaRPr lang="it-IT"/>
                    </a:p>
                  </a:txBody>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H</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6539122"/>
                  </a:ext>
                </a:extLst>
              </a:tr>
              <a:tr h="148279">
                <a:tc vMerge="1">
                  <a:txBody>
                    <a:bodyPr/>
                    <a:lstStyle/>
                    <a:p>
                      <a:endParaRPr lang="it-IT"/>
                    </a:p>
                  </a:txBody>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H</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6863045"/>
                  </a:ext>
                </a:extLst>
              </a:tr>
              <a:tr h="148279">
                <a:tc vMerge="1">
                  <a:txBody>
                    <a:bodyPr/>
                    <a:lstStyle/>
                    <a:p>
                      <a:endParaRPr lang="it-IT"/>
                    </a:p>
                  </a:txBody>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H</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754277"/>
                  </a:ext>
                </a:extLst>
              </a:tr>
              <a:tr h="148279">
                <a:tc vMerge="1">
                  <a:txBody>
                    <a:bodyPr/>
                    <a:lstStyle/>
                    <a:p>
                      <a:endParaRPr lang="it-IT"/>
                    </a:p>
                  </a:txBody>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H</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75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75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877652"/>
                  </a:ext>
                </a:extLst>
              </a:tr>
              <a:tr h="148279">
                <a:tc rowSpan="7">
                  <a:txBody>
                    <a:bodyPr/>
                    <a:lstStyle/>
                    <a:p>
                      <a:pPr algn="l" fontAlgn="ctr"/>
                      <a:r>
                        <a:rPr lang="it-IT" sz="1000" b="1" u="none" strike="noStrike" dirty="0">
                          <a:effectLst/>
                        </a:rPr>
                        <a:t>E3H</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r>
                        <a:rPr lang="it-IT" sz="1000" u="none" strike="noStrike" baseline="30000" dirty="0">
                          <a:effectLst/>
                        </a:rPr>
                        <a:t>(1)</a:t>
                      </a:r>
                      <a:endParaRPr lang="it-IT" sz="1000" b="0" i="0" u="none" strike="noStrike" baseline="30000"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0950165"/>
                  </a:ext>
                </a:extLst>
              </a:tr>
              <a:tr h="148279">
                <a:tc vMerge="1">
                  <a:txBody>
                    <a:bodyPr/>
                    <a:lstStyle/>
                    <a:p>
                      <a:endParaRPr lang="it-IT"/>
                    </a:p>
                  </a:txBody>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r>
                        <a:rPr lang="it-IT" sz="1000" u="none" strike="noStrike" baseline="30000" dirty="0">
                          <a:effectLst/>
                        </a:rPr>
                        <a:t>(1)</a:t>
                      </a:r>
                      <a:endParaRPr lang="it-IT" sz="1000" b="0" i="0" u="none" strike="noStrike" baseline="30000"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5957000"/>
                  </a:ext>
                </a:extLst>
              </a:tr>
              <a:tr h="148279">
                <a:tc vMerge="1">
                  <a:txBody>
                    <a:bodyPr/>
                    <a:lstStyle/>
                    <a:p>
                      <a:endParaRPr lang="it-IT"/>
                    </a:p>
                  </a:txBody>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V</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1250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3826930"/>
                  </a:ext>
                </a:extLst>
              </a:tr>
              <a:tr h="148279">
                <a:tc vMerge="1">
                  <a:txBody>
                    <a:bodyPr/>
                    <a:lstStyle/>
                    <a:p>
                      <a:endParaRPr lang="it-IT"/>
                    </a:p>
                  </a:txBody>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V</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7541197"/>
                  </a:ext>
                </a:extLst>
              </a:tr>
              <a:tr h="148279">
                <a:tc vMerge="1">
                  <a:txBody>
                    <a:bodyPr/>
                    <a:lstStyle/>
                    <a:p>
                      <a:endParaRPr lang="it-IT"/>
                    </a:p>
                  </a:txBody>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E4.2</a:t>
                      </a:r>
                      <a:endParaRPr lang="it-IT" sz="1000" b="1"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0080457"/>
                  </a:ext>
                </a:extLst>
              </a:tr>
              <a:tr h="148279">
                <a:tc vMerge="1">
                  <a:txBody>
                    <a:bodyPr/>
                    <a:lstStyle/>
                    <a:p>
                      <a:endParaRPr lang="it-IT"/>
                    </a:p>
                  </a:txBody>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E4.2</a:t>
                      </a:r>
                      <a:endParaRPr lang="it-IT" sz="1000" b="1"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7188424"/>
                  </a:ext>
                </a:extLst>
              </a:tr>
              <a:tr h="148279">
                <a:tc vMerge="1">
                  <a:txBody>
                    <a:bodyPr/>
                    <a:lstStyle/>
                    <a:p>
                      <a:endParaRPr lang="it-IT"/>
                    </a:p>
                  </a:txBody>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E4.2</a:t>
                      </a:r>
                      <a:endParaRPr lang="it-IT" sz="1000" b="1"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3200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100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(1)</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680407"/>
                  </a:ext>
                </a:extLst>
              </a:tr>
              <a:tr h="148279">
                <a:tc rowSpan="6">
                  <a:txBody>
                    <a:bodyPr/>
                    <a:lstStyle/>
                    <a:p>
                      <a:pPr algn="l" fontAlgn="ctr"/>
                      <a:r>
                        <a:rPr lang="it-IT" sz="1000" b="1" u="none" strike="noStrike" dirty="0">
                          <a:effectLst/>
                        </a:rPr>
                        <a:t> E3V</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E4.2</a:t>
                      </a:r>
                      <a:endParaRPr lang="it-IT" sz="1000" b="1" i="0" u="none" strike="noStrike">
                        <a:solidFill>
                          <a:srgbClr val="000000"/>
                        </a:solidFill>
                        <a:effectLst/>
                        <a:latin typeface="ABBvoice" panose="020D0603020503020204" pitchFamily="34" charset="0"/>
                      </a:endParaRPr>
                    </a:p>
                  </a:txBody>
                  <a:tcPr marL="2985" marR="2985"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ABBvoice" panose="020D0603020503020204" pitchFamily="34" charset="0"/>
                        </a:rPr>
                        <a:t>800</a:t>
                      </a: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130</a:t>
                      </a:r>
                      <a:r>
                        <a:rPr lang="it-IT" sz="1000" u="none" strike="noStrike" baseline="30000" dirty="0">
                          <a:effectLst/>
                        </a:rPr>
                        <a:t>(2)</a:t>
                      </a:r>
                      <a:endParaRPr lang="it-IT" sz="1000" b="0" i="0" u="none" strike="noStrike" baseline="30000"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130</a:t>
                      </a:r>
                      <a:r>
                        <a:rPr lang="it-IT" sz="1000" u="none" strike="noStrike" baseline="30000" dirty="0">
                          <a:effectLst/>
                        </a:rPr>
                        <a:t>(3)</a:t>
                      </a:r>
                      <a:endParaRPr lang="it-IT" sz="1000" b="0" i="0" u="none" strike="noStrike" baseline="30000"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85</a:t>
                      </a:r>
                      <a:endParaRPr lang="it-IT" sz="1000" b="0" i="0" u="none" strike="noStrike">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619834"/>
                  </a:ext>
                </a:extLst>
              </a:tr>
              <a:tr h="148279">
                <a:tc vMerge="1">
                  <a:txBody>
                    <a:bodyPr/>
                    <a:lstStyle/>
                    <a:p>
                      <a:pPr algn="ctr" fontAlgn="ctr"/>
                      <a:endParaRPr lang="it-IT" sz="500" b="1" i="0" u="none" strike="noStrike" dirty="0">
                        <a:solidFill>
                          <a:srgbClr val="000000"/>
                        </a:solidFill>
                        <a:effectLst/>
                        <a:latin typeface="ABBvoice" panose="020D0603020503020204" pitchFamily="34" charset="0"/>
                      </a:endParaRPr>
                    </a:p>
                  </a:txBody>
                  <a:tcPr marL="2985" marR="2985" marT="2985" marB="0" anchor="ctr"/>
                </a:tc>
                <a:tc>
                  <a:txBody>
                    <a:bodyPr/>
                    <a:lstStyle/>
                    <a:p>
                      <a:pPr algn="ctr" fontAlgn="ctr"/>
                      <a:r>
                        <a:rPr lang="it-IT" sz="1000" u="none" strike="noStrike" dirty="0">
                          <a:effectLst/>
                        </a:rPr>
                        <a:t>1250*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E4.2</a:t>
                      </a:r>
                      <a:endParaRPr lang="it-IT" sz="1000" b="1"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2000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ABBvoice" panose="020D0603020503020204" pitchFamily="34" charset="0"/>
                        </a:rPr>
                        <a:t>1250</a:t>
                      </a: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(3)</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3094865"/>
                  </a:ext>
                </a:extLst>
              </a:tr>
              <a:tr h="148279">
                <a:tc vMerge="1">
                  <a:txBody>
                    <a:bodyPr/>
                    <a:lstStyle/>
                    <a:p>
                      <a:endParaRPr lang="it-IT"/>
                    </a:p>
                  </a:txBody>
                  <a:tcPr/>
                </a:tc>
                <a:tc>
                  <a:txBody>
                    <a:bodyPr/>
                    <a:lstStyle/>
                    <a:p>
                      <a:pPr algn="ctr" fontAlgn="ctr"/>
                      <a:r>
                        <a:rPr lang="it-IT" sz="1000" u="none" strike="noStrike">
                          <a:effectLst/>
                        </a:rPr>
                        <a:t>1600*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E4.2</a:t>
                      </a:r>
                      <a:endParaRPr lang="it-IT" sz="1000" b="1"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ABBvoice" panose="020D0603020503020204" pitchFamily="34" charset="0"/>
                        </a:rPr>
                        <a:t>1600</a:t>
                      </a: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(3)</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0424495"/>
                  </a:ext>
                </a:extLst>
              </a:tr>
              <a:tr h="148279">
                <a:tc vMerge="1">
                  <a:txBody>
                    <a:bodyPr/>
                    <a:lstStyle/>
                    <a:p>
                      <a:endParaRPr lang="it-IT"/>
                    </a:p>
                  </a:txBody>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2000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(3)</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4178271"/>
                  </a:ext>
                </a:extLst>
              </a:tr>
              <a:tr h="148279">
                <a:tc vMerge="1">
                  <a:txBody>
                    <a:bodyPr/>
                    <a:lstStyle/>
                    <a:p>
                      <a:endParaRPr lang="it-IT"/>
                    </a:p>
                  </a:txBody>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2500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a:ln>
                            <a:noFill/>
                          </a:ln>
                          <a:solidFill>
                            <a:srgbClr val="000000"/>
                          </a:solidFill>
                          <a:effectLst/>
                          <a:uLnTx/>
                          <a:uFillTx/>
                          <a:latin typeface="ABBvoice"/>
                          <a:ea typeface="ABBvoice"/>
                          <a:cs typeface="ABBvoice"/>
                        </a:rPr>
                        <a:t>(3)</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3342864"/>
                  </a:ext>
                </a:extLst>
              </a:tr>
              <a:tr h="148279">
                <a:tc vMerge="1">
                  <a:txBody>
                    <a:bodyPr/>
                    <a:lstStyle/>
                    <a:p>
                      <a:endParaRPr lang="it-IT"/>
                    </a:p>
                  </a:txBody>
                  <a:tcPr/>
                </a:tc>
                <a:tc>
                  <a:txBody>
                    <a:bodyPr/>
                    <a:lstStyle/>
                    <a:p>
                      <a:pPr algn="ctr" fontAlgn="ctr"/>
                      <a:r>
                        <a:rPr lang="it-IT" sz="1000" u="none" strike="noStrike" dirty="0">
                          <a:effectLst/>
                        </a:rPr>
                        <a:t>3200*</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0"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3200</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(2)</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BBvoice"/>
                          <a:ea typeface="ABBvoice"/>
                          <a:cs typeface="ABBvoice"/>
                        </a:rPr>
                        <a:t>130</a:t>
                      </a:r>
                      <a:r>
                        <a:rPr kumimoji="0" lang="it-IT" sz="1000" b="0" i="0" u="none" strike="noStrike" kern="1200" cap="none" spc="0" normalizeH="0" baseline="30000" noProof="0" dirty="0">
                          <a:ln>
                            <a:noFill/>
                          </a:ln>
                          <a:solidFill>
                            <a:srgbClr val="000000"/>
                          </a:solidFill>
                          <a:effectLst/>
                          <a:uLnTx/>
                          <a:uFillTx/>
                          <a:latin typeface="ABBvoice"/>
                          <a:ea typeface="ABBvoice"/>
                          <a:cs typeface="ABBvoice"/>
                        </a:rPr>
                        <a:t>(3)</a:t>
                      </a:r>
                      <a:endParaRPr kumimoji="0" lang="it-IT" sz="1000" b="0" i="0" u="none" strike="noStrike" kern="1200" cap="none" spc="0" normalizeH="0" baseline="30000" noProof="0" dirty="0">
                        <a:ln>
                          <a:noFill/>
                        </a:ln>
                        <a:solidFill>
                          <a:srgbClr val="000000"/>
                        </a:solidFill>
                        <a:effectLst/>
                        <a:uLnTx/>
                        <a:uFillTx/>
                        <a:latin typeface="ABBvoice" panose="020D0603020503020204" pitchFamily="34" charset="0"/>
                        <a:ea typeface="ABBvoice"/>
                        <a:cs typeface="ABBvoice"/>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2985" marB="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2425691"/>
                  </a:ext>
                </a:extLst>
              </a:tr>
            </a:tbl>
          </a:graphicData>
        </a:graphic>
      </p:graphicFrame>
      <p:sp>
        <p:nvSpPr>
          <p:cNvPr id="16" name="Text Placeholder 11">
            <a:extLst>
              <a:ext uri="{FF2B5EF4-FFF2-40B4-BE49-F238E27FC236}">
                <a16:creationId xmlns:a16="http://schemas.microsoft.com/office/drawing/2014/main" id="{2D15A5F6-75E2-4483-B003-4F98C114EE13}"/>
              </a:ext>
            </a:extLst>
          </p:cNvPr>
          <p:cNvSpPr txBox="1">
            <a:spLocks/>
          </p:cNvSpPr>
          <p:nvPr/>
        </p:nvSpPr>
        <p:spPr bwMode="gray">
          <a:xfrm>
            <a:off x="332368" y="1887351"/>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Automatic</a:t>
            </a:r>
            <a:r>
              <a:rPr lang="it-IT" dirty="0">
                <a:sym typeface="Wingdings" panose="05000000000000000000" pitchFamily="2" charset="2"/>
              </a:rPr>
              <a:t> </a:t>
            </a:r>
            <a:r>
              <a:rPr lang="it-IT" dirty="0" err="1">
                <a:sym typeface="Wingdings" panose="05000000000000000000" pitchFamily="2" charset="2"/>
              </a:rPr>
              <a:t>circuit</a:t>
            </a:r>
            <a:r>
              <a:rPr lang="it-IT" dirty="0">
                <a:sym typeface="Wingdings" panose="05000000000000000000" pitchFamily="2" charset="2"/>
              </a:rPr>
              <a:t> </a:t>
            </a:r>
            <a:r>
              <a:rPr lang="it-IT" dirty="0" err="1">
                <a:sym typeface="Wingdings" panose="05000000000000000000" pitchFamily="2" charset="2"/>
              </a:rPr>
              <a:t>breakers</a:t>
            </a:r>
            <a:r>
              <a:rPr lang="it-IT" dirty="0">
                <a:sym typeface="Wingdings" panose="05000000000000000000" pitchFamily="2" charset="2"/>
              </a:rPr>
              <a:t> </a:t>
            </a:r>
            <a:r>
              <a:rPr lang="it-IT" dirty="0"/>
              <a:t> </a:t>
            </a:r>
            <a:endParaRPr lang="en-US" dirty="0"/>
          </a:p>
        </p:txBody>
      </p:sp>
    </p:spTree>
    <p:extLst>
      <p:ext uri="{BB962C8B-B14F-4D97-AF65-F5344CB8AC3E}">
        <p14:creationId xmlns:p14="http://schemas.microsoft.com/office/powerpoint/2010/main" val="402607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br>
              <a:rPr lang="en-US" dirty="0"/>
            </a:b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13</a:t>
            </a:fld>
            <a:endParaRPr lang="en-US" dirty="0"/>
          </a:p>
        </p:txBody>
      </p:sp>
      <p:sp>
        <p:nvSpPr>
          <p:cNvPr id="8" name="Sottotitolo 7"/>
          <p:cNvSpPr>
            <a:spLocks noGrp="1"/>
          </p:cNvSpPr>
          <p:nvPr>
            <p:ph type="subTitle" idx="13"/>
          </p:nvPr>
        </p:nvSpPr>
        <p:spPr/>
        <p:txBody>
          <a:bodyPr/>
          <a:lstStyle/>
          <a:p>
            <a:r>
              <a:rPr lang="it-IT" dirty="0"/>
              <a:t>Direct </a:t>
            </a:r>
            <a:r>
              <a:rPr lang="it-IT" dirty="0" err="1"/>
              <a:t>Replacement</a:t>
            </a:r>
            <a:r>
              <a:rPr lang="it-IT" dirty="0"/>
              <a:t> </a:t>
            </a:r>
            <a:r>
              <a:rPr lang="it-IT" dirty="0" err="1"/>
              <a:t>solutions</a:t>
            </a:r>
            <a:r>
              <a:rPr lang="it-IT" dirty="0"/>
              <a:t> - </a:t>
            </a:r>
            <a:r>
              <a:rPr lang="it-IT" dirty="0" err="1"/>
              <a:t>Correspondence</a:t>
            </a:r>
            <a:r>
              <a:rPr lang="it-IT" dirty="0"/>
              <a:t> </a:t>
            </a:r>
            <a:r>
              <a:rPr lang="it-IT" dirty="0" err="1"/>
              <a:t>table</a:t>
            </a:r>
            <a:endParaRPr lang="en-US" dirty="0"/>
          </a:p>
        </p:txBody>
      </p:sp>
      <p:sp>
        <p:nvSpPr>
          <p:cNvPr id="12" name="Segnaposto piè di pagina 11"/>
          <p:cNvSpPr>
            <a:spLocks noGrp="1"/>
          </p:cNvSpPr>
          <p:nvPr>
            <p:ph type="ftr" sz="quarter" idx="19"/>
          </p:nvPr>
        </p:nvSpPr>
        <p:spPr/>
        <p:txBody>
          <a:bodyPr/>
          <a:lstStyle/>
          <a:p>
            <a:endParaRPr lang="it-IT"/>
          </a:p>
        </p:txBody>
      </p:sp>
      <p:sp>
        <p:nvSpPr>
          <p:cNvPr id="14" name="Segnaposto piè di pagina 13"/>
          <p:cNvSpPr>
            <a:spLocks noGrp="1"/>
          </p:cNvSpPr>
          <p:nvPr>
            <p:ph type="ftr" sz="quarter" idx="19"/>
          </p:nvPr>
        </p:nvSpPr>
        <p:spPr/>
        <p:txBody>
          <a:bodyPr/>
          <a:lstStyle/>
          <a:p>
            <a:endParaRPr lang="it-IT" dirty="0"/>
          </a:p>
        </p:txBody>
      </p:sp>
      <p:sp>
        <p:nvSpPr>
          <p:cNvPr id="13" name="Content Placeholder 3">
            <a:extLst>
              <a:ext uri="{FF2B5EF4-FFF2-40B4-BE49-F238E27FC236}">
                <a16:creationId xmlns:a16="http://schemas.microsoft.com/office/drawing/2014/main" id="{16128FAA-A84B-45B9-97FF-27D17A23F54C}"/>
              </a:ext>
            </a:extLst>
          </p:cNvPr>
          <p:cNvSpPr txBox="1">
            <a:spLocks/>
          </p:cNvSpPr>
          <p:nvPr/>
        </p:nvSpPr>
        <p:spPr bwMode="gray">
          <a:xfrm>
            <a:off x="324380" y="5924415"/>
            <a:ext cx="11524671" cy="251999"/>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1" defTabSz="914491">
              <a:lnSpc>
                <a:spcPts val="800"/>
              </a:lnSpc>
              <a:spcBef>
                <a:spcPts val="600"/>
              </a:spcBef>
            </a:pPr>
            <a:r>
              <a:rPr lang="en-US" sz="900" dirty="0">
                <a:solidFill>
                  <a:srgbClr val="000000"/>
                </a:solidFill>
              </a:rPr>
              <a:t>* Version available only for New </a:t>
            </a:r>
            <a:r>
              <a:rPr lang="en-US" sz="900" dirty="0" err="1">
                <a:solidFill>
                  <a:srgbClr val="000000"/>
                </a:solidFill>
              </a:rPr>
              <a:t>Emax</a:t>
            </a:r>
            <a:r>
              <a:rPr lang="en-US" sz="900" dirty="0">
                <a:solidFill>
                  <a:srgbClr val="000000"/>
                </a:solidFill>
              </a:rPr>
              <a:t>; ** Version available only for </a:t>
            </a:r>
            <a:r>
              <a:rPr lang="en-US" sz="900" dirty="0" err="1">
                <a:solidFill>
                  <a:srgbClr val="000000"/>
                </a:solidFill>
              </a:rPr>
              <a:t>Emax</a:t>
            </a:r>
            <a:r>
              <a:rPr lang="en-US" sz="900" dirty="0">
                <a:solidFill>
                  <a:srgbClr val="000000"/>
                </a:solidFill>
              </a:rPr>
              <a:t> (old); (1) </a:t>
            </a:r>
            <a:r>
              <a:rPr lang="en-US" sz="900" dirty="0" err="1">
                <a:solidFill>
                  <a:srgbClr val="000000"/>
                </a:solidFill>
              </a:rPr>
              <a:t>Ics</a:t>
            </a:r>
            <a:r>
              <a:rPr lang="en-US" sz="900" dirty="0">
                <a:solidFill>
                  <a:srgbClr val="000000"/>
                </a:solidFill>
              </a:rPr>
              <a:t> =85kA; (2) </a:t>
            </a:r>
            <a:r>
              <a:rPr lang="en-US" sz="900" dirty="0" err="1">
                <a:solidFill>
                  <a:srgbClr val="000000"/>
                </a:solidFill>
              </a:rPr>
              <a:t>Ics</a:t>
            </a:r>
            <a:r>
              <a:rPr lang="en-US" sz="900" dirty="0">
                <a:solidFill>
                  <a:srgbClr val="000000"/>
                </a:solidFill>
              </a:rPr>
              <a:t> =100kA; (3) </a:t>
            </a:r>
            <a:r>
              <a:rPr lang="en-US" sz="900" dirty="0" err="1">
                <a:solidFill>
                  <a:srgbClr val="000000"/>
                </a:solidFill>
              </a:rPr>
              <a:t>Ics</a:t>
            </a:r>
            <a:r>
              <a:rPr lang="en-US" sz="900" dirty="0">
                <a:solidFill>
                  <a:srgbClr val="000000"/>
                </a:solidFill>
              </a:rPr>
              <a:t> =85kA; (4) Derating to 3800A</a:t>
            </a:r>
          </a:p>
        </p:txBody>
      </p:sp>
      <p:sp>
        <p:nvSpPr>
          <p:cNvPr id="16" name="Text Placeholder 11">
            <a:extLst>
              <a:ext uri="{FF2B5EF4-FFF2-40B4-BE49-F238E27FC236}">
                <a16:creationId xmlns:a16="http://schemas.microsoft.com/office/drawing/2014/main" id="{A4755FCB-02E7-49B7-8B0D-3884899C3BB6}"/>
              </a:ext>
            </a:extLst>
          </p:cNvPr>
          <p:cNvSpPr txBox="1">
            <a:spLocks/>
          </p:cNvSpPr>
          <p:nvPr/>
        </p:nvSpPr>
        <p:spPr bwMode="gray">
          <a:xfrm>
            <a:off x="332368" y="1887351"/>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Automatic</a:t>
            </a:r>
            <a:r>
              <a:rPr lang="it-IT" dirty="0">
                <a:sym typeface="Wingdings" panose="05000000000000000000" pitchFamily="2" charset="2"/>
              </a:rPr>
              <a:t> </a:t>
            </a:r>
            <a:r>
              <a:rPr lang="it-IT" dirty="0" err="1">
                <a:sym typeface="Wingdings" panose="05000000000000000000" pitchFamily="2" charset="2"/>
              </a:rPr>
              <a:t>circuit</a:t>
            </a:r>
            <a:r>
              <a:rPr lang="it-IT" dirty="0">
                <a:sym typeface="Wingdings" panose="05000000000000000000" pitchFamily="2" charset="2"/>
              </a:rPr>
              <a:t> </a:t>
            </a:r>
            <a:r>
              <a:rPr lang="it-IT" dirty="0" err="1">
                <a:sym typeface="Wingdings" panose="05000000000000000000" pitchFamily="2" charset="2"/>
              </a:rPr>
              <a:t>breakers</a:t>
            </a:r>
            <a:r>
              <a:rPr lang="it-IT" dirty="0">
                <a:sym typeface="Wingdings" panose="05000000000000000000" pitchFamily="2" charset="2"/>
              </a:rPr>
              <a:t> </a:t>
            </a:r>
            <a:r>
              <a:rPr lang="it-IT" dirty="0"/>
              <a:t> </a:t>
            </a:r>
            <a:endParaRPr lang="en-US" dirty="0"/>
          </a:p>
        </p:txBody>
      </p:sp>
      <p:graphicFrame>
        <p:nvGraphicFramePr>
          <p:cNvPr id="17" name="Tabella 16">
            <a:extLst>
              <a:ext uri="{FF2B5EF4-FFF2-40B4-BE49-F238E27FC236}">
                <a16:creationId xmlns:a16="http://schemas.microsoft.com/office/drawing/2014/main" id="{BFA43BF1-0EDD-4397-A51F-87B219B7B3DD}"/>
              </a:ext>
            </a:extLst>
          </p:cNvPr>
          <p:cNvGraphicFramePr>
            <a:graphicFrameLocks noGrp="1"/>
          </p:cNvGraphicFramePr>
          <p:nvPr>
            <p:extLst>
              <p:ext uri="{D42A27DB-BD31-4B8C-83A1-F6EECF244321}">
                <p14:modId xmlns:p14="http://schemas.microsoft.com/office/powerpoint/2010/main" val="3888819075"/>
              </p:ext>
            </p:extLst>
          </p:nvPr>
        </p:nvGraphicFramePr>
        <p:xfrm>
          <a:off x="339632" y="2200916"/>
          <a:ext cx="11520486" cy="3599662"/>
        </p:xfrm>
        <a:graphic>
          <a:graphicData uri="http://schemas.openxmlformats.org/drawingml/2006/table">
            <a:tbl>
              <a:tblPr>
                <a:tableStyleId>{073A0DAA-6AF3-43AB-8588-CEC1D06C72B9}</a:tableStyleId>
              </a:tblPr>
              <a:tblGrid>
                <a:gridCol w="2562233">
                  <a:extLst>
                    <a:ext uri="{9D8B030D-6E8A-4147-A177-3AD203B41FA5}">
                      <a16:colId xmlns:a16="http://schemas.microsoft.com/office/drawing/2014/main" val="118551419"/>
                    </a:ext>
                  </a:extLst>
                </a:gridCol>
                <a:gridCol w="1348040">
                  <a:extLst>
                    <a:ext uri="{9D8B030D-6E8A-4147-A177-3AD203B41FA5}">
                      <a16:colId xmlns:a16="http://schemas.microsoft.com/office/drawing/2014/main" val="889584188"/>
                    </a:ext>
                  </a:extLst>
                </a:gridCol>
                <a:gridCol w="468468">
                  <a:extLst>
                    <a:ext uri="{9D8B030D-6E8A-4147-A177-3AD203B41FA5}">
                      <a16:colId xmlns:a16="http://schemas.microsoft.com/office/drawing/2014/main" val="1968636938"/>
                    </a:ext>
                  </a:extLst>
                </a:gridCol>
                <a:gridCol w="611876">
                  <a:extLst>
                    <a:ext uri="{9D8B030D-6E8A-4147-A177-3AD203B41FA5}">
                      <a16:colId xmlns:a16="http://schemas.microsoft.com/office/drawing/2014/main" val="3159123928"/>
                    </a:ext>
                  </a:extLst>
                </a:gridCol>
                <a:gridCol w="965618">
                  <a:extLst>
                    <a:ext uri="{9D8B030D-6E8A-4147-A177-3AD203B41FA5}">
                      <a16:colId xmlns:a16="http://schemas.microsoft.com/office/drawing/2014/main" val="3145370368"/>
                    </a:ext>
                  </a:extLst>
                </a:gridCol>
                <a:gridCol w="468468">
                  <a:extLst>
                    <a:ext uri="{9D8B030D-6E8A-4147-A177-3AD203B41FA5}">
                      <a16:colId xmlns:a16="http://schemas.microsoft.com/office/drawing/2014/main" val="1485291097"/>
                    </a:ext>
                  </a:extLst>
                </a:gridCol>
                <a:gridCol w="812648">
                  <a:extLst>
                    <a:ext uri="{9D8B030D-6E8A-4147-A177-3AD203B41FA5}">
                      <a16:colId xmlns:a16="http://schemas.microsoft.com/office/drawing/2014/main" val="605909943"/>
                    </a:ext>
                  </a:extLst>
                </a:gridCol>
                <a:gridCol w="1051662">
                  <a:extLst>
                    <a:ext uri="{9D8B030D-6E8A-4147-A177-3AD203B41FA5}">
                      <a16:colId xmlns:a16="http://schemas.microsoft.com/office/drawing/2014/main" val="878306183"/>
                    </a:ext>
                  </a:extLst>
                </a:gridCol>
                <a:gridCol w="1080345">
                  <a:extLst>
                    <a:ext uri="{9D8B030D-6E8A-4147-A177-3AD203B41FA5}">
                      <a16:colId xmlns:a16="http://schemas.microsoft.com/office/drawing/2014/main" val="880366430"/>
                    </a:ext>
                  </a:extLst>
                </a:gridCol>
                <a:gridCol w="946496">
                  <a:extLst>
                    <a:ext uri="{9D8B030D-6E8A-4147-A177-3AD203B41FA5}">
                      <a16:colId xmlns:a16="http://schemas.microsoft.com/office/drawing/2014/main" val="2675859172"/>
                    </a:ext>
                  </a:extLst>
                </a:gridCol>
                <a:gridCol w="1204632">
                  <a:extLst>
                    <a:ext uri="{9D8B030D-6E8A-4147-A177-3AD203B41FA5}">
                      <a16:colId xmlns:a16="http://schemas.microsoft.com/office/drawing/2014/main" val="3918587233"/>
                    </a:ext>
                  </a:extLst>
                </a:gridCol>
              </a:tblGrid>
              <a:tr h="478462">
                <a:tc>
                  <a:txBody>
                    <a:bodyPr/>
                    <a:lstStyle/>
                    <a:p>
                      <a:pPr algn="l" fontAlgn="ctr"/>
                      <a:r>
                        <a:rPr lang="it-IT" sz="1100" b="1" u="none" strike="noStrike" dirty="0" err="1">
                          <a:effectLst/>
                        </a:rPr>
                        <a:t>Emax</a:t>
                      </a:r>
                      <a:r>
                        <a:rPr lang="it-IT" sz="1100" b="1" u="none" strike="noStrike" dirty="0">
                          <a:effectLst/>
                        </a:rPr>
                        <a:t>/New </a:t>
                      </a:r>
                      <a:r>
                        <a:rPr lang="it-IT" sz="1100" b="1" u="none" strike="noStrike" dirty="0" err="1">
                          <a:effectLst/>
                        </a:rPr>
                        <a:t>Emax</a:t>
                      </a:r>
                      <a:endParaRPr lang="it-IT" sz="11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Iu [A]</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Poles</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Emax</a:t>
                      </a:r>
                      <a:r>
                        <a:rPr lang="it-IT" sz="1000" b="1" u="none" strike="noStrike" dirty="0">
                          <a:effectLst/>
                        </a:rPr>
                        <a:t> 2</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Emax</a:t>
                      </a:r>
                      <a:r>
                        <a:rPr lang="it-IT" sz="1000" b="1" u="none" strike="noStrike" dirty="0">
                          <a:effectLst/>
                        </a:rPr>
                        <a:t> 2 Performance Level</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t>
                      </a:r>
                    </a:p>
                    <a:p>
                      <a:pPr algn="ctr" fontAlgn="ctr"/>
                      <a:r>
                        <a:rPr lang="it-IT" sz="1000" b="1" u="none" strike="noStrike" dirty="0">
                          <a:effectLst/>
                        </a:rPr>
                        <a:t>[A]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Iu</a:t>
                      </a:r>
                      <a:r>
                        <a:rPr lang="it-IT" sz="1000" b="1" u="none" strike="noStrike" dirty="0">
                          <a:effectLst/>
                        </a:rPr>
                        <a:t> </a:t>
                      </a:r>
                    </a:p>
                    <a:p>
                      <a:pPr algn="ctr" fontAlgn="ctr"/>
                      <a:r>
                        <a:rPr lang="it-IT" sz="1000" b="1" u="none" strike="noStrike" dirty="0">
                          <a:effectLst/>
                        </a:rPr>
                        <a:t>(Rating Plug) [A]</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a:effectLst/>
                        </a:rPr>
                        <a:t>Icu/Ics  415V [kA]</a:t>
                      </a:r>
                      <a:endParaRPr lang="it-IT" sz="1000" b="1" i="0" u="none" strike="noStrike">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Icu</a:t>
                      </a:r>
                      <a:r>
                        <a:rPr lang="it-IT" sz="1000" b="1" u="none" strike="noStrike" dirty="0">
                          <a:effectLst/>
                        </a:rPr>
                        <a:t>/Ics 440V </a:t>
                      </a:r>
                    </a:p>
                    <a:p>
                      <a:pPr algn="ctr" fontAlgn="ctr"/>
                      <a:r>
                        <a:rPr lang="it-IT" sz="1000" b="1" u="none" strike="noStrike" dirty="0">
                          <a:effectLst/>
                        </a:rPr>
                        <a:t>[</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Icu</a:t>
                      </a:r>
                      <a:r>
                        <a:rPr lang="it-IT" sz="1000" b="1" u="none" strike="noStrike" dirty="0">
                          <a:effectLst/>
                        </a:rPr>
                        <a:t>/Ics 690V [</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u="none" strike="noStrike" dirty="0" err="1">
                          <a:effectLst/>
                        </a:rPr>
                        <a:t>Icw</a:t>
                      </a:r>
                      <a:r>
                        <a:rPr lang="it-IT" sz="1000" b="1" u="none" strike="noStrike" dirty="0">
                          <a:effectLst/>
                        </a:rPr>
                        <a:t> (1s) </a:t>
                      </a:r>
                    </a:p>
                    <a:p>
                      <a:pPr algn="ctr" fontAlgn="ctr"/>
                      <a:r>
                        <a:rPr lang="it-IT" sz="1000" b="1" u="none" strike="noStrike" dirty="0">
                          <a:effectLst/>
                        </a:rPr>
                        <a:t>[</a:t>
                      </a:r>
                      <a:r>
                        <a:rPr lang="it-IT" sz="1000" b="1" u="none" strike="noStrike" dirty="0" err="1">
                          <a:effectLst/>
                        </a:rPr>
                        <a:t>kA</a:t>
                      </a:r>
                      <a:r>
                        <a:rPr lang="it-IT" sz="1000" b="1" u="none" strike="noStrike" dirty="0">
                          <a:effectLst/>
                        </a:rPr>
                        <a:t>]</a:t>
                      </a:r>
                      <a:endParaRPr lang="it-IT" sz="1000" b="1" i="0" u="none" strike="noStrike" dirty="0">
                        <a:solidFill>
                          <a:srgbClr val="000000"/>
                        </a:solidFill>
                        <a:effectLst/>
                        <a:latin typeface="ABBvoice" panose="020D0603020503020204" pitchFamily="34" charset="0"/>
                      </a:endParaRPr>
                    </a:p>
                  </a:txBody>
                  <a:tcPr marL="2985" marR="2985" marT="2985"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9715758"/>
                  </a:ext>
                </a:extLst>
              </a:tr>
              <a:tr h="0">
                <a:tc rowSpan="2">
                  <a:txBody>
                    <a:bodyPr/>
                    <a:lstStyle/>
                    <a:p>
                      <a:pPr algn="l" fontAlgn="ctr"/>
                      <a:r>
                        <a:rPr lang="it-IT" sz="1000" b="1" u="none" strike="noStrike" dirty="0">
                          <a:effectLst/>
                        </a:rPr>
                        <a:t>E4H</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3200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97200" marB="972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ABBvoice" panose="020D0603020503020204" pitchFamily="34" charset="0"/>
                        </a:rPr>
                        <a:t>V</a:t>
                      </a:r>
                    </a:p>
                  </a:txBody>
                  <a:tcPr marL="2985" marR="2985" marT="97200" marB="972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3200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732859"/>
                  </a:ext>
                </a:extLst>
              </a:tr>
              <a:tr h="0">
                <a:tc vMerge="1">
                  <a:txBody>
                    <a:bodyPr/>
                    <a:lstStyle/>
                    <a:p>
                      <a:endParaRPr lang="it-IT"/>
                    </a:p>
                  </a:txBody>
                  <a:tcPr>
                    <a:lnT w="12700" cap="flat" cmpd="sng" algn="ctr">
                      <a:solidFill>
                        <a:schemeClr val="tx1"/>
                      </a:solidFill>
                      <a:prstDash val="solid"/>
                      <a:round/>
                      <a:headEnd type="none" w="med" len="med"/>
                      <a:tailEnd type="none" w="med" len="med"/>
                    </a:lnT>
                  </a:tcPr>
                </a:tc>
                <a:tc>
                  <a:txBody>
                    <a:bodyPr/>
                    <a:lstStyle/>
                    <a:p>
                      <a:pPr algn="ctr" fontAlgn="ctr"/>
                      <a:r>
                        <a:rPr lang="it-IT" sz="1000" u="none" strike="noStrike" dirty="0">
                          <a:effectLst/>
                        </a:rPr>
                        <a:t>4000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E4.2</a:t>
                      </a:r>
                      <a:endParaRPr lang="it-IT" sz="1000" b="1"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u="none" strike="noStrike" dirty="0">
                          <a:effectLst/>
                        </a:rPr>
                        <a:t>4000</a:t>
                      </a:r>
                      <a:r>
                        <a:rPr lang="it-IT" sz="1000" u="none" strike="noStrike" baseline="30000" dirty="0">
                          <a:effectLst/>
                        </a:rPr>
                        <a:t>(4)</a:t>
                      </a:r>
                      <a:endParaRPr lang="it-IT" sz="1000" b="0" i="0" u="none" strike="noStrike" baseline="30000"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85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235302"/>
                  </a:ext>
                </a:extLst>
              </a:tr>
              <a:tr h="0">
                <a:tc rowSpan="3">
                  <a:txBody>
                    <a:bodyPr/>
                    <a:lstStyle/>
                    <a:p>
                      <a:pPr algn="l" fontAlgn="ctr"/>
                      <a:r>
                        <a:rPr lang="it-IT" sz="1000" b="1" u="none" strike="noStrike" dirty="0">
                          <a:effectLst/>
                        </a:rPr>
                        <a:t>E6H</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u="none" strike="noStrike" dirty="0">
                          <a:effectLst/>
                        </a:rPr>
                        <a:t>4000*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H</a:t>
                      </a:r>
                      <a:endParaRPr lang="it-IT" sz="1000" b="0" i="0" u="none" strike="noStrike" dirty="0">
                        <a:solidFill>
                          <a:srgbClr val="000000"/>
                        </a:solidFill>
                        <a:effectLst/>
                        <a:latin typeface="ABBvoice" panose="020D0603020503020204" pitchFamily="34" charset="0"/>
                      </a:endParaRPr>
                    </a:p>
                  </a:txBody>
                  <a:tcPr marL="2985" marR="2985" marT="97200" marB="972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949309"/>
                  </a:ext>
                </a:extLst>
              </a:tr>
              <a:tr h="0">
                <a:tc vMerge="1">
                  <a:txBody>
                    <a:bodyPr/>
                    <a:lstStyle/>
                    <a:p>
                      <a:endParaRPr lang="it-IT"/>
                    </a:p>
                  </a:txBody>
                  <a:tcPr/>
                </a:tc>
                <a:tc>
                  <a:txBody>
                    <a:bodyPr/>
                    <a:lstStyle/>
                    <a:p>
                      <a:pPr algn="ctr" fontAlgn="ctr"/>
                      <a:r>
                        <a:rPr lang="it-IT" sz="1000" u="none" strike="noStrike" dirty="0">
                          <a:effectLst/>
                        </a:rPr>
                        <a:t>5000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H</a:t>
                      </a:r>
                      <a:endParaRPr lang="it-IT" sz="1000" b="0"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0122279"/>
                  </a:ext>
                </a:extLst>
              </a:tr>
              <a:tr h="0">
                <a:tc vMerge="1">
                  <a:txBody>
                    <a:bodyPr/>
                    <a:lstStyle/>
                    <a:p>
                      <a:endParaRPr lang="it-IT"/>
                    </a:p>
                  </a:txBody>
                  <a:tcPr>
                    <a:lnT w="12700" cap="flat" cmpd="sng" algn="ctr">
                      <a:solidFill>
                        <a:schemeClr val="tx1"/>
                      </a:solidFill>
                      <a:prstDash val="solid"/>
                      <a:round/>
                      <a:headEnd type="none" w="med" len="med"/>
                      <a:tailEnd type="none" w="med" len="med"/>
                    </a:lnT>
                  </a:tcPr>
                </a:tc>
                <a:tc>
                  <a:txBody>
                    <a:bodyPr/>
                    <a:lstStyle/>
                    <a:p>
                      <a:pPr algn="ctr" fontAlgn="ctr"/>
                      <a:r>
                        <a:rPr lang="it-IT" sz="1000" b="0" i="0" u="none" strike="noStrike" dirty="0">
                          <a:solidFill>
                            <a:srgbClr val="000000"/>
                          </a:solidFill>
                          <a:effectLst/>
                          <a:latin typeface="ABBvoice" panose="020D0603020503020204" pitchFamily="34" charset="0"/>
                        </a:rPr>
                        <a:t>6300</a:t>
                      </a: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H</a:t>
                      </a:r>
                      <a:endParaRPr lang="it-IT" sz="1000" b="0"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6300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1298173"/>
                  </a:ext>
                </a:extLst>
              </a:tr>
              <a:tr h="0">
                <a:tc rowSpan="4">
                  <a:txBody>
                    <a:bodyPr/>
                    <a:lstStyle/>
                    <a:p>
                      <a:pPr algn="l" fontAlgn="ctr"/>
                      <a:r>
                        <a:rPr lang="it-IT" sz="1000" b="1" u="none" strike="noStrike" dirty="0">
                          <a:effectLst/>
                        </a:rPr>
                        <a:t>E6V</a:t>
                      </a:r>
                      <a:endParaRPr lang="it-IT" sz="1000" b="1" i="0" u="none" strike="noStrike" dirty="0">
                        <a:solidFill>
                          <a:srgbClr val="000000"/>
                        </a:solidFill>
                        <a:effectLst/>
                        <a:latin typeface="ABBvoice" panose="020D0603020503020204" pitchFamily="34" charset="0"/>
                      </a:endParaRPr>
                    </a:p>
                  </a:txBody>
                  <a:tcPr marL="2985" marR="2985" marT="298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3200**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97200" marB="972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ABBvoice" panose="020D0603020503020204" pitchFamily="34" charset="0"/>
                        </a:rPr>
                        <a:t>3200</a:t>
                      </a: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3844443"/>
                  </a:ext>
                </a:extLst>
              </a:tr>
              <a:tr h="0">
                <a:tc vMerge="1">
                  <a:txBody>
                    <a:bodyPr/>
                    <a:lstStyle/>
                    <a:p>
                      <a:endParaRPr lang="it-IT"/>
                    </a:p>
                  </a:txBody>
                  <a:tcPr/>
                </a:tc>
                <a:tc>
                  <a:txBody>
                    <a:bodyPr/>
                    <a:lstStyle/>
                    <a:p>
                      <a:pPr algn="ctr" fontAlgn="ctr"/>
                      <a:r>
                        <a:rPr lang="it-IT" sz="1000" u="none" strike="noStrike" dirty="0">
                          <a:effectLst/>
                        </a:rPr>
                        <a:t>4000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4000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6332986"/>
                  </a:ext>
                </a:extLst>
              </a:tr>
              <a:tr h="0">
                <a:tc vMerge="1">
                  <a:txBody>
                    <a:bodyPr/>
                    <a:lstStyle/>
                    <a:p>
                      <a:endParaRPr lang="it-IT"/>
                    </a:p>
                  </a:txBody>
                  <a:tcPr/>
                </a:tc>
                <a:tc>
                  <a:txBody>
                    <a:bodyPr/>
                    <a:lstStyle/>
                    <a:p>
                      <a:pPr algn="ctr" fontAlgn="ctr"/>
                      <a:r>
                        <a:rPr lang="it-IT" sz="1000" u="none" strike="noStrike" dirty="0">
                          <a:effectLst/>
                        </a:rPr>
                        <a:t>5000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3p/4p</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5000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16831"/>
                  </a:ext>
                </a:extLst>
              </a:tr>
              <a:tr h="0">
                <a:tc vMerge="1">
                  <a:txBody>
                    <a:bodyPr/>
                    <a:lstStyle/>
                    <a:p>
                      <a:endParaRPr lang="it-IT"/>
                    </a:p>
                  </a:txBody>
                  <a:tcPr/>
                </a:tc>
                <a:tc>
                  <a:txBody>
                    <a:bodyPr/>
                    <a:lstStyle/>
                    <a:p>
                      <a:pPr algn="ctr" fontAlgn="ctr"/>
                      <a:r>
                        <a:rPr lang="it-IT" sz="1000" u="none" strike="noStrike">
                          <a:effectLst/>
                        </a:rPr>
                        <a:t>6300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3p/4p</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E6.2</a:t>
                      </a:r>
                      <a:endParaRPr lang="it-IT" sz="1000" b="1"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V</a:t>
                      </a:r>
                      <a:endParaRPr lang="it-IT" sz="1000" b="0" i="0" u="none" strike="noStrike" dirty="0">
                        <a:solidFill>
                          <a:srgbClr val="000000"/>
                        </a:solidFill>
                        <a:effectLst/>
                        <a:latin typeface="ABBvoice" panose="020D0603020503020204" pitchFamily="34" charset="0"/>
                      </a:endParaRPr>
                    </a:p>
                  </a:txBody>
                  <a:tcPr marL="2985" marR="2985" marT="97200" marB="972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6300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a:effectLst/>
                        </a:rPr>
                        <a:t>-</a:t>
                      </a:r>
                      <a:endParaRPr lang="it-IT" sz="1000" b="0" i="0" u="none" strike="noStrike">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125</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u="none" strike="noStrike" dirty="0">
                          <a:effectLst/>
                        </a:rPr>
                        <a:t>100</a:t>
                      </a:r>
                      <a:endParaRPr lang="it-IT" sz="1000" b="0" i="0" u="none" strike="noStrike" dirty="0">
                        <a:solidFill>
                          <a:srgbClr val="000000"/>
                        </a:solidFill>
                        <a:effectLst/>
                        <a:latin typeface="ABBvoice" panose="020D0603020503020204" pitchFamily="34" charset="0"/>
                      </a:endParaRPr>
                    </a:p>
                  </a:txBody>
                  <a:tcPr marL="2985" marR="2985" marT="90000" marB="90000"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7843768"/>
                  </a:ext>
                </a:extLst>
              </a:tr>
            </a:tbl>
          </a:graphicData>
        </a:graphic>
      </p:graphicFrame>
    </p:spTree>
    <p:extLst>
      <p:ext uri="{BB962C8B-B14F-4D97-AF65-F5344CB8AC3E}">
        <p14:creationId xmlns:p14="http://schemas.microsoft.com/office/powerpoint/2010/main" val="377817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br>
              <a:rPr lang="en-US" dirty="0"/>
            </a:b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14</a:t>
            </a:fld>
            <a:endParaRPr lang="en-US" dirty="0"/>
          </a:p>
        </p:txBody>
      </p:sp>
      <p:sp>
        <p:nvSpPr>
          <p:cNvPr id="8" name="Sottotitolo 7"/>
          <p:cNvSpPr>
            <a:spLocks noGrp="1"/>
          </p:cNvSpPr>
          <p:nvPr>
            <p:ph type="subTitle" idx="13"/>
          </p:nvPr>
        </p:nvSpPr>
        <p:spPr/>
        <p:txBody>
          <a:bodyPr/>
          <a:lstStyle/>
          <a:p>
            <a:r>
              <a:rPr lang="it-IT" dirty="0"/>
              <a:t>Direct </a:t>
            </a:r>
            <a:r>
              <a:rPr lang="it-IT" dirty="0" err="1"/>
              <a:t>Replacement</a:t>
            </a:r>
            <a:r>
              <a:rPr lang="it-IT" dirty="0"/>
              <a:t> </a:t>
            </a:r>
            <a:r>
              <a:rPr lang="it-IT" dirty="0" err="1"/>
              <a:t>solutions</a:t>
            </a:r>
            <a:r>
              <a:rPr lang="it-IT" dirty="0"/>
              <a:t> - </a:t>
            </a:r>
            <a:r>
              <a:rPr lang="it-IT" dirty="0" err="1"/>
              <a:t>Correspondence</a:t>
            </a:r>
            <a:r>
              <a:rPr lang="it-IT" dirty="0"/>
              <a:t> </a:t>
            </a:r>
            <a:r>
              <a:rPr lang="it-IT" dirty="0" err="1"/>
              <a:t>table</a:t>
            </a:r>
            <a:endParaRPr lang="en-US" dirty="0"/>
          </a:p>
        </p:txBody>
      </p:sp>
      <p:sp>
        <p:nvSpPr>
          <p:cNvPr id="12" name="Segnaposto piè di pagina 11"/>
          <p:cNvSpPr>
            <a:spLocks noGrp="1"/>
          </p:cNvSpPr>
          <p:nvPr>
            <p:ph type="ftr" sz="quarter" idx="19"/>
          </p:nvPr>
        </p:nvSpPr>
        <p:spPr/>
        <p:txBody>
          <a:bodyPr/>
          <a:lstStyle/>
          <a:p>
            <a:endParaRPr lang="it-IT"/>
          </a:p>
        </p:txBody>
      </p:sp>
      <p:sp>
        <p:nvSpPr>
          <p:cNvPr id="14" name="Segnaposto piè di pagina 13"/>
          <p:cNvSpPr>
            <a:spLocks noGrp="1"/>
          </p:cNvSpPr>
          <p:nvPr>
            <p:ph type="ftr" sz="quarter" idx="19"/>
          </p:nvPr>
        </p:nvSpPr>
        <p:spPr/>
        <p:txBody>
          <a:bodyPr/>
          <a:lstStyle/>
          <a:p>
            <a:endParaRPr lang="it-IT"/>
          </a:p>
        </p:txBody>
      </p:sp>
      <p:sp>
        <p:nvSpPr>
          <p:cNvPr id="15" name="Content Placeholder 3">
            <a:extLst>
              <a:ext uri="{FF2B5EF4-FFF2-40B4-BE49-F238E27FC236}">
                <a16:creationId xmlns:a16="http://schemas.microsoft.com/office/drawing/2014/main" id="{C2970B67-3AAD-49C2-8574-21CAEE11D271}"/>
              </a:ext>
            </a:extLst>
          </p:cNvPr>
          <p:cNvSpPr txBox="1">
            <a:spLocks/>
          </p:cNvSpPr>
          <p:nvPr/>
        </p:nvSpPr>
        <p:spPr bwMode="gray">
          <a:xfrm>
            <a:off x="339633" y="5958542"/>
            <a:ext cx="11524671" cy="143862"/>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1" defTabSz="914491">
              <a:lnSpc>
                <a:spcPts val="800"/>
              </a:lnSpc>
              <a:spcBef>
                <a:spcPts val="600"/>
              </a:spcBef>
            </a:pPr>
            <a:r>
              <a:rPr lang="en-US" sz="900" dirty="0">
                <a:solidFill>
                  <a:srgbClr val="000000"/>
                </a:solidFill>
              </a:rPr>
              <a:t>* Version available only for New </a:t>
            </a:r>
            <a:r>
              <a:rPr lang="en-US" sz="900" dirty="0" err="1">
                <a:solidFill>
                  <a:srgbClr val="000000"/>
                </a:solidFill>
              </a:rPr>
              <a:t>Emax</a:t>
            </a:r>
            <a:endParaRPr lang="en-US" sz="900" dirty="0">
              <a:solidFill>
                <a:srgbClr val="000000"/>
              </a:solidFill>
            </a:endParaRPr>
          </a:p>
        </p:txBody>
      </p:sp>
      <p:graphicFrame>
        <p:nvGraphicFramePr>
          <p:cNvPr id="2" name="Tabella 1">
            <a:extLst>
              <a:ext uri="{FF2B5EF4-FFF2-40B4-BE49-F238E27FC236}">
                <a16:creationId xmlns:a16="http://schemas.microsoft.com/office/drawing/2014/main" id="{52353056-96E0-440D-9052-F61202E13478}"/>
              </a:ext>
            </a:extLst>
          </p:cNvPr>
          <p:cNvGraphicFramePr>
            <a:graphicFrameLocks noGrp="1"/>
          </p:cNvGraphicFramePr>
          <p:nvPr>
            <p:extLst>
              <p:ext uri="{D42A27DB-BD31-4B8C-83A1-F6EECF244321}">
                <p14:modId xmlns:p14="http://schemas.microsoft.com/office/powerpoint/2010/main" val="1332584554"/>
              </p:ext>
            </p:extLst>
          </p:nvPr>
        </p:nvGraphicFramePr>
        <p:xfrm>
          <a:off x="332366" y="2240185"/>
          <a:ext cx="11520001" cy="3632836"/>
        </p:xfrm>
        <a:graphic>
          <a:graphicData uri="http://schemas.openxmlformats.org/drawingml/2006/table">
            <a:tbl>
              <a:tblPr>
                <a:tableStyleId>{073A0DAA-6AF3-43AB-8588-CEC1D06C72B9}</a:tableStyleId>
              </a:tblPr>
              <a:tblGrid>
                <a:gridCol w="3209343">
                  <a:extLst>
                    <a:ext uri="{9D8B030D-6E8A-4147-A177-3AD203B41FA5}">
                      <a16:colId xmlns:a16="http://schemas.microsoft.com/office/drawing/2014/main" val="3567704022"/>
                    </a:ext>
                  </a:extLst>
                </a:gridCol>
                <a:gridCol w="1948029">
                  <a:extLst>
                    <a:ext uri="{9D8B030D-6E8A-4147-A177-3AD203B41FA5}">
                      <a16:colId xmlns:a16="http://schemas.microsoft.com/office/drawing/2014/main" val="2058803807"/>
                    </a:ext>
                  </a:extLst>
                </a:gridCol>
                <a:gridCol w="1317372">
                  <a:extLst>
                    <a:ext uri="{9D8B030D-6E8A-4147-A177-3AD203B41FA5}">
                      <a16:colId xmlns:a16="http://schemas.microsoft.com/office/drawing/2014/main" val="2183744391"/>
                    </a:ext>
                  </a:extLst>
                </a:gridCol>
                <a:gridCol w="1387445">
                  <a:extLst>
                    <a:ext uri="{9D8B030D-6E8A-4147-A177-3AD203B41FA5}">
                      <a16:colId xmlns:a16="http://schemas.microsoft.com/office/drawing/2014/main" val="1155990938"/>
                    </a:ext>
                  </a:extLst>
                </a:gridCol>
                <a:gridCol w="1177227">
                  <a:extLst>
                    <a:ext uri="{9D8B030D-6E8A-4147-A177-3AD203B41FA5}">
                      <a16:colId xmlns:a16="http://schemas.microsoft.com/office/drawing/2014/main" val="2490834587"/>
                    </a:ext>
                  </a:extLst>
                </a:gridCol>
                <a:gridCol w="1079124">
                  <a:extLst>
                    <a:ext uri="{9D8B030D-6E8A-4147-A177-3AD203B41FA5}">
                      <a16:colId xmlns:a16="http://schemas.microsoft.com/office/drawing/2014/main" val="2760073694"/>
                    </a:ext>
                  </a:extLst>
                </a:gridCol>
                <a:gridCol w="1401461">
                  <a:extLst>
                    <a:ext uri="{9D8B030D-6E8A-4147-A177-3AD203B41FA5}">
                      <a16:colId xmlns:a16="http://schemas.microsoft.com/office/drawing/2014/main" val="3752352576"/>
                    </a:ext>
                  </a:extLst>
                </a:gridCol>
              </a:tblGrid>
              <a:tr h="388036">
                <a:tc>
                  <a:txBody>
                    <a:bodyPr/>
                    <a:lstStyle/>
                    <a:p>
                      <a:pPr algn="l" fontAlgn="ctr"/>
                      <a:r>
                        <a:rPr lang="it-IT" sz="1000" b="1" i="0" u="none" strike="noStrike" dirty="0" err="1">
                          <a:solidFill>
                            <a:srgbClr val="000000"/>
                          </a:solidFill>
                          <a:effectLst/>
                          <a:latin typeface="+mn-lt"/>
                        </a:rPr>
                        <a:t>Emax</a:t>
                      </a:r>
                      <a:r>
                        <a:rPr lang="it-IT" sz="1000" b="1" i="0" u="none" strike="noStrike" dirty="0">
                          <a:solidFill>
                            <a:srgbClr val="000000"/>
                          </a:solidFill>
                          <a:effectLst/>
                          <a:latin typeface="+mn-lt"/>
                        </a:rPr>
                        <a:t>/New </a:t>
                      </a:r>
                      <a:r>
                        <a:rPr lang="it-IT" sz="1000" b="1" i="0" u="none" strike="noStrike" dirty="0" err="1">
                          <a:solidFill>
                            <a:srgbClr val="000000"/>
                          </a:solidFill>
                          <a:effectLst/>
                          <a:latin typeface="+mn-lt"/>
                        </a:rPr>
                        <a:t>Emax</a:t>
                      </a:r>
                      <a:endParaRPr lang="it-IT" sz="1000" b="1" i="0" u="none" strike="noStrike" dirty="0">
                        <a:solidFill>
                          <a:srgbClr val="000000"/>
                        </a:solidFill>
                        <a:effectLst/>
                        <a:latin typeface="+mn-lt"/>
                      </a:endParaRP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err="1">
                          <a:solidFill>
                            <a:srgbClr val="000000"/>
                          </a:solidFill>
                          <a:effectLst/>
                          <a:latin typeface="+mn-lt"/>
                        </a:rPr>
                        <a:t>Iu</a:t>
                      </a:r>
                      <a:r>
                        <a:rPr lang="it-IT" sz="1000" b="0" i="0" u="none" strike="noStrike" dirty="0">
                          <a:solidFill>
                            <a:srgbClr val="000000"/>
                          </a:solidFill>
                          <a:effectLst/>
                          <a:latin typeface="+mn-lt"/>
                        </a:rPr>
                        <a:t> [A]</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Poles</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err="1">
                          <a:solidFill>
                            <a:srgbClr val="000000"/>
                          </a:solidFill>
                          <a:effectLst/>
                          <a:latin typeface="+mn-lt"/>
                        </a:rPr>
                        <a:t>Emax</a:t>
                      </a:r>
                      <a:r>
                        <a:rPr lang="it-IT" sz="1000" b="1" i="0" u="none" strike="noStrike" dirty="0">
                          <a:solidFill>
                            <a:srgbClr val="000000"/>
                          </a:solidFill>
                          <a:effectLst/>
                          <a:latin typeface="+mn-lt"/>
                        </a:rPr>
                        <a:t> 2</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Emax 2</a:t>
                      </a:r>
                      <a:br>
                        <a:rPr lang="it-IT" sz="1000" b="0" i="0" u="none" strike="noStrike">
                          <a:solidFill>
                            <a:srgbClr val="000000"/>
                          </a:solidFill>
                          <a:effectLst/>
                          <a:latin typeface="+mn-lt"/>
                        </a:rPr>
                      </a:br>
                      <a:r>
                        <a:rPr lang="it-IT" sz="1000" b="0" i="0" u="none" strike="noStrike">
                          <a:solidFill>
                            <a:srgbClr val="000000"/>
                          </a:solidFill>
                          <a:effectLst/>
                          <a:latin typeface="+mn-lt"/>
                        </a:rPr>
                        <a:t>Performance Level</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Iu [A]</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Icw (1s) [kA]</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3755835"/>
                  </a:ext>
                </a:extLst>
              </a:tr>
              <a:tr h="150683">
                <a:tc>
                  <a:txBody>
                    <a:bodyPr/>
                    <a:lstStyle/>
                    <a:p>
                      <a:pPr algn="l" fontAlgn="ctr"/>
                      <a:r>
                        <a:rPr lang="it-IT" sz="1000" b="1" i="0" u="none" strike="noStrike" dirty="0">
                          <a:solidFill>
                            <a:srgbClr val="000000"/>
                          </a:solidFill>
                          <a:effectLst/>
                          <a:latin typeface="+mn-lt"/>
                        </a:rPr>
                        <a:t>E1B/MS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800...1600</a:t>
                      </a:r>
                    </a:p>
                  </a:txBody>
                  <a:tcPr marL="6350" marR="6350" marT="25200" marB="252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B</a:t>
                      </a:r>
                    </a:p>
                  </a:txBody>
                  <a:tcPr marL="6350" marR="6350" marT="25200" marB="252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1600</a:t>
                      </a:r>
                    </a:p>
                  </a:txBody>
                  <a:tcPr marL="6350" marR="6350" marT="25200" marB="252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42</a:t>
                      </a:r>
                    </a:p>
                  </a:txBody>
                  <a:tcPr marL="6350" marR="6350" marT="25200" marB="252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1046875"/>
                  </a:ext>
                </a:extLst>
              </a:tr>
              <a:tr h="150683">
                <a:tc rowSpan="4">
                  <a:txBody>
                    <a:bodyPr/>
                    <a:lstStyle/>
                    <a:p>
                      <a:pPr algn="l" fontAlgn="ctr"/>
                      <a:r>
                        <a:rPr lang="it-IT" sz="1000" b="1" i="0" u="none" strike="noStrike" dirty="0">
                          <a:solidFill>
                            <a:srgbClr val="000000"/>
                          </a:solidFill>
                          <a:effectLst/>
                          <a:latin typeface="+mn-lt"/>
                        </a:rPr>
                        <a:t>E1N/MS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800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800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663647"/>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1000*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1000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806596"/>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1250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1250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70260"/>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1600*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1600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411493"/>
                  </a:ext>
                </a:extLst>
              </a:tr>
              <a:tr h="150683">
                <a:tc rowSpan="2">
                  <a:txBody>
                    <a:bodyPr/>
                    <a:lstStyle/>
                    <a:p>
                      <a:pPr algn="l" fontAlgn="ctr"/>
                      <a:r>
                        <a:rPr lang="it-IT" sz="1000" b="1" i="0" u="none" strike="noStrike" dirty="0">
                          <a:solidFill>
                            <a:srgbClr val="000000"/>
                          </a:solidFill>
                          <a:effectLst/>
                          <a:latin typeface="+mn-lt"/>
                        </a:rPr>
                        <a:t>E2B/MS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1600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B</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1600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42</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7535157"/>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2000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B</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2000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42</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4959528"/>
                  </a:ext>
                </a:extLst>
              </a:tr>
              <a:tr h="150683">
                <a:tc rowSpan="4">
                  <a:txBody>
                    <a:bodyPr/>
                    <a:lstStyle/>
                    <a:p>
                      <a:pPr algn="l" fontAlgn="ctr"/>
                      <a:r>
                        <a:rPr lang="it-IT" sz="1000" b="1" i="0" u="none" strike="noStrike" dirty="0">
                          <a:solidFill>
                            <a:srgbClr val="000000"/>
                          </a:solidFill>
                          <a:effectLst/>
                          <a:latin typeface="+mn-lt"/>
                        </a:rPr>
                        <a:t>E2N/MS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E2.2/MS</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1000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55</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9675582"/>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1250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1250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55</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4104692"/>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1600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1600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55</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5312649"/>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2000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2000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55</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194124"/>
                  </a:ext>
                </a:extLst>
              </a:tr>
              <a:tr h="150683">
                <a:tc rowSpan="5">
                  <a:txBody>
                    <a:bodyPr/>
                    <a:lstStyle/>
                    <a:p>
                      <a:pPr algn="l" fontAlgn="ctr"/>
                      <a:r>
                        <a:rPr lang="it-IT" sz="1000" b="1" i="0" u="none" strike="noStrike" dirty="0">
                          <a:solidFill>
                            <a:srgbClr val="000000"/>
                          </a:solidFill>
                          <a:effectLst/>
                          <a:latin typeface="+mn-lt"/>
                        </a:rPr>
                        <a:t>E2S/MS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800*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N</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800</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65</a:t>
                      </a:r>
                    </a:p>
                  </a:txBody>
                  <a:tcPr marL="6350" marR="6350" marT="25200" marB="252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2106577"/>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1000*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65</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678951"/>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1250*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1250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65</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7050534"/>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1600*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1600</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65</a:t>
                      </a:r>
                    </a:p>
                  </a:txBody>
                  <a:tcPr marL="6350" marR="6350" marT="25200" marB="25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905095"/>
                  </a:ext>
                </a:extLst>
              </a:tr>
              <a:tr h="150683">
                <a:tc vMerge="1">
                  <a:txBody>
                    <a:bodyPr/>
                    <a:lstStyle/>
                    <a:p>
                      <a:endParaRPr lang="it-IT"/>
                    </a:p>
                  </a:txBody>
                  <a:tcPr/>
                </a:tc>
                <a:tc>
                  <a:txBody>
                    <a:bodyPr/>
                    <a:lstStyle/>
                    <a:p>
                      <a:pPr algn="ctr" fontAlgn="ctr"/>
                      <a:r>
                        <a:rPr lang="it-IT" sz="1000" b="0" i="0" u="none" strike="noStrike" dirty="0">
                          <a:solidFill>
                            <a:srgbClr val="000000"/>
                          </a:solidFill>
                          <a:effectLst/>
                          <a:latin typeface="+mn-lt"/>
                        </a:rPr>
                        <a:t>2000*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mn-lt"/>
                        </a:rPr>
                        <a:t>E2.2/MS</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N</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2000</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65</a:t>
                      </a:r>
                    </a:p>
                  </a:txBody>
                  <a:tcPr marL="6350" marR="6350" marT="25200" marB="252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3872083"/>
                  </a:ext>
                </a:extLst>
              </a:tr>
            </a:tbl>
          </a:graphicData>
        </a:graphic>
      </p:graphicFrame>
      <p:sp>
        <p:nvSpPr>
          <p:cNvPr id="13" name="Text Placeholder 11">
            <a:extLst>
              <a:ext uri="{FF2B5EF4-FFF2-40B4-BE49-F238E27FC236}">
                <a16:creationId xmlns:a16="http://schemas.microsoft.com/office/drawing/2014/main" id="{4763F5CC-8386-4717-B54A-3A33A9E921CC}"/>
              </a:ext>
            </a:extLst>
          </p:cNvPr>
          <p:cNvSpPr txBox="1">
            <a:spLocks/>
          </p:cNvSpPr>
          <p:nvPr/>
        </p:nvSpPr>
        <p:spPr bwMode="gray">
          <a:xfrm>
            <a:off x="332368" y="1887351"/>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sym typeface="Wingdings" panose="05000000000000000000" pitchFamily="2" charset="2"/>
              </a:rPr>
              <a:t>Switch </a:t>
            </a:r>
            <a:r>
              <a:rPr lang="it-IT" dirty="0" err="1">
                <a:sym typeface="Wingdings" panose="05000000000000000000" pitchFamily="2" charset="2"/>
              </a:rPr>
              <a:t>disconnectors</a:t>
            </a:r>
            <a:r>
              <a:rPr lang="it-IT" dirty="0">
                <a:sym typeface="Wingdings" panose="05000000000000000000" pitchFamily="2" charset="2"/>
              </a:rPr>
              <a:t>  </a:t>
            </a:r>
            <a:r>
              <a:rPr lang="it-IT" dirty="0"/>
              <a:t> </a:t>
            </a:r>
            <a:endParaRPr lang="en-US" dirty="0"/>
          </a:p>
        </p:txBody>
      </p:sp>
    </p:spTree>
    <p:extLst>
      <p:ext uri="{BB962C8B-B14F-4D97-AF65-F5344CB8AC3E}">
        <p14:creationId xmlns:p14="http://schemas.microsoft.com/office/powerpoint/2010/main" val="15404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/New </a:t>
            </a:r>
            <a:r>
              <a:rPr lang="en-US" dirty="0" err="1"/>
              <a:t>Emax</a:t>
            </a:r>
            <a:r>
              <a:rPr lang="en-US" dirty="0"/>
              <a:t> to </a:t>
            </a:r>
            <a:r>
              <a:rPr lang="en-US" dirty="0" err="1"/>
              <a:t>Emax</a:t>
            </a:r>
            <a:r>
              <a:rPr lang="en-US" dirty="0"/>
              <a:t> 2</a:t>
            </a:r>
            <a:br>
              <a:rPr lang="en-US" dirty="0"/>
            </a:b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15</a:t>
            </a:fld>
            <a:endParaRPr lang="en-US" dirty="0"/>
          </a:p>
        </p:txBody>
      </p:sp>
      <p:sp>
        <p:nvSpPr>
          <p:cNvPr id="8" name="Sottotitolo 7"/>
          <p:cNvSpPr>
            <a:spLocks noGrp="1"/>
          </p:cNvSpPr>
          <p:nvPr>
            <p:ph type="subTitle" idx="13"/>
          </p:nvPr>
        </p:nvSpPr>
        <p:spPr/>
        <p:txBody>
          <a:bodyPr/>
          <a:lstStyle/>
          <a:p>
            <a:r>
              <a:rPr lang="it-IT" dirty="0"/>
              <a:t>Direct </a:t>
            </a:r>
            <a:r>
              <a:rPr lang="it-IT" dirty="0" err="1"/>
              <a:t>Replacement</a:t>
            </a:r>
            <a:r>
              <a:rPr lang="it-IT" dirty="0"/>
              <a:t> </a:t>
            </a:r>
            <a:r>
              <a:rPr lang="it-IT" dirty="0" err="1"/>
              <a:t>solutions</a:t>
            </a:r>
            <a:r>
              <a:rPr lang="it-IT" dirty="0"/>
              <a:t> - </a:t>
            </a:r>
            <a:r>
              <a:rPr lang="it-IT" dirty="0" err="1"/>
              <a:t>Correspondence</a:t>
            </a:r>
            <a:r>
              <a:rPr lang="it-IT" dirty="0"/>
              <a:t> </a:t>
            </a:r>
            <a:r>
              <a:rPr lang="it-IT" dirty="0" err="1"/>
              <a:t>table</a:t>
            </a:r>
            <a:endParaRPr lang="en-US" dirty="0"/>
          </a:p>
        </p:txBody>
      </p:sp>
      <p:sp>
        <p:nvSpPr>
          <p:cNvPr id="12" name="Segnaposto piè di pagina 11"/>
          <p:cNvSpPr>
            <a:spLocks noGrp="1"/>
          </p:cNvSpPr>
          <p:nvPr>
            <p:ph type="ftr" sz="quarter" idx="19"/>
          </p:nvPr>
        </p:nvSpPr>
        <p:spPr/>
        <p:txBody>
          <a:bodyPr/>
          <a:lstStyle/>
          <a:p>
            <a:endParaRPr lang="it-IT"/>
          </a:p>
        </p:txBody>
      </p:sp>
      <p:sp>
        <p:nvSpPr>
          <p:cNvPr id="14" name="Segnaposto piè di pagina 13"/>
          <p:cNvSpPr>
            <a:spLocks noGrp="1"/>
          </p:cNvSpPr>
          <p:nvPr>
            <p:ph type="ftr" sz="quarter" idx="19"/>
          </p:nvPr>
        </p:nvSpPr>
        <p:spPr/>
        <p:txBody>
          <a:bodyPr/>
          <a:lstStyle/>
          <a:p>
            <a:endParaRPr lang="it-IT"/>
          </a:p>
        </p:txBody>
      </p:sp>
      <p:sp>
        <p:nvSpPr>
          <p:cNvPr id="15" name="Content Placeholder 3">
            <a:extLst>
              <a:ext uri="{FF2B5EF4-FFF2-40B4-BE49-F238E27FC236}">
                <a16:creationId xmlns:a16="http://schemas.microsoft.com/office/drawing/2014/main" id="{C2970B67-3AAD-49C2-8574-21CAEE11D271}"/>
              </a:ext>
            </a:extLst>
          </p:cNvPr>
          <p:cNvSpPr txBox="1">
            <a:spLocks/>
          </p:cNvSpPr>
          <p:nvPr/>
        </p:nvSpPr>
        <p:spPr bwMode="gray">
          <a:xfrm>
            <a:off x="339633" y="5959307"/>
            <a:ext cx="11524671" cy="143862"/>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1" defTabSz="914491">
              <a:lnSpc>
                <a:spcPts val="800"/>
              </a:lnSpc>
              <a:spcBef>
                <a:spcPts val="600"/>
              </a:spcBef>
            </a:pPr>
            <a:r>
              <a:rPr lang="en-US" sz="900" dirty="0">
                <a:solidFill>
                  <a:srgbClr val="000000"/>
                </a:solidFill>
              </a:rPr>
              <a:t>* Version available only for New </a:t>
            </a:r>
            <a:r>
              <a:rPr lang="en-US" sz="900" dirty="0" err="1">
                <a:solidFill>
                  <a:srgbClr val="000000"/>
                </a:solidFill>
              </a:rPr>
              <a:t>Emax</a:t>
            </a:r>
            <a:r>
              <a:rPr lang="en-US" sz="900" dirty="0">
                <a:solidFill>
                  <a:srgbClr val="000000"/>
                </a:solidFill>
              </a:rPr>
              <a:t>; (1) Derating to 3800A</a:t>
            </a:r>
          </a:p>
        </p:txBody>
      </p:sp>
      <p:sp>
        <p:nvSpPr>
          <p:cNvPr id="16" name="Text Placeholder 11">
            <a:extLst>
              <a:ext uri="{FF2B5EF4-FFF2-40B4-BE49-F238E27FC236}">
                <a16:creationId xmlns:a16="http://schemas.microsoft.com/office/drawing/2014/main" id="{3FCC980C-3F38-4E67-8248-5423EC77FA0F}"/>
              </a:ext>
            </a:extLst>
          </p:cNvPr>
          <p:cNvSpPr txBox="1">
            <a:spLocks/>
          </p:cNvSpPr>
          <p:nvPr/>
        </p:nvSpPr>
        <p:spPr bwMode="gray">
          <a:xfrm>
            <a:off x="332368" y="1887351"/>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sym typeface="Wingdings" panose="05000000000000000000" pitchFamily="2" charset="2"/>
              </a:rPr>
              <a:t>Switch </a:t>
            </a:r>
            <a:r>
              <a:rPr lang="it-IT" dirty="0" err="1">
                <a:sym typeface="Wingdings" panose="05000000000000000000" pitchFamily="2" charset="2"/>
              </a:rPr>
              <a:t>disconnectors</a:t>
            </a:r>
            <a:r>
              <a:rPr lang="it-IT" dirty="0">
                <a:sym typeface="Wingdings" panose="05000000000000000000" pitchFamily="2" charset="2"/>
              </a:rPr>
              <a:t>  </a:t>
            </a:r>
            <a:r>
              <a:rPr lang="it-IT" dirty="0"/>
              <a:t> </a:t>
            </a:r>
            <a:endParaRPr lang="en-US" dirty="0"/>
          </a:p>
        </p:txBody>
      </p:sp>
      <p:graphicFrame>
        <p:nvGraphicFramePr>
          <p:cNvPr id="17" name="Tabella 16">
            <a:extLst>
              <a:ext uri="{FF2B5EF4-FFF2-40B4-BE49-F238E27FC236}">
                <a16:creationId xmlns:a16="http://schemas.microsoft.com/office/drawing/2014/main" id="{909B2099-3869-4E1D-B711-806BD26141C0}"/>
              </a:ext>
            </a:extLst>
          </p:cNvPr>
          <p:cNvGraphicFramePr>
            <a:graphicFrameLocks noGrp="1"/>
          </p:cNvGraphicFramePr>
          <p:nvPr>
            <p:extLst>
              <p:ext uri="{D42A27DB-BD31-4B8C-83A1-F6EECF244321}">
                <p14:modId xmlns:p14="http://schemas.microsoft.com/office/powerpoint/2010/main" val="791199468"/>
              </p:ext>
            </p:extLst>
          </p:nvPr>
        </p:nvGraphicFramePr>
        <p:xfrm>
          <a:off x="332366" y="2240185"/>
          <a:ext cx="11520001" cy="3648436"/>
        </p:xfrm>
        <a:graphic>
          <a:graphicData uri="http://schemas.openxmlformats.org/drawingml/2006/table">
            <a:tbl>
              <a:tblPr>
                <a:tableStyleId>{073A0DAA-6AF3-43AB-8588-CEC1D06C72B9}</a:tableStyleId>
              </a:tblPr>
              <a:tblGrid>
                <a:gridCol w="3209343">
                  <a:extLst>
                    <a:ext uri="{9D8B030D-6E8A-4147-A177-3AD203B41FA5}">
                      <a16:colId xmlns:a16="http://schemas.microsoft.com/office/drawing/2014/main" val="3567704022"/>
                    </a:ext>
                  </a:extLst>
                </a:gridCol>
                <a:gridCol w="1948029">
                  <a:extLst>
                    <a:ext uri="{9D8B030D-6E8A-4147-A177-3AD203B41FA5}">
                      <a16:colId xmlns:a16="http://schemas.microsoft.com/office/drawing/2014/main" val="2058803807"/>
                    </a:ext>
                  </a:extLst>
                </a:gridCol>
                <a:gridCol w="1317372">
                  <a:extLst>
                    <a:ext uri="{9D8B030D-6E8A-4147-A177-3AD203B41FA5}">
                      <a16:colId xmlns:a16="http://schemas.microsoft.com/office/drawing/2014/main" val="2183744391"/>
                    </a:ext>
                  </a:extLst>
                </a:gridCol>
                <a:gridCol w="1387445">
                  <a:extLst>
                    <a:ext uri="{9D8B030D-6E8A-4147-A177-3AD203B41FA5}">
                      <a16:colId xmlns:a16="http://schemas.microsoft.com/office/drawing/2014/main" val="1155990938"/>
                    </a:ext>
                  </a:extLst>
                </a:gridCol>
                <a:gridCol w="1177227">
                  <a:extLst>
                    <a:ext uri="{9D8B030D-6E8A-4147-A177-3AD203B41FA5}">
                      <a16:colId xmlns:a16="http://schemas.microsoft.com/office/drawing/2014/main" val="2490834587"/>
                    </a:ext>
                  </a:extLst>
                </a:gridCol>
                <a:gridCol w="1079124">
                  <a:extLst>
                    <a:ext uri="{9D8B030D-6E8A-4147-A177-3AD203B41FA5}">
                      <a16:colId xmlns:a16="http://schemas.microsoft.com/office/drawing/2014/main" val="2760073694"/>
                    </a:ext>
                  </a:extLst>
                </a:gridCol>
                <a:gridCol w="1401461">
                  <a:extLst>
                    <a:ext uri="{9D8B030D-6E8A-4147-A177-3AD203B41FA5}">
                      <a16:colId xmlns:a16="http://schemas.microsoft.com/office/drawing/2014/main" val="3752352576"/>
                    </a:ext>
                  </a:extLst>
                </a:gridCol>
              </a:tblGrid>
              <a:tr h="388036">
                <a:tc>
                  <a:txBody>
                    <a:bodyPr/>
                    <a:lstStyle/>
                    <a:p>
                      <a:pPr algn="l" fontAlgn="ctr"/>
                      <a:r>
                        <a:rPr lang="it-IT" sz="1000" b="1" i="0" u="none" strike="noStrike" dirty="0" err="1">
                          <a:solidFill>
                            <a:srgbClr val="000000"/>
                          </a:solidFill>
                          <a:effectLst/>
                          <a:latin typeface="+mn-lt"/>
                        </a:rPr>
                        <a:t>Emax</a:t>
                      </a:r>
                      <a:r>
                        <a:rPr lang="it-IT" sz="1000" b="1" i="0" u="none" strike="noStrike" dirty="0">
                          <a:solidFill>
                            <a:srgbClr val="000000"/>
                          </a:solidFill>
                          <a:effectLst/>
                          <a:latin typeface="+mn-lt"/>
                        </a:rPr>
                        <a:t>/New </a:t>
                      </a:r>
                      <a:r>
                        <a:rPr lang="it-IT" sz="1000" b="1" i="0" u="none" strike="noStrike" dirty="0" err="1">
                          <a:solidFill>
                            <a:srgbClr val="000000"/>
                          </a:solidFill>
                          <a:effectLst/>
                          <a:latin typeface="+mn-lt"/>
                        </a:rPr>
                        <a:t>Emax</a:t>
                      </a:r>
                      <a:endParaRPr lang="it-IT" sz="1000" b="1" i="0" u="none" strike="noStrike" dirty="0">
                        <a:solidFill>
                          <a:srgbClr val="000000"/>
                        </a:solidFill>
                        <a:effectLst/>
                        <a:latin typeface="+mn-lt"/>
                      </a:endParaRP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err="1">
                          <a:solidFill>
                            <a:srgbClr val="000000"/>
                          </a:solidFill>
                          <a:effectLst/>
                          <a:latin typeface="+mn-lt"/>
                        </a:rPr>
                        <a:t>Iu</a:t>
                      </a:r>
                      <a:r>
                        <a:rPr lang="it-IT" sz="1000" b="0" i="0" u="none" strike="noStrike" dirty="0">
                          <a:solidFill>
                            <a:srgbClr val="000000"/>
                          </a:solidFill>
                          <a:effectLst/>
                          <a:latin typeface="+mn-lt"/>
                        </a:rPr>
                        <a:t> [A]</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Poles</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err="1">
                          <a:solidFill>
                            <a:srgbClr val="000000"/>
                          </a:solidFill>
                          <a:effectLst/>
                          <a:latin typeface="+mn-lt"/>
                        </a:rPr>
                        <a:t>Emax</a:t>
                      </a:r>
                      <a:r>
                        <a:rPr lang="it-IT" sz="1000" b="1" i="0" u="none" strike="noStrike" dirty="0">
                          <a:solidFill>
                            <a:srgbClr val="000000"/>
                          </a:solidFill>
                          <a:effectLst/>
                          <a:latin typeface="+mn-lt"/>
                        </a:rPr>
                        <a:t> 2</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Emax 2</a:t>
                      </a:r>
                      <a:br>
                        <a:rPr lang="it-IT" sz="1000" b="0" i="0" u="none" strike="noStrike">
                          <a:solidFill>
                            <a:srgbClr val="000000"/>
                          </a:solidFill>
                          <a:effectLst/>
                          <a:latin typeface="+mn-lt"/>
                        </a:rPr>
                      </a:br>
                      <a:r>
                        <a:rPr lang="it-IT" sz="1000" b="0" i="0" u="none" strike="noStrike">
                          <a:solidFill>
                            <a:srgbClr val="000000"/>
                          </a:solidFill>
                          <a:effectLst/>
                          <a:latin typeface="+mn-lt"/>
                        </a:rPr>
                        <a:t>Performance Level</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Iu [A]</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Icw (1s) [kA]</a:t>
                      </a:r>
                    </a:p>
                  </a:txBody>
                  <a:tcPr marL="6350" marR="6350" marT="635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3755835"/>
                  </a:ext>
                </a:extLst>
              </a:tr>
              <a:tr h="0">
                <a:tc>
                  <a:txBody>
                    <a:bodyPr/>
                    <a:lstStyle/>
                    <a:p>
                      <a:pPr algn="l" fontAlgn="ctr"/>
                      <a:r>
                        <a:rPr lang="it-IT" sz="1000" b="1" i="0" u="none" strike="noStrike" dirty="0">
                          <a:solidFill>
                            <a:srgbClr val="000000"/>
                          </a:solidFill>
                          <a:effectLst/>
                          <a:latin typeface="+mn-lt"/>
                        </a:rPr>
                        <a:t>E3S/MS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2500...3200</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E4.2/MS</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N</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3200</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65</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1046875"/>
                  </a:ext>
                </a:extLst>
              </a:tr>
              <a:tr h="0">
                <a:tc>
                  <a:txBody>
                    <a:bodyPr/>
                    <a:lstStyle/>
                    <a:p>
                      <a:pPr algn="l" fontAlgn="ctr"/>
                      <a:r>
                        <a:rPr lang="it-IT" sz="1000" b="1" i="0" u="none" strike="noStrike" dirty="0">
                          <a:solidFill>
                            <a:srgbClr val="000000"/>
                          </a:solidFill>
                          <a:effectLst/>
                          <a:latin typeface="+mn-lt"/>
                        </a:rPr>
                        <a:t>E3H/MS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mn-lt"/>
                        </a:rPr>
                        <a:t>1000...3200</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E4.2/MS</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H</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3200</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75</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663647"/>
                  </a:ext>
                </a:extLst>
              </a:tr>
              <a:tr h="0">
                <a:tc rowSpan="3">
                  <a:txBody>
                    <a:bodyPr/>
                    <a:lstStyle/>
                    <a:p>
                      <a:pPr algn="l" fontAlgn="ctr"/>
                      <a:r>
                        <a:rPr lang="it-IT" sz="1000" b="1" i="0" u="none" strike="noStrike" dirty="0">
                          <a:solidFill>
                            <a:srgbClr val="000000"/>
                          </a:solidFill>
                          <a:effectLst/>
                          <a:latin typeface="+mn-lt"/>
                        </a:rPr>
                        <a:t>E3V/MS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mn-lt"/>
                        </a:rPr>
                        <a:t>800...2000*</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E4.2/MS</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V</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2000</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85</a:t>
                      </a:r>
                    </a:p>
                  </a:txBody>
                  <a:tcPr marL="6350" marR="6350" marT="635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7535157"/>
                  </a:ext>
                </a:extLst>
              </a:tr>
              <a:tr h="0">
                <a:tc vMerge="1">
                  <a:txBody>
                    <a:bodyPr/>
                    <a:lstStyle/>
                    <a:p>
                      <a:endParaRPr lang="it-IT"/>
                    </a:p>
                  </a:txBody>
                  <a:tcPr/>
                </a:tc>
                <a:tc>
                  <a:txBody>
                    <a:bodyPr/>
                    <a:lstStyle/>
                    <a:p>
                      <a:pPr algn="ctr" fontAlgn="ctr"/>
                      <a:r>
                        <a:rPr lang="it-IT" sz="1000" b="0" i="0" u="none" strike="noStrike" dirty="0">
                          <a:solidFill>
                            <a:srgbClr val="000000"/>
                          </a:solidFill>
                          <a:effectLst/>
                          <a:latin typeface="+mn-lt"/>
                        </a:rPr>
                        <a:t>2500*</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mn-lt"/>
                        </a:rPr>
                        <a:t>3p/4p</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b="1" i="0" u="none" strike="noStrike" dirty="0">
                          <a:solidFill>
                            <a:srgbClr val="000000"/>
                          </a:solidFill>
                          <a:effectLst/>
                          <a:latin typeface="+mn-lt"/>
                        </a:rPr>
                        <a:t>E4.2/MS</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V</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2500</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3755707"/>
                  </a:ext>
                </a:extLst>
              </a:tr>
              <a:tr h="196588">
                <a:tc vMerge="1">
                  <a:txBody>
                    <a:bodyPr/>
                    <a:lstStyle/>
                    <a:p>
                      <a:endParaRPr lang="it-IT"/>
                    </a:p>
                  </a:txBody>
                  <a:tcPr/>
                </a:tc>
                <a:tc>
                  <a:txBody>
                    <a:bodyPr/>
                    <a:lstStyle/>
                    <a:p>
                      <a:pPr algn="ctr" fontAlgn="ctr"/>
                      <a:r>
                        <a:rPr lang="it-IT" sz="1000" b="0" i="0" u="none" strike="noStrike" dirty="0">
                          <a:solidFill>
                            <a:srgbClr val="000000"/>
                          </a:solidFill>
                          <a:effectLst/>
                          <a:latin typeface="+mn-lt"/>
                        </a:rPr>
                        <a:t>3200*</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E4.2/MS</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V</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3200</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85</a:t>
                      </a:r>
                    </a:p>
                  </a:txBody>
                  <a:tcPr marL="6350" marR="6350" marT="635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4959528"/>
                  </a:ext>
                </a:extLst>
              </a:tr>
              <a:tr h="0">
                <a:tc>
                  <a:txBody>
                    <a:bodyPr/>
                    <a:lstStyle/>
                    <a:p>
                      <a:pPr marL="0" marR="0" lvl="0" indent="0" algn="l" defTabSz="914491" rtl="0" eaLnBrk="1" fontAlgn="ctr" latinLnBrk="0" hangingPunct="1">
                        <a:lnSpc>
                          <a:spcPct val="100000"/>
                        </a:lnSpc>
                        <a:spcBef>
                          <a:spcPts val="0"/>
                        </a:spcBef>
                        <a:spcAft>
                          <a:spcPts val="0"/>
                        </a:spcAft>
                        <a:buClrTx/>
                        <a:buSzTx/>
                        <a:buFontTx/>
                        <a:buNone/>
                        <a:tabLst/>
                        <a:defRPr/>
                      </a:pPr>
                      <a:r>
                        <a:rPr lang="it-IT" sz="1000" b="1" i="0" u="none" strike="noStrike" dirty="0">
                          <a:solidFill>
                            <a:srgbClr val="000000"/>
                          </a:solidFill>
                          <a:effectLst/>
                          <a:latin typeface="+mn-lt"/>
                        </a:rPr>
                        <a:t>E4S/MS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4000</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mn-lt"/>
                        </a:rPr>
                        <a:t>3p/4p</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b="1" i="0" u="none" strike="noStrike" dirty="0">
                          <a:solidFill>
                            <a:srgbClr val="000000"/>
                          </a:solidFill>
                          <a:effectLst/>
                          <a:latin typeface="+mn-lt"/>
                        </a:rPr>
                        <a:t>E4.2/MS</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H</a:t>
                      </a: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u="none" strike="noStrike" dirty="0">
                          <a:effectLst/>
                        </a:rPr>
                        <a:t>4000</a:t>
                      </a:r>
                      <a:r>
                        <a:rPr lang="it-IT" sz="1000" u="none" strike="noStrike" baseline="30000" dirty="0">
                          <a:effectLst/>
                        </a:rPr>
                        <a:t>(1)</a:t>
                      </a:r>
                      <a:endParaRPr lang="it-IT" sz="1000" b="0" i="0" u="none" strike="noStrike" baseline="30000" dirty="0">
                        <a:solidFill>
                          <a:srgbClr val="000000"/>
                        </a:solidFill>
                        <a:effectLst/>
                        <a:latin typeface="ABBvoice" panose="020D0603020503020204" pitchFamily="34" charset="0"/>
                      </a:endParaRPr>
                    </a:p>
                  </a:txBody>
                  <a:tcPr marL="6350" marR="6350" marT="72000" marB="72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75</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4138399"/>
                  </a:ext>
                </a:extLst>
              </a:tr>
              <a:tr h="0">
                <a:tc rowSpan="2">
                  <a:txBody>
                    <a:bodyPr/>
                    <a:lstStyle/>
                    <a:p>
                      <a:pPr marL="0" marR="0" lvl="0" indent="0" algn="l" defTabSz="914491" rtl="0" eaLnBrk="1" fontAlgn="ctr" latinLnBrk="0" hangingPunct="1">
                        <a:lnSpc>
                          <a:spcPct val="100000"/>
                        </a:lnSpc>
                        <a:spcBef>
                          <a:spcPts val="0"/>
                        </a:spcBef>
                        <a:spcAft>
                          <a:spcPts val="0"/>
                        </a:spcAft>
                        <a:buClrTx/>
                        <a:buSzTx/>
                        <a:buFontTx/>
                        <a:buNone/>
                        <a:tabLst/>
                        <a:defRPr/>
                      </a:pPr>
                      <a:r>
                        <a:rPr lang="it-IT" sz="1000" b="1" i="0" u="none" strike="noStrike" dirty="0">
                          <a:solidFill>
                            <a:srgbClr val="000000"/>
                          </a:solidFill>
                          <a:effectLst/>
                          <a:latin typeface="+mn-lt"/>
                        </a:rPr>
                        <a:t>E4H/MS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3200</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E4.2/MS</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V</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3200</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a:t>
                      </a:r>
                    </a:p>
                  </a:txBody>
                  <a:tcPr marL="6350" marR="6350" marT="635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9675582"/>
                  </a:ext>
                </a:extLst>
              </a:tr>
              <a:tr h="0">
                <a:tc vMerge="1">
                  <a:txBody>
                    <a:bodyPr/>
                    <a:lstStyle/>
                    <a:p>
                      <a:endParaRPr lang="it-IT"/>
                    </a:p>
                  </a:txBody>
                  <a:tcPr>
                    <a:lnT w="12700" cap="flat" cmpd="sng" algn="ctr">
                      <a:solidFill>
                        <a:schemeClr val="tx1"/>
                      </a:solidFill>
                      <a:prstDash val="solid"/>
                      <a:round/>
                      <a:headEnd type="none" w="med" len="med"/>
                      <a:tailEnd type="none" w="med" len="med"/>
                    </a:lnT>
                  </a:tcPr>
                </a:tc>
                <a:tc>
                  <a:txBody>
                    <a:bodyPr/>
                    <a:lstStyle/>
                    <a:p>
                      <a:pPr algn="ctr" fontAlgn="ctr"/>
                      <a:r>
                        <a:rPr lang="it-IT" sz="1000" b="0" i="0" u="none" strike="noStrike" dirty="0">
                          <a:solidFill>
                            <a:srgbClr val="000000"/>
                          </a:solidFill>
                          <a:effectLst/>
                          <a:latin typeface="+mn-lt"/>
                        </a:rPr>
                        <a:t>4000</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E4.2/MS</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V</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91" rtl="0" eaLnBrk="1" fontAlgn="ctr" latinLnBrk="0" hangingPunct="1">
                        <a:lnSpc>
                          <a:spcPct val="100000"/>
                        </a:lnSpc>
                        <a:spcBef>
                          <a:spcPts val="0"/>
                        </a:spcBef>
                        <a:spcAft>
                          <a:spcPts val="0"/>
                        </a:spcAft>
                        <a:buClrTx/>
                        <a:buSzTx/>
                        <a:buFontTx/>
                        <a:buNone/>
                        <a:tabLst/>
                        <a:defRPr/>
                      </a:pPr>
                      <a:r>
                        <a:rPr lang="it-IT" sz="1000" u="none" strike="noStrike" dirty="0">
                          <a:effectLst/>
                        </a:rPr>
                        <a:t>4000</a:t>
                      </a:r>
                      <a:r>
                        <a:rPr lang="it-IT" sz="1000" u="none" strike="noStrike" baseline="30000" dirty="0">
                          <a:effectLst/>
                        </a:rPr>
                        <a:t>(1)</a:t>
                      </a:r>
                      <a:endParaRPr lang="it-IT" sz="1000" b="0" i="0" u="none" strike="noStrike" baseline="30000" dirty="0">
                        <a:solidFill>
                          <a:srgbClr val="000000"/>
                        </a:solidFill>
                        <a:effectLst/>
                        <a:latin typeface="ABBvoice" panose="020D0603020503020204" pitchFamily="34" charset="0"/>
                      </a:endParaRP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a:t>
                      </a:r>
                    </a:p>
                  </a:txBody>
                  <a:tcPr marL="6350" marR="6350" marT="635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194124"/>
                  </a:ext>
                </a:extLst>
              </a:tr>
              <a:tr h="0">
                <a:tc rowSpan="3">
                  <a:txBody>
                    <a:bodyPr/>
                    <a:lstStyle/>
                    <a:p>
                      <a:pPr algn="l" fontAlgn="ctr"/>
                      <a:r>
                        <a:rPr lang="it-IT" sz="1000" b="1" i="0" u="none" strike="noStrike" dirty="0">
                          <a:solidFill>
                            <a:srgbClr val="000000"/>
                          </a:solidFill>
                          <a:effectLst/>
                          <a:latin typeface="+mn-lt"/>
                        </a:rPr>
                        <a:t>E6H/MS</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4000*</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E6.2/MS</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H</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4000</a:t>
                      </a:r>
                    </a:p>
                  </a:txBody>
                  <a:tcPr marL="6350" marR="6350" marT="72000" marB="7200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a:t>
                      </a:r>
                    </a:p>
                  </a:txBody>
                  <a:tcPr marL="6350" marR="6350" marT="635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2106577"/>
                  </a:ext>
                </a:extLst>
              </a:tr>
              <a:tr h="0">
                <a:tc vMerge="1">
                  <a:txBody>
                    <a:bodyPr/>
                    <a:lstStyle/>
                    <a:p>
                      <a:endParaRPr lang="it-IT"/>
                    </a:p>
                  </a:txBody>
                  <a:tcPr>
                    <a:lnT w="12700" cap="flat" cmpd="sng" algn="ctr">
                      <a:solidFill>
                        <a:schemeClr val="tx1"/>
                      </a:solidFill>
                      <a:prstDash val="solid"/>
                      <a:round/>
                      <a:headEnd type="none" w="med" len="med"/>
                      <a:tailEnd type="none" w="med" len="med"/>
                    </a:lnT>
                  </a:tcPr>
                </a:tc>
                <a:tc>
                  <a:txBody>
                    <a:bodyPr/>
                    <a:lstStyle/>
                    <a:p>
                      <a:pPr algn="ctr" fontAlgn="ctr"/>
                      <a:r>
                        <a:rPr lang="it-IT" sz="1000" b="0" i="0" u="none" strike="noStrike" dirty="0">
                          <a:solidFill>
                            <a:srgbClr val="000000"/>
                          </a:solidFill>
                          <a:effectLst/>
                          <a:latin typeface="+mn-lt"/>
                        </a:rPr>
                        <a:t>5000</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a:solidFill>
                            <a:srgbClr val="000000"/>
                          </a:solidFill>
                          <a:effectLst/>
                          <a:latin typeface="+mn-lt"/>
                        </a:rPr>
                        <a:t>3p/4p</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E6.2/MS</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H</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5000</a:t>
                      </a:r>
                    </a:p>
                  </a:txBody>
                  <a:tcPr marL="6350" marR="635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905095"/>
                  </a:ext>
                </a:extLst>
              </a:tr>
              <a:tr h="0">
                <a:tc vMerge="1">
                  <a:txBody>
                    <a:bodyPr/>
                    <a:lstStyle/>
                    <a:p>
                      <a:endParaRPr lang="it-IT"/>
                    </a:p>
                  </a:txBody>
                  <a:tcPr/>
                </a:tc>
                <a:tc>
                  <a:txBody>
                    <a:bodyPr/>
                    <a:lstStyle/>
                    <a:p>
                      <a:pPr algn="ctr" fontAlgn="ctr"/>
                      <a:r>
                        <a:rPr lang="it-IT" sz="1000" b="0" i="0" u="none" strike="noStrike" dirty="0">
                          <a:solidFill>
                            <a:srgbClr val="000000"/>
                          </a:solidFill>
                          <a:effectLst/>
                          <a:latin typeface="+mn-lt"/>
                        </a:rPr>
                        <a:t>6300</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3p/4p</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mn-lt"/>
                        </a:rPr>
                        <a:t>E6.2/MS</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H</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6300</a:t>
                      </a:r>
                    </a:p>
                  </a:txBody>
                  <a:tcPr marL="6350" marR="6350" marT="72000" marB="7200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1000" b="0" i="0" u="none" strike="noStrike" dirty="0">
                          <a:solidFill>
                            <a:srgbClr val="000000"/>
                          </a:solidFill>
                          <a:effectLst/>
                          <a:latin typeface="+mn-lt"/>
                        </a:rPr>
                        <a:t>100</a:t>
                      </a:r>
                    </a:p>
                  </a:txBody>
                  <a:tcPr marL="6350" marR="6350" marT="635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3872083"/>
                  </a:ext>
                </a:extLst>
              </a:tr>
            </a:tbl>
          </a:graphicData>
        </a:graphic>
      </p:graphicFrame>
    </p:spTree>
    <p:extLst>
      <p:ext uri="{BB962C8B-B14F-4D97-AF65-F5344CB8AC3E}">
        <p14:creationId xmlns:p14="http://schemas.microsoft.com/office/powerpoint/2010/main" val="227074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16</a:t>
            </a:fld>
            <a:endParaRPr lang="en-US" dirty="0"/>
          </a:p>
        </p:txBody>
      </p:sp>
      <p:sp>
        <p:nvSpPr>
          <p:cNvPr id="8" name="Sottotitolo 7"/>
          <p:cNvSpPr>
            <a:spLocks noGrp="1"/>
          </p:cNvSpPr>
          <p:nvPr>
            <p:ph type="subTitle" idx="13"/>
          </p:nvPr>
        </p:nvSpPr>
        <p:spPr/>
        <p:txBody>
          <a:bodyPr/>
          <a:lstStyle/>
          <a:p>
            <a:r>
              <a:rPr lang="it-IT" dirty="0"/>
              <a:t>Product </a:t>
            </a:r>
            <a:r>
              <a:rPr lang="it-IT" dirty="0" err="1"/>
              <a:t>details</a:t>
            </a:r>
            <a:r>
              <a:rPr lang="it-IT" dirty="0"/>
              <a:t> </a:t>
            </a:r>
            <a:endParaRPr lang="en-US" dirty="0"/>
          </a:p>
        </p:txBody>
      </p:sp>
      <p:sp>
        <p:nvSpPr>
          <p:cNvPr id="9" name="Text Placeholder 11"/>
          <p:cNvSpPr txBox="1">
            <a:spLocks/>
          </p:cNvSpPr>
          <p:nvPr/>
        </p:nvSpPr>
        <p:spPr bwMode="gray">
          <a:xfrm>
            <a:off x="330601" y="1931193"/>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sym typeface="Wingdings" panose="05000000000000000000" pitchFamily="2" charset="2"/>
              </a:rPr>
              <a:t>DR </a:t>
            </a:r>
            <a:r>
              <a:rPr lang="it-IT" dirty="0" err="1">
                <a:sym typeface="Wingdings" panose="05000000000000000000" pitchFamily="2" charset="2"/>
              </a:rPr>
              <a:t>retrofitting</a:t>
            </a:r>
            <a:r>
              <a:rPr lang="it-IT" dirty="0">
                <a:sym typeface="Wingdings" panose="05000000000000000000" pitchFamily="2" charset="2"/>
              </a:rPr>
              <a:t> kit </a:t>
            </a:r>
            <a:endParaRPr lang="en-US" dirty="0"/>
          </a:p>
        </p:txBody>
      </p:sp>
      <p:cxnSp>
        <p:nvCxnSpPr>
          <p:cNvPr id="10" name="Straight Connector 7"/>
          <p:cNvCxnSpPr/>
          <p:nvPr/>
        </p:nvCxnSpPr>
        <p:spPr bwMode="gray">
          <a:xfrm>
            <a:off x="330601"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332366" y="2317638"/>
            <a:ext cx="5763633" cy="3594474"/>
          </a:xfrm>
        </p:spPr>
        <p:txBody>
          <a:bodyPr lIns="0" tIns="0" rIns="0" bIns="0" anchor="t"/>
          <a:lstStyle/>
          <a:p>
            <a:pPr lvl="0" defTabSz="914491">
              <a:spcBef>
                <a:spcPts val="600"/>
              </a:spcBef>
            </a:pPr>
            <a:r>
              <a:rPr lang="en-US" sz="1400" dirty="0">
                <a:solidFill>
                  <a:srgbClr val="000000"/>
                </a:solidFill>
              </a:rPr>
              <a:t>The kit consists:</a:t>
            </a:r>
          </a:p>
          <a:p>
            <a:pPr marL="180018" lvl="1" indent="-180018" defTabSz="914491">
              <a:spcBef>
                <a:spcPts val="600"/>
              </a:spcBef>
              <a:buFont typeface="ABBvoiceOffice" panose="020D0603020503020204" pitchFamily="34" charset="0"/>
              <a:buChar char="–"/>
            </a:pPr>
            <a:r>
              <a:rPr lang="en-US" sz="1400" dirty="0">
                <a:solidFill>
                  <a:srgbClr val="000000"/>
                </a:solidFill>
              </a:rPr>
              <a:t>Special mobile part developed and tested in the ABB service factory and ready to racked-in into the old fixed part. It includes:</a:t>
            </a:r>
          </a:p>
          <a:p>
            <a:pPr marL="360036" lvl="2" indent="-180018" defTabSz="914491">
              <a:spcBef>
                <a:spcPts val="600"/>
              </a:spcBef>
              <a:buFont typeface="Arial" panose="020B0604020202020204" pitchFamily="34" charset="0"/>
              <a:buChar char="•"/>
            </a:pPr>
            <a:r>
              <a:rPr lang="en-US" sz="1400" dirty="0">
                <a:solidFill>
                  <a:srgbClr val="000000"/>
                </a:solidFill>
              </a:rPr>
              <a:t>Sliding contacts</a:t>
            </a:r>
          </a:p>
          <a:p>
            <a:pPr marL="360036" lvl="2" indent="-180018" defTabSz="914491">
              <a:spcBef>
                <a:spcPts val="600"/>
              </a:spcBef>
              <a:buFont typeface="Arial" panose="020B0604020202020204" pitchFamily="34" charset="0"/>
              <a:buChar char="•"/>
            </a:pPr>
            <a:r>
              <a:rPr lang="en-US" sz="1400" dirty="0">
                <a:solidFill>
                  <a:srgbClr val="000000"/>
                </a:solidFill>
              </a:rPr>
              <a:t>Mechanical signaling</a:t>
            </a:r>
          </a:p>
          <a:p>
            <a:pPr marL="360036" lvl="2" indent="-180018" defTabSz="914491">
              <a:spcBef>
                <a:spcPts val="600"/>
              </a:spcBef>
              <a:buFont typeface="Arial" panose="020B0604020202020204" pitchFamily="34" charset="0"/>
              <a:buChar char="•"/>
            </a:pPr>
            <a:r>
              <a:rPr lang="en-US" sz="1400" dirty="0">
                <a:solidFill>
                  <a:srgbClr val="000000"/>
                </a:solidFill>
              </a:rPr>
              <a:t>Anti-insertion locks</a:t>
            </a:r>
          </a:p>
          <a:p>
            <a:pPr marL="360036" lvl="2" indent="-180018" defTabSz="914491">
              <a:spcBef>
                <a:spcPts val="600"/>
              </a:spcBef>
              <a:buFont typeface="Arial" panose="020B0604020202020204" pitchFamily="34" charset="0"/>
              <a:buChar char="•"/>
            </a:pPr>
            <a:r>
              <a:rPr lang="en-US" sz="1400" dirty="0">
                <a:solidFill>
                  <a:srgbClr val="000000"/>
                </a:solidFill>
              </a:rPr>
              <a:t>Racking in/out lever</a:t>
            </a:r>
          </a:p>
          <a:p>
            <a:pPr marL="180018" lvl="1" indent="-180018" defTabSz="914491">
              <a:spcBef>
                <a:spcPts val="600"/>
              </a:spcBef>
              <a:buFont typeface="ABBvoiceOffice" panose="020D0603020503020204" pitchFamily="34" charset="0"/>
              <a:buChar char="–"/>
            </a:pPr>
            <a:r>
              <a:rPr lang="en-US" sz="1400" dirty="0">
                <a:solidFill>
                  <a:srgbClr val="000000"/>
                </a:solidFill>
              </a:rPr>
              <a:t>Kit for the door’s adaption</a:t>
            </a:r>
          </a:p>
          <a:p>
            <a:pPr marL="360036" lvl="2" indent="-180018" defTabSz="914491">
              <a:spcBef>
                <a:spcPts val="600"/>
              </a:spcBef>
              <a:buFont typeface="Arial" panose="020B0604020202020204" pitchFamily="34" charset="0"/>
              <a:buChar char="•"/>
            </a:pPr>
            <a:endParaRPr lang="en-US" sz="1400" dirty="0">
              <a:solidFill>
                <a:srgbClr val="000000"/>
              </a:solidFill>
            </a:endParaRPr>
          </a:p>
          <a:p>
            <a:pPr lvl="0" defTabSz="914491">
              <a:spcBef>
                <a:spcPts val="600"/>
              </a:spcBef>
            </a:pPr>
            <a:r>
              <a:rPr lang="en-US" sz="1400" dirty="0">
                <a:solidFill>
                  <a:srgbClr val="000000"/>
                </a:solidFill>
              </a:rPr>
              <a:t>It is always necessary to verify that the </a:t>
            </a:r>
            <a:r>
              <a:rPr lang="en-US" sz="1400" dirty="0" err="1">
                <a:solidFill>
                  <a:srgbClr val="000000"/>
                </a:solidFill>
              </a:rPr>
              <a:t>Emax</a:t>
            </a:r>
            <a:r>
              <a:rPr lang="en-US" sz="1400" dirty="0">
                <a:solidFill>
                  <a:srgbClr val="000000"/>
                </a:solidFill>
              </a:rPr>
              <a:t>/New </a:t>
            </a:r>
            <a:r>
              <a:rPr lang="en-US" sz="1400" dirty="0" err="1">
                <a:solidFill>
                  <a:srgbClr val="000000"/>
                </a:solidFill>
              </a:rPr>
              <a:t>Emax</a:t>
            </a:r>
            <a:r>
              <a:rPr lang="en-US" sz="1400" dirty="0">
                <a:solidFill>
                  <a:srgbClr val="000000"/>
                </a:solidFill>
              </a:rPr>
              <a:t> fixed part is in good conditions according to the document </a:t>
            </a:r>
            <a:r>
              <a:rPr lang="en-US" sz="1400" u="sng" dirty="0">
                <a:solidFill>
                  <a:schemeClr val="tx2"/>
                </a:solidFill>
                <a:hlinkClick r:id="rId2"/>
              </a:rPr>
              <a:t>1SDH001279R0002</a:t>
            </a:r>
            <a:r>
              <a:rPr lang="en-US" sz="1400" dirty="0">
                <a:solidFill>
                  <a:srgbClr val="000000"/>
                </a:solidFill>
              </a:rPr>
              <a:t>.</a:t>
            </a:r>
          </a:p>
          <a:p>
            <a:pPr marL="360036" lvl="2" indent="-180018" defTabSz="914491">
              <a:spcBef>
                <a:spcPts val="600"/>
              </a:spcBef>
              <a:buFont typeface="Arial" panose="020B0604020202020204" pitchFamily="34" charset="0"/>
              <a:buChar char="•"/>
            </a:pPr>
            <a:endParaRPr lang="en-US" sz="1400" dirty="0">
              <a:solidFill>
                <a:srgbClr val="000000"/>
              </a:solidFill>
            </a:endParaRPr>
          </a:p>
        </p:txBody>
      </p:sp>
      <p:cxnSp>
        <p:nvCxnSpPr>
          <p:cNvPr id="15"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7"/>
          <p:cNvCxnSpPr/>
          <p:nvPr/>
        </p:nvCxnSpPr>
        <p:spPr bwMode="gray">
          <a:xfrm>
            <a:off x="6400722" y="225712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Text Placeholder 11"/>
          <p:cNvSpPr txBox="1">
            <a:spLocks/>
          </p:cNvSpPr>
          <p:nvPr/>
        </p:nvSpPr>
        <p:spPr bwMode="gray">
          <a:xfrm>
            <a:off x="6400722" y="1926525"/>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Dedicated</a:t>
            </a:r>
            <a:r>
              <a:rPr lang="it-IT" dirty="0">
                <a:sym typeface="Wingdings" panose="05000000000000000000" pitchFamily="2" charset="2"/>
              </a:rPr>
              <a:t> </a:t>
            </a:r>
            <a:r>
              <a:rPr lang="it-IT" dirty="0" err="1">
                <a:sym typeface="Wingdings" panose="05000000000000000000" pitchFamily="2" charset="2"/>
              </a:rPr>
              <a:t>Emax</a:t>
            </a:r>
            <a:r>
              <a:rPr lang="it-IT" dirty="0">
                <a:sym typeface="Wingdings" panose="05000000000000000000" pitchFamily="2" charset="2"/>
              </a:rPr>
              <a:t> 2 </a:t>
            </a:r>
            <a:r>
              <a:rPr lang="it-IT" dirty="0" err="1">
                <a:sym typeface="Wingdings" panose="05000000000000000000" pitchFamily="2" charset="2"/>
              </a:rPr>
              <a:t>moving</a:t>
            </a:r>
            <a:r>
              <a:rPr lang="it-IT" dirty="0">
                <a:sym typeface="Wingdings" panose="05000000000000000000" pitchFamily="2" charset="2"/>
              </a:rPr>
              <a:t> part 3p/4p </a:t>
            </a:r>
            <a:endParaRPr lang="en-US" dirty="0"/>
          </a:p>
        </p:txBody>
      </p:sp>
      <p:pic>
        <p:nvPicPr>
          <p:cNvPr id="6" name="Immagine 5">
            <a:extLst>
              <a:ext uri="{FF2B5EF4-FFF2-40B4-BE49-F238E27FC236}">
                <a16:creationId xmlns:a16="http://schemas.microsoft.com/office/drawing/2014/main" id="{BE06CC31-1763-4CD2-9AD0-89CAA2FC2B56}"/>
              </a:ext>
            </a:extLst>
          </p:cNvPr>
          <p:cNvPicPr>
            <a:picLocks noChangeAspect="1"/>
          </p:cNvPicPr>
          <p:nvPr/>
        </p:nvPicPr>
        <p:blipFill rotWithShape="1">
          <a:blip r:embed="rId3"/>
          <a:srcRect r="57459"/>
          <a:stretch/>
        </p:blipFill>
        <p:spPr>
          <a:xfrm>
            <a:off x="6898152" y="2515837"/>
            <a:ext cx="2172542" cy="2175059"/>
          </a:xfrm>
          <a:prstGeom prst="rect">
            <a:avLst/>
          </a:prstGeom>
        </p:spPr>
      </p:pic>
      <p:pic>
        <p:nvPicPr>
          <p:cNvPr id="17" name="Immagine 16">
            <a:extLst>
              <a:ext uri="{FF2B5EF4-FFF2-40B4-BE49-F238E27FC236}">
                <a16:creationId xmlns:a16="http://schemas.microsoft.com/office/drawing/2014/main" id="{76EBFE40-B0A2-4CFC-93F9-FCFDDE6E364F}"/>
              </a:ext>
            </a:extLst>
          </p:cNvPr>
          <p:cNvPicPr>
            <a:picLocks noChangeAspect="1"/>
          </p:cNvPicPr>
          <p:nvPr/>
        </p:nvPicPr>
        <p:blipFill rotWithShape="1">
          <a:blip r:embed="rId3"/>
          <a:srcRect l="55158"/>
          <a:stretch/>
        </p:blipFill>
        <p:spPr>
          <a:xfrm>
            <a:off x="9203322" y="3429036"/>
            <a:ext cx="2290070" cy="2175059"/>
          </a:xfrm>
          <a:prstGeom prst="rect">
            <a:avLst/>
          </a:prstGeom>
        </p:spPr>
      </p:pic>
      <p:sp>
        <p:nvSpPr>
          <p:cNvPr id="2" name="TextBox 1"/>
          <p:cNvSpPr txBox="1"/>
          <p:nvPr/>
        </p:nvSpPr>
        <p:spPr bwMode="gray">
          <a:xfrm>
            <a:off x="6400722" y="5149970"/>
            <a:ext cx="1294040" cy="370936"/>
          </a:xfrm>
          <a:prstGeom prst="rect">
            <a:avLst/>
          </a:prstGeom>
          <a:noFill/>
        </p:spPr>
        <p:txBody>
          <a:bodyPr wrap="square" lIns="72000" tIns="72000" rIns="72000" bIns="72000" rtlCol="0">
            <a:noAutofit/>
          </a:bodyPr>
          <a:lstStyle/>
          <a:p>
            <a:endParaRPr lang="it-IT" sz="1400" dirty="0" err="1"/>
          </a:p>
        </p:txBody>
      </p:sp>
      <p:sp>
        <p:nvSpPr>
          <p:cNvPr id="11" name="TextBox 10"/>
          <p:cNvSpPr txBox="1"/>
          <p:nvPr/>
        </p:nvSpPr>
        <p:spPr bwMode="gray">
          <a:xfrm>
            <a:off x="6862644" y="4674257"/>
            <a:ext cx="1483830" cy="201416"/>
          </a:xfrm>
          <a:prstGeom prst="rect">
            <a:avLst/>
          </a:prstGeom>
          <a:noFill/>
        </p:spPr>
        <p:txBody>
          <a:bodyPr wrap="square" lIns="72000" tIns="72000" rIns="72000" bIns="72000" rtlCol="0">
            <a:noAutofit/>
          </a:bodyPr>
          <a:lstStyle/>
          <a:p>
            <a:r>
              <a:rPr lang="it-IT" sz="1100" b="1" dirty="0"/>
              <a:t>DR for 3p </a:t>
            </a:r>
            <a:r>
              <a:rPr lang="it-IT" sz="1100" b="1" dirty="0" err="1"/>
              <a:t>versions</a:t>
            </a:r>
            <a:endParaRPr lang="it-IT" sz="1100" b="1" dirty="0"/>
          </a:p>
        </p:txBody>
      </p:sp>
      <p:sp>
        <p:nvSpPr>
          <p:cNvPr id="18" name="TextBox 17"/>
          <p:cNvSpPr txBox="1"/>
          <p:nvPr/>
        </p:nvSpPr>
        <p:spPr bwMode="gray">
          <a:xfrm>
            <a:off x="9318254" y="5569838"/>
            <a:ext cx="1483830" cy="261487"/>
          </a:xfrm>
          <a:prstGeom prst="rect">
            <a:avLst/>
          </a:prstGeom>
          <a:noFill/>
        </p:spPr>
        <p:txBody>
          <a:bodyPr wrap="square" lIns="72000" tIns="72000" rIns="72000" bIns="72000" rtlCol="0">
            <a:noAutofit/>
          </a:bodyPr>
          <a:lstStyle/>
          <a:p>
            <a:r>
              <a:rPr lang="it-IT" sz="1100" b="1" dirty="0"/>
              <a:t>DR for 4p </a:t>
            </a:r>
            <a:r>
              <a:rPr lang="it-IT" sz="1100" b="1" dirty="0" err="1"/>
              <a:t>versions</a:t>
            </a:r>
            <a:endParaRPr lang="it-IT" sz="11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319251" y="682313"/>
            <a:ext cx="11520000" cy="396000"/>
          </a:xfrm>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17</a:t>
            </a:fld>
            <a:endParaRPr lang="en-US" dirty="0"/>
          </a:p>
        </p:txBody>
      </p:sp>
      <p:sp>
        <p:nvSpPr>
          <p:cNvPr id="8" name="Sottotitolo 7"/>
          <p:cNvSpPr>
            <a:spLocks noGrp="1"/>
          </p:cNvSpPr>
          <p:nvPr>
            <p:ph type="subTitle" idx="13"/>
          </p:nvPr>
        </p:nvSpPr>
        <p:spPr/>
        <p:txBody>
          <a:bodyPr/>
          <a:lstStyle/>
          <a:p>
            <a:r>
              <a:rPr lang="it-IT" dirty="0"/>
              <a:t>Trip </a:t>
            </a:r>
            <a:r>
              <a:rPr lang="it-IT" dirty="0" err="1"/>
              <a:t>Units</a:t>
            </a:r>
            <a:r>
              <a:rPr lang="it-IT" dirty="0"/>
              <a:t> </a:t>
            </a:r>
            <a:r>
              <a:rPr lang="it-IT" dirty="0" err="1"/>
              <a:t>features</a:t>
            </a:r>
            <a:endParaRPr lang="en-US" dirty="0"/>
          </a:p>
        </p:txBody>
      </p:sp>
      <p:sp>
        <p:nvSpPr>
          <p:cNvPr id="9" name="Text Placeholder 11"/>
          <p:cNvSpPr txBox="1">
            <a:spLocks/>
          </p:cNvSpPr>
          <p:nvPr/>
        </p:nvSpPr>
        <p:spPr bwMode="gray">
          <a:xfrm>
            <a:off x="330601" y="1623881"/>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Functions</a:t>
            </a:r>
            <a:r>
              <a:rPr lang="it-IT" dirty="0">
                <a:sym typeface="Wingdings" panose="05000000000000000000" pitchFamily="2" charset="2"/>
              </a:rPr>
              <a:t> in </a:t>
            </a:r>
            <a:r>
              <a:rPr lang="it-IT" dirty="0" err="1">
                <a:sym typeface="Wingdings" panose="05000000000000000000" pitchFamily="2" charset="2"/>
              </a:rPr>
              <a:t>Emax</a:t>
            </a:r>
            <a:r>
              <a:rPr lang="it-IT" dirty="0">
                <a:sym typeface="Wingdings" panose="05000000000000000000" pitchFamily="2" charset="2"/>
              </a:rPr>
              <a:t>/New </a:t>
            </a:r>
            <a:r>
              <a:rPr lang="it-IT" dirty="0" err="1">
                <a:sym typeface="Wingdings" panose="05000000000000000000" pitchFamily="2" charset="2"/>
              </a:rPr>
              <a:t>Emax</a:t>
            </a:r>
            <a:r>
              <a:rPr lang="it-IT" dirty="0">
                <a:sym typeface="Wingdings" panose="05000000000000000000" pitchFamily="2" charset="2"/>
              </a:rPr>
              <a:t> and </a:t>
            </a:r>
            <a:r>
              <a:rPr lang="it-IT" dirty="0" err="1">
                <a:sym typeface="Wingdings" panose="05000000000000000000" pitchFamily="2" charset="2"/>
              </a:rPr>
              <a:t>Emax</a:t>
            </a:r>
            <a:r>
              <a:rPr lang="it-IT" dirty="0">
                <a:sym typeface="Wingdings" panose="05000000000000000000" pitchFamily="2" charset="2"/>
              </a:rPr>
              <a:t> 2 Trip </a:t>
            </a:r>
            <a:r>
              <a:rPr lang="it-IT" dirty="0" err="1">
                <a:sym typeface="Wingdings" panose="05000000000000000000" pitchFamily="2" charset="2"/>
              </a:rPr>
              <a:t>Units</a:t>
            </a:r>
            <a:endParaRPr lang="en-US" dirty="0"/>
          </a:p>
        </p:txBody>
      </p:sp>
      <p:sp>
        <p:nvSpPr>
          <p:cNvPr id="20" name="Segnaposto piè di pagina 19"/>
          <p:cNvSpPr>
            <a:spLocks noGrp="1"/>
          </p:cNvSpPr>
          <p:nvPr>
            <p:ph type="ftr" sz="quarter" idx="19"/>
          </p:nvPr>
        </p:nvSpPr>
        <p:spPr/>
        <p:txBody>
          <a:bodyPr/>
          <a:lstStyle/>
          <a:p>
            <a:endParaRPr lang="it-IT"/>
          </a:p>
        </p:txBody>
      </p:sp>
      <p:sp>
        <p:nvSpPr>
          <p:cNvPr id="21" name="TextBox 20"/>
          <p:cNvSpPr txBox="1"/>
          <p:nvPr/>
        </p:nvSpPr>
        <p:spPr bwMode="gray">
          <a:xfrm>
            <a:off x="273933" y="5587582"/>
            <a:ext cx="5189773" cy="597097"/>
          </a:xfrm>
          <a:prstGeom prst="rect">
            <a:avLst/>
          </a:prstGeom>
          <a:noFill/>
        </p:spPr>
        <p:txBody>
          <a:bodyPr wrap="square" lIns="72000" tIns="72000" rIns="72000" bIns="72000" rtlCol="0">
            <a:noAutofit/>
          </a:bodyPr>
          <a:lstStyle/>
          <a:p>
            <a:endParaRPr lang="it-IT" sz="800" b="1" dirty="0"/>
          </a:p>
          <a:p>
            <a:r>
              <a:rPr lang="en-US" sz="900" b="1" dirty="0"/>
              <a:t>● </a:t>
            </a:r>
            <a:r>
              <a:rPr lang="en-US" sz="900" dirty="0"/>
              <a:t>Standard features</a:t>
            </a:r>
            <a:r>
              <a:rPr lang="it-IT" sz="900" dirty="0"/>
              <a:t>        </a:t>
            </a:r>
            <a:r>
              <a:rPr lang="en-US" sz="900" dirty="0"/>
              <a:t>○ Features available as optional or installing additional devices</a:t>
            </a:r>
            <a:r>
              <a:rPr lang="en-US" sz="2000" b="1" dirty="0"/>
              <a:t>    </a:t>
            </a:r>
            <a:endParaRPr lang="it-IT" sz="2000" dirty="0" err="1"/>
          </a:p>
        </p:txBody>
      </p:sp>
      <p:pic>
        <p:nvPicPr>
          <p:cNvPr id="13" name="Picture 9">
            <a:extLst>
              <a:ext uri="{FF2B5EF4-FFF2-40B4-BE49-F238E27FC236}">
                <a16:creationId xmlns:a16="http://schemas.microsoft.com/office/drawing/2014/main" id="{00000000-0008-0000-0500-00000A000000}"/>
              </a:ext>
            </a:extLst>
          </p:cNvPr>
          <p:cNvPicPr>
            <a:picLocks noChangeAspect="1"/>
          </p:cNvPicPr>
          <p:nvPr/>
        </p:nvPicPr>
        <p:blipFill>
          <a:blip r:embed="rId3"/>
          <a:stretch>
            <a:fillRect/>
          </a:stretch>
        </p:blipFill>
        <p:spPr>
          <a:xfrm>
            <a:off x="3332294" y="2001006"/>
            <a:ext cx="814417" cy="245236"/>
          </a:xfrm>
          <a:prstGeom prst="rect">
            <a:avLst/>
          </a:prstGeom>
        </p:spPr>
      </p:pic>
      <p:pic>
        <p:nvPicPr>
          <p:cNvPr id="14" name="Picture 10">
            <a:extLst>
              <a:ext uri="{FF2B5EF4-FFF2-40B4-BE49-F238E27FC236}">
                <a16:creationId xmlns:a16="http://schemas.microsoft.com/office/drawing/2014/main" id="{00000000-0008-0000-0500-00000B000000}"/>
              </a:ext>
            </a:extLst>
          </p:cNvPr>
          <p:cNvPicPr>
            <a:picLocks noChangeAspect="1"/>
          </p:cNvPicPr>
          <p:nvPr/>
        </p:nvPicPr>
        <p:blipFill>
          <a:blip r:embed="rId4"/>
          <a:stretch>
            <a:fillRect/>
          </a:stretch>
        </p:blipFill>
        <p:spPr>
          <a:xfrm>
            <a:off x="4390570" y="2001006"/>
            <a:ext cx="829281" cy="245236"/>
          </a:xfrm>
          <a:prstGeom prst="rect">
            <a:avLst/>
          </a:prstGeom>
        </p:spPr>
      </p:pic>
      <p:pic>
        <p:nvPicPr>
          <p:cNvPr id="15" name="Picture 11">
            <a:extLst>
              <a:ext uri="{FF2B5EF4-FFF2-40B4-BE49-F238E27FC236}">
                <a16:creationId xmlns:a16="http://schemas.microsoft.com/office/drawing/2014/main" id="{00000000-0008-0000-0500-00000C000000}"/>
              </a:ext>
            </a:extLst>
          </p:cNvPr>
          <p:cNvPicPr>
            <a:picLocks noChangeAspect="1"/>
          </p:cNvPicPr>
          <p:nvPr/>
        </p:nvPicPr>
        <p:blipFill>
          <a:blip r:embed="rId5"/>
          <a:stretch>
            <a:fillRect/>
          </a:stretch>
        </p:blipFill>
        <p:spPr>
          <a:xfrm>
            <a:off x="5419866" y="2007142"/>
            <a:ext cx="814418" cy="239939"/>
          </a:xfrm>
          <a:prstGeom prst="rect">
            <a:avLst/>
          </a:prstGeom>
        </p:spPr>
      </p:pic>
      <p:pic>
        <p:nvPicPr>
          <p:cNvPr id="16" name="Picture 12">
            <a:extLst>
              <a:ext uri="{FF2B5EF4-FFF2-40B4-BE49-F238E27FC236}">
                <a16:creationId xmlns:a16="http://schemas.microsoft.com/office/drawing/2014/main" id="{00000000-0008-0000-0500-00000D000000}"/>
              </a:ext>
            </a:extLst>
          </p:cNvPr>
          <p:cNvPicPr>
            <a:picLocks noChangeAspect="1"/>
          </p:cNvPicPr>
          <p:nvPr/>
        </p:nvPicPr>
        <p:blipFill>
          <a:blip r:embed="rId6"/>
          <a:stretch>
            <a:fillRect/>
          </a:stretch>
        </p:blipFill>
        <p:spPr>
          <a:xfrm>
            <a:off x="6334934" y="2007142"/>
            <a:ext cx="757927" cy="241969"/>
          </a:xfrm>
          <a:prstGeom prst="rect">
            <a:avLst/>
          </a:prstGeom>
        </p:spPr>
      </p:pic>
      <p:pic>
        <p:nvPicPr>
          <p:cNvPr id="17" name="Picture 13">
            <a:extLst>
              <a:ext uri="{FF2B5EF4-FFF2-40B4-BE49-F238E27FC236}">
                <a16:creationId xmlns:a16="http://schemas.microsoft.com/office/drawing/2014/main" id="{00000000-0008-0000-0500-00000E000000}"/>
              </a:ext>
            </a:extLst>
          </p:cNvPr>
          <p:cNvPicPr>
            <a:picLocks noChangeAspect="1"/>
          </p:cNvPicPr>
          <p:nvPr/>
        </p:nvPicPr>
        <p:blipFill>
          <a:blip r:embed="rId7"/>
          <a:stretch>
            <a:fillRect/>
          </a:stretch>
        </p:blipFill>
        <p:spPr>
          <a:xfrm>
            <a:off x="7206271" y="2007196"/>
            <a:ext cx="765136" cy="241905"/>
          </a:xfrm>
          <a:prstGeom prst="rect">
            <a:avLst/>
          </a:prstGeom>
        </p:spPr>
      </p:pic>
      <p:pic>
        <p:nvPicPr>
          <p:cNvPr id="18" name="Picture 14">
            <a:extLst>
              <a:ext uri="{FF2B5EF4-FFF2-40B4-BE49-F238E27FC236}">
                <a16:creationId xmlns:a16="http://schemas.microsoft.com/office/drawing/2014/main" id="{00000000-0008-0000-0500-00000F000000}"/>
              </a:ext>
            </a:extLst>
          </p:cNvPr>
          <p:cNvPicPr>
            <a:picLocks noChangeAspect="1"/>
          </p:cNvPicPr>
          <p:nvPr/>
        </p:nvPicPr>
        <p:blipFill>
          <a:blip r:embed="rId8"/>
          <a:stretch>
            <a:fillRect/>
          </a:stretch>
        </p:blipFill>
        <p:spPr>
          <a:xfrm>
            <a:off x="8236227" y="2000876"/>
            <a:ext cx="796363" cy="258680"/>
          </a:xfrm>
          <a:prstGeom prst="rect">
            <a:avLst/>
          </a:prstGeom>
        </p:spPr>
      </p:pic>
      <p:pic>
        <p:nvPicPr>
          <p:cNvPr id="26" name="Immagine 25">
            <a:extLst>
              <a:ext uri="{FF2B5EF4-FFF2-40B4-BE49-F238E27FC236}">
                <a16:creationId xmlns:a16="http://schemas.microsoft.com/office/drawing/2014/main" id="{98E0B0E4-E836-4F6B-83B9-F396EC58BCFB}"/>
              </a:ext>
            </a:extLst>
          </p:cNvPr>
          <p:cNvPicPr>
            <a:picLocks noChangeAspect="1"/>
          </p:cNvPicPr>
          <p:nvPr/>
        </p:nvPicPr>
        <p:blipFill>
          <a:blip r:embed="rId9"/>
          <a:stretch>
            <a:fillRect/>
          </a:stretch>
        </p:blipFill>
        <p:spPr>
          <a:xfrm>
            <a:off x="9419556" y="1993913"/>
            <a:ext cx="393289" cy="258680"/>
          </a:xfrm>
          <a:prstGeom prst="rect">
            <a:avLst/>
          </a:prstGeom>
        </p:spPr>
      </p:pic>
      <p:pic>
        <p:nvPicPr>
          <p:cNvPr id="28" name="Immagine 27">
            <a:extLst>
              <a:ext uri="{FF2B5EF4-FFF2-40B4-BE49-F238E27FC236}">
                <a16:creationId xmlns:a16="http://schemas.microsoft.com/office/drawing/2014/main" id="{F4EB898C-36CD-4B42-A7D3-861A08E960A5}"/>
              </a:ext>
            </a:extLst>
          </p:cNvPr>
          <p:cNvPicPr>
            <a:picLocks noChangeAspect="1"/>
          </p:cNvPicPr>
          <p:nvPr/>
        </p:nvPicPr>
        <p:blipFill>
          <a:blip r:embed="rId10"/>
          <a:stretch>
            <a:fillRect/>
          </a:stretch>
        </p:blipFill>
        <p:spPr>
          <a:xfrm>
            <a:off x="10268661" y="1984682"/>
            <a:ext cx="393064" cy="264429"/>
          </a:xfrm>
          <a:prstGeom prst="rect">
            <a:avLst/>
          </a:prstGeom>
        </p:spPr>
      </p:pic>
      <p:pic>
        <p:nvPicPr>
          <p:cNvPr id="29" name="Immagine 28">
            <a:extLst>
              <a:ext uri="{FF2B5EF4-FFF2-40B4-BE49-F238E27FC236}">
                <a16:creationId xmlns:a16="http://schemas.microsoft.com/office/drawing/2014/main" id="{A1570B23-6B39-4B7A-B98A-846364475974}"/>
              </a:ext>
            </a:extLst>
          </p:cNvPr>
          <p:cNvPicPr>
            <a:picLocks noChangeAspect="1"/>
          </p:cNvPicPr>
          <p:nvPr/>
        </p:nvPicPr>
        <p:blipFill>
          <a:blip r:embed="rId11"/>
          <a:stretch>
            <a:fillRect/>
          </a:stretch>
        </p:blipFill>
        <p:spPr>
          <a:xfrm>
            <a:off x="11143781" y="1980118"/>
            <a:ext cx="398509" cy="268993"/>
          </a:xfrm>
          <a:prstGeom prst="rect">
            <a:avLst/>
          </a:prstGeom>
        </p:spPr>
      </p:pic>
      <p:graphicFrame>
        <p:nvGraphicFramePr>
          <p:cNvPr id="30" name="Tabella 29">
            <a:extLst>
              <a:ext uri="{FF2B5EF4-FFF2-40B4-BE49-F238E27FC236}">
                <a16:creationId xmlns:a16="http://schemas.microsoft.com/office/drawing/2014/main" id="{C9D4E6E7-77CE-46D1-B071-47B0F614FD39}"/>
              </a:ext>
            </a:extLst>
          </p:cNvPr>
          <p:cNvGraphicFramePr>
            <a:graphicFrameLocks noGrp="1"/>
          </p:cNvGraphicFramePr>
          <p:nvPr>
            <p:extLst>
              <p:ext uri="{D42A27DB-BD31-4B8C-83A1-F6EECF244321}">
                <p14:modId xmlns:p14="http://schemas.microsoft.com/office/powerpoint/2010/main" val="1378350619"/>
              </p:ext>
            </p:extLst>
          </p:nvPr>
        </p:nvGraphicFramePr>
        <p:xfrm>
          <a:off x="340322" y="1940141"/>
          <a:ext cx="11516716" cy="3943221"/>
        </p:xfrm>
        <a:graphic>
          <a:graphicData uri="http://schemas.openxmlformats.org/drawingml/2006/table">
            <a:tbl>
              <a:tblPr>
                <a:tableStyleId>{073A0DAA-6AF3-43AB-8588-CEC1D06C72B9}</a:tableStyleId>
              </a:tblPr>
              <a:tblGrid>
                <a:gridCol w="2877354">
                  <a:extLst>
                    <a:ext uri="{9D8B030D-6E8A-4147-A177-3AD203B41FA5}">
                      <a16:colId xmlns:a16="http://schemas.microsoft.com/office/drawing/2014/main" val="2074273489"/>
                    </a:ext>
                  </a:extLst>
                </a:gridCol>
                <a:gridCol w="1044617">
                  <a:extLst>
                    <a:ext uri="{9D8B030D-6E8A-4147-A177-3AD203B41FA5}">
                      <a16:colId xmlns:a16="http://schemas.microsoft.com/office/drawing/2014/main" val="4171414228"/>
                    </a:ext>
                  </a:extLst>
                </a:gridCol>
                <a:gridCol w="1044617">
                  <a:extLst>
                    <a:ext uri="{9D8B030D-6E8A-4147-A177-3AD203B41FA5}">
                      <a16:colId xmlns:a16="http://schemas.microsoft.com/office/drawing/2014/main" val="3840894404"/>
                    </a:ext>
                  </a:extLst>
                </a:gridCol>
                <a:gridCol w="1044617">
                  <a:extLst>
                    <a:ext uri="{9D8B030D-6E8A-4147-A177-3AD203B41FA5}">
                      <a16:colId xmlns:a16="http://schemas.microsoft.com/office/drawing/2014/main" val="3961370738"/>
                    </a:ext>
                  </a:extLst>
                </a:gridCol>
                <a:gridCol w="742225">
                  <a:extLst>
                    <a:ext uri="{9D8B030D-6E8A-4147-A177-3AD203B41FA5}">
                      <a16:colId xmlns:a16="http://schemas.microsoft.com/office/drawing/2014/main" val="1006172259"/>
                    </a:ext>
                  </a:extLst>
                </a:gridCol>
                <a:gridCol w="1003226">
                  <a:extLst>
                    <a:ext uri="{9D8B030D-6E8A-4147-A177-3AD203B41FA5}">
                      <a16:colId xmlns:a16="http://schemas.microsoft.com/office/drawing/2014/main" val="1860696149"/>
                    </a:ext>
                  </a:extLst>
                </a:gridCol>
                <a:gridCol w="1052165">
                  <a:extLst>
                    <a:ext uri="{9D8B030D-6E8A-4147-A177-3AD203B41FA5}">
                      <a16:colId xmlns:a16="http://schemas.microsoft.com/office/drawing/2014/main" val="1808534939"/>
                    </a:ext>
                  </a:extLst>
                </a:gridCol>
                <a:gridCol w="921664">
                  <a:extLst>
                    <a:ext uri="{9D8B030D-6E8A-4147-A177-3AD203B41FA5}">
                      <a16:colId xmlns:a16="http://schemas.microsoft.com/office/drawing/2014/main" val="3537281655"/>
                    </a:ext>
                  </a:extLst>
                </a:gridCol>
                <a:gridCol w="807474">
                  <a:extLst>
                    <a:ext uri="{9D8B030D-6E8A-4147-A177-3AD203B41FA5}">
                      <a16:colId xmlns:a16="http://schemas.microsoft.com/office/drawing/2014/main" val="4109001212"/>
                    </a:ext>
                  </a:extLst>
                </a:gridCol>
                <a:gridCol w="978757">
                  <a:extLst>
                    <a:ext uri="{9D8B030D-6E8A-4147-A177-3AD203B41FA5}">
                      <a16:colId xmlns:a16="http://schemas.microsoft.com/office/drawing/2014/main" val="3361359562"/>
                    </a:ext>
                  </a:extLst>
                </a:gridCol>
              </a:tblGrid>
              <a:tr h="458593">
                <a:tc>
                  <a:txBody>
                    <a:bodyPr/>
                    <a:lstStyle/>
                    <a:p>
                      <a:endParaRPr lang="it-IT" sz="800" b="1" dirty="0"/>
                    </a:p>
                  </a:txBody>
                  <a:tcPr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PR111/P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PR112/P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PR113/P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PR121/P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PR122/P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PR123/P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err="1">
                          <a:effectLst/>
                        </a:rPr>
                        <a:t>Ekip</a:t>
                      </a:r>
                      <a:r>
                        <a:rPr lang="it-IT" sz="800" b="1" u="none" strike="noStrike" dirty="0">
                          <a:effectLst/>
                        </a:rPr>
                        <a:t> DIP</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err="1">
                          <a:effectLst/>
                        </a:rPr>
                        <a:t>Ekip</a:t>
                      </a:r>
                      <a:r>
                        <a:rPr lang="it-IT" sz="800" b="1" u="none" strike="noStrike" dirty="0">
                          <a:effectLst/>
                        </a:rPr>
                        <a:t> Touch</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err="1">
                          <a:effectLst/>
                        </a:rPr>
                        <a:t>Ekip</a:t>
                      </a:r>
                      <a:r>
                        <a:rPr lang="it-IT" sz="800" b="1" u="none" strike="noStrike" dirty="0">
                          <a:effectLst/>
                        </a:rPr>
                        <a:t> Hi-Touch</a:t>
                      </a:r>
                      <a:endParaRPr lang="it-IT" sz="800" b="1" i="0" u="none" strike="noStrike" dirty="0">
                        <a:solidFill>
                          <a:srgbClr val="000000"/>
                        </a:solidFill>
                        <a:effectLst/>
                        <a:latin typeface="ABBvoice" panose="020D0603020503020204" pitchFamily="34" charset="0"/>
                      </a:endParaRPr>
                    </a:p>
                  </a:txBody>
                  <a:tcPr marL="2531" marR="2531" marT="2531"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2153654"/>
                  </a:ext>
                </a:extLst>
              </a:tr>
              <a:tr h="117775">
                <a:tc>
                  <a:txBody>
                    <a:bodyPr/>
                    <a:lstStyle/>
                    <a:p>
                      <a:pPr algn="l" fontAlgn="ctr"/>
                      <a:r>
                        <a:rPr lang="it-IT" sz="800" b="1" u="none" strike="noStrike" dirty="0" err="1">
                          <a:effectLst/>
                        </a:rPr>
                        <a:t>Protection</a:t>
                      </a:r>
                      <a:r>
                        <a:rPr lang="it-IT" sz="800" b="1" u="none" strike="noStrike" dirty="0">
                          <a:effectLst/>
                        </a:rPr>
                        <a:t> </a:t>
                      </a:r>
                      <a:r>
                        <a:rPr lang="it-IT" sz="800" b="1" u="none" strike="noStrike" dirty="0" err="1">
                          <a:effectLst/>
                        </a:rPr>
                        <a:t>functions</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LI/LSI/LSIG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LI/LSI/LSIG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LI/LSI/LSIG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LI/LSI/LSIG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t-IT" sz="800" b="1" u="none" strike="noStrike" dirty="0">
                          <a:effectLst/>
                        </a:rPr>
                        <a:t>LI/LSI/LSIG</a:t>
                      </a:r>
                      <a:endParaRPr lang="it-IT" sz="800" b="1" i="0" u="none" strike="noStrike" dirty="0">
                        <a:solidFill>
                          <a:srgbClr val="000000"/>
                        </a:solidFill>
                        <a:effectLst/>
                        <a:latin typeface="ABBvoice" panose="020D0603020503020204" pitchFamily="34" charset="0"/>
                      </a:endParaRPr>
                    </a:p>
                  </a:txBody>
                  <a:tcPr marL="2531" marR="2531" marT="2531"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5116105"/>
                  </a:ext>
                </a:extLst>
              </a:tr>
              <a:tr h="117775">
                <a:tc>
                  <a:txBody>
                    <a:bodyPr/>
                    <a:lstStyle/>
                    <a:p>
                      <a:pPr algn="l" fontAlgn="b"/>
                      <a:r>
                        <a:rPr lang="it-IT" sz="800" u="none" strike="noStrike">
                          <a:effectLst/>
                        </a:rPr>
                        <a:t>Overload - L</a:t>
                      </a:r>
                      <a:endParaRPr lang="it-IT" sz="800" b="1" i="0" u="none" strike="noStrike">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endParaRPr lang="it-IT" sz="800" b="0" i="0" u="none" strike="noStrike" dirty="0">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0847586"/>
                  </a:ext>
                </a:extLst>
              </a:tr>
              <a:tr h="117775">
                <a:tc>
                  <a:txBody>
                    <a:bodyPr/>
                    <a:lstStyle/>
                    <a:p>
                      <a:pPr algn="l" fontAlgn="b"/>
                      <a:r>
                        <a:rPr lang="it-IT" sz="800" u="none" strike="noStrike" dirty="0">
                          <a:effectLst/>
                        </a:rPr>
                        <a:t>Inverse long-time </a:t>
                      </a:r>
                      <a:r>
                        <a:rPr lang="it-IT" sz="800" u="none" strike="noStrike" dirty="0" err="1">
                          <a:effectLst/>
                        </a:rPr>
                        <a:t>delayed</a:t>
                      </a:r>
                      <a:r>
                        <a:rPr lang="it-IT" sz="800" u="none" strike="noStrike" dirty="0">
                          <a:effectLst/>
                        </a:rPr>
                        <a:t> trip </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8176275"/>
                  </a:ext>
                </a:extLst>
              </a:tr>
              <a:tr h="117775">
                <a:tc>
                  <a:txBody>
                    <a:bodyPr/>
                    <a:lstStyle/>
                    <a:p>
                      <a:pPr algn="l" fontAlgn="b"/>
                      <a:r>
                        <a:rPr lang="it-IT" sz="800" u="none" strike="noStrike">
                          <a:effectLst/>
                        </a:rPr>
                        <a:t>Thermal memory</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5946489"/>
                  </a:ext>
                </a:extLst>
              </a:tr>
              <a:tr h="117775">
                <a:tc>
                  <a:txBody>
                    <a:bodyPr/>
                    <a:lstStyle/>
                    <a:p>
                      <a:pPr algn="l" fontAlgn="b"/>
                      <a:r>
                        <a:rPr lang="it-IT" sz="800" u="none" strike="noStrike" dirty="0">
                          <a:effectLst/>
                        </a:rPr>
                        <a:t>Time-</a:t>
                      </a:r>
                      <a:r>
                        <a:rPr lang="it-IT" sz="800" u="none" strike="noStrike" dirty="0" err="1">
                          <a:effectLst/>
                        </a:rPr>
                        <a:t>delayed</a:t>
                      </a:r>
                      <a:r>
                        <a:rPr lang="it-IT" sz="800" u="none" strike="noStrike" dirty="0">
                          <a:effectLst/>
                        </a:rPr>
                        <a:t> </a:t>
                      </a:r>
                      <a:r>
                        <a:rPr lang="it-IT" sz="800" u="none" strike="noStrike" dirty="0" err="1">
                          <a:effectLst/>
                        </a:rPr>
                        <a:t>overcurrent</a:t>
                      </a:r>
                      <a:r>
                        <a:rPr lang="it-IT" sz="800" u="none" strike="noStrike" dirty="0">
                          <a:effectLst/>
                        </a:rPr>
                        <a:t> - S</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8116713"/>
                  </a:ext>
                </a:extLst>
              </a:tr>
              <a:tr h="117775">
                <a:tc>
                  <a:txBody>
                    <a:bodyPr/>
                    <a:lstStyle/>
                    <a:p>
                      <a:pPr algn="l" fontAlgn="b"/>
                      <a:r>
                        <a:rPr lang="en-US" sz="800" u="none" strike="noStrike" dirty="0">
                          <a:effectLst/>
                        </a:rPr>
                        <a:t>Constant tripping time (t=k)</a:t>
                      </a:r>
                      <a:endParaRPr lang="en-US"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147363"/>
                  </a:ext>
                </a:extLst>
              </a:tr>
              <a:tr h="117775">
                <a:tc>
                  <a:txBody>
                    <a:bodyPr/>
                    <a:lstStyle/>
                    <a:p>
                      <a:pPr algn="l" fontAlgn="b"/>
                      <a:r>
                        <a:rPr lang="en-US" sz="800" u="none" strike="noStrike">
                          <a:effectLst/>
                        </a:rPr>
                        <a:t>Constant specific let-through energy (t=k/l^2)</a:t>
                      </a:r>
                      <a:endParaRPr lang="en-US"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36387"/>
                  </a:ext>
                </a:extLst>
              </a:tr>
              <a:tr h="117775">
                <a:tc>
                  <a:txBody>
                    <a:bodyPr/>
                    <a:lstStyle/>
                    <a:p>
                      <a:pPr algn="l" fontAlgn="b"/>
                      <a:r>
                        <a:rPr lang="it-IT" sz="800" u="none" strike="noStrike" dirty="0">
                          <a:effectLst/>
                        </a:rPr>
                        <a:t>Thermal </a:t>
                      </a:r>
                      <a:r>
                        <a:rPr lang="it-IT" sz="800" u="none" strike="noStrike" dirty="0" err="1">
                          <a:effectLst/>
                        </a:rPr>
                        <a:t>memory</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1060293"/>
                  </a:ext>
                </a:extLst>
              </a:tr>
              <a:tr h="117775">
                <a:tc>
                  <a:txBody>
                    <a:bodyPr/>
                    <a:lstStyle/>
                    <a:p>
                      <a:pPr algn="l" fontAlgn="b"/>
                      <a:r>
                        <a:rPr lang="it-IT" sz="800" u="none" strike="noStrike" dirty="0">
                          <a:effectLst/>
                        </a:rPr>
                        <a:t>Start-up </a:t>
                      </a:r>
                      <a:r>
                        <a:rPr lang="it-IT" sz="800" u="none" strike="noStrike" dirty="0" err="1">
                          <a:effectLst/>
                        </a:rPr>
                        <a:t>function</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0084933"/>
                  </a:ext>
                </a:extLst>
              </a:tr>
              <a:tr h="117775">
                <a:tc>
                  <a:txBody>
                    <a:bodyPr/>
                    <a:lstStyle/>
                    <a:p>
                      <a:pPr algn="l" fontAlgn="b"/>
                      <a:r>
                        <a:rPr lang="it-IT" sz="800" u="none" strike="noStrike" dirty="0">
                          <a:effectLst/>
                        </a:rPr>
                        <a:t>Zone </a:t>
                      </a:r>
                      <a:r>
                        <a:rPr lang="it-IT" sz="800" u="none" strike="noStrike" dirty="0" err="1">
                          <a:effectLst/>
                        </a:rPr>
                        <a:t>selectivity</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9092500"/>
                  </a:ext>
                </a:extLst>
              </a:tr>
              <a:tr h="117775">
                <a:tc>
                  <a:txBody>
                    <a:bodyPr/>
                    <a:lstStyle/>
                    <a:p>
                      <a:pPr algn="l" fontAlgn="b"/>
                      <a:r>
                        <a:rPr lang="it-IT" sz="800" u="none" strike="noStrike" dirty="0" err="1">
                          <a:effectLst/>
                        </a:rPr>
                        <a:t>Instantaneous</a:t>
                      </a:r>
                      <a:r>
                        <a:rPr lang="it-IT" sz="800" u="none" strike="noStrike" dirty="0">
                          <a:effectLst/>
                        </a:rPr>
                        <a:t> </a:t>
                      </a:r>
                      <a:r>
                        <a:rPr lang="it-IT" sz="800" u="none" strike="noStrike" dirty="0" err="1">
                          <a:effectLst/>
                        </a:rPr>
                        <a:t>overcurrents</a:t>
                      </a:r>
                      <a:r>
                        <a:rPr lang="it-IT" sz="800" u="none" strike="noStrike" dirty="0">
                          <a:effectLst/>
                        </a:rPr>
                        <a:t> - I </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29438"/>
                  </a:ext>
                </a:extLst>
              </a:tr>
              <a:tr h="117775">
                <a:tc>
                  <a:txBody>
                    <a:bodyPr/>
                    <a:lstStyle/>
                    <a:p>
                      <a:pPr algn="l" fontAlgn="b"/>
                      <a:r>
                        <a:rPr lang="en-US" sz="800" u="none" strike="noStrike" dirty="0">
                          <a:effectLst/>
                        </a:rPr>
                        <a:t>Constant tripping time (t=k)</a:t>
                      </a:r>
                      <a:endParaRPr lang="en-US"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2337099"/>
                  </a:ext>
                </a:extLst>
              </a:tr>
              <a:tr h="117775">
                <a:tc>
                  <a:txBody>
                    <a:bodyPr/>
                    <a:lstStyle/>
                    <a:p>
                      <a:pPr algn="l" fontAlgn="b"/>
                      <a:r>
                        <a:rPr lang="it-IT" sz="800" u="none" strike="noStrike" dirty="0">
                          <a:effectLst/>
                        </a:rPr>
                        <a:t>Start-up </a:t>
                      </a:r>
                      <a:r>
                        <a:rPr lang="it-IT" sz="800" u="none" strike="noStrike" dirty="0" err="1">
                          <a:effectLst/>
                        </a:rPr>
                        <a:t>function</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9794491"/>
                  </a:ext>
                </a:extLst>
              </a:tr>
              <a:tr h="117775">
                <a:tc>
                  <a:txBody>
                    <a:bodyPr/>
                    <a:lstStyle/>
                    <a:p>
                      <a:pPr algn="l" fontAlgn="b"/>
                      <a:r>
                        <a:rPr lang="it-IT" sz="800" u="none" strike="noStrike">
                          <a:effectLst/>
                        </a:rPr>
                        <a:t>Ground fault - G</a:t>
                      </a:r>
                      <a:endParaRPr lang="it-IT" sz="800" b="1"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7380246"/>
                  </a:ext>
                </a:extLst>
              </a:tr>
              <a:tr h="117775">
                <a:tc>
                  <a:txBody>
                    <a:bodyPr/>
                    <a:lstStyle/>
                    <a:p>
                      <a:pPr algn="l" fontAlgn="b"/>
                      <a:r>
                        <a:rPr lang="en-US" sz="800" u="none" strike="noStrike">
                          <a:effectLst/>
                        </a:rPr>
                        <a:t>Constant tripping time (t=k)</a:t>
                      </a:r>
                      <a:endParaRPr lang="en-US"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9895610"/>
                  </a:ext>
                </a:extLst>
              </a:tr>
              <a:tr h="117775">
                <a:tc>
                  <a:txBody>
                    <a:bodyPr/>
                    <a:lstStyle/>
                    <a:p>
                      <a:pPr algn="l" fontAlgn="b"/>
                      <a:r>
                        <a:rPr lang="en-US" sz="800" u="none" strike="noStrike">
                          <a:effectLst/>
                        </a:rPr>
                        <a:t>Constant specific let-through energy (t=k/l^2)</a:t>
                      </a:r>
                      <a:endParaRPr lang="en-US"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673204"/>
                  </a:ext>
                </a:extLst>
              </a:tr>
              <a:tr h="117775">
                <a:tc>
                  <a:txBody>
                    <a:bodyPr/>
                    <a:lstStyle/>
                    <a:p>
                      <a:pPr algn="l" fontAlgn="b"/>
                      <a:r>
                        <a:rPr lang="it-IT" sz="800" u="none" strike="noStrike">
                          <a:effectLst/>
                        </a:rPr>
                        <a:t>Start up function</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462593"/>
                  </a:ext>
                </a:extLst>
              </a:tr>
              <a:tr h="117775">
                <a:tc>
                  <a:txBody>
                    <a:bodyPr/>
                    <a:lstStyle/>
                    <a:p>
                      <a:pPr algn="l" fontAlgn="b"/>
                      <a:r>
                        <a:rPr lang="it-IT" sz="800" u="none" strike="noStrike">
                          <a:effectLst/>
                        </a:rPr>
                        <a:t>Zone selectivity</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7729750"/>
                  </a:ext>
                </a:extLst>
              </a:tr>
              <a:tr h="117775">
                <a:tc>
                  <a:txBody>
                    <a:bodyPr/>
                    <a:lstStyle/>
                    <a:p>
                      <a:pPr algn="l" fontAlgn="b"/>
                      <a:r>
                        <a:rPr lang="en-US" sz="800" u="none" strike="noStrike">
                          <a:effectLst/>
                        </a:rPr>
                        <a:t>Grand fault on toroid (Gext)</a:t>
                      </a:r>
                      <a:endParaRPr lang="en-US" sz="800" b="0" i="0" u="none" strike="noStrike">
                        <a:solidFill>
                          <a:srgbClr val="161616"/>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5281215"/>
                  </a:ext>
                </a:extLst>
              </a:tr>
              <a:tr h="117775">
                <a:tc>
                  <a:txBody>
                    <a:bodyPr/>
                    <a:lstStyle/>
                    <a:p>
                      <a:pPr algn="l" fontAlgn="b"/>
                      <a:r>
                        <a:rPr lang="it-IT" sz="800" u="none" strike="noStrike" dirty="0" err="1">
                          <a:effectLst/>
                        </a:rPr>
                        <a:t>Directional</a:t>
                      </a:r>
                      <a:r>
                        <a:rPr lang="it-IT" sz="800" u="none" strike="noStrike" dirty="0">
                          <a:effectLst/>
                        </a:rPr>
                        <a:t> </a:t>
                      </a:r>
                      <a:r>
                        <a:rPr lang="it-IT" sz="800" u="none" strike="noStrike" dirty="0" err="1">
                          <a:effectLst/>
                        </a:rPr>
                        <a:t>protection</a:t>
                      </a:r>
                      <a:r>
                        <a:rPr lang="it-IT" sz="800" u="none" strike="noStrike" dirty="0">
                          <a:effectLst/>
                        </a:rPr>
                        <a:t> - D</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2586420"/>
                  </a:ext>
                </a:extLst>
              </a:tr>
              <a:tr h="117775">
                <a:tc>
                  <a:txBody>
                    <a:bodyPr/>
                    <a:lstStyle/>
                    <a:p>
                      <a:pPr algn="l" fontAlgn="b"/>
                      <a:r>
                        <a:rPr lang="it-IT" sz="800" u="none" strike="noStrike" dirty="0" err="1">
                          <a:effectLst/>
                        </a:rPr>
                        <a:t>Current</a:t>
                      </a:r>
                      <a:r>
                        <a:rPr lang="it-IT" sz="800" u="none" strike="noStrike" dirty="0">
                          <a:effectLst/>
                        </a:rPr>
                        <a:t> </a:t>
                      </a:r>
                      <a:r>
                        <a:rPr lang="it-IT" sz="800" u="none" strike="noStrike" dirty="0" err="1">
                          <a:effectLst/>
                        </a:rPr>
                        <a:t>imbalance</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8272680"/>
                  </a:ext>
                </a:extLst>
              </a:tr>
              <a:tr h="117775">
                <a:tc>
                  <a:txBody>
                    <a:bodyPr/>
                    <a:lstStyle/>
                    <a:p>
                      <a:pPr algn="l" fontAlgn="b"/>
                      <a:r>
                        <a:rPr lang="it-IT" sz="800" u="none" strike="noStrike" dirty="0">
                          <a:effectLst/>
                        </a:rPr>
                        <a:t>Power Control</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6367912"/>
                  </a:ext>
                </a:extLst>
              </a:tr>
              <a:tr h="117775">
                <a:tc>
                  <a:txBody>
                    <a:bodyPr/>
                    <a:lstStyle/>
                    <a:p>
                      <a:pPr algn="l" fontAlgn="b"/>
                      <a:r>
                        <a:rPr lang="it-IT" sz="800" u="none" strike="noStrike">
                          <a:effectLst/>
                        </a:rPr>
                        <a:t>Network analyzer</a:t>
                      </a:r>
                      <a:endParaRPr lang="it-IT" sz="800" b="1"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110908"/>
                  </a:ext>
                </a:extLst>
              </a:tr>
              <a:tr h="117775">
                <a:tc>
                  <a:txBody>
                    <a:bodyPr/>
                    <a:lstStyle/>
                    <a:p>
                      <a:pPr algn="l" fontAlgn="b"/>
                      <a:r>
                        <a:rPr lang="it-IT" sz="800" u="none" strike="noStrike" dirty="0">
                          <a:effectLst/>
                        </a:rPr>
                        <a:t>Real-time monitoring and </a:t>
                      </a:r>
                      <a:r>
                        <a:rPr lang="it-IT" sz="800" u="none" strike="noStrike" dirty="0" err="1">
                          <a:effectLst/>
                        </a:rPr>
                        <a:t>protection</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 </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 </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1615100"/>
                  </a:ext>
                </a:extLst>
              </a:tr>
              <a:tr h="117775">
                <a:tc>
                  <a:txBody>
                    <a:bodyPr/>
                    <a:lstStyle/>
                    <a:p>
                      <a:pPr algn="l" fontAlgn="b"/>
                      <a:r>
                        <a:rPr lang="it-IT" sz="800" u="none" strike="noStrike">
                          <a:effectLst/>
                        </a:rPr>
                        <a:t>Current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6759203"/>
                  </a:ext>
                </a:extLst>
              </a:tr>
              <a:tr h="117775">
                <a:tc>
                  <a:txBody>
                    <a:bodyPr/>
                    <a:lstStyle/>
                    <a:p>
                      <a:pPr algn="l" fontAlgn="b"/>
                      <a:r>
                        <a:rPr lang="it-IT" sz="800" u="none" strike="noStrike" dirty="0">
                          <a:effectLst/>
                        </a:rPr>
                        <a:t>Voltage - Power - Energy - Frequency</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958624"/>
                  </a:ext>
                </a:extLst>
              </a:tr>
              <a:tr h="117775">
                <a:tc>
                  <a:txBody>
                    <a:bodyPr/>
                    <a:lstStyle/>
                    <a:p>
                      <a:pPr algn="l" fontAlgn="b"/>
                      <a:r>
                        <a:rPr lang="it-IT" sz="800" u="none" strike="noStrike" dirty="0" err="1">
                          <a:effectLst/>
                        </a:rPr>
                        <a:t>Maintenance</a:t>
                      </a:r>
                      <a:r>
                        <a:rPr lang="it-IT" sz="800" u="none" strike="noStrike" dirty="0">
                          <a:effectLst/>
                        </a:rPr>
                        <a:t> </a:t>
                      </a:r>
                      <a:r>
                        <a:rPr lang="it-IT" sz="800" u="none" strike="noStrike" dirty="0" err="1">
                          <a:effectLst/>
                        </a:rPr>
                        <a:t>indicators</a:t>
                      </a:r>
                      <a:r>
                        <a:rPr lang="it-IT" sz="800" u="none" strike="noStrike" dirty="0">
                          <a:effectLst/>
                        </a:rPr>
                        <a:t> and </a:t>
                      </a:r>
                      <a:r>
                        <a:rPr lang="it-IT" sz="800" u="none" strike="noStrike" dirty="0" err="1">
                          <a:effectLst/>
                        </a:rPr>
                        <a:t>records</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841447"/>
                  </a:ext>
                </a:extLst>
              </a:tr>
              <a:tr h="117775">
                <a:tc>
                  <a:txBody>
                    <a:bodyPr/>
                    <a:lstStyle/>
                    <a:p>
                      <a:pPr algn="l" fontAlgn="b"/>
                      <a:r>
                        <a:rPr lang="it-IT" sz="800" u="none" strike="noStrike" dirty="0" err="1">
                          <a:effectLst/>
                        </a:rPr>
                        <a:t>Communication</a:t>
                      </a:r>
                      <a:r>
                        <a:rPr lang="it-IT" sz="800" u="none" strike="noStrike" dirty="0">
                          <a:effectLst/>
                        </a:rPr>
                        <a:t> capability</a:t>
                      </a:r>
                      <a:endParaRPr lang="it-IT" sz="800" b="1"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a:effectLst/>
                        </a:rPr>
                        <a:t>○</a:t>
                      </a:r>
                      <a:endParaRPr lang="it-IT" sz="800" b="0" i="0" u="none" strike="noStrike">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800" u="none" strike="noStrike" dirty="0">
                          <a:effectLst/>
                        </a:rPr>
                        <a:t>○</a:t>
                      </a:r>
                      <a:endParaRPr lang="it-IT" sz="800" b="0" i="0" u="none" strike="noStrike" dirty="0">
                        <a:solidFill>
                          <a:srgbClr val="000000"/>
                        </a:solidFill>
                        <a:effectLst/>
                        <a:latin typeface="ABBvoice" panose="020D0603020503020204" pitchFamily="34" charset="0"/>
                      </a:endParaRPr>
                    </a:p>
                  </a:txBody>
                  <a:tcPr marL="2531" marR="2531" marT="2531" marB="0" anchor="b">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693547"/>
                  </a:ext>
                </a:extLst>
              </a:tr>
            </a:tbl>
          </a:graphicData>
        </a:graphic>
      </p:graphicFrame>
    </p:spTree>
    <p:extLst>
      <p:ext uri="{BB962C8B-B14F-4D97-AF65-F5344CB8AC3E}">
        <p14:creationId xmlns:p14="http://schemas.microsoft.com/office/powerpoint/2010/main" val="255612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153CA7DA-2221-4E4A-8A20-438280BF7D7B}"/>
              </a:ext>
            </a:extLst>
          </p:cNvPr>
          <p:cNvSpPr>
            <a:spLocks noGrp="1"/>
          </p:cNvSpPr>
          <p:nvPr>
            <p:ph type="dt" sz="half" idx="18"/>
          </p:nvPr>
        </p:nvSpPr>
        <p:spPr/>
        <p:txBody>
          <a:bodyPr/>
          <a:lstStyle/>
          <a:p>
            <a:fld id="{FFAB2352-921F-4DD8-A99A-A1474F6943FF}" type="datetime4">
              <a:rPr lang="en-US" smtClean="0"/>
              <a:pPr/>
              <a:t>May 28, 2020</a:t>
            </a:fld>
            <a:endParaRPr lang="en-US" dirty="0"/>
          </a:p>
        </p:txBody>
      </p:sp>
      <p:sp>
        <p:nvSpPr>
          <p:cNvPr id="5" name="Segnaposto piè di pagina 4">
            <a:extLst>
              <a:ext uri="{FF2B5EF4-FFF2-40B4-BE49-F238E27FC236}">
                <a16:creationId xmlns:a16="http://schemas.microsoft.com/office/drawing/2014/main" id="{2A0B42DA-27E2-4200-82C2-B01A061A67E1}"/>
              </a:ext>
            </a:extLst>
          </p:cNvPr>
          <p:cNvSpPr>
            <a:spLocks noGrp="1"/>
          </p:cNvSpPr>
          <p:nvPr>
            <p:ph type="ftr" sz="quarter" idx="19"/>
          </p:nvPr>
        </p:nvSpPr>
        <p:spPr/>
        <p:txBody>
          <a:bodyPr/>
          <a:lstStyle/>
          <a:p>
            <a:pPr lvl="8"/>
            <a:endParaRPr lang="en-US" dirty="0"/>
          </a:p>
        </p:txBody>
      </p:sp>
      <p:sp>
        <p:nvSpPr>
          <p:cNvPr id="6" name="Segnaposto numero diapositiva 5">
            <a:extLst>
              <a:ext uri="{FF2B5EF4-FFF2-40B4-BE49-F238E27FC236}">
                <a16:creationId xmlns:a16="http://schemas.microsoft.com/office/drawing/2014/main" id="{CB77DC20-2F5A-4ACF-A167-3FE457194865}"/>
              </a:ext>
            </a:extLst>
          </p:cNvPr>
          <p:cNvSpPr>
            <a:spLocks noGrp="1"/>
          </p:cNvSpPr>
          <p:nvPr>
            <p:ph type="sldNum" sz="quarter" idx="20"/>
          </p:nvPr>
        </p:nvSpPr>
        <p:spPr/>
        <p:txBody>
          <a:bodyPr/>
          <a:lstStyle/>
          <a:p>
            <a:r>
              <a:rPr lang="en-US"/>
              <a:t>Slide </a:t>
            </a:r>
            <a:fld id="{619F89D8-7AE3-494A-97F3-03D680869632}" type="slidenum">
              <a:rPr lang="en-US" smtClean="0"/>
              <a:pPr/>
              <a:t>18</a:t>
            </a:fld>
            <a:endParaRPr lang="en-US" dirty="0"/>
          </a:p>
        </p:txBody>
      </p:sp>
      <p:sp>
        <p:nvSpPr>
          <p:cNvPr id="8" name="Titolo 6">
            <a:extLst>
              <a:ext uri="{FF2B5EF4-FFF2-40B4-BE49-F238E27FC236}">
                <a16:creationId xmlns:a16="http://schemas.microsoft.com/office/drawing/2014/main" id="{C03CE6A2-47F6-42BC-A271-105ADDDCAC08}"/>
              </a:ext>
            </a:extLst>
          </p:cNvPr>
          <p:cNvSpPr>
            <a:spLocks noGrp="1"/>
          </p:cNvSpPr>
          <p:nvPr>
            <p:ph type="title"/>
          </p:nvPr>
        </p:nvSpPr>
        <p:spPr>
          <a:xfrm>
            <a:off x="319251" y="682313"/>
            <a:ext cx="11520000" cy="396000"/>
          </a:xfrm>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solidFill>
                <a:srgbClr val="FF0000"/>
              </a:solidFill>
            </a:endParaRPr>
          </a:p>
        </p:txBody>
      </p:sp>
      <p:sp>
        <p:nvSpPr>
          <p:cNvPr id="9" name="Sottotitolo 7">
            <a:extLst>
              <a:ext uri="{FF2B5EF4-FFF2-40B4-BE49-F238E27FC236}">
                <a16:creationId xmlns:a16="http://schemas.microsoft.com/office/drawing/2014/main" id="{BE31E6D3-6796-40B6-AE6E-5773238030D0}"/>
              </a:ext>
            </a:extLst>
          </p:cNvPr>
          <p:cNvSpPr>
            <a:spLocks noGrp="1"/>
          </p:cNvSpPr>
          <p:nvPr>
            <p:ph type="subTitle" idx="13"/>
          </p:nvPr>
        </p:nvSpPr>
        <p:spPr>
          <a:xfrm>
            <a:off x="333264" y="1085213"/>
            <a:ext cx="11520000" cy="504000"/>
          </a:xfrm>
        </p:spPr>
        <p:txBody>
          <a:bodyPr/>
          <a:lstStyle/>
          <a:p>
            <a:r>
              <a:rPr lang="it-IT" dirty="0"/>
              <a:t>Trip </a:t>
            </a:r>
            <a:r>
              <a:rPr lang="it-IT" dirty="0" err="1"/>
              <a:t>Units</a:t>
            </a:r>
            <a:r>
              <a:rPr lang="it-IT" dirty="0"/>
              <a:t> </a:t>
            </a:r>
            <a:r>
              <a:rPr lang="it-IT" dirty="0" err="1"/>
              <a:t>features</a:t>
            </a:r>
            <a:endParaRPr lang="en-US" dirty="0"/>
          </a:p>
        </p:txBody>
      </p:sp>
      <p:sp>
        <p:nvSpPr>
          <p:cNvPr id="10" name="Text Placeholder 11">
            <a:extLst>
              <a:ext uri="{FF2B5EF4-FFF2-40B4-BE49-F238E27FC236}">
                <a16:creationId xmlns:a16="http://schemas.microsoft.com/office/drawing/2014/main" id="{80AE0981-696F-4517-8E6C-4CCA5691262D}"/>
              </a:ext>
            </a:extLst>
          </p:cNvPr>
          <p:cNvSpPr txBox="1">
            <a:spLocks/>
          </p:cNvSpPr>
          <p:nvPr/>
        </p:nvSpPr>
        <p:spPr bwMode="gray">
          <a:xfrm>
            <a:off x="330601" y="1623881"/>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Additional</a:t>
            </a:r>
            <a:r>
              <a:rPr lang="it-IT" dirty="0">
                <a:sym typeface="Wingdings" panose="05000000000000000000" pitchFamily="2" charset="2"/>
              </a:rPr>
              <a:t> </a:t>
            </a:r>
            <a:r>
              <a:rPr lang="it-IT" dirty="0" err="1">
                <a:sym typeface="Wingdings" panose="05000000000000000000" pitchFamily="2" charset="2"/>
              </a:rPr>
              <a:t>features</a:t>
            </a:r>
            <a:r>
              <a:rPr lang="it-IT" dirty="0">
                <a:sym typeface="Wingdings" panose="05000000000000000000" pitchFamily="2" charset="2"/>
              </a:rPr>
              <a:t> in Trip </a:t>
            </a:r>
            <a:r>
              <a:rPr lang="it-IT" dirty="0" err="1">
                <a:sym typeface="Wingdings" panose="05000000000000000000" pitchFamily="2" charset="2"/>
              </a:rPr>
              <a:t>Units</a:t>
            </a:r>
            <a:r>
              <a:rPr lang="it-IT" dirty="0">
                <a:sym typeface="Wingdings" panose="05000000000000000000" pitchFamily="2" charset="2"/>
              </a:rPr>
              <a:t> </a:t>
            </a:r>
            <a:endParaRPr lang="en-US" dirty="0"/>
          </a:p>
        </p:txBody>
      </p:sp>
      <p:cxnSp>
        <p:nvCxnSpPr>
          <p:cNvPr id="11" name="Straight Connector 7">
            <a:extLst>
              <a:ext uri="{FF2B5EF4-FFF2-40B4-BE49-F238E27FC236}">
                <a16:creationId xmlns:a16="http://schemas.microsoft.com/office/drawing/2014/main" id="{5A84CBDB-3B14-4AF2-8295-854A64A14E60}"/>
              </a:ext>
            </a:extLst>
          </p:cNvPr>
          <p:cNvCxnSpPr/>
          <p:nvPr/>
        </p:nvCxnSpPr>
        <p:spPr bwMode="gray">
          <a:xfrm>
            <a:off x="333264" y="1938443"/>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Content Placeholder 3">
            <a:extLst>
              <a:ext uri="{FF2B5EF4-FFF2-40B4-BE49-F238E27FC236}">
                <a16:creationId xmlns:a16="http://schemas.microsoft.com/office/drawing/2014/main" id="{7BE038C8-7659-4BFC-9AEA-1A4ADA828897}"/>
              </a:ext>
            </a:extLst>
          </p:cNvPr>
          <p:cNvSpPr txBox="1">
            <a:spLocks/>
          </p:cNvSpPr>
          <p:nvPr/>
        </p:nvSpPr>
        <p:spPr bwMode="gray">
          <a:xfrm>
            <a:off x="332366" y="2055492"/>
            <a:ext cx="11524672" cy="3859533"/>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defTabSz="914491">
              <a:lnSpc>
                <a:spcPts val="1000"/>
              </a:lnSpc>
              <a:spcBef>
                <a:spcPts val="600"/>
              </a:spcBef>
            </a:pPr>
            <a:r>
              <a:rPr lang="en-US" b="1" dirty="0" err="1">
                <a:solidFill>
                  <a:srgbClr val="000000"/>
                </a:solidFill>
              </a:rPr>
              <a:t>Ekip</a:t>
            </a:r>
            <a:r>
              <a:rPr lang="en-US" b="1" dirty="0">
                <a:solidFill>
                  <a:srgbClr val="000000"/>
                </a:solidFill>
              </a:rPr>
              <a:t> DIP</a:t>
            </a:r>
          </a:p>
          <a:p>
            <a:pPr defTabSz="914491">
              <a:lnSpc>
                <a:spcPts val="1000"/>
              </a:lnSpc>
              <a:spcBef>
                <a:spcPts val="600"/>
              </a:spcBef>
            </a:pPr>
            <a:r>
              <a:rPr lang="en-US" dirty="0">
                <a:solidFill>
                  <a:srgbClr val="000000"/>
                </a:solidFill>
              </a:rPr>
              <a:t>Real time monitoring and protection of current with </a:t>
            </a:r>
            <a:r>
              <a:rPr lang="en-US" dirty="0" err="1">
                <a:solidFill>
                  <a:srgbClr val="000000"/>
                </a:solidFill>
              </a:rPr>
              <a:t>Ekip</a:t>
            </a:r>
            <a:r>
              <a:rPr lang="en-US" dirty="0">
                <a:solidFill>
                  <a:srgbClr val="000000"/>
                </a:solidFill>
              </a:rPr>
              <a:t> Multimeter</a:t>
            </a:r>
          </a:p>
          <a:p>
            <a:pPr defTabSz="914491">
              <a:lnSpc>
                <a:spcPts val="1000"/>
              </a:lnSpc>
              <a:spcBef>
                <a:spcPts val="600"/>
              </a:spcBef>
            </a:pPr>
            <a:r>
              <a:rPr lang="en-US" b="1" dirty="0" err="1">
                <a:solidFill>
                  <a:srgbClr val="000000"/>
                </a:solidFill>
              </a:rPr>
              <a:t>Ekip</a:t>
            </a:r>
            <a:r>
              <a:rPr lang="en-US" b="1" dirty="0">
                <a:solidFill>
                  <a:srgbClr val="000000"/>
                </a:solidFill>
              </a:rPr>
              <a:t> Touch</a:t>
            </a:r>
          </a:p>
          <a:p>
            <a:pPr defTabSz="914491">
              <a:lnSpc>
                <a:spcPts val="1000"/>
              </a:lnSpc>
              <a:spcBef>
                <a:spcPts val="600"/>
              </a:spcBef>
            </a:pPr>
            <a:r>
              <a:rPr lang="en-US" dirty="0">
                <a:solidFill>
                  <a:srgbClr val="000000"/>
                </a:solidFill>
              </a:rPr>
              <a:t>Real time monitoring and protection of Voltage - Power - Energy - Frequency with software packages</a:t>
            </a:r>
          </a:p>
          <a:p>
            <a:pPr defTabSz="914491">
              <a:lnSpc>
                <a:spcPts val="1000"/>
              </a:lnSpc>
              <a:spcBef>
                <a:spcPts val="600"/>
              </a:spcBef>
            </a:pPr>
            <a:r>
              <a:rPr lang="en-US" dirty="0">
                <a:solidFill>
                  <a:srgbClr val="000000"/>
                </a:solidFill>
              </a:rPr>
              <a:t>Power Control with </a:t>
            </a:r>
            <a:r>
              <a:rPr lang="en-US" dirty="0" err="1">
                <a:solidFill>
                  <a:srgbClr val="000000"/>
                </a:solidFill>
              </a:rPr>
              <a:t>Ekip</a:t>
            </a:r>
            <a:r>
              <a:rPr lang="en-US" dirty="0">
                <a:solidFill>
                  <a:srgbClr val="000000"/>
                </a:solidFill>
              </a:rPr>
              <a:t> Power Controller</a:t>
            </a:r>
          </a:p>
          <a:p>
            <a:pPr defTabSz="914491">
              <a:lnSpc>
                <a:spcPts val="1000"/>
              </a:lnSpc>
              <a:spcBef>
                <a:spcPts val="600"/>
              </a:spcBef>
            </a:pPr>
            <a:r>
              <a:rPr lang="en-US" b="1" dirty="0" err="1">
                <a:solidFill>
                  <a:srgbClr val="000000"/>
                </a:solidFill>
              </a:rPr>
              <a:t>Ekip</a:t>
            </a:r>
            <a:r>
              <a:rPr lang="en-US" b="1" dirty="0">
                <a:solidFill>
                  <a:srgbClr val="000000"/>
                </a:solidFill>
              </a:rPr>
              <a:t> Hi-Touch</a:t>
            </a:r>
          </a:p>
          <a:p>
            <a:pPr defTabSz="914491">
              <a:lnSpc>
                <a:spcPts val="1000"/>
              </a:lnSpc>
              <a:spcBef>
                <a:spcPts val="600"/>
              </a:spcBef>
            </a:pPr>
            <a:r>
              <a:rPr lang="en-US" dirty="0">
                <a:solidFill>
                  <a:srgbClr val="000000"/>
                </a:solidFill>
              </a:rPr>
              <a:t>Power Control with </a:t>
            </a:r>
            <a:r>
              <a:rPr lang="en-US" dirty="0" err="1">
                <a:solidFill>
                  <a:srgbClr val="000000"/>
                </a:solidFill>
              </a:rPr>
              <a:t>Ekip</a:t>
            </a:r>
            <a:r>
              <a:rPr lang="en-US" dirty="0">
                <a:solidFill>
                  <a:srgbClr val="000000"/>
                </a:solidFill>
              </a:rPr>
              <a:t> Power Controller</a:t>
            </a:r>
          </a:p>
          <a:p>
            <a:pPr defTabSz="914491">
              <a:lnSpc>
                <a:spcPts val="1000"/>
              </a:lnSpc>
              <a:spcBef>
                <a:spcPts val="600"/>
              </a:spcBef>
            </a:pPr>
            <a:r>
              <a:rPr lang="en-US" b="1" dirty="0">
                <a:solidFill>
                  <a:srgbClr val="000000"/>
                </a:solidFill>
              </a:rPr>
              <a:t>PR112/P</a:t>
            </a:r>
          </a:p>
          <a:p>
            <a:pPr defTabSz="914491">
              <a:lnSpc>
                <a:spcPts val="1000"/>
              </a:lnSpc>
              <a:spcBef>
                <a:spcPts val="600"/>
              </a:spcBef>
            </a:pPr>
            <a:r>
              <a:rPr lang="en-US" dirty="0">
                <a:solidFill>
                  <a:srgbClr val="000000"/>
                </a:solidFill>
              </a:rPr>
              <a:t>Maintenance indicators and record using the release PR112/PDL or PR112/PDM</a:t>
            </a:r>
          </a:p>
          <a:p>
            <a:pPr defTabSz="914491">
              <a:lnSpc>
                <a:spcPts val="1000"/>
              </a:lnSpc>
              <a:spcBef>
                <a:spcPts val="600"/>
              </a:spcBef>
            </a:pPr>
            <a:r>
              <a:rPr lang="en-US" dirty="0">
                <a:solidFill>
                  <a:srgbClr val="000000"/>
                </a:solidFill>
              </a:rPr>
              <a:t>Communication capability </a:t>
            </a:r>
            <a:r>
              <a:rPr lang="en-US" dirty="0" err="1">
                <a:solidFill>
                  <a:srgbClr val="000000"/>
                </a:solidFill>
              </a:rPr>
              <a:t>usisng</a:t>
            </a:r>
            <a:r>
              <a:rPr lang="en-US" dirty="0">
                <a:solidFill>
                  <a:srgbClr val="000000"/>
                </a:solidFill>
              </a:rPr>
              <a:t> the release PR112/PDL (</a:t>
            </a:r>
            <a:r>
              <a:rPr lang="en-US" dirty="0" err="1">
                <a:solidFill>
                  <a:srgbClr val="000000"/>
                </a:solidFill>
              </a:rPr>
              <a:t>LonTalk</a:t>
            </a:r>
            <a:r>
              <a:rPr lang="en-US" dirty="0">
                <a:solidFill>
                  <a:srgbClr val="000000"/>
                </a:solidFill>
              </a:rPr>
              <a:t> Protocol) or PR112/PDM (Modbus Protocol)</a:t>
            </a:r>
          </a:p>
          <a:p>
            <a:pPr defTabSz="914491">
              <a:lnSpc>
                <a:spcPts val="1000"/>
              </a:lnSpc>
              <a:spcBef>
                <a:spcPts val="600"/>
              </a:spcBef>
            </a:pPr>
            <a:r>
              <a:rPr lang="en-US" b="1" dirty="0">
                <a:solidFill>
                  <a:srgbClr val="000000"/>
                </a:solidFill>
              </a:rPr>
              <a:t>PR113/P</a:t>
            </a:r>
          </a:p>
          <a:p>
            <a:pPr defTabSz="914491">
              <a:lnSpc>
                <a:spcPts val="1000"/>
              </a:lnSpc>
              <a:spcBef>
                <a:spcPts val="600"/>
              </a:spcBef>
            </a:pPr>
            <a:r>
              <a:rPr lang="en-US" dirty="0">
                <a:solidFill>
                  <a:srgbClr val="000000"/>
                </a:solidFill>
              </a:rPr>
              <a:t>Directional protection D with the installation of a set of three external voltage transformers</a:t>
            </a:r>
          </a:p>
          <a:p>
            <a:pPr defTabSz="914491">
              <a:lnSpc>
                <a:spcPts val="1000"/>
              </a:lnSpc>
              <a:spcBef>
                <a:spcPts val="600"/>
              </a:spcBef>
            </a:pPr>
            <a:r>
              <a:rPr lang="en-US" dirty="0">
                <a:solidFill>
                  <a:srgbClr val="000000"/>
                </a:solidFill>
              </a:rPr>
              <a:t>Real time monitoring and protection of Voltage, Power, Energy, Frequency with </a:t>
            </a:r>
            <a:r>
              <a:rPr lang="en-US" dirty="0" err="1">
                <a:solidFill>
                  <a:srgbClr val="000000"/>
                </a:solidFill>
              </a:rPr>
              <a:t>with</a:t>
            </a:r>
            <a:r>
              <a:rPr lang="en-US" dirty="0">
                <a:solidFill>
                  <a:srgbClr val="000000"/>
                </a:solidFill>
              </a:rPr>
              <a:t> the installation of a set of three external voltage transformers</a:t>
            </a:r>
          </a:p>
          <a:p>
            <a:pPr defTabSz="914491">
              <a:lnSpc>
                <a:spcPts val="1000"/>
              </a:lnSpc>
              <a:spcBef>
                <a:spcPts val="600"/>
              </a:spcBef>
            </a:pPr>
            <a:r>
              <a:rPr lang="en-US" dirty="0">
                <a:solidFill>
                  <a:srgbClr val="000000"/>
                </a:solidFill>
              </a:rPr>
              <a:t>Communication capability </a:t>
            </a:r>
            <a:r>
              <a:rPr lang="en-US" dirty="0" err="1">
                <a:solidFill>
                  <a:srgbClr val="000000"/>
                </a:solidFill>
              </a:rPr>
              <a:t>usisng</a:t>
            </a:r>
            <a:r>
              <a:rPr lang="en-US" dirty="0">
                <a:solidFill>
                  <a:srgbClr val="000000"/>
                </a:solidFill>
              </a:rPr>
              <a:t> the release PR113/PDM (Modbus Protocol)</a:t>
            </a:r>
          </a:p>
          <a:p>
            <a:pPr defTabSz="914491">
              <a:lnSpc>
                <a:spcPts val="1000"/>
              </a:lnSpc>
              <a:spcBef>
                <a:spcPts val="600"/>
              </a:spcBef>
            </a:pPr>
            <a:r>
              <a:rPr lang="en-US" b="1" dirty="0">
                <a:solidFill>
                  <a:srgbClr val="000000"/>
                </a:solidFill>
              </a:rPr>
              <a:t>PR122/P</a:t>
            </a:r>
          </a:p>
          <a:p>
            <a:pPr defTabSz="914491">
              <a:lnSpc>
                <a:spcPts val="1000"/>
              </a:lnSpc>
              <a:spcBef>
                <a:spcPts val="600"/>
              </a:spcBef>
            </a:pPr>
            <a:r>
              <a:rPr lang="en-US" dirty="0">
                <a:solidFill>
                  <a:srgbClr val="000000"/>
                </a:solidFill>
              </a:rPr>
              <a:t>Real time monitoring and protection of Voltage, Power, Energy, Frequency with PR120/V</a:t>
            </a:r>
          </a:p>
          <a:p>
            <a:pPr defTabSz="914491">
              <a:lnSpc>
                <a:spcPts val="1000"/>
              </a:lnSpc>
              <a:spcBef>
                <a:spcPts val="600"/>
              </a:spcBef>
            </a:pPr>
            <a:r>
              <a:rPr lang="en-US" dirty="0">
                <a:solidFill>
                  <a:srgbClr val="000000"/>
                </a:solidFill>
              </a:rPr>
              <a:t>Communication capability with PR120/D-M (</a:t>
            </a:r>
            <a:r>
              <a:rPr lang="en-US" dirty="0" err="1">
                <a:solidFill>
                  <a:srgbClr val="000000"/>
                </a:solidFill>
              </a:rPr>
              <a:t>Modubus</a:t>
            </a:r>
            <a:r>
              <a:rPr lang="en-US" dirty="0">
                <a:solidFill>
                  <a:srgbClr val="000000"/>
                </a:solidFill>
              </a:rPr>
              <a:t>) EP010-FBP (Profibus/</a:t>
            </a:r>
            <a:r>
              <a:rPr lang="en-US" dirty="0" err="1">
                <a:solidFill>
                  <a:srgbClr val="000000"/>
                </a:solidFill>
              </a:rPr>
              <a:t>DeviceNet</a:t>
            </a:r>
            <a:r>
              <a:rPr lang="en-US" dirty="0">
                <a:solidFill>
                  <a:srgbClr val="000000"/>
                </a:solidFill>
              </a:rPr>
              <a:t>) </a:t>
            </a:r>
          </a:p>
          <a:p>
            <a:pPr defTabSz="914491">
              <a:lnSpc>
                <a:spcPts val="1000"/>
              </a:lnSpc>
              <a:spcBef>
                <a:spcPts val="600"/>
              </a:spcBef>
            </a:pPr>
            <a:r>
              <a:rPr lang="en-US" b="1" dirty="0">
                <a:solidFill>
                  <a:srgbClr val="000000"/>
                </a:solidFill>
              </a:rPr>
              <a:t>PR123/P</a:t>
            </a:r>
          </a:p>
          <a:p>
            <a:pPr defTabSz="914491">
              <a:lnSpc>
                <a:spcPts val="1000"/>
              </a:lnSpc>
              <a:spcBef>
                <a:spcPts val="600"/>
              </a:spcBef>
            </a:pPr>
            <a:r>
              <a:rPr lang="en-US" dirty="0">
                <a:solidFill>
                  <a:srgbClr val="000000"/>
                </a:solidFill>
              </a:rPr>
              <a:t>Communication capability with PR120/D-M (</a:t>
            </a:r>
            <a:r>
              <a:rPr lang="en-US" dirty="0" err="1">
                <a:solidFill>
                  <a:srgbClr val="000000"/>
                </a:solidFill>
              </a:rPr>
              <a:t>Modubus</a:t>
            </a:r>
            <a:r>
              <a:rPr lang="en-US" dirty="0">
                <a:solidFill>
                  <a:srgbClr val="000000"/>
                </a:solidFill>
              </a:rPr>
              <a:t>) EP010-FBP (Profibus/</a:t>
            </a:r>
            <a:r>
              <a:rPr lang="en-US" dirty="0" err="1">
                <a:solidFill>
                  <a:srgbClr val="000000"/>
                </a:solidFill>
              </a:rPr>
              <a:t>DeviceNet</a:t>
            </a:r>
            <a:r>
              <a:rPr lang="en-US" dirty="0">
                <a:solidFill>
                  <a:srgbClr val="000000"/>
                </a:solidFill>
              </a:rPr>
              <a:t>) </a:t>
            </a:r>
          </a:p>
          <a:p>
            <a:pPr defTabSz="914491">
              <a:lnSpc>
                <a:spcPts val="800"/>
              </a:lnSpc>
              <a:spcBef>
                <a:spcPts val="600"/>
              </a:spcBef>
            </a:pPr>
            <a:endParaRPr lang="en-US" sz="800" dirty="0">
              <a:solidFill>
                <a:srgbClr val="000000"/>
              </a:solidFill>
            </a:endParaRPr>
          </a:p>
          <a:p>
            <a:pPr defTabSz="914491">
              <a:lnSpc>
                <a:spcPts val="800"/>
              </a:lnSpc>
              <a:spcBef>
                <a:spcPts val="600"/>
              </a:spcBef>
            </a:pPr>
            <a:endParaRPr lang="en-US" sz="800" dirty="0">
              <a:solidFill>
                <a:srgbClr val="000000"/>
              </a:solidFill>
            </a:endParaRPr>
          </a:p>
        </p:txBody>
      </p:sp>
    </p:spTree>
    <p:extLst>
      <p:ext uri="{BB962C8B-B14F-4D97-AF65-F5344CB8AC3E}">
        <p14:creationId xmlns:p14="http://schemas.microsoft.com/office/powerpoint/2010/main" val="410414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319251" y="682313"/>
            <a:ext cx="11520000" cy="396000"/>
          </a:xfrm>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19</a:t>
            </a:fld>
            <a:endParaRPr lang="en-US" dirty="0"/>
          </a:p>
        </p:txBody>
      </p:sp>
      <p:sp>
        <p:nvSpPr>
          <p:cNvPr id="8" name="Sottotitolo 7"/>
          <p:cNvSpPr>
            <a:spLocks noGrp="1"/>
          </p:cNvSpPr>
          <p:nvPr>
            <p:ph type="subTitle" idx="13"/>
          </p:nvPr>
        </p:nvSpPr>
        <p:spPr/>
        <p:txBody>
          <a:bodyPr/>
          <a:lstStyle/>
          <a:p>
            <a:r>
              <a:rPr lang="it-IT" dirty="0"/>
              <a:t>Trip </a:t>
            </a:r>
            <a:r>
              <a:rPr lang="it-IT" dirty="0" err="1"/>
              <a:t>Units</a:t>
            </a:r>
            <a:r>
              <a:rPr lang="it-IT" dirty="0"/>
              <a:t> </a:t>
            </a:r>
            <a:r>
              <a:rPr lang="it-IT" dirty="0" err="1"/>
              <a:t>comparison</a:t>
            </a:r>
            <a:endParaRPr lang="en-US" dirty="0"/>
          </a:p>
        </p:txBody>
      </p:sp>
      <p:sp>
        <p:nvSpPr>
          <p:cNvPr id="9" name="Text Placeholder 11"/>
          <p:cNvSpPr txBox="1">
            <a:spLocks/>
          </p:cNvSpPr>
          <p:nvPr/>
        </p:nvSpPr>
        <p:spPr bwMode="gray">
          <a:xfrm>
            <a:off x="330601" y="1623881"/>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endParaRPr lang="en-US" dirty="0"/>
          </a:p>
        </p:txBody>
      </p:sp>
      <p:sp>
        <p:nvSpPr>
          <p:cNvPr id="12" name="Text Placeholder 11"/>
          <p:cNvSpPr txBox="1">
            <a:spLocks/>
          </p:cNvSpPr>
          <p:nvPr/>
        </p:nvSpPr>
        <p:spPr bwMode="gray">
          <a:xfrm>
            <a:off x="339059" y="1624447"/>
            <a:ext cx="5358754" cy="38181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Correspondence</a:t>
            </a:r>
            <a:r>
              <a:rPr lang="it-IT" dirty="0">
                <a:sym typeface="Wingdings" panose="05000000000000000000" pitchFamily="2" charset="2"/>
              </a:rPr>
              <a:t> </a:t>
            </a:r>
            <a:r>
              <a:rPr lang="it-IT" dirty="0" err="1">
                <a:sym typeface="Wingdings" panose="05000000000000000000" pitchFamily="2" charset="2"/>
              </a:rPr>
              <a:t>Emax</a:t>
            </a:r>
            <a:r>
              <a:rPr lang="it-IT" dirty="0">
                <a:sym typeface="Wingdings" panose="05000000000000000000" pitchFamily="2" charset="2"/>
              </a:rPr>
              <a:t>/</a:t>
            </a:r>
            <a:r>
              <a:rPr lang="it-IT" dirty="0" err="1">
                <a:sym typeface="Wingdings" panose="05000000000000000000" pitchFamily="2" charset="2"/>
              </a:rPr>
              <a:t>Emax</a:t>
            </a:r>
            <a:r>
              <a:rPr lang="it-IT" dirty="0">
                <a:sym typeface="Wingdings" panose="05000000000000000000" pitchFamily="2" charset="2"/>
              </a:rPr>
              <a:t> 2 Trip </a:t>
            </a:r>
            <a:r>
              <a:rPr lang="it-IT" dirty="0" err="1">
                <a:sym typeface="Wingdings" panose="05000000000000000000" pitchFamily="2" charset="2"/>
              </a:rPr>
              <a:t>Units</a:t>
            </a:r>
            <a:endParaRPr lang="it-IT" dirty="0">
              <a:sym typeface="Wingdings" panose="05000000000000000000" pitchFamily="2" charset="2"/>
            </a:endParaRPr>
          </a:p>
          <a:p>
            <a:pPr>
              <a:spcBef>
                <a:spcPts val="600"/>
              </a:spcBef>
            </a:pPr>
            <a:endParaRPr lang="en-US" dirty="0"/>
          </a:p>
        </p:txBody>
      </p:sp>
      <p:cxnSp>
        <p:nvCxnSpPr>
          <p:cNvPr id="15" name="Straight Connector 20"/>
          <p:cNvCxnSpPr>
            <a:cxnSpLocks/>
          </p:cNvCxnSpPr>
          <p:nvPr/>
        </p:nvCxnSpPr>
        <p:spPr bwMode="gray">
          <a:xfrm>
            <a:off x="6093264" y="1998073"/>
            <a:ext cx="0" cy="391695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Segnaposto piè di pagina 19"/>
          <p:cNvSpPr>
            <a:spLocks noGrp="1"/>
          </p:cNvSpPr>
          <p:nvPr>
            <p:ph type="ftr" sz="quarter" idx="19"/>
          </p:nvPr>
        </p:nvSpPr>
        <p:spPr/>
        <p:txBody>
          <a:bodyPr/>
          <a:lstStyle/>
          <a:p>
            <a:endParaRPr lang="it-IT" dirty="0"/>
          </a:p>
        </p:txBody>
      </p:sp>
      <p:cxnSp>
        <p:nvCxnSpPr>
          <p:cNvPr id="49" name="Straight Connector 8"/>
          <p:cNvCxnSpPr/>
          <p:nvPr/>
        </p:nvCxnSpPr>
        <p:spPr bwMode="gray">
          <a:xfrm>
            <a:off x="6201719" y="1932995"/>
            <a:ext cx="516975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50" name="Text Placeholder 11"/>
          <p:cNvSpPr txBox="1">
            <a:spLocks/>
          </p:cNvSpPr>
          <p:nvPr/>
        </p:nvSpPr>
        <p:spPr bwMode="gray">
          <a:xfrm>
            <a:off x="6184400" y="1624447"/>
            <a:ext cx="5231754" cy="38181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Correspondence</a:t>
            </a:r>
            <a:r>
              <a:rPr lang="it-IT" dirty="0">
                <a:sym typeface="Wingdings" panose="05000000000000000000" pitchFamily="2" charset="2"/>
              </a:rPr>
              <a:t> New </a:t>
            </a:r>
            <a:r>
              <a:rPr lang="it-IT" dirty="0" err="1">
                <a:sym typeface="Wingdings" panose="05000000000000000000" pitchFamily="2" charset="2"/>
              </a:rPr>
              <a:t>Emax</a:t>
            </a:r>
            <a:r>
              <a:rPr lang="it-IT" dirty="0">
                <a:sym typeface="Wingdings" panose="05000000000000000000" pitchFamily="2" charset="2"/>
              </a:rPr>
              <a:t> /</a:t>
            </a:r>
            <a:r>
              <a:rPr lang="it-IT" dirty="0" err="1">
                <a:sym typeface="Wingdings" panose="05000000000000000000" pitchFamily="2" charset="2"/>
              </a:rPr>
              <a:t>Emax</a:t>
            </a:r>
            <a:r>
              <a:rPr lang="it-IT" dirty="0">
                <a:sym typeface="Wingdings" panose="05000000000000000000" pitchFamily="2" charset="2"/>
              </a:rPr>
              <a:t> 2 Trip </a:t>
            </a:r>
            <a:r>
              <a:rPr lang="it-IT" dirty="0" err="1">
                <a:sym typeface="Wingdings" panose="05000000000000000000" pitchFamily="2" charset="2"/>
              </a:rPr>
              <a:t>Units</a:t>
            </a:r>
            <a:endParaRPr lang="it-IT" dirty="0">
              <a:sym typeface="Wingdings" panose="05000000000000000000" pitchFamily="2" charset="2"/>
            </a:endParaRPr>
          </a:p>
          <a:p>
            <a:pPr>
              <a:spcBef>
                <a:spcPts val="600"/>
              </a:spcBef>
            </a:pPr>
            <a:endParaRPr lang="en-US" dirty="0"/>
          </a:p>
        </p:txBody>
      </p:sp>
      <p:graphicFrame>
        <p:nvGraphicFramePr>
          <p:cNvPr id="51" name="Tabella 31"/>
          <p:cNvGraphicFramePr>
            <a:graphicFrameLocks noGrp="1"/>
          </p:cNvGraphicFramePr>
          <p:nvPr>
            <p:extLst>
              <p:ext uri="{D42A27DB-BD31-4B8C-83A1-F6EECF244321}">
                <p14:modId xmlns:p14="http://schemas.microsoft.com/office/powerpoint/2010/main" val="3379859544"/>
              </p:ext>
            </p:extLst>
          </p:nvPr>
        </p:nvGraphicFramePr>
        <p:xfrm>
          <a:off x="6222191" y="1939057"/>
          <a:ext cx="5639957" cy="3270704"/>
        </p:xfrm>
        <a:graphic>
          <a:graphicData uri="http://schemas.openxmlformats.org/drawingml/2006/table">
            <a:tbl>
              <a:tblPr firstRow="1" bandRow="1">
                <a:tableStyleId>{073A0DAA-6AF3-43AB-8588-CEC1D06C72B9}</a:tableStyleId>
              </a:tblPr>
              <a:tblGrid>
                <a:gridCol w="2501582">
                  <a:extLst>
                    <a:ext uri="{9D8B030D-6E8A-4147-A177-3AD203B41FA5}">
                      <a16:colId xmlns:a16="http://schemas.microsoft.com/office/drawing/2014/main" val="20000"/>
                    </a:ext>
                  </a:extLst>
                </a:gridCol>
                <a:gridCol w="571790">
                  <a:extLst>
                    <a:ext uri="{9D8B030D-6E8A-4147-A177-3AD203B41FA5}">
                      <a16:colId xmlns:a16="http://schemas.microsoft.com/office/drawing/2014/main" val="20001"/>
                    </a:ext>
                  </a:extLst>
                </a:gridCol>
                <a:gridCol w="2566585">
                  <a:extLst>
                    <a:ext uri="{9D8B030D-6E8A-4147-A177-3AD203B41FA5}">
                      <a16:colId xmlns:a16="http://schemas.microsoft.com/office/drawing/2014/main" val="20002"/>
                    </a:ext>
                  </a:extLst>
                </a:gridCol>
              </a:tblGrid>
              <a:tr h="250341">
                <a:tc>
                  <a:txBody>
                    <a:bodyPr/>
                    <a:lstStyle/>
                    <a:p>
                      <a:pPr algn="ctr" fontAlgn="ctr"/>
                      <a:r>
                        <a:rPr lang="it-IT" sz="1000" b="1" i="0" u="none" strike="noStrike" dirty="0" err="1">
                          <a:solidFill>
                            <a:srgbClr val="000000"/>
                          </a:solidFill>
                          <a:latin typeface="ABBvoice"/>
                        </a:rPr>
                        <a:t>Emax</a:t>
                      </a:r>
                      <a:endParaRPr lang="it-IT" sz="1000" b="1" i="0" u="none" strike="noStrike" dirty="0">
                        <a:solidFill>
                          <a:srgbClr val="000000"/>
                        </a:solidFill>
                        <a:latin typeface="ABBvoice"/>
                      </a:endParaRPr>
                    </a:p>
                  </a:txBody>
                  <a:tcPr marL="0" marR="0" marT="0" marB="0" anchor="ct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1000" dirty="0"/>
                    </a:p>
                  </a:txBody>
                  <a:tcP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err="1">
                          <a:solidFill>
                            <a:srgbClr val="000000"/>
                          </a:solidFill>
                          <a:latin typeface="ABBvoice"/>
                        </a:rPr>
                        <a:t>Emax</a:t>
                      </a:r>
                      <a:r>
                        <a:rPr lang="it-IT" sz="1000" b="1" i="0" u="none" strike="noStrike" dirty="0">
                          <a:solidFill>
                            <a:srgbClr val="000000"/>
                          </a:solidFill>
                          <a:latin typeface="ABBvoice"/>
                        </a:rPr>
                        <a:t> 2</a:t>
                      </a:r>
                    </a:p>
                  </a:txBody>
                  <a:tcPr marL="0" marR="0" marT="0" marB="0" anchor="ct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9524">
                <a:tc>
                  <a:txBody>
                    <a:bodyPr/>
                    <a:lstStyle/>
                    <a:p>
                      <a:pPr algn="ctr" fontAlgn="ctr"/>
                      <a:r>
                        <a:rPr lang="it-IT" sz="700" b="1" i="0" u="none" strike="noStrike" dirty="0">
                          <a:solidFill>
                            <a:srgbClr val="000000"/>
                          </a:solidFill>
                          <a:latin typeface="ABBvoice"/>
                        </a:rPr>
                        <a:t>PR121/P</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700" b="1" i="0" u="none" strike="noStrike" dirty="0" err="1">
                          <a:solidFill>
                            <a:srgbClr val="000000"/>
                          </a:solidFill>
                          <a:latin typeface="ABBvoice"/>
                        </a:rPr>
                        <a:t>Ekip</a:t>
                      </a:r>
                      <a:r>
                        <a:rPr lang="it-IT" sz="700" b="1" i="0" u="none" strike="noStrike" dirty="0">
                          <a:solidFill>
                            <a:srgbClr val="000000"/>
                          </a:solidFill>
                          <a:latin typeface="ABBvoice"/>
                        </a:rPr>
                        <a:t> DIP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76200">
                <a:tc>
                  <a:txBody>
                    <a:bodyPr/>
                    <a:lstStyle/>
                    <a:p>
                      <a:pPr algn="l" fontAlgn="b"/>
                      <a:endParaRPr lang="it-IT" sz="700" b="0" i="0" u="none" strike="noStrike" dirty="0">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700" b="1" i="0" u="none" strike="noStrike" dirty="0">
                          <a:solidFill>
                            <a:srgbClr val="000000"/>
                          </a:solidFill>
                          <a:latin typeface="ABBvoice"/>
                        </a:rPr>
                        <a:t> </a:t>
                      </a:r>
                    </a:p>
                    <a:p>
                      <a:pPr algn="l" fontAlgn="b"/>
                      <a:endParaRPr lang="it-IT" sz="700" b="1" i="0" u="none" strike="noStrike" dirty="0">
                        <a:solidFill>
                          <a:srgbClr val="000000"/>
                        </a:solidFill>
                        <a:latin typeface="ABBvoice"/>
                      </a:endParaRPr>
                    </a:p>
                    <a:p>
                      <a:pPr algn="l" fontAlgn="b"/>
                      <a:endParaRPr lang="it-IT" sz="700" b="1" i="0" u="none" strike="noStrike" dirty="0">
                        <a:solidFill>
                          <a:srgbClr val="000000"/>
                        </a:solidFill>
                        <a:latin typeface="ABBvoice"/>
                      </a:endParaRPr>
                    </a:p>
                    <a:p>
                      <a:pPr algn="l" fontAlgn="b"/>
                      <a:r>
                        <a:rPr lang="it-IT" sz="700" b="1" i="0" u="none" strike="noStrike" dirty="0">
                          <a:solidFill>
                            <a:srgbClr val="000000"/>
                          </a:solidFill>
                          <a:latin typeface="ABBvoice"/>
                        </a:rPr>
                        <a:t>                    </a:t>
                      </a:r>
                    </a:p>
                    <a:p>
                      <a:pPr algn="l" fontAlgn="b"/>
                      <a:endParaRPr lang="it-IT" sz="700" b="1" i="0" u="none" strike="noStrike" dirty="0">
                        <a:solidFill>
                          <a:srgbClr val="000000"/>
                        </a:solidFill>
                        <a:latin typeface="ABBvoice"/>
                      </a:endParaRPr>
                    </a:p>
                    <a:p>
                      <a:pPr algn="l" fontAlgn="b"/>
                      <a:endParaRPr lang="it-IT" sz="700" b="1" i="0" u="none" strike="noStrike" dirty="0">
                        <a:solidFill>
                          <a:srgbClr val="000000"/>
                        </a:solidFill>
                        <a:latin typeface="ABBvoice"/>
                      </a:endParaRPr>
                    </a:p>
                    <a:p>
                      <a:pPr algn="l" fontAlgn="b"/>
                      <a:endParaRPr lang="it-IT" sz="700" b="1" i="0" u="none" strike="noStrike" dirty="0">
                        <a:solidFill>
                          <a:srgbClr val="000000"/>
                        </a:solidFill>
                        <a:latin typeface="ABBvoice"/>
                      </a:endParaRPr>
                    </a:p>
                    <a:p>
                      <a:pPr algn="l" fontAlgn="b"/>
                      <a:endParaRPr lang="it-IT" sz="700" b="0" i="0" u="none" strike="noStrike" dirty="0">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9524">
                <a:tc>
                  <a:txBody>
                    <a:bodyPr/>
                    <a:lstStyle/>
                    <a:p>
                      <a:pPr algn="ctr" fontAlgn="ctr"/>
                      <a:r>
                        <a:rPr lang="it-IT" sz="700" b="1" i="0" u="none" strike="noStrike" dirty="0">
                          <a:solidFill>
                            <a:srgbClr val="000000"/>
                          </a:solidFill>
                          <a:latin typeface="ABBvoice"/>
                        </a:rPr>
                        <a:t>PR122/P</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700" b="1" i="0" u="none" strike="noStrike" dirty="0" err="1">
                          <a:solidFill>
                            <a:srgbClr val="000000"/>
                          </a:solidFill>
                          <a:latin typeface="ABBvoice"/>
                        </a:rPr>
                        <a:t>Ekip</a:t>
                      </a:r>
                      <a:r>
                        <a:rPr lang="it-IT" sz="700" b="1" i="0" u="none" strike="noStrike" dirty="0">
                          <a:solidFill>
                            <a:srgbClr val="000000"/>
                          </a:solidFill>
                          <a:latin typeface="ABBvoice"/>
                        </a:rPr>
                        <a:t> </a:t>
                      </a:r>
                      <a:r>
                        <a:rPr lang="it-IT" sz="700" b="1" i="0" u="none" strike="noStrike" dirty="0" err="1">
                          <a:solidFill>
                            <a:srgbClr val="000000"/>
                          </a:solidFill>
                          <a:latin typeface="ABBvoice"/>
                        </a:rPr>
                        <a:t>Touch</a:t>
                      </a:r>
                      <a:r>
                        <a:rPr lang="it-IT" sz="700" b="1" i="0" u="none" strike="noStrike" dirty="0">
                          <a:solidFill>
                            <a:srgbClr val="000000"/>
                          </a:solidFill>
                          <a:latin typeface="ABBvoice"/>
                        </a:rPr>
                        <a:t>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76200">
                <a:tc>
                  <a:txBody>
                    <a:bodyPr/>
                    <a:lstStyle/>
                    <a:p>
                      <a:pPr algn="l" fontAlgn="b"/>
                      <a:endParaRPr lang="it-IT" sz="700" b="0" i="0" u="none" strike="noStrike" dirty="0">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700" b="0" i="0" u="none" strike="noStrike" dirty="0">
                          <a:solidFill>
                            <a:srgbClr val="000000"/>
                          </a:solidFill>
                          <a:latin typeface="ABBvoice"/>
                        </a:rPr>
                        <a:t> </a:t>
                      </a: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9524">
                <a:tc>
                  <a:txBody>
                    <a:bodyPr/>
                    <a:lstStyle/>
                    <a:p>
                      <a:pPr algn="ctr" fontAlgn="ctr"/>
                      <a:r>
                        <a:rPr lang="it-IT" sz="700" b="1" i="0" u="none" strike="noStrike" dirty="0">
                          <a:solidFill>
                            <a:srgbClr val="000000"/>
                          </a:solidFill>
                          <a:latin typeface="ABBvoice"/>
                        </a:rPr>
                        <a:t>PR123/P</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700" b="1" i="0" u="none" strike="noStrike" dirty="0" err="1">
                          <a:solidFill>
                            <a:srgbClr val="000000"/>
                          </a:solidFill>
                          <a:latin typeface="ABBvoice"/>
                        </a:rPr>
                        <a:t>Ekip</a:t>
                      </a:r>
                      <a:r>
                        <a:rPr lang="it-IT" sz="700" b="1" i="0" u="none" strike="noStrike" dirty="0">
                          <a:solidFill>
                            <a:srgbClr val="000000"/>
                          </a:solidFill>
                          <a:latin typeface="ABBvoice"/>
                        </a:rPr>
                        <a:t> Hi-Touch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939391">
                <a:tc gridSpan="3">
                  <a:txBody>
                    <a:bodyPr/>
                    <a:lstStyle/>
                    <a:p>
                      <a:pPr algn="l" fontAlgn="b"/>
                      <a:endParaRPr lang="en-US" sz="900" dirty="0"/>
                    </a:p>
                  </a:txBody>
                  <a:tcPr marL="0" marR="0"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pPr algn="l" fontAlgn="b"/>
                      <a:endParaRPr lang="it-IT" sz="700" b="0" i="0" u="none" strike="noStrike">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cxnSp>
        <p:nvCxnSpPr>
          <p:cNvPr id="35" name="Straight Connector 8">
            <a:extLst>
              <a:ext uri="{FF2B5EF4-FFF2-40B4-BE49-F238E27FC236}">
                <a16:creationId xmlns:a16="http://schemas.microsoft.com/office/drawing/2014/main" id="{E74CB733-6C12-42D1-A2E0-2C450455CCF1}"/>
              </a:ext>
            </a:extLst>
          </p:cNvPr>
          <p:cNvCxnSpPr/>
          <p:nvPr/>
        </p:nvCxnSpPr>
        <p:spPr bwMode="gray">
          <a:xfrm>
            <a:off x="341980" y="1927515"/>
            <a:ext cx="516975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graphicFrame>
        <p:nvGraphicFramePr>
          <p:cNvPr id="36" name="Tabella 31">
            <a:extLst>
              <a:ext uri="{FF2B5EF4-FFF2-40B4-BE49-F238E27FC236}">
                <a16:creationId xmlns:a16="http://schemas.microsoft.com/office/drawing/2014/main" id="{52350A8D-C31E-41FB-BA79-E7B7C2310069}"/>
              </a:ext>
            </a:extLst>
          </p:cNvPr>
          <p:cNvGraphicFramePr>
            <a:graphicFrameLocks noGrp="1"/>
          </p:cNvGraphicFramePr>
          <p:nvPr>
            <p:extLst>
              <p:ext uri="{D42A27DB-BD31-4B8C-83A1-F6EECF244321}">
                <p14:modId xmlns:p14="http://schemas.microsoft.com/office/powerpoint/2010/main" val="1608435516"/>
              </p:ext>
            </p:extLst>
          </p:nvPr>
        </p:nvGraphicFramePr>
        <p:xfrm>
          <a:off x="341980" y="1933576"/>
          <a:ext cx="5405500" cy="3276186"/>
        </p:xfrm>
        <a:graphic>
          <a:graphicData uri="http://schemas.openxmlformats.org/drawingml/2006/table">
            <a:tbl>
              <a:tblPr firstRow="1" bandRow="1">
                <a:tableStyleId>{073A0DAA-6AF3-43AB-8588-CEC1D06C72B9}</a:tableStyleId>
              </a:tblPr>
              <a:tblGrid>
                <a:gridCol w="2394842">
                  <a:extLst>
                    <a:ext uri="{9D8B030D-6E8A-4147-A177-3AD203B41FA5}">
                      <a16:colId xmlns:a16="http://schemas.microsoft.com/office/drawing/2014/main" val="20000"/>
                    </a:ext>
                  </a:extLst>
                </a:gridCol>
                <a:gridCol w="547392">
                  <a:extLst>
                    <a:ext uri="{9D8B030D-6E8A-4147-A177-3AD203B41FA5}">
                      <a16:colId xmlns:a16="http://schemas.microsoft.com/office/drawing/2014/main" val="20001"/>
                    </a:ext>
                  </a:extLst>
                </a:gridCol>
                <a:gridCol w="2463266">
                  <a:extLst>
                    <a:ext uri="{9D8B030D-6E8A-4147-A177-3AD203B41FA5}">
                      <a16:colId xmlns:a16="http://schemas.microsoft.com/office/drawing/2014/main" val="20002"/>
                    </a:ext>
                  </a:extLst>
                </a:gridCol>
              </a:tblGrid>
              <a:tr h="250947">
                <a:tc>
                  <a:txBody>
                    <a:bodyPr/>
                    <a:lstStyle/>
                    <a:p>
                      <a:pPr algn="ctr" fontAlgn="ctr"/>
                      <a:r>
                        <a:rPr lang="it-IT" sz="1000" b="1" i="0" u="none" strike="noStrike" dirty="0" err="1">
                          <a:solidFill>
                            <a:srgbClr val="000000"/>
                          </a:solidFill>
                          <a:latin typeface="ABBvoice"/>
                        </a:rPr>
                        <a:t>Emax</a:t>
                      </a:r>
                      <a:endParaRPr lang="it-IT" sz="1000" b="1" i="0" u="none" strike="noStrike" dirty="0">
                        <a:solidFill>
                          <a:srgbClr val="000000"/>
                        </a:solidFill>
                        <a:latin typeface="ABBvoice"/>
                      </a:endParaRPr>
                    </a:p>
                  </a:txBody>
                  <a:tcPr marL="0" marR="0" marT="0" marB="0" anchor="ct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1000" dirty="0"/>
                    </a:p>
                  </a:txBody>
                  <a:tcP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1000" b="1" i="0" u="none" strike="noStrike" dirty="0" err="1">
                          <a:solidFill>
                            <a:srgbClr val="000000"/>
                          </a:solidFill>
                          <a:latin typeface="ABBvoice"/>
                        </a:rPr>
                        <a:t>Emax</a:t>
                      </a:r>
                      <a:r>
                        <a:rPr lang="it-IT" sz="1000" b="1" i="0" u="none" strike="noStrike" dirty="0">
                          <a:solidFill>
                            <a:srgbClr val="000000"/>
                          </a:solidFill>
                          <a:latin typeface="ABBvoice"/>
                        </a:rPr>
                        <a:t> 2</a:t>
                      </a:r>
                    </a:p>
                  </a:txBody>
                  <a:tcPr marL="0" marR="0" marT="0" marB="0" anchor="ct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9789">
                <a:tc>
                  <a:txBody>
                    <a:bodyPr/>
                    <a:lstStyle/>
                    <a:p>
                      <a:pPr algn="ctr" fontAlgn="ctr"/>
                      <a:r>
                        <a:rPr lang="it-IT" sz="700" b="1" i="0" u="none" strike="noStrike" dirty="0">
                          <a:solidFill>
                            <a:srgbClr val="000000"/>
                          </a:solidFill>
                          <a:latin typeface="+mn-lt"/>
                        </a:rPr>
                        <a:t>PR111/P</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700" b="1" i="0" u="none" strike="noStrike" dirty="0" err="1">
                          <a:solidFill>
                            <a:srgbClr val="000000"/>
                          </a:solidFill>
                          <a:latin typeface="+mn-lt"/>
                        </a:rPr>
                        <a:t>Ekip</a:t>
                      </a:r>
                      <a:r>
                        <a:rPr lang="it-IT" sz="700" b="1" i="0" u="none" strike="noStrike" dirty="0">
                          <a:solidFill>
                            <a:srgbClr val="000000"/>
                          </a:solidFill>
                          <a:latin typeface="+mn-lt"/>
                        </a:rPr>
                        <a:t> DIP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78319">
                <a:tc>
                  <a:txBody>
                    <a:bodyPr/>
                    <a:lstStyle/>
                    <a:p>
                      <a:pPr algn="l" fontAlgn="b"/>
                      <a:endParaRPr lang="it-IT" sz="1800" b="0" i="0" u="none" strike="noStrike" dirty="0">
                        <a:solidFill>
                          <a:srgbClr val="FF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700" b="1" i="0" u="none" strike="noStrike" dirty="0">
                          <a:solidFill>
                            <a:srgbClr val="000000"/>
                          </a:solidFill>
                          <a:latin typeface="ABBvoice"/>
                        </a:rPr>
                        <a:t>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9789">
                <a:tc>
                  <a:txBody>
                    <a:bodyPr/>
                    <a:lstStyle/>
                    <a:p>
                      <a:pPr algn="ctr" fontAlgn="ctr"/>
                      <a:r>
                        <a:rPr lang="it-IT" sz="700" b="1" i="0" u="none" strike="noStrike" dirty="0">
                          <a:solidFill>
                            <a:srgbClr val="000000"/>
                          </a:solidFill>
                          <a:latin typeface="+mn-lt"/>
                        </a:rPr>
                        <a:t>PR112/P</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700" b="1" i="0" u="none" strike="noStrike" dirty="0" err="1">
                          <a:solidFill>
                            <a:srgbClr val="000000"/>
                          </a:solidFill>
                          <a:latin typeface="ABBvoice"/>
                        </a:rPr>
                        <a:t>Ekip</a:t>
                      </a:r>
                      <a:r>
                        <a:rPr lang="it-IT" sz="700" b="1" i="0" u="none" strike="noStrike" dirty="0">
                          <a:solidFill>
                            <a:srgbClr val="000000"/>
                          </a:solidFill>
                          <a:latin typeface="ABBvoice"/>
                        </a:rPr>
                        <a:t> </a:t>
                      </a:r>
                      <a:r>
                        <a:rPr lang="it-IT" sz="700" b="1" i="0" u="none" strike="noStrike" dirty="0" err="1">
                          <a:solidFill>
                            <a:srgbClr val="000000"/>
                          </a:solidFill>
                          <a:latin typeface="ABBvoice"/>
                        </a:rPr>
                        <a:t>Touch</a:t>
                      </a:r>
                      <a:r>
                        <a:rPr lang="it-IT" sz="700" b="1" i="0" u="none" strike="noStrike" dirty="0">
                          <a:solidFill>
                            <a:srgbClr val="000000"/>
                          </a:solidFill>
                          <a:latin typeface="ABBvoice"/>
                        </a:rPr>
                        <a:t>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78319">
                <a:tc>
                  <a:txBody>
                    <a:bodyPr/>
                    <a:lstStyle/>
                    <a:p>
                      <a:pPr algn="l" fontAlgn="b"/>
                      <a:endParaRPr lang="it-IT" sz="1800" b="0" i="0" u="none" strike="noStrike" dirty="0">
                        <a:solidFill>
                          <a:srgbClr val="FF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it-IT" sz="700" b="0" i="0" u="none" strike="noStrike" dirty="0">
                          <a:solidFill>
                            <a:srgbClr val="000000"/>
                          </a:solidFill>
                          <a:latin typeface="ABBvoice"/>
                        </a:rPr>
                        <a:t> </a:t>
                      </a: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ABBvoice"/>
                      </a:endParaRPr>
                    </a:p>
                    <a:p>
                      <a:pPr algn="l" fontAlgn="b"/>
                      <a:endParaRPr lang="it-IT" sz="700" b="0" i="0" u="none" strike="noStrike" dirty="0">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9789">
                <a:tc>
                  <a:txBody>
                    <a:bodyPr/>
                    <a:lstStyle/>
                    <a:p>
                      <a:pPr algn="ctr" fontAlgn="ctr"/>
                      <a:r>
                        <a:rPr lang="it-IT" sz="700" b="1" i="0" u="none" strike="noStrike" dirty="0">
                          <a:solidFill>
                            <a:srgbClr val="000000"/>
                          </a:solidFill>
                          <a:latin typeface="+mn-lt"/>
                        </a:rPr>
                        <a:t>PR113/P</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it-IT" sz="700" b="1" i="0" u="none" strike="noStrike" dirty="0" err="1">
                          <a:solidFill>
                            <a:srgbClr val="000000"/>
                          </a:solidFill>
                          <a:latin typeface="+mn-lt"/>
                        </a:rPr>
                        <a:t>Ekip</a:t>
                      </a:r>
                      <a:r>
                        <a:rPr lang="it-IT" sz="700" b="1" i="0" u="none" strike="noStrike" dirty="0">
                          <a:solidFill>
                            <a:srgbClr val="000000"/>
                          </a:solidFill>
                          <a:latin typeface="+mn-lt"/>
                        </a:rPr>
                        <a:t> Hi-Touch </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939234">
                <a:tc gridSpan="3">
                  <a:txBody>
                    <a:bodyPr/>
                    <a:lstStyle/>
                    <a:p>
                      <a:pPr algn="l" fontAlgn="b"/>
                      <a:r>
                        <a:rPr lang="it-IT" sz="900" b="0" i="0" u="none" strike="noStrike" baseline="0" dirty="0">
                          <a:solidFill>
                            <a:srgbClr val="FF0000"/>
                          </a:solidFill>
                          <a:latin typeface="ABBvoice"/>
                        </a:rPr>
                        <a:t>                                </a:t>
                      </a:r>
                    </a:p>
                    <a:p>
                      <a:pPr algn="l" fontAlgn="b"/>
                      <a:endParaRPr lang="it-IT" sz="1000" b="0" i="0" u="none" strike="noStrike" dirty="0">
                        <a:solidFill>
                          <a:srgbClr val="000000"/>
                        </a:solidFill>
                        <a:latin typeface="ABBvoice"/>
                      </a:endParaRPr>
                    </a:p>
                  </a:txBody>
                  <a:tcPr marL="0" marR="0"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it-IT" sz="700" dirty="0"/>
                    </a:p>
                  </a:txBody>
                  <a:tcPr marL="0" marR="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pPr algn="l" fontAlgn="b"/>
                      <a:endParaRPr lang="it-IT" sz="700" b="0" i="0" u="none" strike="noStrike">
                        <a:solidFill>
                          <a:srgbClr val="000000"/>
                        </a:solidFill>
                        <a:latin typeface="Calibri"/>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7" name="Gleichschenkliges Dreieck 46">
            <a:extLst>
              <a:ext uri="{FF2B5EF4-FFF2-40B4-BE49-F238E27FC236}">
                <a16:creationId xmlns:a16="http://schemas.microsoft.com/office/drawing/2014/main" id="{5989A5A7-943C-4200-B657-164CF491EE1A}"/>
              </a:ext>
            </a:extLst>
          </p:cNvPr>
          <p:cNvSpPr/>
          <p:nvPr/>
        </p:nvSpPr>
        <p:spPr bwMode="gray">
          <a:xfrm rot="5400000">
            <a:off x="3186590" y="2665940"/>
            <a:ext cx="451105" cy="15465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8" name="Gleichschenkliges Dreieck 46">
            <a:extLst>
              <a:ext uri="{FF2B5EF4-FFF2-40B4-BE49-F238E27FC236}">
                <a16:creationId xmlns:a16="http://schemas.microsoft.com/office/drawing/2014/main" id="{3D3563C7-5D83-48A9-A804-7E6CC0CF4EB8}"/>
              </a:ext>
            </a:extLst>
          </p:cNvPr>
          <p:cNvSpPr/>
          <p:nvPr/>
        </p:nvSpPr>
        <p:spPr bwMode="gray">
          <a:xfrm rot="5400000">
            <a:off x="3182748" y="3652782"/>
            <a:ext cx="451105" cy="15465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39" name="Gleichschenkliges Dreieck 46">
            <a:extLst>
              <a:ext uri="{FF2B5EF4-FFF2-40B4-BE49-F238E27FC236}">
                <a16:creationId xmlns:a16="http://schemas.microsoft.com/office/drawing/2014/main" id="{3547CC4F-3B87-430D-AB1E-5301D17EEAC9}"/>
              </a:ext>
            </a:extLst>
          </p:cNvPr>
          <p:cNvSpPr/>
          <p:nvPr/>
        </p:nvSpPr>
        <p:spPr bwMode="gray">
          <a:xfrm rot="5400000">
            <a:off x="3177303" y="4620822"/>
            <a:ext cx="451105" cy="15465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 name="Rettangolo 1">
            <a:extLst>
              <a:ext uri="{FF2B5EF4-FFF2-40B4-BE49-F238E27FC236}">
                <a16:creationId xmlns:a16="http://schemas.microsoft.com/office/drawing/2014/main" id="{53556174-4331-4EDA-B1F6-8F3FA07741EF}"/>
              </a:ext>
            </a:extLst>
          </p:cNvPr>
          <p:cNvSpPr/>
          <p:nvPr/>
        </p:nvSpPr>
        <p:spPr>
          <a:xfrm>
            <a:off x="249964" y="5267457"/>
            <a:ext cx="5605184" cy="369332"/>
          </a:xfrm>
          <a:prstGeom prst="rect">
            <a:avLst/>
          </a:prstGeom>
        </p:spPr>
        <p:txBody>
          <a:bodyPr wrap="square">
            <a:spAutoFit/>
          </a:bodyPr>
          <a:lstStyle/>
          <a:p>
            <a:r>
              <a:rPr lang="en-US" sz="900" dirty="0"/>
              <a:t>*   </a:t>
            </a:r>
            <a:r>
              <a:rPr lang="en-US" sz="900" dirty="0" err="1"/>
              <a:t>Ekip</a:t>
            </a:r>
            <a:r>
              <a:rPr lang="en-US" sz="900" dirty="0"/>
              <a:t> Touch and </a:t>
            </a:r>
            <a:r>
              <a:rPr lang="en-US" sz="900" dirty="0" err="1"/>
              <a:t>Ekip</a:t>
            </a:r>
            <a:r>
              <a:rPr lang="en-US" sz="900" dirty="0"/>
              <a:t> Hi-Touch can also replace PR111/P </a:t>
            </a:r>
            <a:r>
              <a:rPr lang="en-US" sz="900" dirty="0" err="1"/>
              <a:t>Emax</a:t>
            </a:r>
            <a:r>
              <a:rPr lang="en-US" sz="900" dirty="0"/>
              <a:t> Trip Unit </a:t>
            </a:r>
          </a:p>
          <a:p>
            <a:r>
              <a:rPr lang="en-US" sz="900" dirty="0"/>
              <a:t>** </a:t>
            </a:r>
            <a:r>
              <a:rPr lang="en-US" sz="900" dirty="0" err="1"/>
              <a:t>Ekip</a:t>
            </a:r>
            <a:r>
              <a:rPr lang="en-US" sz="900" dirty="0"/>
              <a:t> Hi-Touch can also replace PR112/P </a:t>
            </a:r>
            <a:r>
              <a:rPr lang="en-US" sz="900" dirty="0" err="1"/>
              <a:t>EmaxTrip</a:t>
            </a:r>
            <a:r>
              <a:rPr lang="en-US" sz="900" dirty="0"/>
              <a:t> Unit </a:t>
            </a:r>
          </a:p>
        </p:txBody>
      </p:sp>
      <p:sp>
        <p:nvSpPr>
          <p:cNvPr id="55" name="Rettangolo 54">
            <a:extLst>
              <a:ext uri="{FF2B5EF4-FFF2-40B4-BE49-F238E27FC236}">
                <a16:creationId xmlns:a16="http://schemas.microsoft.com/office/drawing/2014/main" id="{B360E691-FAAA-4CE5-99AA-EF3EFAF98436}"/>
              </a:ext>
            </a:extLst>
          </p:cNvPr>
          <p:cNvSpPr/>
          <p:nvPr/>
        </p:nvSpPr>
        <p:spPr>
          <a:xfrm>
            <a:off x="6107574" y="5272133"/>
            <a:ext cx="5761045" cy="369332"/>
          </a:xfrm>
          <a:prstGeom prst="rect">
            <a:avLst/>
          </a:prstGeom>
        </p:spPr>
        <p:txBody>
          <a:bodyPr wrap="square">
            <a:spAutoFit/>
          </a:bodyPr>
          <a:lstStyle/>
          <a:p>
            <a:r>
              <a:rPr lang="en-US" sz="900" dirty="0"/>
              <a:t>*   </a:t>
            </a:r>
            <a:r>
              <a:rPr lang="en-US" sz="900" dirty="0" err="1"/>
              <a:t>Ekip</a:t>
            </a:r>
            <a:r>
              <a:rPr lang="en-US" sz="900" dirty="0"/>
              <a:t> Touch and </a:t>
            </a:r>
            <a:r>
              <a:rPr lang="en-US" sz="900" dirty="0" err="1"/>
              <a:t>Ekip</a:t>
            </a:r>
            <a:r>
              <a:rPr lang="en-US" sz="900" dirty="0"/>
              <a:t> Hi-Touch can also replace PR121/P </a:t>
            </a:r>
            <a:r>
              <a:rPr lang="en-US" sz="900" dirty="0" err="1"/>
              <a:t>Emax</a:t>
            </a:r>
            <a:r>
              <a:rPr lang="en-US" sz="900" dirty="0"/>
              <a:t> Trip Unit </a:t>
            </a:r>
          </a:p>
          <a:p>
            <a:r>
              <a:rPr lang="en-US" sz="900" dirty="0"/>
              <a:t>** </a:t>
            </a:r>
            <a:r>
              <a:rPr lang="en-US" sz="900" dirty="0" err="1"/>
              <a:t>Ekip</a:t>
            </a:r>
            <a:r>
              <a:rPr lang="en-US" sz="900" dirty="0"/>
              <a:t> Hi-Touch can also replace PR122/P </a:t>
            </a:r>
            <a:r>
              <a:rPr lang="en-US" sz="900" dirty="0" err="1"/>
              <a:t>EmaxTrip</a:t>
            </a:r>
            <a:r>
              <a:rPr lang="en-US" sz="900" dirty="0"/>
              <a:t> Unit </a:t>
            </a:r>
          </a:p>
        </p:txBody>
      </p:sp>
      <p:pic>
        <p:nvPicPr>
          <p:cNvPr id="56" name="Immagine 55">
            <a:extLst>
              <a:ext uri="{FF2B5EF4-FFF2-40B4-BE49-F238E27FC236}">
                <a16:creationId xmlns:a16="http://schemas.microsoft.com/office/drawing/2014/main" id="{B3ABF6B4-BEA8-4FE3-83DA-E4147AB65840}"/>
              </a:ext>
            </a:extLst>
          </p:cNvPr>
          <p:cNvPicPr>
            <a:picLocks noChangeAspect="1"/>
          </p:cNvPicPr>
          <p:nvPr/>
        </p:nvPicPr>
        <p:blipFill>
          <a:blip r:embed="rId2"/>
          <a:stretch>
            <a:fillRect/>
          </a:stretch>
        </p:blipFill>
        <p:spPr>
          <a:xfrm>
            <a:off x="6201718" y="2365647"/>
            <a:ext cx="2380504" cy="762940"/>
          </a:xfrm>
          <a:prstGeom prst="rect">
            <a:avLst/>
          </a:prstGeom>
        </p:spPr>
      </p:pic>
      <p:pic>
        <p:nvPicPr>
          <p:cNvPr id="57" name="Immagine 56">
            <a:extLst>
              <a:ext uri="{FF2B5EF4-FFF2-40B4-BE49-F238E27FC236}">
                <a16:creationId xmlns:a16="http://schemas.microsoft.com/office/drawing/2014/main" id="{AFA7D30F-CBB8-4709-8D64-DE42D0D8874B}"/>
              </a:ext>
            </a:extLst>
          </p:cNvPr>
          <p:cNvPicPr>
            <a:picLocks noChangeAspect="1"/>
          </p:cNvPicPr>
          <p:nvPr/>
        </p:nvPicPr>
        <p:blipFill>
          <a:blip r:embed="rId3"/>
          <a:stretch>
            <a:fillRect/>
          </a:stretch>
        </p:blipFill>
        <p:spPr>
          <a:xfrm>
            <a:off x="6202809" y="3339507"/>
            <a:ext cx="2379413" cy="762940"/>
          </a:xfrm>
          <a:prstGeom prst="rect">
            <a:avLst/>
          </a:prstGeom>
        </p:spPr>
      </p:pic>
      <p:pic>
        <p:nvPicPr>
          <p:cNvPr id="58" name="Immagine 57">
            <a:extLst>
              <a:ext uri="{FF2B5EF4-FFF2-40B4-BE49-F238E27FC236}">
                <a16:creationId xmlns:a16="http://schemas.microsoft.com/office/drawing/2014/main" id="{AA45F3CD-04C8-4E1C-A120-731ECBBE7E3E}"/>
              </a:ext>
            </a:extLst>
          </p:cNvPr>
          <p:cNvPicPr>
            <a:picLocks noChangeAspect="1"/>
          </p:cNvPicPr>
          <p:nvPr/>
        </p:nvPicPr>
        <p:blipFill>
          <a:blip r:embed="rId4"/>
          <a:stretch>
            <a:fillRect/>
          </a:stretch>
        </p:blipFill>
        <p:spPr>
          <a:xfrm>
            <a:off x="6215597" y="4353038"/>
            <a:ext cx="2389236" cy="761849"/>
          </a:xfrm>
          <a:prstGeom prst="rect">
            <a:avLst/>
          </a:prstGeom>
        </p:spPr>
      </p:pic>
      <p:pic>
        <p:nvPicPr>
          <p:cNvPr id="62" name="Immagine 61">
            <a:extLst>
              <a:ext uri="{FF2B5EF4-FFF2-40B4-BE49-F238E27FC236}">
                <a16:creationId xmlns:a16="http://schemas.microsoft.com/office/drawing/2014/main" id="{A67FF735-FD1B-4BC4-95AD-CD7902290897}"/>
              </a:ext>
            </a:extLst>
          </p:cNvPr>
          <p:cNvPicPr>
            <a:picLocks noChangeAspect="1"/>
          </p:cNvPicPr>
          <p:nvPr/>
        </p:nvPicPr>
        <p:blipFill rotWithShape="1">
          <a:blip r:embed="rId5"/>
          <a:srcRect l="2239" t="11657" r="4029" b="20283"/>
          <a:stretch/>
        </p:blipFill>
        <p:spPr>
          <a:xfrm>
            <a:off x="332342" y="4380524"/>
            <a:ext cx="2495981" cy="734363"/>
          </a:xfrm>
          <a:prstGeom prst="rect">
            <a:avLst/>
          </a:prstGeom>
        </p:spPr>
      </p:pic>
      <p:pic>
        <p:nvPicPr>
          <p:cNvPr id="63" name="Immagine 62">
            <a:extLst>
              <a:ext uri="{FF2B5EF4-FFF2-40B4-BE49-F238E27FC236}">
                <a16:creationId xmlns:a16="http://schemas.microsoft.com/office/drawing/2014/main" id="{A5043402-BA1C-47C5-B9BD-6284E4359DA5}"/>
              </a:ext>
            </a:extLst>
          </p:cNvPr>
          <p:cNvPicPr>
            <a:picLocks noChangeAspect="1"/>
          </p:cNvPicPr>
          <p:nvPr/>
        </p:nvPicPr>
        <p:blipFill>
          <a:blip r:embed="rId6"/>
          <a:stretch>
            <a:fillRect/>
          </a:stretch>
        </p:blipFill>
        <p:spPr>
          <a:xfrm>
            <a:off x="350217" y="3360500"/>
            <a:ext cx="2494217" cy="715650"/>
          </a:xfrm>
          <a:prstGeom prst="rect">
            <a:avLst/>
          </a:prstGeom>
        </p:spPr>
      </p:pic>
      <p:pic>
        <p:nvPicPr>
          <p:cNvPr id="64" name="Immagine 63">
            <a:extLst>
              <a:ext uri="{FF2B5EF4-FFF2-40B4-BE49-F238E27FC236}">
                <a16:creationId xmlns:a16="http://schemas.microsoft.com/office/drawing/2014/main" id="{C4937C27-7D8E-434B-BCD4-F4FA49DC35F0}"/>
              </a:ext>
            </a:extLst>
          </p:cNvPr>
          <p:cNvPicPr>
            <a:picLocks noChangeAspect="1"/>
          </p:cNvPicPr>
          <p:nvPr/>
        </p:nvPicPr>
        <p:blipFill>
          <a:blip r:embed="rId7"/>
          <a:stretch>
            <a:fillRect/>
          </a:stretch>
        </p:blipFill>
        <p:spPr>
          <a:xfrm>
            <a:off x="333812" y="2385805"/>
            <a:ext cx="2494511" cy="714917"/>
          </a:xfrm>
          <a:prstGeom prst="rect">
            <a:avLst/>
          </a:prstGeom>
        </p:spPr>
      </p:pic>
      <p:sp>
        <p:nvSpPr>
          <p:cNvPr id="44" name="Gleichschenkliges Dreieck 46">
            <a:extLst>
              <a:ext uri="{FF2B5EF4-FFF2-40B4-BE49-F238E27FC236}">
                <a16:creationId xmlns:a16="http://schemas.microsoft.com/office/drawing/2014/main" id="{FB8B87C3-312B-47BB-BACC-28A912BC14E4}"/>
              </a:ext>
            </a:extLst>
          </p:cNvPr>
          <p:cNvSpPr/>
          <p:nvPr/>
        </p:nvSpPr>
        <p:spPr bwMode="gray">
          <a:xfrm rot="5400000">
            <a:off x="9106757" y="2661389"/>
            <a:ext cx="451105" cy="15465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45" name="Gleichschenkliges Dreieck 46">
            <a:extLst>
              <a:ext uri="{FF2B5EF4-FFF2-40B4-BE49-F238E27FC236}">
                <a16:creationId xmlns:a16="http://schemas.microsoft.com/office/drawing/2014/main" id="{8991503E-798B-4AA4-B2FB-C92B8B949D2E}"/>
              </a:ext>
            </a:extLst>
          </p:cNvPr>
          <p:cNvSpPr/>
          <p:nvPr/>
        </p:nvSpPr>
        <p:spPr bwMode="gray">
          <a:xfrm rot="5400000">
            <a:off x="9102915" y="3648231"/>
            <a:ext cx="451105" cy="15465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46" name="Gleichschenkliges Dreieck 46">
            <a:extLst>
              <a:ext uri="{FF2B5EF4-FFF2-40B4-BE49-F238E27FC236}">
                <a16:creationId xmlns:a16="http://schemas.microsoft.com/office/drawing/2014/main" id="{3D0911E4-8B7A-4EBA-B9E7-E4398B46511D}"/>
              </a:ext>
            </a:extLst>
          </p:cNvPr>
          <p:cNvSpPr/>
          <p:nvPr/>
        </p:nvSpPr>
        <p:spPr bwMode="gray">
          <a:xfrm rot="5400000">
            <a:off x="9097470" y="4616271"/>
            <a:ext cx="451105" cy="15465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10" name="Immagine 9">
            <a:extLst>
              <a:ext uri="{FF2B5EF4-FFF2-40B4-BE49-F238E27FC236}">
                <a16:creationId xmlns:a16="http://schemas.microsoft.com/office/drawing/2014/main" id="{D18FC28D-EC2E-4710-BD9F-25E5C1C380BD}"/>
              </a:ext>
            </a:extLst>
          </p:cNvPr>
          <p:cNvPicPr>
            <a:picLocks noChangeAspect="1"/>
          </p:cNvPicPr>
          <p:nvPr/>
        </p:nvPicPr>
        <p:blipFill>
          <a:blip r:embed="rId8"/>
          <a:stretch>
            <a:fillRect/>
          </a:stretch>
        </p:blipFill>
        <p:spPr>
          <a:xfrm>
            <a:off x="3951354" y="2365647"/>
            <a:ext cx="1143184" cy="751913"/>
          </a:xfrm>
          <a:prstGeom prst="rect">
            <a:avLst/>
          </a:prstGeom>
        </p:spPr>
      </p:pic>
      <p:pic>
        <p:nvPicPr>
          <p:cNvPr id="41" name="Immagine 40">
            <a:extLst>
              <a:ext uri="{FF2B5EF4-FFF2-40B4-BE49-F238E27FC236}">
                <a16:creationId xmlns:a16="http://schemas.microsoft.com/office/drawing/2014/main" id="{FA07AD70-8ADD-4256-B87F-DA0A8B426904}"/>
              </a:ext>
            </a:extLst>
          </p:cNvPr>
          <p:cNvPicPr>
            <a:picLocks noChangeAspect="1"/>
          </p:cNvPicPr>
          <p:nvPr/>
        </p:nvPicPr>
        <p:blipFill>
          <a:blip r:embed="rId8"/>
          <a:stretch>
            <a:fillRect/>
          </a:stretch>
        </p:blipFill>
        <p:spPr>
          <a:xfrm>
            <a:off x="9992912" y="2376289"/>
            <a:ext cx="1143184" cy="751913"/>
          </a:xfrm>
          <a:prstGeom prst="rect">
            <a:avLst/>
          </a:prstGeom>
        </p:spPr>
      </p:pic>
      <p:pic>
        <p:nvPicPr>
          <p:cNvPr id="16" name="Immagine 15">
            <a:extLst>
              <a:ext uri="{FF2B5EF4-FFF2-40B4-BE49-F238E27FC236}">
                <a16:creationId xmlns:a16="http://schemas.microsoft.com/office/drawing/2014/main" id="{7FAE5A48-0538-4EC3-8949-6CA9ED6206D7}"/>
              </a:ext>
            </a:extLst>
          </p:cNvPr>
          <p:cNvPicPr>
            <a:picLocks noChangeAspect="1"/>
          </p:cNvPicPr>
          <p:nvPr/>
        </p:nvPicPr>
        <p:blipFill>
          <a:blip r:embed="rId9"/>
          <a:stretch>
            <a:fillRect/>
          </a:stretch>
        </p:blipFill>
        <p:spPr>
          <a:xfrm>
            <a:off x="3952008" y="3333823"/>
            <a:ext cx="1142530" cy="768624"/>
          </a:xfrm>
          <a:prstGeom prst="rect">
            <a:avLst/>
          </a:prstGeom>
        </p:spPr>
      </p:pic>
      <p:pic>
        <p:nvPicPr>
          <p:cNvPr id="43" name="Immagine 42">
            <a:extLst>
              <a:ext uri="{FF2B5EF4-FFF2-40B4-BE49-F238E27FC236}">
                <a16:creationId xmlns:a16="http://schemas.microsoft.com/office/drawing/2014/main" id="{6E7570B5-E020-4CFC-9AB4-20C192F11996}"/>
              </a:ext>
            </a:extLst>
          </p:cNvPr>
          <p:cNvPicPr>
            <a:picLocks noChangeAspect="1"/>
          </p:cNvPicPr>
          <p:nvPr/>
        </p:nvPicPr>
        <p:blipFill>
          <a:blip r:embed="rId9"/>
          <a:stretch>
            <a:fillRect/>
          </a:stretch>
        </p:blipFill>
        <p:spPr>
          <a:xfrm>
            <a:off x="9995413" y="3334360"/>
            <a:ext cx="1140683" cy="768624"/>
          </a:xfrm>
          <a:prstGeom prst="rect">
            <a:avLst/>
          </a:prstGeom>
        </p:spPr>
      </p:pic>
      <p:pic>
        <p:nvPicPr>
          <p:cNvPr id="19" name="Immagine 18">
            <a:extLst>
              <a:ext uri="{FF2B5EF4-FFF2-40B4-BE49-F238E27FC236}">
                <a16:creationId xmlns:a16="http://schemas.microsoft.com/office/drawing/2014/main" id="{C4464D48-F79E-4C21-AD7D-9CAA33937618}"/>
              </a:ext>
            </a:extLst>
          </p:cNvPr>
          <p:cNvPicPr>
            <a:picLocks noChangeAspect="1"/>
          </p:cNvPicPr>
          <p:nvPr/>
        </p:nvPicPr>
        <p:blipFill>
          <a:blip r:embed="rId10"/>
          <a:stretch>
            <a:fillRect/>
          </a:stretch>
        </p:blipFill>
        <p:spPr>
          <a:xfrm>
            <a:off x="3952008" y="4350275"/>
            <a:ext cx="1158356" cy="781890"/>
          </a:xfrm>
          <a:prstGeom prst="rect">
            <a:avLst/>
          </a:prstGeom>
        </p:spPr>
      </p:pic>
      <p:pic>
        <p:nvPicPr>
          <p:cNvPr id="47" name="Immagine 46">
            <a:extLst>
              <a:ext uri="{FF2B5EF4-FFF2-40B4-BE49-F238E27FC236}">
                <a16:creationId xmlns:a16="http://schemas.microsoft.com/office/drawing/2014/main" id="{B9DE62BE-AAAA-4DD0-98C2-262D0A0F2491}"/>
              </a:ext>
            </a:extLst>
          </p:cNvPr>
          <p:cNvPicPr>
            <a:picLocks noChangeAspect="1"/>
          </p:cNvPicPr>
          <p:nvPr/>
        </p:nvPicPr>
        <p:blipFill>
          <a:blip r:embed="rId10"/>
          <a:stretch>
            <a:fillRect/>
          </a:stretch>
        </p:blipFill>
        <p:spPr>
          <a:xfrm>
            <a:off x="9995413" y="4356760"/>
            <a:ext cx="1158356" cy="781890"/>
          </a:xfrm>
          <a:prstGeom prst="rect">
            <a:avLst/>
          </a:prstGeom>
        </p:spPr>
      </p:pic>
    </p:spTree>
    <p:extLst>
      <p:ext uri="{BB962C8B-B14F-4D97-AF65-F5344CB8AC3E}">
        <p14:creationId xmlns:p14="http://schemas.microsoft.com/office/powerpoint/2010/main" val="334097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ELSP Global Service</a:t>
            </a: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2</a:t>
            </a:fld>
            <a:endParaRPr lang="en-US" dirty="0"/>
          </a:p>
        </p:txBody>
      </p:sp>
      <p:sp>
        <p:nvSpPr>
          <p:cNvPr id="8" name="Sottotitolo 7"/>
          <p:cNvSpPr>
            <a:spLocks noGrp="1"/>
          </p:cNvSpPr>
          <p:nvPr>
            <p:ph type="subTitle" idx="13"/>
          </p:nvPr>
        </p:nvSpPr>
        <p:spPr/>
        <p:txBody>
          <a:bodyPr/>
          <a:lstStyle/>
          <a:p>
            <a:r>
              <a:rPr lang="it-IT" dirty="0"/>
              <a:t>Service </a:t>
            </a:r>
            <a:r>
              <a:rPr lang="it-IT" dirty="0" err="1"/>
              <a:t>Product</a:t>
            </a:r>
            <a:r>
              <a:rPr lang="it-IT" dirty="0"/>
              <a:t> Portfolio </a:t>
            </a:r>
            <a:endParaRPr lang="en-US" dirty="0"/>
          </a:p>
        </p:txBody>
      </p:sp>
      <p:sp>
        <p:nvSpPr>
          <p:cNvPr id="31" name="Text Placeholder 5"/>
          <p:cNvSpPr txBox="1">
            <a:spLocks/>
          </p:cNvSpPr>
          <p:nvPr/>
        </p:nvSpPr>
        <p:spPr bwMode="gray">
          <a:xfrm>
            <a:off x="987097" y="1927449"/>
            <a:ext cx="4890009" cy="605589"/>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1-Installation and commissioning</a:t>
            </a:r>
            <a:br>
              <a:rPr lang="en-US" b="1" dirty="0">
                <a:solidFill>
                  <a:schemeClr val="tx2"/>
                </a:solidFill>
              </a:rPr>
            </a:br>
            <a:r>
              <a:rPr lang="en-US" sz="1200" dirty="0"/>
              <a:t>An investment in long-term equipment’s reliability</a:t>
            </a:r>
          </a:p>
        </p:txBody>
      </p:sp>
      <p:sp>
        <p:nvSpPr>
          <p:cNvPr id="32" name="Text Placeholder 5"/>
          <p:cNvSpPr txBox="1">
            <a:spLocks/>
          </p:cNvSpPr>
          <p:nvPr/>
        </p:nvSpPr>
        <p:spPr bwMode="gray">
          <a:xfrm>
            <a:off x="987097" y="2718091"/>
            <a:ext cx="4890009" cy="747408"/>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2-Training</a:t>
            </a:r>
            <a:br>
              <a:rPr lang="en-US" b="1" dirty="0">
                <a:solidFill>
                  <a:schemeClr val="tx2"/>
                </a:solidFill>
              </a:rPr>
            </a:br>
            <a:r>
              <a:rPr lang="en-US" sz="1200" dirty="0"/>
              <a:t>The best way to teach how to respond efficiently in different critical situations</a:t>
            </a:r>
          </a:p>
        </p:txBody>
      </p:sp>
      <p:sp>
        <p:nvSpPr>
          <p:cNvPr id="33" name="Text Placeholder 5"/>
          <p:cNvSpPr txBox="1">
            <a:spLocks/>
          </p:cNvSpPr>
          <p:nvPr/>
        </p:nvSpPr>
        <p:spPr bwMode="gray">
          <a:xfrm>
            <a:off x="987097" y="3676253"/>
            <a:ext cx="4890009" cy="659431"/>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3-Spares and consumables</a:t>
            </a:r>
            <a:br>
              <a:rPr lang="en-US" b="1" dirty="0">
                <a:solidFill>
                  <a:schemeClr val="tx2"/>
                </a:solidFill>
              </a:rPr>
            </a:br>
            <a:r>
              <a:rPr lang="en-US" sz="1200" dirty="0"/>
              <a:t>All original and genuine spare parts and upgrade kits.</a:t>
            </a:r>
          </a:p>
        </p:txBody>
      </p:sp>
      <p:sp>
        <p:nvSpPr>
          <p:cNvPr id="34" name="Text Placeholder 5"/>
          <p:cNvSpPr txBox="1">
            <a:spLocks/>
          </p:cNvSpPr>
          <p:nvPr/>
        </p:nvSpPr>
        <p:spPr bwMode="gray">
          <a:xfrm>
            <a:off x="1012978" y="4528054"/>
            <a:ext cx="4890009" cy="658525"/>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4-Maintenance</a:t>
            </a:r>
            <a:br>
              <a:rPr lang="en-US" b="1" dirty="0">
                <a:solidFill>
                  <a:schemeClr val="tx2"/>
                </a:solidFill>
              </a:rPr>
            </a:br>
            <a:r>
              <a:rPr lang="en-US" sz="1200" dirty="0"/>
              <a:t>Maintenance to guarantee the system’s continuous operation</a:t>
            </a:r>
          </a:p>
        </p:txBody>
      </p:sp>
      <p:sp>
        <p:nvSpPr>
          <p:cNvPr id="35" name="Text Placeholder 5"/>
          <p:cNvSpPr txBox="1">
            <a:spLocks/>
          </p:cNvSpPr>
          <p:nvPr/>
        </p:nvSpPr>
        <p:spPr bwMode="gray">
          <a:xfrm>
            <a:off x="1000387" y="5317384"/>
            <a:ext cx="4890009" cy="590203"/>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5-Repairs</a:t>
            </a:r>
            <a:br>
              <a:rPr lang="en-US" b="1" dirty="0">
                <a:solidFill>
                  <a:schemeClr val="tx2"/>
                </a:solidFill>
              </a:rPr>
            </a:br>
            <a:r>
              <a:rPr lang="en-US" sz="1200" dirty="0"/>
              <a:t>Workshop and on site repairs by our service engineers</a:t>
            </a:r>
          </a:p>
        </p:txBody>
      </p:sp>
      <p:sp>
        <p:nvSpPr>
          <p:cNvPr id="36" name="Text Placeholder 5"/>
          <p:cNvSpPr txBox="1">
            <a:spLocks/>
          </p:cNvSpPr>
          <p:nvPr/>
        </p:nvSpPr>
        <p:spPr bwMode="gray">
          <a:xfrm>
            <a:off x="6857720" y="1939284"/>
            <a:ext cx="4890009" cy="593754"/>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6-Engineering and consulting</a:t>
            </a:r>
            <a:br>
              <a:rPr lang="en-US" b="1" dirty="0">
                <a:solidFill>
                  <a:schemeClr val="tx2"/>
                </a:solidFill>
              </a:rPr>
            </a:br>
            <a:r>
              <a:rPr lang="en-US" sz="1200" dirty="0"/>
              <a:t>Application recommendations and environmental best practices.</a:t>
            </a:r>
          </a:p>
        </p:txBody>
      </p:sp>
      <p:sp>
        <p:nvSpPr>
          <p:cNvPr id="37" name="Text Placeholder 5"/>
          <p:cNvSpPr txBox="1">
            <a:spLocks/>
          </p:cNvSpPr>
          <p:nvPr/>
        </p:nvSpPr>
        <p:spPr bwMode="gray">
          <a:xfrm>
            <a:off x="6857720" y="2624906"/>
            <a:ext cx="4890009" cy="613974"/>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7-Extensions, upgrades and retrofits</a:t>
            </a:r>
            <a:br>
              <a:rPr lang="en-US" b="1" dirty="0">
                <a:solidFill>
                  <a:schemeClr val="tx2"/>
                </a:solidFill>
              </a:rPr>
            </a:br>
            <a:r>
              <a:rPr lang="en-US" sz="1200" dirty="0"/>
              <a:t>Enhance existing equipment with the latest technologies.</a:t>
            </a:r>
          </a:p>
        </p:txBody>
      </p:sp>
      <p:sp>
        <p:nvSpPr>
          <p:cNvPr id="38" name="Text Placeholder 5"/>
          <p:cNvSpPr txBox="1">
            <a:spLocks/>
          </p:cNvSpPr>
          <p:nvPr/>
        </p:nvSpPr>
        <p:spPr bwMode="gray">
          <a:xfrm>
            <a:off x="6857720" y="3291267"/>
            <a:ext cx="4890009" cy="556193"/>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8-End of life services</a:t>
            </a:r>
            <a:br>
              <a:rPr lang="en-US" b="1" dirty="0">
                <a:solidFill>
                  <a:schemeClr val="tx2"/>
                </a:solidFill>
              </a:rPr>
            </a:br>
            <a:r>
              <a:rPr lang="en-US" sz="1200" dirty="0"/>
              <a:t>Equipment’s recycling in line with environmental requirements</a:t>
            </a:r>
          </a:p>
        </p:txBody>
      </p:sp>
      <p:sp>
        <p:nvSpPr>
          <p:cNvPr id="39" name="Text Placeholder 5"/>
          <p:cNvSpPr txBox="1">
            <a:spLocks/>
          </p:cNvSpPr>
          <p:nvPr/>
        </p:nvSpPr>
        <p:spPr bwMode="gray">
          <a:xfrm>
            <a:off x="6847620" y="3882907"/>
            <a:ext cx="4890009" cy="762765"/>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9-Replacements</a:t>
            </a:r>
            <a:br>
              <a:rPr lang="en-US" b="1" dirty="0">
                <a:solidFill>
                  <a:schemeClr val="tx2"/>
                </a:solidFill>
              </a:rPr>
            </a:br>
            <a:r>
              <a:rPr lang="en-US" sz="1200" dirty="0"/>
              <a:t>Replacing old equipment can dramatically increase performance and reduce costs.</a:t>
            </a:r>
          </a:p>
        </p:txBody>
      </p:sp>
      <p:sp>
        <p:nvSpPr>
          <p:cNvPr id="40" name="Text Placeholder 5"/>
          <p:cNvSpPr txBox="1">
            <a:spLocks/>
          </p:cNvSpPr>
          <p:nvPr/>
        </p:nvSpPr>
        <p:spPr bwMode="gray">
          <a:xfrm>
            <a:off x="6845130" y="4586046"/>
            <a:ext cx="4890009" cy="732458"/>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tx2"/>
                </a:solidFill>
              </a:rPr>
              <a:t>10-Advanced services</a:t>
            </a:r>
            <a:br>
              <a:rPr lang="en-US" b="1" dirty="0">
                <a:solidFill>
                  <a:schemeClr val="tx2"/>
                </a:solidFill>
              </a:rPr>
            </a:br>
            <a:r>
              <a:rPr lang="en-US" sz="1200" dirty="0"/>
              <a:t>Predictive Maintenance into ABB Ability EDCS</a:t>
            </a:r>
            <a:br>
              <a:rPr lang="en-US" sz="1200" dirty="0"/>
            </a:br>
            <a:r>
              <a:rPr lang="en-US" sz="1200" dirty="0"/>
              <a:t>Ekip Up to upgrade your installations</a:t>
            </a:r>
          </a:p>
        </p:txBody>
      </p:sp>
      <p:pic>
        <p:nvPicPr>
          <p:cNvPr id="41" name="Immagine 40" descr="Logo.JPG"/>
          <p:cNvPicPr>
            <a:picLocks noChangeAspect="1"/>
          </p:cNvPicPr>
          <p:nvPr/>
        </p:nvPicPr>
        <p:blipFill>
          <a:blip r:embed="rId2"/>
          <a:stretch>
            <a:fillRect/>
          </a:stretch>
        </p:blipFill>
        <p:spPr>
          <a:xfrm>
            <a:off x="6228769" y="4681546"/>
            <a:ext cx="520490" cy="549406"/>
          </a:xfrm>
          <a:prstGeom prst="rect">
            <a:avLst/>
          </a:prstGeom>
        </p:spPr>
      </p:pic>
      <p:pic>
        <p:nvPicPr>
          <p:cNvPr id="42" name="Immagine 41" descr="ABBicon_manual_monitoring.png"/>
          <p:cNvPicPr>
            <a:picLocks noChangeAspect="1"/>
          </p:cNvPicPr>
          <p:nvPr/>
        </p:nvPicPr>
        <p:blipFill>
          <a:blip r:embed="rId3"/>
          <a:stretch>
            <a:fillRect/>
          </a:stretch>
        </p:blipFill>
        <p:spPr>
          <a:xfrm>
            <a:off x="317827" y="2778015"/>
            <a:ext cx="560207" cy="560207"/>
          </a:xfrm>
          <a:prstGeom prst="rect">
            <a:avLst/>
          </a:prstGeom>
        </p:spPr>
      </p:pic>
      <p:pic>
        <p:nvPicPr>
          <p:cNvPr id="47" name="Immagine 46" descr="ABBicon_cloud_repair_services.png"/>
          <p:cNvPicPr>
            <a:picLocks noChangeAspect="1"/>
          </p:cNvPicPr>
          <p:nvPr/>
        </p:nvPicPr>
        <p:blipFill>
          <a:blip r:embed="rId4"/>
          <a:stretch>
            <a:fillRect/>
          </a:stretch>
        </p:blipFill>
        <p:spPr>
          <a:xfrm>
            <a:off x="317827" y="5293394"/>
            <a:ext cx="589730" cy="589730"/>
          </a:xfrm>
          <a:prstGeom prst="rect">
            <a:avLst/>
          </a:prstGeom>
        </p:spPr>
      </p:pic>
      <p:pic>
        <p:nvPicPr>
          <p:cNvPr id="48" name="Immagine 47" descr="ABBicon_measuring_tape.png"/>
          <p:cNvPicPr>
            <a:picLocks noChangeAspect="1"/>
          </p:cNvPicPr>
          <p:nvPr/>
        </p:nvPicPr>
        <p:blipFill>
          <a:blip r:embed="rId5"/>
          <a:stretch>
            <a:fillRect/>
          </a:stretch>
        </p:blipFill>
        <p:spPr>
          <a:xfrm>
            <a:off x="324090" y="1910852"/>
            <a:ext cx="568395" cy="568395"/>
          </a:xfrm>
          <a:prstGeom prst="rect">
            <a:avLst/>
          </a:prstGeom>
        </p:spPr>
      </p:pic>
      <p:pic>
        <p:nvPicPr>
          <p:cNvPr id="50" name="Immagine 49" descr="ABBicon_factory.png"/>
          <p:cNvPicPr>
            <a:picLocks noChangeAspect="1"/>
          </p:cNvPicPr>
          <p:nvPr/>
        </p:nvPicPr>
        <p:blipFill>
          <a:blip r:embed="rId6"/>
          <a:stretch>
            <a:fillRect/>
          </a:stretch>
        </p:blipFill>
        <p:spPr>
          <a:xfrm>
            <a:off x="322165" y="4478747"/>
            <a:ext cx="555869" cy="555869"/>
          </a:xfrm>
          <a:prstGeom prst="rect">
            <a:avLst/>
          </a:prstGeom>
        </p:spPr>
      </p:pic>
      <p:sp>
        <p:nvSpPr>
          <p:cNvPr id="51" name="Text Placeholder 5"/>
          <p:cNvSpPr txBox="1">
            <a:spLocks/>
          </p:cNvSpPr>
          <p:nvPr/>
        </p:nvSpPr>
        <p:spPr bwMode="gray">
          <a:xfrm>
            <a:off x="6857721" y="5328661"/>
            <a:ext cx="4890009" cy="554463"/>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it-IT" b="1" dirty="0">
                <a:solidFill>
                  <a:schemeClr val="tx2"/>
                </a:solidFill>
              </a:rPr>
              <a:t>11-Service </a:t>
            </a:r>
            <a:r>
              <a:rPr lang="it-IT" b="1" dirty="0" err="1">
                <a:solidFill>
                  <a:schemeClr val="tx2"/>
                </a:solidFill>
              </a:rPr>
              <a:t>agreements</a:t>
            </a:r>
            <a:br>
              <a:rPr lang="it-IT" b="1" dirty="0">
                <a:solidFill>
                  <a:schemeClr val="tx2"/>
                </a:solidFill>
              </a:rPr>
            </a:br>
            <a:r>
              <a:rPr lang="en-US" sz="1200" dirty="0"/>
              <a:t>Customer support agreements for low voltage equipments</a:t>
            </a:r>
            <a:endParaRPr lang="en-US" sz="1200" b="1" dirty="0">
              <a:solidFill>
                <a:schemeClr val="tx2"/>
              </a:solidFill>
            </a:endParaRPr>
          </a:p>
        </p:txBody>
      </p:sp>
      <p:cxnSp>
        <p:nvCxnSpPr>
          <p:cNvPr id="29" name="Straight Connector 25">
            <a:extLst>
              <a:ext uri="{FF2B5EF4-FFF2-40B4-BE49-F238E27FC236}">
                <a16:creationId xmlns:a16="http://schemas.microsoft.com/office/drawing/2014/main" id="{48AADA80-54C9-4981-84B6-5DD2B3461919}"/>
              </a:ext>
            </a:extLst>
          </p:cNvPr>
          <p:cNvCxnSpPr>
            <a:cxnSpLocks/>
          </p:cNvCxnSpPr>
          <p:nvPr/>
        </p:nvCxnSpPr>
        <p:spPr bwMode="gray">
          <a:xfrm>
            <a:off x="6096000" y="1939284"/>
            <a:ext cx="0" cy="397283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53" name="Immagine 52">
            <a:extLst>
              <a:ext uri="{FF2B5EF4-FFF2-40B4-BE49-F238E27FC236}">
                <a16:creationId xmlns:a16="http://schemas.microsoft.com/office/drawing/2014/main" id="{870EC82B-726E-46FC-9854-95E2BBFB525F}"/>
              </a:ext>
            </a:extLst>
          </p:cNvPr>
          <p:cNvPicPr>
            <a:picLocks noChangeAspect="1"/>
          </p:cNvPicPr>
          <p:nvPr/>
        </p:nvPicPr>
        <p:blipFill>
          <a:blip r:embed="rId7"/>
          <a:stretch>
            <a:fillRect/>
          </a:stretch>
        </p:blipFill>
        <p:spPr>
          <a:xfrm>
            <a:off x="333264" y="3676253"/>
            <a:ext cx="509303" cy="519914"/>
          </a:xfrm>
          <a:prstGeom prst="rect">
            <a:avLst/>
          </a:prstGeom>
        </p:spPr>
      </p:pic>
      <p:pic>
        <p:nvPicPr>
          <p:cNvPr id="54" name="Immagine 53">
            <a:extLst>
              <a:ext uri="{FF2B5EF4-FFF2-40B4-BE49-F238E27FC236}">
                <a16:creationId xmlns:a16="http://schemas.microsoft.com/office/drawing/2014/main" id="{60580343-AC59-4C9B-9542-DED90CE06688}"/>
              </a:ext>
            </a:extLst>
          </p:cNvPr>
          <p:cNvPicPr>
            <a:picLocks noChangeAspect="1"/>
          </p:cNvPicPr>
          <p:nvPr/>
        </p:nvPicPr>
        <p:blipFill>
          <a:blip r:embed="rId8"/>
          <a:stretch>
            <a:fillRect/>
          </a:stretch>
        </p:blipFill>
        <p:spPr>
          <a:xfrm>
            <a:off x="6184144" y="3936246"/>
            <a:ext cx="609739" cy="622442"/>
          </a:xfrm>
          <a:prstGeom prst="rect">
            <a:avLst/>
          </a:prstGeom>
        </p:spPr>
      </p:pic>
      <p:pic>
        <p:nvPicPr>
          <p:cNvPr id="55" name="Immagine 54">
            <a:extLst>
              <a:ext uri="{FF2B5EF4-FFF2-40B4-BE49-F238E27FC236}">
                <a16:creationId xmlns:a16="http://schemas.microsoft.com/office/drawing/2014/main" id="{339003DC-0305-49C7-A685-6AF2EBE430FF}"/>
              </a:ext>
            </a:extLst>
          </p:cNvPr>
          <p:cNvPicPr>
            <a:picLocks noChangeAspect="1"/>
          </p:cNvPicPr>
          <p:nvPr/>
        </p:nvPicPr>
        <p:blipFill>
          <a:blip r:embed="rId8"/>
          <a:stretch>
            <a:fillRect/>
          </a:stretch>
        </p:blipFill>
        <p:spPr>
          <a:xfrm>
            <a:off x="6192495" y="5309931"/>
            <a:ext cx="609739" cy="622442"/>
          </a:xfrm>
          <a:prstGeom prst="rect">
            <a:avLst/>
          </a:prstGeom>
        </p:spPr>
      </p:pic>
      <p:pic>
        <p:nvPicPr>
          <p:cNvPr id="56" name="Immagine 55">
            <a:extLst>
              <a:ext uri="{FF2B5EF4-FFF2-40B4-BE49-F238E27FC236}">
                <a16:creationId xmlns:a16="http://schemas.microsoft.com/office/drawing/2014/main" id="{9BBB60A5-616F-4818-926E-44F39D37BB1D}"/>
              </a:ext>
            </a:extLst>
          </p:cNvPr>
          <p:cNvPicPr>
            <a:picLocks noChangeAspect="1"/>
          </p:cNvPicPr>
          <p:nvPr/>
        </p:nvPicPr>
        <p:blipFill>
          <a:blip r:embed="rId9"/>
          <a:stretch>
            <a:fillRect/>
          </a:stretch>
        </p:blipFill>
        <p:spPr>
          <a:xfrm>
            <a:off x="6184773" y="3287017"/>
            <a:ext cx="609739" cy="609739"/>
          </a:xfrm>
          <a:prstGeom prst="rect">
            <a:avLst/>
          </a:prstGeom>
        </p:spPr>
      </p:pic>
      <p:pic>
        <p:nvPicPr>
          <p:cNvPr id="57" name="Immagine 56">
            <a:extLst>
              <a:ext uri="{FF2B5EF4-FFF2-40B4-BE49-F238E27FC236}">
                <a16:creationId xmlns:a16="http://schemas.microsoft.com/office/drawing/2014/main" id="{9EB91CCA-EEE1-4044-A0BE-2644CA606CE2}"/>
              </a:ext>
            </a:extLst>
          </p:cNvPr>
          <p:cNvPicPr>
            <a:picLocks noChangeAspect="1"/>
          </p:cNvPicPr>
          <p:nvPr/>
        </p:nvPicPr>
        <p:blipFill>
          <a:blip r:embed="rId10"/>
          <a:stretch>
            <a:fillRect/>
          </a:stretch>
        </p:blipFill>
        <p:spPr>
          <a:xfrm>
            <a:off x="6168956" y="1914923"/>
            <a:ext cx="609739" cy="609739"/>
          </a:xfrm>
          <a:prstGeom prst="rect">
            <a:avLst/>
          </a:prstGeom>
        </p:spPr>
      </p:pic>
      <p:pic>
        <p:nvPicPr>
          <p:cNvPr id="58" name="Immagine 57">
            <a:extLst>
              <a:ext uri="{FF2B5EF4-FFF2-40B4-BE49-F238E27FC236}">
                <a16:creationId xmlns:a16="http://schemas.microsoft.com/office/drawing/2014/main" id="{3CA6C07D-64A3-4E16-B912-5908BBB1CD36}"/>
              </a:ext>
            </a:extLst>
          </p:cNvPr>
          <p:cNvPicPr>
            <a:picLocks noChangeAspect="1"/>
          </p:cNvPicPr>
          <p:nvPr/>
        </p:nvPicPr>
        <p:blipFill>
          <a:blip r:embed="rId11"/>
          <a:stretch>
            <a:fillRect/>
          </a:stretch>
        </p:blipFill>
        <p:spPr>
          <a:xfrm>
            <a:off x="6193081" y="2647077"/>
            <a:ext cx="565330" cy="565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20</a:t>
            </a:fld>
            <a:endParaRPr lang="en-US" dirty="0"/>
          </a:p>
        </p:txBody>
      </p:sp>
      <p:sp>
        <p:nvSpPr>
          <p:cNvPr id="8" name="Sottotitolo 7"/>
          <p:cNvSpPr>
            <a:spLocks noGrp="1"/>
          </p:cNvSpPr>
          <p:nvPr>
            <p:ph type="subTitle" idx="13"/>
          </p:nvPr>
        </p:nvSpPr>
        <p:spPr/>
        <p:txBody>
          <a:bodyPr/>
          <a:lstStyle/>
          <a:p>
            <a:r>
              <a:rPr lang="en-US" dirty="0"/>
              <a:t>Advanced retrofitting kit solution</a:t>
            </a:r>
          </a:p>
        </p:txBody>
      </p:sp>
      <p:sp>
        <p:nvSpPr>
          <p:cNvPr id="9" name="Text Placeholder 11"/>
          <p:cNvSpPr txBox="1">
            <a:spLocks/>
          </p:cNvSpPr>
          <p:nvPr/>
        </p:nvSpPr>
        <p:spPr bwMode="gray">
          <a:xfrm>
            <a:off x="913842" y="-9507"/>
            <a:ext cx="4093766"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endParaRPr lang="en-US" dirty="0"/>
          </a:p>
        </p:txBody>
      </p:sp>
      <p:sp>
        <p:nvSpPr>
          <p:cNvPr id="2" name="Footer Placeholder 1"/>
          <p:cNvSpPr>
            <a:spLocks noGrp="1"/>
          </p:cNvSpPr>
          <p:nvPr>
            <p:ph type="ftr" sz="quarter" idx="19"/>
          </p:nvPr>
        </p:nvSpPr>
        <p:spPr/>
        <p:txBody>
          <a:bodyPr/>
          <a:lstStyle/>
          <a:p>
            <a:endParaRPr lang="en-US"/>
          </a:p>
        </p:txBody>
      </p:sp>
      <p:sp>
        <p:nvSpPr>
          <p:cNvPr id="13" name="Titolo 6"/>
          <p:cNvSpPr txBox="1">
            <a:spLocks/>
          </p:cNvSpPr>
          <p:nvPr/>
        </p:nvSpPr>
        <p:spPr bwMode="gray">
          <a:xfrm>
            <a:off x="332367" y="683006"/>
            <a:ext cx="11520000" cy="396000"/>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solidFill>
                <a:srgbClr val="FF0000"/>
              </a:solidFill>
            </a:endParaRPr>
          </a:p>
        </p:txBody>
      </p:sp>
      <p:sp>
        <p:nvSpPr>
          <p:cNvPr id="16" name="Content Placeholder 3">
            <a:extLst>
              <a:ext uri="{FF2B5EF4-FFF2-40B4-BE49-F238E27FC236}">
                <a16:creationId xmlns:a16="http://schemas.microsoft.com/office/drawing/2014/main" id="{94B40E55-B61D-45D8-9A8D-DF6CEF0FC061}"/>
              </a:ext>
            </a:extLst>
          </p:cNvPr>
          <p:cNvSpPr txBox="1">
            <a:spLocks/>
          </p:cNvSpPr>
          <p:nvPr/>
        </p:nvSpPr>
        <p:spPr bwMode="gray">
          <a:xfrm>
            <a:off x="325998" y="5926196"/>
            <a:ext cx="11524671" cy="151546"/>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r>
              <a:rPr lang="en-US" sz="1200" baseline="30000" dirty="0">
                <a:solidFill>
                  <a:schemeClr val="tx1"/>
                </a:solidFill>
              </a:rPr>
              <a:t>* Accessory available only for New </a:t>
            </a:r>
            <a:r>
              <a:rPr lang="en-US" sz="1200" baseline="30000" dirty="0" err="1">
                <a:solidFill>
                  <a:schemeClr val="tx1"/>
                </a:solidFill>
              </a:rPr>
              <a:t>Emax</a:t>
            </a:r>
            <a:r>
              <a:rPr lang="en-US" sz="1200" baseline="30000" dirty="0">
                <a:solidFill>
                  <a:schemeClr val="tx1"/>
                </a:solidFill>
              </a:rPr>
              <a:t>;   ** Accessory available only for </a:t>
            </a:r>
            <a:r>
              <a:rPr lang="en-US" sz="1200" baseline="30000" dirty="0" err="1">
                <a:solidFill>
                  <a:schemeClr val="tx1"/>
                </a:solidFill>
              </a:rPr>
              <a:t>Emax</a:t>
            </a:r>
            <a:r>
              <a:rPr lang="en-US" sz="1200" baseline="30000" dirty="0">
                <a:solidFill>
                  <a:schemeClr val="tx1"/>
                </a:solidFill>
              </a:rPr>
              <a:t>;  </a:t>
            </a:r>
            <a:endParaRPr lang="en-US" sz="1200" dirty="0">
              <a:solidFill>
                <a:schemeClr val="tx1"/>
              </a:solidFill>
            </a:endParaRPr>
          </a:p>
        </p:txBody>
      </p:sp>
      <p:graphicFrame>
        <p:nvGraphicFramePr>
          <p:cNvPr id="14" name="Tabella 31">
            <a:extLst>
              <a:ext uri="{FF2B5EF4-FFF2-40B4-BE49-F238E27FC236}">
                <a16:creationId xmlns:a16="http://schemas.microsoft.com/office/drawing/2014/main" id="{68921548-633F-4FB1-9CFE-643A1B72BF15}"/>
              </a:ext>
            </a:extLst>
          </p:cNvPr>
          <p:cNvGraphicFramePr>
            <a:graphicFrameLocks noGrp="1"/>
          </p:cNvGraphicFramePr>
          <p:nvPr>
            <p:extLst>
              <p:ext uri="{D42A27DB-BD31-4B8C-83A1-F6EECF244321}">
                <p14:modId xmlns:p14="http://schemas.microsoft.com/office/powerpoint/2010/main" val="1740669018"/>
              </p:ext>
            </p:extLst>
          </p:nvPr>
        </p:nvGraphicFramePr>
        <p:xfrm>
          <a:off x="341979" y="1933576"/>
          <a:ext cx="11519999" cy="3772472"/>
        </p:xfrm>
        <a:graphic>
          <a:graphicData uri="http://schemas.openxmlformats.org/drawingml/2006/table">
            <a:tbl>
              <a:tblPr firstRow="1" bandRow="1">
                <a:tableStyleId>{073A0DAA-6AF3-43AB-8588-CEC1D06C72B9}</a:tableStyleId>
              </a:tblPr>
              <a:tblGrid>
                <a:gridCol w="5232103">
                  <a:extLst>
                    <a:ext uri="{9D8B030D-6E8A-4147-A177-3AD203B41FA5}">
                      <a16:colId xmlns:a16="http://schemas.microsoft.com/office/drawing/2014/main" val="20000"/>
                    </a:ext>
                  </a:extLst>
                </a:gridCol>
                <a:gridCol w="488515">
                  <a:extLst>
                    <a:ext uri="{9D8B030D-6E8A-4147-A177-3AD203B41FA5}">
                      <a16:colId xmlns:a16="http://schemas.microsoft.com/office/drawing/2014/main" val="20001"/>
                    </a:ext>
                  </a:extLst>
                </a:gridCol>
                <a:gridCol w="5799381">
                  <a:extLst>
                    <a:ext uri="{9D8B030D-6E8A-4147-A177-3AD203B41FA5}">
                      <a16:colId xmlns:a16="http://schemas.microsoft.com/office/drawing/2014/main" val="20002"/>
                    </a:ext>
                  </a:extLst>
                </a:gridCol>
              </a:tblGrid>
              <a:tr h="250947">
                <a:tc>
                  <a:txBody>
                    <a:bodyPr/>
                    <a:lstStyle/>
                    <a:p>
                      <a:pPr algn="l" fontAlgn="ctr"/>
                      <a:r>
                        <a:rPr lang="it-IT" sz="1000" b="1" i="0" u="none" strike="noStrike" kern="1200" baseline="0" dirty="0">
                          <a:solidFill>
                            <a:schemeClr val="tx1"/>
                          </a:solidFill>
                          <a:latin typeface="+mn-lt"/>
                          <a:ea typeface="+mn-ea"/>
                          <a:cs typeface="+mn-cs"/>
                        </a:rPr>
                        <a:t>SACE Emax/New Emax</a:t>
                      </a:r>
                      <a:endParaRPr lang="it-IT" sz="1000" b="1" i="0" u="none" strike="noStrike" dirty="0">
                        <a:solidFill>
                          <a:schemeClr val="tx1"/>
                        </a:solidFill>
                        <a:latin typeface="ABBvoice"/>
                      </a:endParaRPr>
                    </a:p>
                  </a:txBody>
                  <a:tcPr marL="0" marR="0"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it-IT" sz="1000" dirty="0">
                        <a:solidFill>
                          <a:schemeClr val="tx1"/>
                        </a:solidFill>
                      </a:endParaRPr>
                    </a:p>
                  </a:txBody>
                  <a:tcP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000" b="1" i="0" u="none" strike="noStrike" kern="1200" baseline="0" dirty="0">
                          <a:solidFill>
                            <a:schemeClr val="tx1"/>
                          </a:solidFill>
                          <a:latin typeface="+mn-lt"/>
                          <a:ea typeface="+mn-ea"/>
                          <a:cs typeface="+mn-cs"/>
                        </a:rPr>
                        <a:t>DR </a:t>
                      </a:r>
                      <a:r>
                        <a:rPr lang="en-US" sz="1000" b="1" i="0" u="none" strike="noStrike" kern="1200" baseline="0" dirty="0" err="1">
                          <a:solidFill>
                            <a:schemeClr val="tx1"/>
                          </a:solidFill>
                          <a:latin typeface="+mn-lt"/>
                          <a:ea typeface="+mn-ea"/>
                          <a:cs typeface="+mn-cs"/>
                        </a:rPr>
                        <a:t>Emax</a:t>
                      </a:r>
                      <a:r>
                        <a:rPr lang="en-US" sz="1000" b="1" i="0" u="none" strike="noStrike" kern="1200" baseline="0" dirty="0">
                          <a:solidFill>
                            <a:schemeClr val="tx1"/>
                          </a:solidFill>
                          <a:latin typeface="+mn-lt"/>
                          <a:ea typeface="+mn-ea"/>
                          <a:cs typeface="+mn-cs"/>
                        </a:rPr>
                        <a:t>/New </a:t>
                      </a:r>
                      <a:r>
                        <a:rPr lang="en-US" sz="1000" b="1" i="0" u="none" strike="noStrike" kern="1200" baseline="0" dirty="0" err="1">
                          <a:solidFill>
                            <a:schemeClr val="tx1"/>
                          </a:solidFill>
                          <a:latin typeface="+mn-lt"/>
                          <a:ea typeface="+mn-ea"/>
                          <a:cs typeface="+mn-cs"/>
                        </a:rPr>
                        <a:t>Emax</a:t>
                      </a:r>
                      <a:r>
                        <a:rPr lang="en-US" sz="1000" b="1" i="0" u="none" strike="noStrike" kern="1200" baseline="0" dirty="0">
                          <a:solidFill>
                            <a:schemeClr val="tx1"/>
                          </a:solidFill>
                          <a:latin typeface="+mn-lt"/>
                          <a:ea typeface="+mn-ea"/>
                          <a:cs typeface="+mn-cs"/>
                        </a:rPr>
                        <a:t> vs </a:t>
                      </a:r>
                      <a:r>
                        <a:rPr lang="en-US" sz="1000" b="1" i="0" u="none" strike="noStrike" kern="1200" baseline="0" dirty="0" err="1">
                          <a:solidFill>
                            <a:schemeClr val="tx1"/>
                          </a:solidFill>
                          <a:latin typeface="+mn-lt"/>
                          <a:ea typeface="+mn-ea"/>
                          <a:cs typeface="+mn-cs"/>
                        </a:rPr>
                        <a:t>Emax</a:t>
                      </a:r>
                      <a:r>
                        <a:rPr lang="en-US" sz="1000" b="1" i="0" u="none" strike="noStrike" kern="1200" baseline="0" dirty="0">
                          <a:solidFill>
                            <a:schemeClr val="tx1"/>
                          </a:solidFill>
                          <a:latin typeface="+mn-lt"/>
                          <a:ea typeface="+mn-ea"/>
                          <a:cs typeface="+mn-cs"/>
                        </a:rPr>
                        <a:t> 2</a:t>
                      </a:r>
                      <a:endParaRPr lang="it-IT" sz="1000" b="1" i="0" u="none" strike="noStrike" dirty="0">
                        <a:solidFill>
                          <a:schemeClr val="tx1"/>
                        </a:solidFill>
                        <a:latin typeface="ABBvoice"/>
                      </a:endParaRPr>
                    </a:p>
                  </a:txBody>
                  <a:tcPr marL="0" marR="0"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0861">
                <a:tc>
                  <a:txBody>
                    <a:bodyPr/>
                    <a:lstStyle/>
                    <a:p>
                      <a:pPr algn="l" fontAlgn="ctr"/>
                      <a:r>
                        <a:rPr lang="it-IT" sz="900" b="0" i="0" u="none" strike="noStrike" kern="1200" baseline="0" dirty="0">
                          <a:solidFill>
                            <a:schemeClr val="dk1"/>
                          </a:solidFill>
                          <a:latin typeface="+mn-lt"/>
                          <a:ea typeface="+mn-ea"/>
                          <a:cs typeface="+mn-cs"/>
                        </a:rPr>
                        <a:t>YO (shunt opening release)</a:t>
                      </a:r>
                      <a:endParaRPr lang="it-IT" sz="900" b="0" i="0" u="none" strike="noStrike" dirty="0">
                        <a:solidFill>
                          <a:schemeClr val="tx1"/>
                        </a:solidFill>
                        <a:latin typeface="+mn-lt"/>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YO</a:t>
                      </a:r>
                      <a:endParaRPr lang="it-IT" sz="900" b="0" i="0" u="none" strike="noStrike" dirty="0">
                        <a:solidFill>
                          <a:schemeClr val="tx1"/>
                        </a:solidFill>
                        <a:latin typeface="+mn-lt"/>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0861">
                <a:tc>
                  <a:txBody>
                    <a:bodyPr/>
                    <a:lstStyle/>
                    <a:p>
                      <a:pPr algn="l" fontAlgn="ctr"/>
                      <a:r>
                        <a:rPr lang="en-US" sz="900" b="0" i="0" u="none" strike="noStrike" kern="1200" baseline="0" dirty="0">
                          <a:solidFill>
                            <a:schemeClr val="dk1"/>
                          </a:solidFill>
                          <a:latin typeface="+mn-lt"/>
                          <a:ea typeface="+mn-ea"/>
                          <a:cs typeface="+mn-cs"/>
                        </a:rPr>
                        <a:t>YO2 (second shunt opening release)</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YO2 (alternative YU)</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8117660"/>
                  </a:ext>
                </a:extLst>
              </a:tr>
              <a:tr h="140861">
                <a:tc>
                  <a:txBody>
                    <a:bodyPr/>
                    <a:lstStyle/>
                    <a:p>
                      <a:pPr algn="l" fontAlgn="ctr"/>
                      <a:r>
                        <a:rPr lang="it-IT" sz="900" b="0" i="0" u="none" strike="noStrike" kern="1200" baseline="0" dirty="0">
                          <a:solidFill>
                            <a:schemeClr val="dk1"/>
                          </a:solidFill>
                          <a:latin typeface="+mn-lt"/>
                          <a:ea typeface="+mn-ea"/>
                          <a:cs typeface="+mn-cs"/>
                        </a:rPr>
                        <a:t>YC (shunt closing release)</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YC</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5581822"/>
                  </a:ext>
                </a:extLst>
              </a:tr>
              <a:tr h="140861">
                <a:tc>
                  <a:txBody>
                    <a:bodyPr/>
                    <a:lstStyle/>
                    <a:p>
                      <a:pPr algn="l" fontAlgn="ctr"/>
                      <a:r>
                        <a:rPr lang="it-IT" sz="900" b="0" i="0" u="none" strike="noStrike" kern="1200" baseline="0" dirty="0">
                          <a:solidFill>
                            <a:schemeClr val="dk1"/>
                          </a:solidFill>
                          <a:latin typeface="+mn-lt"/>
                          <a:ea typeface="+mn-ea"/>
                          <a:cs typeface="+mn-cs"/>
                        </a:rPr>
                        <a:t>YU (</a:t>
                      </a:r>
                      <a:r>
                        <a:rPr lang="it-IT" sz="900" b="0" i="0" u="none" strike="noStrike" kern="1200" baseline="0" dirty="0" err="1">
                          <a:solidFill>
                            <a:schemeClr val="dk1"/>
                          </a:solidFill>
                          <a:latin typeface="+mn-lt"/>
                          <a:ea typeface="+mn-ea"/>
                          <a:cs typeface="+mn-cs"/>
                        </a:rPr>
                        <a:t>undervoltage</a:t>
                      </a:r>
                      <a:r>
                        <a:rPr lang="it-IT" sz="900" b="0" i="0" u="none" strike="noStrike" kern="1200" baseline="0" dirty="0">
                          <a:solidFill>
                            <a:schemeClr val="dk1"/>
                          </a:solidFill>
                          <a:latin typeface="+mn-lt"/>
                          <a:ea typeface="+mn-ea"/>
                          <a:cs typeface="+mn-cs"/>
                        </a:rPr>
                        <a:t> release)</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YU</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7826613"/>
                  </a:ext>
                </a:extLst>
              </a:tr>
              <a:tr h="140861">
                <a:tc>
                  <a:txBody>
                    <a:bodyPr/>
                    <a:lstStyle/>
                    <a:p>
                      <a:pPr algn="l" fontAlgn="ctr"/>
                      <a:r>
                        <a:rPr lang="it-IT" sz="900" b="0" i="0" u="none" strike="noStrike" kern="1200" baseline="0" dirty="0">
                          <a:solidFill>
                            <a:schemeClr val="dk1"/>
                          </a:solidFill>
                          <a:latin typeface="+mn-lt"/>
                          <a:ea typeface="+mn-ea"/>
                          <a:cs typeface="+mn-cs"/>
                        </a:rPr>
                        <a:t>Time-delay device 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UVD - cubicle's rewiring is required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366776"/>
                  </a:ext>
                </a:extLst>
              </a:tr>
              <a:tr h="140861">
                <a:tc>
                  <a:txBody>
                    <a:bodyPr/>
                    <a:lstStyle/>
                    <a:p>
                      <a:pPr algn="l" fontAlgn="ctr"/>
                      <a:r>
                        <a:rPr lang="it-IT" sz="900" b="0" i="0" u="none" strike="noStrike" kern="1200" baseline="0" dirty="0">
                          <a:solidFill>
                            <a:schemeClr val="dk1"/>
                          </a:solidFill>
                          <a:latin typeface="+mn-lt"/>
                          <a:ea typeface="+mn-ea"/>
                          <a:cs typeface="+mn-cs"/>
                        </a:rPr>
                        <a:t>M (</a:t>
                      </a:r>
                      <a:r>
                        <a:rPr lang="it-IT" sz="900" b="0" i="0" u="none" strike="noStrike" kern="1200" baseline="0" dirty="0" err="1">
                          <a:solidFill>
                            <a:schemeClr val="dk1"/>
                          </a:solidFill>
                          <a:latin typeface="+mn-lt"/>
                          <a:ea typeface="+mn-ea"/>
                          <a:cs typeface="+mn-cs"/>
                        </a:rPr>
                        <a:t>motor</a:t>
                      </a:r>
                      <a:r>
                        <a:rPr lang="it-IT" sz="900" b="0" i="0" u="none" strike="noStrike" kern="1200" baseline="0" dirty="0">
                          <a:solidFill>
                            <a:schemeClr val="dk1"/>
                          </a:solidFill>
                          <a:latin typeface="+mn-lt"/>
                          <a:ea typeface="+mn-ea"/>
                          <a:cs typeface="+mn-cs"/>
                        </a:rPr>
                        <a:t> for </a:t>
                      </a:r>
                      <a:r>
                        <a:rPr lang="it-IT" sz="900" b="0" i="0" u="none" strike="noStrike" kern="1200" baseline="0" dirty="0" err="1">
                          <a:solidFill>
                            <a:schemeClr val="dk1"/>
                          </a:solidFill>
                          <a:latin typeface="+mn-lt"/>
                          <a:ea typeface="+mn-ea"/>
                          <a:cs typeface="+mn-cs"/>
                        </a:rPr>
                        <a:t>charging</a:t>
                      </a:r>
                      <a:r>
                        <a:rPr lang="it-IT" sz="900" b="0" i="0" u="none" strike="noStrike" kern="1200" baseline="0" dirty="0">
                          <a:solidFill>
                            <a:schemeClr val="dk1"/>
                          </a:solidFill>
                          <a:latin typeface="+mn-lt"/>
                          <a:ea typeface="+mn-ea"/>
                          <a:cs typeface="+mn-cs"/>
                        </a:rPr>
                        <a:t> springs)</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standard M (spring charge motor)</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2639140"/>
                  </a:ext>
                </a:extLst>
              </a:tr>
              <a:tr h="140861">
                <a:tc>
                  <a:txBody>
                    <a:bodyPr/>
                    <a:lstStyle/>
                    <a:p>
                      <a:pPr algn="l" fontAlgn="ctr"/>
                      <a:r>
                        <a:rPr lang="it-IT" sz="900" b="0" i="0" u="none" strike="noStrike" kern="1200" baseline="0" dirty="0">
                          <a:solidFill>
                            <a:schemeClr val="dk1"/>
                          </a:solidFill>
                          <a:latin typeface="+mn-lt"/>
                          <a:ea typeface="+mn-ea"/>
                          <a:cs typeface="+mn-cs"/>
                        </a:rPr>
                        <a:t>SOR Test Unit</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YO/YU Test Unit - rewiring is required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5904064"/>
                  </a:ext>
                </a:extLst>
              </a:tr>
              <a:tr h="140861">
                <a:tc>
                  <a:txBody>
                    <a:bodyPr/>
                    <a:lstStyle/>
                    <a:p>
                      <a:pPr algn="l" fontAlgn="ctr"/>
                      <a:r>
                        <a:rPr lang="en-US" sz="900" b="0" i="0" u="none" strike="noStrike" kern="1200" baseline="0" dirty="0">
                          <a:solidFill>
                            <a:schemeClr val="dk1"/>
                          </a:solidFill>
                          <a:latin typeface="+mn-lt"/>
                          <a:ea typeface="+mn-ea"/>
                          <a:cs typeface="+mn-cs"/>
                        </a:rPr>
                        <a:t>Electrical </a:t>
                      </a:r>
                      <a:r>
                        <a:rPr lang="en-US" sz="900" b="0" i="0" u="none" strike="noStrike" kern="1200" baseline="0" dirty="0" err="1">
                          <a:solidFill>
                            <a:schemeClr val="dk1"/>
                          </a:solidFill>
                          <a:latin typeface="+mn-lt"/>
                          <a:ea typeface="+mn-ea"/>
                          <a:cs typeface="+mn-cs"/>
                        </a:rPr>
                        <a:t>signalling</a:t>
                      </a:r>
                      <a:r>
                        <a:rPr lang="en-US" sz="900" b="0" i="0" u="none" strike="noStrike" kern="1200" baseline="0" dirty="0">
                          <a:solidFill>
                            <a:schemeClr val="dk1"/>
                          </a:solidFill>
                          <a:latin typeface="+mn-lt"/>
                          <a:ea typeface="+mn-ea"/>
                          <a:cs typeface="+mn-cs"/>
                        </a:rPr>
                        <a:t> of electronic releases tripped S51</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contact </a:t>
                      </a:r>
                      <a:r>
                        <a:rPr lang="en-US" sz="900" b="0" i="0" u="none" strike="noStrike" kern="1200" baseline="0" dirty="0" err="1">
                          <a:solidFill>
                            <a:schemeClr val="dk1"/>
                          </a:solidFill>
                          <a:latin typeface="+mn-lt"/>
                          <a:ea typeface="+mn-ea"/>
                          <a:cs typeface="+mn-cs"/>
                        </a:rPr>
                        <a:t>signalling</a:t>
                      </a:r>
                      <a:r>
                        <a:rPr lang="en-US" sz="900" b="0" i="0" u="none" strike="noStrike" kern="1200" baseline="0" dirty="0">
                          <a:solidFill>
                            <a:schemeClr val="dk1"/>
                          </a:solidFill>
                          <a:latin typeface="+mn-lt"/>
                          <a:ea typeface="+mn-ea"/>
                          <a:cs typeface="+mn-cs"/>
                        </a:rPr>
                        <a:t> tripping of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protection TU S51/1</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336191"/>
                  </a:ext>
                </a:extLst>
              </a:tr>
              <a:tr h="140861">
                <a:tc>
                  <a:txBody>
                    <a:bodyPr/>
                    <a:lstStyle/>
                    <a:p>
                      <a:pPr algn="l" fontAlgn="ctr"/>
                      <a:r>
                        <a:rPr lang="en-US" sz="900" b="0" i="0" u="none" strike="noStrike" kern="1200" baseline="0" dirty="0">
                          <a:solidFill>
                            <a:schemeClr val="dk1"/>
                          </a:solidFill>
                          <a:latin typeface="+mn-lt"/>
                          <a:ea typeface="+mn-ea"/>
                          <a:cs typeface="+mn-cs"/>
                        </a:rPr>
                        <a:t>Current sensor for neutral conductor outside circuit-breaker</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Current sensor for neutral conductor outside CB - cubicle's rewiring is </a:t>
                      </a:r>
                      <a:r>
                        <a:rPr lang="it-IT" sz="900" b="0" i="0" u="none" strike="noStrike" kern="1200" baseline="0" dirty="0" err="1">
                          <a:solidFill>
                            <a:schemeClr val="dk1"/>
                          </a:solidFill>
                          <a:latin typeface="+mn-lt"/>
                          <a:ea typeface="+mn-ea"/>
                          <a:cs typeface="+mn-cs"/>
                        </a:rPr>
                        <a:t>required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670100"/>
                  </a:ext>
                </a:extLst>
              </a:tr>
              <a:tr h="140861">
                <a:tc>
                  <a:txBody>
                    <a:bodyPr/>
                    <a:lstStyle/>
                    <a:p>
                      <a:pPr algn="l" fontAlgn="ctr"/>
                      <a:r>
                        <a:rPr lang="en-US" sz="900" b="0" i="0" u="none" strike="noStrike" kern="1200" baseline="0" dirty="0">
                          <a:solidFill>
                            <a:schemeClr val="dk1"/>
                          </a:solidFill>
                          <a:latin typeface="+mn-lt"/>
                          <a:ea typeface="+mn-ea"/>
                          <a:cs typeface="+mn-cs"/>
                        </a:rPr>
                        <a:t>Homopolar toroid for the main power supply earthing conductor</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Homopolar toroid for the main power supply earthing conductor - cubicle’s </a:t>
                      </a:r>
                      <a:r>
                        <a:rPr lang="it-IT" sz="900" b="0" i="0" u="none" strike="noStrike" kern="1200" baseline="0" dirty="0" err="1">
                          <a:solidFill>
                            <a:schemeClr val="dk1"/>
                          </a:solidFill>
                          <a:latin typeface="+mn-lt"/>
                          <a:ea typeface="+mn-ea"/>
                          <a:cs typeface="+mn-cs"/>
                        </a:rPr>
                        <a:t>rewiring</a:t>
                      </a:r>
                      <a:r>
                        <a:rPr lang="it-IT" sz="900" b="0" i="0" u="none" strike="noStrike" kern="1200" baseline="0" dirty="0">
                          <a:solidFill>
                            <a:schemeClr val="dk1"/>
                          </a:solidFill>
                          <a:latin typeface="+mn-lt"/>
                          <a:ea typeface="+mn-ea"/>
                          <a:cs typeface="+mn-cs"/>
                        </a:rPr>
                        <a:t> </a:t>
                      </a:r>
                      <a:r>
                        <a:rPr lang="it-IT" sz="900" b="0" i="0" u="none" strike="noStrike" kern="1200" baseline="0" dirty="0" err="1">
                          <a:solidFill>
                            <a:schemeClr val="dk1"/>
                          </a:solidFill>
                          <a:latin typeface="+mn-lt"/>
                          <a:ea typeface="+mn-ea"/>
                          <a:cs typeface="+mn-cs"/>
                        </a:rPr>
                        <a:t>is</a:t>
                      </a:r>
                      <a:r>
                        <a:rPr lang="it-IT" sz="900" b="0" i="0" u="none" strike="noStrike" kern="1200" baseline="0" dirty="0">
                          <a:solidFill>
                            <a:schemeClr val="dk1"/>
                          </a:solidFill>
                          <a:latin typeface="+mn-lt"/>
                          <a:ea typeface="+mn-ea"/>
                          <a:cs typeface="+mn-cs"/>
                        </a:rPr>
                        <a:t> </a:t>
                      </a:r>
                      <a:r>
                        <a:rPr lang="it-IT" sz="900" b="0" i="0" u="none" strike="noStrike" kern="1200" baseline="0" dirty="0" err="1">
                          <a:solidFill>
                            <a:schemeClr val="dk1"/>
                          </a:solidFill>
                          <a:latin typeface="+mn-lt"/>
                          <a:ea typeface="+mn-ea"/>
                          <a:cs typeface="+mn-cs"/>
                        </a:rPr>
                        <a:t>required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6851062"/>
                  </a:ext>
                </a:extLst>
              </a:tr>
              <a:tr h="140861">
                <a:tc>
                  <a:txBody>
                    <a:bodyPr/>
                    <a:lstStyle/>
                    <a:p>
                      <a:pPr algn="l" fontAlgn="ctr"/>
                      <a:r>
                        <a:rPr lang="en-US" sz="900" b="0" i="0" u="none" strike="noStrike" kern="1200" baseline="0" dirty="0">
                          <a:solidFill>
                            <a:schemeClr val="dk1"/>
                          </a:solidFill>
                          <a:latin typeface="+mn-lt"/>
                          <a:ea typeface="+mn-ea"/>
                          <a:cs typeface="+mn-cs"/>
                        </a:rPr>
                        <a:t>Toroid for residual current protection *</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Toroid for residual current protection - cubicle's rewiring is required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0657831"/>
                  </a:ext>
                </a:extLst>
              </a:tr>
              <a:tr h="140861">
                <a:tc>
                  <a:txBody>
                    <a:bodyPr/>
                    <a:lstStyle/>
                    <a:p>
                      <a:pPr algn="l" fontAlgn="ctr"/>
                      <a:r>
                        <a:rPr lang="it-IT" sz="900" b="0" i="0" u="none" strike="noStrike" kern="1200" baseline="0" dirty="0" err="1">
                          <a:solidFill>
                            <a:schemeClr val="dk1"/>
                          </a:solidFill>
                          <a:latin typeface="+mn-lt"/>
                          <a:ea typeface="+mn-ea"/>
                          <a:cs typeface="+mn-cs"/>
                        </a:rPr>
                        <a:t>Mechanical</a:t>
                      </a:r>
                      <a:r>
                        <a:rPr lang="it-IT" sz="900" b="0" i="0" u="none" strike="noStrike" kern="1200" baseline="0" dirty="0">
                          <a:solidFill>
                            <a:schemeClr val="dk1"/>
                          </a:solidFill>
                          <a:latin typeface="+mn-lt"/>
                          <a:ea typeface="+mn-ea"/>
                          <a:cs typeface="+mn-cs"/>
                        </a:rPr>
                        <a:t> </a:t>
                      </a:r>
                      <a:r>
                        <a:rPr lang="it-IT" sz="900" b="0" i="0" u="none" strike="noStrike" kern="1200" baseline="0" dirty="0" err="1">
                          <a:solidFill>
                            <a:schemeClr val="dk1"/>
                          </a:solidFill>
                          <a:latin typeface="+mn-lt"/>
                          <a:ea typeface="+mn-ea"/>
                          <a:cs typeface="+mn-cs"/>
                        </a:rPr>
                        <a:t>operation</a:t>
                      </a:r>
                      <a:r>
                        <a:rPr lang="it-IT" sz="900" b="0" i="0" u="none" strike="noStrike" kern="1200" baseline="0" dirty="0">
                          <a:solidFill>
                            <a:schemeClr val="dk1"/>
                          </a:solidFill>
                          <a:latin typeface="+mn-lt"/>
                          <a:ea typeface="+mn-ea"/>
                          <a:cs typeface="+mn-cs"/>
                        </a:rPr>
                        <a:t> counter</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MOC</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2826316"/>
                  </a:ext>
                </a:extLst>
              </a:tr>
              <a:tr h="140861">
                <a:tc>
                  <a:txBody>
                    <a:bodyPr/>
                    <a:lstStyle/>
                    <a:p>
                      <a:pPr algn="l" fontAlgn="ctr"/>
                      <a:r>
                        <a:rPr lang="en-US" sz="900" b="0" i="0" u="none" strike="noStrike" kern="1200" baseline="0" dirty="0">
                          <a:solidFill>
                            <a:schemeClr val="dk1"/>
                          </a:solidFill>
                          <a:latin typeface="+mn-lt"/>
                          <a:ea typeface="+mn-ea"/>
                          <a:cs typeface="+mn-cs"/>
                        </a:rPr>
                        <a:t>Key lock in open position</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KLC</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172935"/>
                  </a:ext>
                </a:extLst>
              </a:tr>
              <a:tr h="140861">
                <a:tc>
                  <a:txBody>
                    <a:bodyPr/>
                    <a:lstStyle/>
                    <a:p>
                      <a:pPr algn="l" fontAlgn="ctr"/>
                      <a:r>
                        <a:rPr lang="it-IT" sz="900" b="0" i="0" u="none" strike="noStrike" kern="1200" baseline="0" dirty="0" err="1">
                          <a:solidFill>
                            <a:schemeClr val="dk1"/>
                          </a:solidFill>
                          <a:latin typeface="+mn-lt"/>
                          <a:ea typeface="+mn-ea"/>
                          <a:cs typeface="+mn-cs"/>
                        </a:rPr>
                        <a:t>Padlocks</a:t>
                      </a:r>
                      <a:r>
                        <a:rPr lang="it-IT" sz="900" b="0" i="0" u="none" strike="noStrike" kern="1200" baseline="0" dirty="0">
                          <a:solidFill>
                            <a:schemeClr val="dk1"/>
                          </a:solidFill>
                          <a:latin typeface="+mn-lt"/>
                          <a:ea typeface="+mn-ea"/>
                          <a:cs typeface="+mn-cs"/>
                        </a:rPr>
                        <a:t> in open position</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PLC</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09887"/>
                  </a:ext>
                </a:extLst>
              </a:tr>
              <a:tr h="140861">
                <a:tc>
                  <a:txBody>
                    <a:bodyPr/>
                    <a:lstStyle/>
                    <a:p>
                      <a:pPr algn="l" fontAlgn="ctr"/>
                      <a:r>
                        <a:rPr lang="en-US" sz="900" b="0" i="0" u="none" strike="noStrike" kern="1200" baseline="0" dirty="0">
                          <a:solidFill>
                            <a:schemeClr val="dk1"/>
                          </a:solidFill>
                          <a:latin typeface="+mn-lt"/>
                          <a:ea typeface="+mn-ea"/>
                          <a:cs typeface="+mn-cs"/>
                        </a:rPr>
                        <a:t>Lock in racked-in/test isolated/racked-out position</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KLP</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7075988"/>
                  </a:ext>
                </a:extLst>
              </a:tr>
              <a:tr h="140861">
                <a:tc>
                  <a:txBody>
                    <a:bodyPr/>
                    <a:lstStyle/>
                    <a:p>
                      <a:pPr algn="l" fontAlgn="ctr"/>
                      <a:r>
                        <a:rPr lang="it-IT" sz="900" b="0" i="0" u="none" strike="noStrike" kern="1200" baseline="0" dirty="0">
                          <a:solidFill>
                            <a:schemeClr val="dk1"/>
                          </a:solidFill>
                          <a:latin typeface="+mn-lt"/>
                          <a:ea typeface="+mn-ea"/>
                          <a:cs typeface="+mn-cs"/>
                        </a:rPr>
                        <a:t>IP54 door </a:t>
                      </a:r>
                      <a:r>
                        <a:rPr lang="it-IT" sz="900" b="0" i="0" u="none" strike="noStrike" kern="1200" baseline="0" dirty="0" err="1">
                          <a:solidFill>
                            <a:schemeClr val="dk1"/>
                          </a:solidFill>
                          <a:latin typeface="+mn-lt"/>
                          <a:ea typeface="+mn-ea"/>
                          <a:cs typeface="+mn-cs"/>
                        </a:rPr>
                        <a:t>protection</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IP54</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956257"/>
                  </a:ext>
                </a:extLst>
              </a:tr>
              <a:tr h="140861">
                <a:tc>
                  <a:txBody>
                    <a:bodyPr/>
                    <a:lstStyle/>
                    <a:p>
                      <a:pPr algn="l" fontAlgn="ctr"/>
                      <a:r>
                        <a:rPr lang="fr-FR" sz="900" b="0" i="0" u="none" strike="noStrike" kern="1200" baseline="0" dirty="0">
                          <a:solidFill>
                            <a:schemeClr val="dk1"/>
                          </a:solidFill>
                          <a:latin typeface="+mn-lt"/>
                          <a:ea typeface="+mn-ea"/>
                          <a:cs typeface="+mn-cs"/>
                        </a:rPr>
                        <a:t>AUX Q1…Q10 (O/C </a:t>
                      </a:r>
                      <a:r>
                        <a:rPr lang="fr-FR" sz="900" b="0" i="0" u="none" strike="noStrike" kern="1200" baseline="0" dirty="0" err="1">
                          <a:solidFill>
                            <a:schemeClr val="dk1"/>
                          </a:solidFill>
                          <a:latin typeface="+mn-lt"/>
                          <a:ea typeface="+mn-ea"/>
                          <a:cs typeface="+mn-cs"/>
                        </a:rPr>
                        <a:t>auxiliary</a:t>
                      </a:r>
                      <a:r>
                        <a:rPr lang="fr-FR" sz="900" b="0" i="0" u="none" strike="noStrike" kern="1200" baseline="0" dirty="0">
                          <a:solidFill>
                            <a:schemeClr val="dk1"/>
                          </a:solidFill>
                          <a:latin typeface="+mn-lt"/>
                          <a:ea typeface="+mn-ea"/>
                          <a:cs typeface="+mn-cs"/>
                        </a:rPr>
                        <a:t> contacts)</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fr-FR" sz="900" b="0" i="0" u="none" strike="noStrike" kern="1200" baseline="0" dirty="0">
                          <a:solidFill>
                            <a:schemeClr val="dk1"/>
                          </a:solidFill>
                          <a:latin typeface="+mn-lt"/>
                          <a:ea typeface="+mn-ea"/>
                          <a:cs typeface="+mn-cs"/>
                        </a:rPr>
                        <a:t>AUX Q4 (O/C - standard </a:t>
                      </a:r>
                      <a:r>
                        <a:rPr lang="fr-FR" sz="900" b="0" i="0" u="none" strike="noStrike" kern="1200" baseline="0" dirty="0" err="1">
                          <a:solidFill>
                            <a:schemeClr val="dk1"/>
                          </a:solidFill>
                          <a:latin typeface="+mn-lt"/>
                          <a:ea typeface="+mn-ea"/>
                          <a:cs typeface="+mn-cs"/>
                        </a:rPr>
                        <a:t>supply</a:t>
                      </a:r>
                      <a:r>
                        <a:rPr lang="fr-FR" sz="900" b="0" i="0" u="none" strike="noStrike" kern="1200" baseline="0" dirty="0">
                          <a:solidFill>
                            <a:schemeClr val="dk1"/>
                          </a:solidFill>
                          <a:latin typeface="+mn-lt"/>
                          <a:ea typeface="+mn-ea"/>
                          <a:cs typeface="+mn-cs"/>
                        </a:rPr>
                        <a:t>) + AUX Q6 (O/C)</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9154285"/>
                  </a:ext>
                </a:extLst>
              </a:tr>
              <a:tr h="140861">
                <a:tc>
                  <a:txBody>
                    <a:bodyPr/>
                    <a:lstStyle/>
                    <a:p>
                      <a:pPr algn="l" fontAlgn="ctr"/>
                      <a:r>
                        <a:rPr lang="en-US" sz="900" b="0" i="0" u="none" strike="noStrike" kern="1200" baseline="0" dirty="0">
                          <a:solidFill>
                            <a:schemeClr val="dk1"/>
                          </a:solidFill>
                          <a:latin typeface="+mn-lt"/>
                          <a:ea typeface="+mn-ea"/>
                          <a:cs typeface="+mn-cs"/>
                        </a:rPr>
                        <a:t>AUX Q11...Q25 (O/C auxiliary contacts for installation outside the CB)</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a:solidFill>
                            <a:schemeClr val="dk1"/>
                          </a:solidFill>
                          <a:latin typeface="+mn-lt"/>
                          <a:ea typeface="+mn-ea"/>
                          <a:cs typeface="+mn-cs"/>
                        </a:rPr>
                        <a:t>Re-use the ones of </a:t>
                      </a: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/New </a:t>
                      </a: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fixed part (adaptation kit for 15 AUX is required)</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34751"/>
                  </a:ext>
                </a:extLst>
              </a:tr>
              <a:tr h="140861">
                <a:tc>
                  <a:txBody>
                    <a:bodyPr/>
                    <a:lstStyle/>
                    <a:p>
                      <a:pPr algn="l" fontAlgn="ctr"/>
                      <a:r>
                        <a:rPr lang="en-US" sz="900" b="0" i="0" u="none" strike="noStrike" kern="1200" baseline="0" dirty="0">
                          <a:solidFill>
                            <a:schemeClr val="dk1"/>
                          </a:solidFill>
                          <a:latin typeface="+mn-lt"/>
                          <a:ea typeface="+mn-ea"/>
                          <a:cs typeface="+mn-cs"/>
                        </a:rPr>
                        <a:t>AUX spring charged (S33M/2)</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it-IT" sz="900" b="0" i="0" u="none" strike="noStrike" kern="1200" baseline="0" dirty="0">
                          <a:solidFill>
                            <a:schemeClr val="dk1"/>
                          </a:solidFill>
                          <a:latin typeface="+mn-lt"/>
                          <a:ea typeface="+mn-ea"/>
                          <a:cs typeface="+mn-cs"/>
                        </a:rPr>
                        <a:t>Emax 2 standard S33M/2</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4967679"/>
                  </a:ext>
                </a:extLst>
              </a:tr>
              <a:tr h="140861">
                <a:tc>
                  <a:txBody>
                    <a:bodyPr/>
                    <a:lstStyle/>
                    <a:p>
                      <a:pPr algn="l" fontAlgn="ctr"/>
                      <a:r>
                        <a:rPr lang="en-US" sz="900" b="0" i="0" u="none" strike="noStrike" kern="1200" baseline="0" dirty="0">
                          <a:solidFill>
                            <a:schemeClr val="dk1"/>
                          </a:solidFill>
                          <a:latin typeface="+mn-lt"/>
                          <a:ea typeface="+mn-ea"/>
                          <a:cs typeface="+mn-cs"/>
                        </a:rPr>
                        <a:t>AUX S75I-S75T-S75E CB racked-in/test isolated/racked-out</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a:solidFill>
                            <a:schemeClr val="dk1"/>
                          </a:solidFill>
                          <a:latin typeface="+mn-lt"/>
                          <a:ea typeface="+mn-ea"/>
                          <a:cs typeface="+mn-cs"/>
                        </a:rPr>
                        <a:t>Re-use the ones of </a:t>
                      </a: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/New </a:t>
                      </a: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fixed part</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6163287"/>
                  </a:ext>
                </a:extLst>
              </a:tr>
              <a:tr h="140861">
                <a:tc>
                  <a:txBody>
                    <a:bodyPr/>
                    <a:lstStyle/>
                    <a:p>
                      <a:pPr algn="l" fontAlgn="ctr"/>
                      <a:r>
                        <a:rPr lang="it-IT" sz="900" b="0" i="0" u="none" strike="noStrike" kern="1200" baseline="0" dirty="0">
                          <a:solidFill>
                            <a:schemeClr val="dk1"/>
                          </a:solidFill>
                          <a:latin typeface="+mn-lt"/>
                          <a:ea typeface="+mn-ea"/>
                          <a:cs typeface="+mn-cs"/>
                        </a:rPr>
                        <a:t>AUX YU (YU </a:t>
                      </a:r>
                      <a:r>
                        <a:rPr lang="it-IT" sz="900" b="0" i="0" u="none" strike="noStrike" kern="1200" baseline="0" dirty="0" err="1">
                          <a:solidFill>
                            <a:schemeClr val="dk1"/>
                          </a:solidFill>
                          <a:latin typeface="+mn-lt"/>
                          <a:ea typeface="+mn-ea"/>
                          <a:cs typeface="+mn-cs"/>
                        </a:rPr>
                        <a:t>energized</a:t>
                      </a:r>
                      <a:r>
                        <a:rPr lang="it-IT" sz="900" b="0" i="0" u="none" strike="noStrike" kern="1200" baseline="0" dirty="0">
                          <a:solidFill>
                            <a:schemeClr val="dk1"/>
                          </a:solidFill>
                          <a:latin typeface="+mn-lt"/>
                          <a:ea typeface="+mn-ea"/>
                          <a:cs typeface="+mn-cs"/>
                        </a:rPr>
                        <a:t>)</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RTC - check compatibility before ordering</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539711"/>
                  </a:ext>
                </a:extLst>
              </a:tr>
              <a:tr h="140861">
                <a:tc>
                  <a:txBody>
                    <a:bodyPr/>
                    <a:lstStyle/>
                    <a:p>
                      <a:pPr algn="l" fontAlgn="ctr"/>
                      <a:r>
                        <a:rPr lang="en-US" sz="900" b="0" i="0" u="none" strike="noStrike" kern="1200" baseline="0" dirty="0">
                          <a:solidFill>
                            <a:schemeClr val="dk1"/>
                          </a:solidFill>
                          <a:latin typeface="+mn-lt"/>
                          <a:ea typeface="+mn-ea"/>
                          <a:cs typeface="+mn-cs"/>
                        </a:rPr>
                        <a:t>PR120/K Electrical </a:t>
                      </a:r>
                      <a:r>
                        <a:rPr lang="en-US" sz="900" b="0" i="0" u="none" strike="noStrike" kern="1200" baseline="0" dirty="0" err="1">
                          <a:solidFill>
                            <a:schemeClr val="dk1"/>
                          </a:solidFill>
                          <a:latin typeface="+mn-lt"/>
                          <a:ea typeface="+mn-ea"/>
                          <a:cs typeface="+mn-cs"/>
                        </a:rPr>
                        <a:t>signalling</a:t>
                      </a:r>
                      <a:r>
                        <a:rPr lang="en-US" sz="900" b="0" i="0" u="none" strike="noStrike" kern="1200" baseline="0" dirty="0">
                          <a:solidFill>
                            <a:schemeClr val="dk1"/>
                          </a:solidFill>
                          <a:latin typeface="+mn-lt"/>
                          <a:ea typeface="+mn-ea"/>
                          <a:cs typeface="+mn-cs"/>
                        </a:rPr>
                        <a:t> contacts for TU *</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a:t>
                      </a:r>
                      <a:r>
                        <a:rPr lang="en-US" sz="900" b="0" i="0" u="none" strike="noStrike" kern="1200" baseline="0" dirty="0" err="1">
                          <a:solidFill>
                            <a:schemeClr val="dk1"/>
                          </a:solidFill>
                          <a:latin typeface="+mn-lt"/>
                          <a:ea typeface="+mn-ea"/>
                          <a:cs typeface="+mn-cs"/>
                        </a:rPr>
                        <a:t>Signalling</a:t>
                      </a:r>
                      <a:r>
                        <a:rPr lang="en-US" sz="900" b="0" i="0" u="none" strike="noStrike" kern="1200" baseline="0" dirty="0">
                          <a:solidFill>
                            <a:schemeClr val="dk1"/>
                          </a:solidFill>
                          <a:latin typeface="+mn-lt"/>
                          <a:ea typeface="+mn-ea"/>
                          <a:cs typeface="+mn-cs"/>
                        </a:rPr>
                        <a:t> 2K - 4K - 10K (10K to install outside the circuit breaker)</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246812"/>
                  </a:ext>
                </a:extLst>
              </a:tr>
              <a:tr h="140861">
                <a:tc>
                  <a:txBody>
                    <a:bodyPr/>
                    <a:lstStyle/>
                    <a:p>
                      <a:pPr algn="l" fontAlgn="ctr"/>
                      <a:r>
                        <a:rPr lang="en-US" sz="900" b="0" i="0" u="none" strike="noStrike" kern="1200" baseline="0" dirty="0">
                          <a:solidFill>
                            <a:schemeClr val="dk1"/>
                          </a:solidFill>
                          <a:latin typeface="+mn-lt"/>
                          <a:ea typeface="+mn-ea"/>
                          <a:cs typeface="+mn-cs"/>
                        </a:rPr>
                        <a:t>PR020/K Electrical </a:t>
                      </a:r>
                      <a:r>
                        <a:rPr lang="en-US" sz="900" b="0" i="0" u="none" strike="noStrike" kern="1200" baseline="0" dirty="0" err="1">
                          <a:solidFill>
                            <a:schemeClr val="dk1"/>
                          </a:solidFill>
                          <a:latin typeface="+mn-lt"/>
                          <a:ea typeface="+mn-ea"/>
                          <a:cs typeface="+mn-cs"/>
                        </a:rPr>
                        <a:t>signalling</a:t>
                      </a:r>
                      <a:r>
                        <a:rPr lang="en-US" sz="900" b="0" i="0" u="none" strike="noStrike" kern="1200" baseline="0" dirty="0">
                          <a:solidFill>
                            <a:schemeClr val="dk1"/>
                          </a:solidFill>
                          <a:latin typeface="+mn-lt"/>
                          <a:ea typeface="+mn-ea"/>
                          <a:cs typeface="+mn-cs"/>
                        </a:rPr>
                        <a:t> contacts for TU **</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a:t>
                      </a:r>
                      <a:r>
                        <a:rPr lang="en-US" sz="900" b="0" i="0" u="none" strike="noStrike" kern="1200" baseline="0" dirty="0" err="1">
                          <a:solidFill>
                            <a:schemeClr val="dk1"/>
                          </a:solidFill>
                          <a:latin typeface="+mn-lt"/>
                          <a:ea typeface="+mn-ea"/>
                          <a:cs typeface="+mn-cs"/>
                        </a:rPr>
                        <a:t>Signalling</a:t>
                      </a:r>
                      <a:r>
                        <a:rPr lang="en-US" sz="900" b="0" i="0" u="none" strike="noStrike" kern="1200" baseline="0" dirty="0">
                          <a:solidFill>
                            <a:schemeClr val="dk1"/>
                          </a:solidFill>
                          <a:latin typeface="+mn-lt"/>
                          <a:ea typeface="+mn-ea"/>
                          <a:cs typeface="+mn-cs"/>
                        </a:rPr>
                        <a:t> 2K - 4K - 10K (10K to install outside the circuit breaker)</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35395"/>
                  </a:ext>
                </a:extLst>
              </a:tr>
              <a:tr h="140861">
                <a:tc>
                  <a:txBody>
                    <a:bodyPr/>
                    <a:lstStyle/>
                    <a:p>
                      <a:pPr algn="l" fontAlgn="ctr"/>
                      <a:r>
                        <a:rPr lang="it-IT" sz="900" b="0" i="0" u="none" strike="noStrike" kern="1200" baseline="0" dirty="0">
                          <a:solidFill>
                            <a:schemeClr val="dk1"/>
                          </a:solidFill>
                          <a:latin typeface="+mn-lt"/>
                          <a:ea typeface="+mn-ea"/>
                          <a:cs typeface="+mn-cs"/>
                        </a:rPr>
                        <a:t>PR120/V </a:t>
                      </a:r>
                      <a:r>
                        <a:rPr lang="it-IT" sz="900" b="0" i="0" u="none" strike="noStrike" kern="1200" baseline="0" dirty="0" err="1">
                          <a:solidFill>
                            <a:schemeClr val="dk1"/>
                          </a:solidFill>
                          <a:latin typeface="+mn-lt"/>
                          <a:ea typeface="+mn-ea"/>
                          <a:cs typeface="+mn-cs"/>
                        </a:rPr>
                        <a:t>Measurament</a:t>
                      </a:r>
                      <a:r>
                        <a:rPr lang="it-IT" sz="900" b="0" i="0" u="none" strike="noStrike" kern="1200" baseline="0" dirty="0">
                          <a:solidFill>
                            <a:schemeClr val="dk1"/>
                          </a:solidFill>
                          <a:latin typeface="+mn-lt"/>
                          <a:ea typeface="+mn-ea"/>
                          <a:cs typeface="+mn-cs"/>
                        </a:rPr>
                        <a:t> </a:t>
                      </a:r>
                      <a:r>
                        <a:rPr lang="it-IT" sz="900" b="0" i="0" u="none" strike="noStrike" kern="1200" baseline="0" dirty="0" err="1">
                          <a:solidFill>
                            <a:schemeClr val="dk1"/>
                          </a:solidFill>
                          <a:latin typeface="+mn-lt"/>
                          <a:ea typeface="+mn-ea"/>
                          <a:cs typeface="+mn-cs"/>
                        </a:rPr>
                        <a:t>module</a:t>
                      </a:r>
                      <a:r>
                        <a:rPr lang="it-IT" sz="900" b="0" i="0" u="none" strike="noStrike" kern="1200" baseline="0" dirty="0">
                          <a:solidFill>
                            <a:schemeClr val="dk1"/>
                          </a:solidFill>
                          <a:latin typeface="+mn-lt"/>
                          <a:ea typeface="+mn-ea"/>
                          <a:cs typeface="+mn-cs"/>
                        </a:rPr>
                        <a:t> for PR122/P *</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Feature available with </a:t>
                      </a: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a:t>
                      </a: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Hi-Touch or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Touch + </a:t>
                      </a:r>
                      <a:r>
                        <a:rPr lang="it-IT" sz="900" b="0" i="0" u="none" strike="noStrike" kern="1200" baseline="0" dirty="0" err="1">
                          <a:solidFill>
                            <a:schemeClr val="dk1"/>
                          </a:solidFill>
                          <a:latin typeface="+mn-lt"/>
                          <a:ea typeface="+mn-ea"/>
                          <a:cs typeface="+mn-cs"/>
                        </a:rPr>
                        <a:t>measuring</a:t>
                      </a:r>
                      <a:r>
                        <a:rPr lang="it-IT" sz="900" b="0" i="0" u="none" strike="noStrike" kern="1200" baseline="0" dirty="0">
                          <a:solidFill>
                            <a:schemeClr val="dk1"/>
                          </a:solidFill>
                          <a:latin typeface="+mn-lt"/>
                          <a:ea typeface="+mn-ea"/>
                          <a:cs typeface="+mn-cs"/>
                        </a:rPr>
                        <a:t> package</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5324197"/>
                  </a:ext>
                </a:extLst>
              </a:tr>
              <a:tr h="140861">
                <a:tc>
                  <a:txBody>
                    <a:bodyPr/>
                    <a:lstStyle/>
                    <a:p>
                      <a:pPr algn="l" fontAlgn="ctr"/>
                      <a:r>
                        <a:rPr lang="it-IT" sz="900" b="0" i="0" u="none" strike="noStrike" kern="1200" baseline="0" dirty="0">
                          <a:solidFill>
                            <a:schemeClr val="dk1"/>
                          </a:solidFill>
                          <a:latin typeface="+mn-lt"/>
                          <a:ea typeface="+mn-ea"/>
                          <a:cs typeface="+mn-cs"/>
                        </a:rPr>
                        <a:t>PR120/D </a:t>
                      </a:r>
                      <a:r>
                        <a:rPr lang="it-IT" sz="900" b="0" i="0" u="none" strike="noStrike" kern="1200" baseline="0" dirty="0" err="1">
                          <a:solidFill>
                            <a:schemeClr val="dk1"/>
                          </a:solidFill>
                          <a:latin typeface="+mn-lt"/>
                          <a:ea typeface="+mn-ea"/>
                          <a:cs typeface="+mn-cs"/>
                        </a:rPr>
                        <a:t>Communication</a:t>
                      </a:r>
                      <a:r>
                        <a:rPr lang="it-IT" sz="900" b="0" i="0" u="none" strike="noStrike" kern="1200" baseline="0" dirty="0">
                          <a:solidFill>
                            <a:schemeClr val="dk1"/>
                          </a:solidFill>
                          <a:latin typeface="+mn-lt"/>
                          <a:ea typeface="+mn-ea"/>
                          <a:cs typeface="+mn-cs"/>
                        </a:rPr>
                        <a:t> </a:t>
                      </a:r>
                      <a:r>
                        <a:rPr lang="it-IT" sz="900" b="0" i="0" u="none" strike="noStrike" kern="1200" baseline="0" dirty="0" err="1">
                          <a:solidFill>
                            <a:schemeClr val="dk1"/>
                          </a:solidFill>
                          <a:latin typeface="+mn-lt"/>
                          <a:ea typeface="+mn-ea"/>
                          <a:cs typeface="+mn-cs"/>
                        </a:rPr>
                        <a:t>modules</a:t>
                      </a:r>
                      <a:r>
                        <a:rPr lang="it-IT" sz="900" b="0" i="0" u="none" strike="noStrike" kern="1200" baseline="0" dirty="0">
                          <a:solidFill>
                            <a:schemeClr val="dk1"/>
                          </a:solidFill>
                          <a:latin typeface="+mn-lt"/>
                          <a:ea typeface="+mn-ea"/>
                          <a:cs typeface="+mn-cs"/>
                        </a:rPr>
                        <a:t> *</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t-IT" sz="800" b="0" i="0" u="none" strike="noStrike" kern="1200" baseline="0" dirty="0">
                          <a:solidFill>
                            <a:schemeClr val="dk1"/>
                          </a:solidFill>
                          <a:latin typeface="+mn-lt"/>
                          <a:ea typeface="+mn-ea"/>
                          <a:cs typeface="+mn-cs"/>
                        </a:rPr>
                        <a:t>→</a:t>
                      </a:r>
                      <a:endParaRPr lang="it-IT" sz="800" b="0"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kern="1200" baseline="0" dirty="0" err="1">
                          <a:solidFill>
                            <a:schemeClr val="dk1"/>
                          </a:solidFill>
                          <a:latin typeface="+mn-lt"/>
                          <a:ea typeface="+mn-ea"/>
                          <a:cs typeface="+mn-cs"/>
                        </a:rPr>
                        <a:t>Emax</a:t>
                      </a:r>
                      <a:r>
                        <a:rPr lang="en-US" sz="900" b="0" i="0" u="none" strike="noStrike" kern="1200" baseline="0" dirty="0">
                          <a:solidFill>
                            <a:schemeClr val="dk1"/>
                          </a:solidFill>
                          <a:latin typeface="+mn-lt"/>
                          <a:ea typeface="+mn-ea"/>
                          <a:cs typeface="+mn-cs"/>
                        </a:rPr>
                        <a:t> 2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Com modules - cubicle's rewiring is required to install </a:t>
                      </a:r>
                      <a:r>
                        <a:rPr lang="en-US" sz="900" b="0" i="0" u="none" strike="noStrike" kern="1200" baseline="0" dirty="0" err="1">
                          <a:solidFill>
                            <a:schemeClr val="dk1"/>
                          </a:solidFill>
                          <a:latin typeface="+mn-lt"/>
                          <a:ea typeface="+mn-ea"/>
                          <a:cs typeface="+mn-cs"/>
                        </a:rPr>
                        <a:t>Ekip</a:t>
                      </a:r>
                      <a:r>
                        <a:rPr lang="en-US" sz="900" b="0" i="0" u="none" strike="noStrike" kern="1200" baseline="0" dirty="0">
                          <a:solidFill>
                            <a:schemeClr val="dk1"/>
                          </a:solidFill>
                          <a:latin typeface="+mn-lt"/>
                          <a:ea typeface="+mn-ea"/>
                          <a:cs typeface="+mn-cs"/>
                        </a:rPr>
                        <a:t> Cartridge</a:t>
                      </a:r>
                      <a:endParaRPr lang="it-IT" sz="900" b="0" i="0" u="none" strike="noStrike" dirty="0">
                        <a:solidFill>
                          <a:schemeClr val="tx1"/>
                        </a:solidFill>
                        <a:latin typeface="+mn-lt"/>
                      </a:endParaRPr>
                    </a:p>
                  </a:txBody>
                  <a:tcPr marL="0" marR="0" marT="0" marB="0" anchor="ct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237496"/>
                  </a:ext>
                </a:extLst>
              </a:tr>
            </a:tbl>
          </a:graphicData>
        </a:graphic>
      </p:graphicFrame>
      <p:sp>
        <p:nvSpPr>
          <p:cNvPr id="15" name="Text Placeholder 11">
            <a:extLst>
              <a:ext uri="{FF2B5EF4-FFF2-40B4-BE49-F238E27FC236}">
                <a16:creationId xmlns:a16="http://schemas.microsoft.com/office/drawing/2014/main" id="{4ABF1080-0D4D-4795-A3D6-14CC1110E343}"/>
              </a:ext>
            </a:extLst>
          </p:cNvPr>
          <p:cNvSpPr txBox="1">
            <a:spLocks/>
          </p:cNvSpPr>
          <p:nvPr/>
        </p:nvSpPr>
        <p:spPr bwMode="gray">
          <a:xfrm>
            <a:off x="339059" y="1624447"/>
            <a:ext cx="5358754" cy="38181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sym typeface="Wingdings" panose="05000000000000000000" pitchFamily="2" charset="2"/>
              </a:rPr>
              <a:t>Accessories </a:t>
            </a:r>
            <a:r>
              <a:rPr lang="it-IT" dirty="0" err="1">
                <a:sym typeface="Wingdings" panose="05000000000000000000" pitchFamily="2" charset="2"/>
              </a:rPr>
              <a:t>compatibility</a:t>
            </a:r>
            <a:endParaRPr lang="en-US" dirty="0"/>
          </a:p>
          <a:p>
            <a:pPr>
              <a:spcBef>
                <a:spcPts val="600"/>
              </a:spcBef>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21</a:t>
            </a:fld>
            <a:endParaRPr lang="en-US" dirty="0"/>
          </a:p>
        </p:txBody>
      </p:sp>
      <p:sp>
        <p:nvSpPr>
          <p:cNvPr id="8" name="Sottotitolo 7"/>
          <p:cNvSpPr>
            <a:spLocks noGrp="1"/>
          </p:cNvSpPr>
          <p:nvPr>
            <p:ph type="subTitle" idx="13"/>
          </p:nvPr>
        </p:nvSpPr>
        <p:spPr/>
        <p:txBody>
          <a:bodyPr/>
          <a:lstStyle/>
          <a:p>
            <a:r>
              <a:rPr lang="it-IT" dirty="0"/>
              <a:t>Advanced </a:t>
            </a:r>
            <a:r>
              <a:rPr lang="it-IT" dirty="0" err="1"/>
              <a:t>retrofitting</a:t>
            </a:r>
            <a:r>
              <a:rPr lang="it-IT" dirty="0"/>
              <a:t> kit </a:t>
            </a:r>
            <a:r>
              <a:rPr lang="it-IT" dirty="0" err="1"/>
              <a:t>solutions</a:t>
            </a:r>
            <a:endParaRPr lang="en-US" dirty="0"/>
          </a:p>
        </p:txBody>
      </p:sp>
      <p:sp>
        <p:nvSpPr>
          <p:cNvPr id="9" name="Text Placeholder 11"/>
          <p:cNvSpPr txBox="1">
            <a:spLocks/>
          </p:cNvSpPr>
          <p:nvPr/>
        </p:nvSpPr>
        <p:spPr bwMode="gray">
          <a:xfrm>
            <a:off x="6299603" y="1894021"/>
            <a:ext cx="4093766"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Ekip</a:t>
            </a:r>
            <a:r>
              <a:rPr lang="it-IT" dirty="0">
                <a:sym typeface="Wingdings" panose="05000000000000000000" pitchFamily="2" charset="2"/>
              </a:rPr>
              <a:t> </a:t>
            </a:r>
            <a:r>
              <a:rPr lang="it-IT" dirty="0" err="1">
                <a:sym typeface="Wingdings" panose="05000000000000000000" pitchFamily="2" charset="2"/>
              </a:rPr>
              <a:t>Cartridge</a:t>
            </a:r>
            <a:endParaRPr lang="en-US" dirty="0"/>
          </a:p>
        </p:txBody>
      </p:sp>
      <p:sp>
        <p:nvSpPr>
          <p:cNvPr id="11" name="Content Placeholder 3"/>
          <p:cNvSpPr>
            <a:spLocks noGrp="1"/>
          </p:cNvSpPr>
          <p:nvPr>
            <p:ph sz="quarter" idx="19"/>
          </p:nvPr>
        </p:nvSpPr>
        <p:spPr bwMode="gray">
          <a:xfrm>
            <a:off x="333262" y="2317641"/>
            <a:ext cx="4914289" cy="1553320"/>
          </a:xfrm>
        </p:spPr>
        <p:txBody>
          <a:bodyPr lIns="0" tIns="0" rIns="0" bIns="0" anchor="t"/>
          <a:lstStyle/>
          <a:p>
            <a:pPr lvl="0" defTabSz="914491">
              <a:lnSpc>
                <a:spcPts val="1100"/>
              </a:lnSpc>
              <a:spcBef>
                <a:spcPts val="600"/>
              </a:spcBef>
            </a:pPr>
            <a:r>
              <a:rPr lang="en-US" sz="1050" dirty="0">
                <a:solidFill>
                  <a:srgbClr val="000000"/>
                </a:solidFill>
              </a:rPr>
              <a:t>The following accessories </a:t>
            </a:r>
            <a:r>
              <a:rPr lang="en-US" sz="1050" b="1" dirty="0">
                <a:solidFill>
                  <a:srgbClr val="000000"/>
                </a:solidFill>
              </a:rPr>
              <a:t>are not compatible </a:t>
            </a:r>
            <a:r>
              <a:rPr lang="en-US" sz="1050" dirty="0">
                <a:solidFill>
                  <a:srgbClr val="000000"/>
                </a:solidFill>
              </a:rPr>
              <a:t>with these retrofit kit solutions</a:t>
            </a:r>
          </a:p>
          <a:p>
            <a:pPr marL="180018" lvl="1" indent="-180018" defTabSz="914491">
              <a:lnSpc>
                <a:spcPts val="1100"/>
              </a:lnSpc>
              <a:spcBef>
                <a:spcPts val="600"/>
              </a:spcBef>
              <a:buFont typeface="ABBvoiceOffice" panose="020D0603020503020204" pitchFamily="34" charset="0"/>
              <a:buChar char="–"/>
            </a:pPr>
            <a:r>
              <a:rPr lang="en-US" sz="1050" dirty="0">
                <a:solidFill>
                  <a:srgbClr val="000000"/>
                </a:solidFill>
              </a:rPr>
              <a:t>Mechanical lock for compartment door;</a:t>
            </a:r>
          </a:p>
          <a:p>
            <a:pPr marL="180018" lvl="1" indent="-180018" defTabSz="914491">
              <a:lnSpc>
                <a:spcPts val="1100"/>
              </a:lnSpc>
              <a:spcBef>
                <a:spcPts val="600"/>
              </a:spcBef>
              <a:buFont typeface="ABBvoiceOffice" panose="020D0603020503020204" pitchFamily="34" charset="0"/>
              <a:buChar char="–"/>
            </a:pPr>
            <a:r>
              <a:rPr lang="en-US" sz="1050" dirty="0">
                <a:solidFill>
                  <a:srgbClr val="000000"/>
                </a:solidFill>
              </a:rPr>
              <a:t>Mechanical  interlock system with other CBs;</a:t>
            </a:r>
          </a:p>
          <a:p>
            <a:pPr marL="180018" lvl="1" indent="-180018" defTabSz="914491">
              <a:lnSpc>
                <a:spcPts val="1100"/>
              </a:lnSpc>
              <a:spcBef>
                <a:spcPts val="600"/>
              </a:spcBef>
              <a:buFont typeface="ABBvoiceOffice" panose="020D0603020503020204" pitchFamily="34" charset="0"/>
              <a:buChar char="–"/>
            </a:pPr>
            <a:r>
              <a:rPr lang="en-US" sz="1050" dirty="0">
                <a:solidFill>
                  <a:srgbClr val="000000"/>
                </a:solidFill>
              </a:rPr>
              <a:t>All accessories of the </a:t>
            </a:r>
            <a:r>
              <a:rPr lang="en-US" sz="1050" dirty="0" err="1">
                <a:solidFill>
                  <a:srgbClr val="000000"/>
                </a:solidFill>
              </a:rPr>
              <a:t>Emax</a:t>
            </a:r>
            <a:r>
              <a:rPr lang="en-US" sz="1050" dirty="0">
                <a:solidFill>
                  <a:srgbClr val="000000"/>
                </a:solidFill>
              </a:rPr>
              <a:t> 2 fixed part</a:t>
            </a:r>
          </a:p>
        </p:txBody>
      </p:sp>
      <p:cxnSp>
        <p:nvCxnSpPr>
          <p:cNvPr id="12" name="Straight Connector 15"/>
          <p:cNvCxnSpPr>
            <a:cxnSpLocks/>
          </p:cNvCxnSpPr>
          <p:nvPr/>
        </p:nvCxnSpPr>
        <p:spPr bwMode="gray">
          <a:xfrm>
            <a:off x="333264" y="2197551"/>
            <a:ext cx="5507978"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3" name="Straight Connector 25"/>
          <p:cNvCxnSpPr>
            <a:cxnSpLocks/>
          </p:cNvCxnSpPr>
          <p:nvPr/>
        </p:nvCxnSpPr>
        <p:spPr bwMode="gray">
          <a:xfrm>
            <a:off x="6096000" y="2336178"/>
            <a:ext cx="0" cy="3578847"/>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353425" y="4097814"/>
            <a:ext cx="5507975" cy="1895775"/>
          </a:xfrm>
        </p:spPr>
        <p:txBody>
          <a:bodyPr lIns="0" tIns="0" rIns="0" bIns="0" anchor="t"/>
          <a:lstStyle/>
          <a:p>
            <a:pPr lvl="0" defTabSz="914491">
              <a:lnSpc>
                <a:spcPts val="1100"/>
              </a:lnSpc>
              <a:spcBef>
                <a:spcPts val="600"/>
              </a:spcBef>
            </a:pPr>
            <a:r>
              <a:rPr lang="en-US" sz="1050" dirty="0">
                <a:solidFill>
                  <a:srgbClr val="000000"/>
                </a:solidFill>
              </a:rPr>
              <a:t>The following </a:t>
            </a:r>
            <a:r>
              <a:rPr lang="en-US" sz="1050" dirty="0" err="1">
                <a:solidFill>
                  <a:srgbClr val="000000"/>
                </a:solidFill>
              </a:rPr>
              <a:t>Emax</a:t>
            </a:r>
            <a:r>
              <a:rPr lang="en-US" sz="1050" dirty="0">
                <a:solidFill>
                  <a:srgbClr val="000000"/>
                </a:solidFill>
              </a:rPr>
              <a:t> 2 accessories can be installed with an external re-wiring </a:t>
            </a:r>
            <a:br>
              <a:rPr lang="en-US" sz="1050" dirty="0">
                <a:solidFill>
                  <a:srgbClr val="000000"/>
                </a:solidFill>
              </a:rPr>
            </a:br>
            <a:r>
              <a:rPr lang="en-US" sz="1050" dirty="0">
                <a:solidFill>
                  <a:srgbClr val="000000"/>
                </a:solidFill>
              </a:rPr>
              <a:t>with local adaptation:</a:t>
            </a:r>
          </a:p>
          <a:p>
            <a:pPr marL="180018" lvl="1" indent="-180018" defTabSz="914491">
              <a:lnSpc>
                <a:spcPts val="1100"/>
              </a:lnSpc>
              <a:spcBef>
                <a:spcPts val="600"/>
              </a:spcBef>
              <a:buFont typeface="ABBvoiceOffice" panose="020D0603020503020204" pitchFamily="34" charset="0"/>
              <a:buChar char="–"/>
            </a:pPr>
            <a:r>
              <a:rPr lang="en-US" sz="1050" dirty="0" err="1">
                <a:solidFill>
                  <a:srgbClr val="000000"/>
                </a:solidFill>
              </a:rPr>
              <a:t>Ekip</a:t>
            </a:r>
            <a:r>
              <a:rPr lang="en-US" sz="1050" dirty="0">
                <a:solidFill>
                  <a:srgbClr val="000000"/>
                </a:solidFill>
              </a:rPr>
              <a:t> </a:t>
            </a:r>
            <a:r>
              <a:rPr lang="en-US" sz="1050" dirty="0" err="1">
                <a:solidFill>
                  <a:srgbClr val="000000"/>
                </a:solidFill>
              </a:rPr>
              <a:t>Multimeter</a:t>
            </a:r>
            <a:r>
              <a:rPr lang="en-US" sz="1050" dirty="0">
                <a:solidFill>
                  <a:srgbClr val="000000"/>
                </a:solidFill>
              </a:rPr>
              <a:t>;</a:t>
            </a:r>
          </a:p>
          <a:p>
            <a:pPr marL="180018" lvl="1" indent="-180018" defTabSz="914491">
              <a:lnSpc>
                <a:spcPts val="1100"/>
              </a:lnSpc>
              <a:spcBef>
                <a:spcPts val="600"/>
              </a:spcBef>
              <a:buFont typeface="ABBvoiceOffice" panose="020D0603020503020204" pitchFamily="34" charset="0"/>
              <a:buChar char="–"/>
            </a:pPr>
            <a:r>
              <a:rPr lang="en-US" sz="1050" dirty="0" err="1">
                <a:solidFill>
                  <a:srgbClr val="000000"/>
                </a:solidFill>
              </a:rPr>
              <a:t>Ekip</a:t>
            </a:r>
            <a:r>
              <a:rPr lang="en-US" sz="1050" dirty="0">
                <a:solidFill>
                  <a:srgbClr val="000000"/>
                </a:solidFill>
              </a:rPr>
              <a:t> Control Panel; </a:t>
            </a:r>
          </a:p>
          <a:p>
            <a:pPr marL="180018" lvl="1" indent="-180018" defTabSz="914491">
              <a:lnSpc>
                <a:spcPts val="1100"/>
              </a:lnSpc>
              <a:spcBef>
                <a:spcPts val="600"/>
              </a:spcBef>
              <a:buFont typeface="ABBvoiceOffice" panose="020D0603020503020204" pitchFamily="34" charset="0"/>
              <a:buChar char="–"/>
            </a:pPr>
            <a:r>
              <a:rPr lang="en-US" sz="1050" dirty="0" err="1">
                <a:solidFill>
                  <a:srgbClr val="000000"/>
                </a:solidFill>
              </a:rPr>
              <a:t>Ekip</a:t>
            </a:r>
            <a:r>
              <a:rPr lang="en-US" sz="1050" dirty="0">
                <a:solidFill>
                  <a:srgbClr val="000000"/>
                </a:solidFill>
              </a:rPr>
              <a:t> View;</a:t>
            </a:r>
          </a:p>
          <a:p>
            <a:pPr marL="180018" lvl="1" indent="-180018" defTabSz="914491">
              <a:lnSpc>
                <a:spcPts val="1100"/>
              </a:lnSpc>
              <a:spcBef>
                <a:spcPts val="600"/>
              </a:spcBef>
              <a:buFont typeface="ABBvoiceOffice" panose="020D0603020503020204" pitchFamily="34" charset="0"/>
              <a:buChar char="–"/>
            </a:pPr>
            <a:r>
              <a:rPr lang="en-US" sz="1050" dirty="0">
                <a:solidFill>
                  <a:srgbClr val="000000"/>
                </a:solidFill>
              </a:rPr>
              <a:t>Remote reset YR</a:t>
            </a:r>
          </a:p>
        </p:txBody>
      </p:sp>
      <p:pic>
        <p:nvPicPr>
          <p:cNvPr id="18" name="Picture 17"/>
          <p:cNvPicPr>
            <a:picLocks noChangeAspect="1"/>
          </p:cNvPicPr>
          <p:nvPr/>
        </p:nvPicPr>
        <p:blipFill>
          <a:blip r:embed="rId2"/>
          <a:stretch>
            <a:fillRect/>
          </a:stretch>
        </p:blipFill>
        <p:spPr>
          <a:xfrm>
            <a:off x="3943564" y="4566942"/>
            <a:ext cx="1240782" cy="1035473"/>
          </a:xfrm>
          <a:prstGeom prst="rect">
            <a:avLst/>
          </a:prstGeom>
        </p:spPr>
      </p:pic>
      <p:pic>
        <p:nvPicPr>
          <p:cNvPr id="20" name="Picture 19"/>
          <p:cNvPicPr>
            <a:picLocks noChangeAspect="1"/>
          </p:cNvPicPr>
          <p:nvPr/>
        </p:nvPicPr>
        <p:blipFill>
          <a:blip r:embed="rId3"/>
          <a:stretch>
            <a:fillRect/>
          </a:stretch>
        </p:blipFill>
        <p:spPr>
          <a:xfrm>
            <a:off x="4129854" y="2616621"/>
            <a:ext cx="997964" cy="1012765"/>
          </a:xfrm>
          <a:prstGeom prst="rect">
            <a:avLst/>
          </a:prstGeom>
        </p:spPr>
      </p:pic>
      <p:cxnSp>
        <p:nvCxnSpPr>
          <p:cNvPr id="19" name="Straight Connector 15"/>
          <p:cNvCxnSpPr>
            <a:cxnSpLocks/>
          </p:cNvCxnSpPr>
          <p:nvPr/>
        </p:nvCxnSpPr>
        <p:spPr bwMode="gray">
          <a:xfrm>
            <a:off x="6299603" y="2199496"/>
            <a:ext cx="555743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ext Placeholder 11"/>
          <p:cNvSpPr txBox="1">
            <a:spLocks/>
          </p:cNvSpPr>
          <p:nvPr/>
        </p:nvSpPr>
        <p:spPr bwMode="gray">
          <a:xfrm>
            <a:off x="336550" y="1878253"/>
            <a:ext cx="4093766"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sym typeface="Wingdings" panose="05000000000000000000" pitchFamily="2" charset="2"/>
              </a:rPr>
              <a:t>Accessories</a:t>
            </a:r>
            <a:r>
              <a:rPr lang="it-IT" dirty="0">
                <a:sym typeface="Wingdings" panose="05000000000000000000" pitchFamily="2" charset="2"/>
              </a:rPr>
              <a:t> and </a:t>
            </a:r>
            <a:r>
              <a:rPr lang="it-IT" dirty="0" err="1">
                <a:sym typeface="Wingdings" panose="05000000000000000000" pitchFamily="2" charset="2"/>
              </a:rPr>
              <a:t>compatibility</a:t>
            </a:r>
            <a:endParaRPr lang="en-US" dirty="0"/>
          </a:p>
        </p:txBody>
      </p:sp>
      <p:sp>
        <p:nvSpPr>
          <p:cNvPr id="22" name="Content Placeholder 3"/>
          <p:cNvSpPr>
            <a:spLocks noGrp="1"/>
          </p:cNvSpPr>
          <p:nvPr>
            <p:ph sz="quarter" idx="19"/>
          </p:nvPr>
        </p:nvSpPr>
        <p:spPr bwMode="gray">
          <a:xfrm>
            <a:off x="6299603" y="2317624"/>
            <a:ext cx="5430648" cy="1938402"/>
          </a:xfrm>
        </p:spPr>
        <p:txBody>
          <a:bodyPr lIns="0" tIns="0" rIns="0" bIns="0" anchor="t"/>
          <a:lstStyle/>
          <a:p>
            <a:pPr lvl="0" defTabSz="914491">
              <a:lnSpc>
                <a:spcPts val="1100"/>
              </a:lnSpc>
              <a:spcBef>
                <a:spcPts val="600"/>
              </a:spcBef>
            </a:pPr>
            <a:r>
              <a:rPr lang="en-US" sz="1050" dirty="0">
                <a:solidFill>
                  <a:srgbClr val="000000"/>
                </a:solidFill>
              </a:rPr>
              <a:t>This external device is connected directly to the </a:t>
            </a:r>
            <a:r>
              <a:rPr lang="en-US" sz="1050" dirty="0" err="1">
                <a:solidFill>
                  <a:srgbClr val="000000"/>
                </a:solidFill>
              </a:rPr>
              <a:t>Ekip</a:t>
            </a:r>
            <a:r>
              <a:rPr lang="en-US" sz="1050" dirty="0">
                <a:solidFill>
                  <a:srgbClr val="000000"/>
                </a:solidFill>
              </a:rPr>
              <a:t> Touch/</a:t>
            </a:r>
            <a:r>
              <a:rPr lang="en-US" sz="1050" dirty="0" err="1">
                <a:solidFill>
                  <a:srgbClr val="000000"/>
                </a:solidFill>
              </a:rPr>
              <a:t>Ekip</a:t>
            </a:r>
            <a:r>
              <a:rPr lang="en-US" sz="1050" dirty="0">
                <a:solidFill>
                  <a:srgbClr val="000000"/>
                </a:solidFill>
              </a:rPr>
              <a:t> Hi-Touch Trip Unit and allows to use most of the connectivity modules:</a:t>
            </a:r>
          </a:p>
          <a:p>
            <a:pPr lvl="0" defTabSz="914491">
              <a:lnSpc>
                <a:spcPts val="1100"/>
              </a:lnSpc>
              <a:spcBef>
                <a:spcPts val="600"/>
              </a:spcBef>
            </a:pPr>
            <a:endParaRPr lang="en-US" sz="1050" dirty="0">
              <a:solidFill>
                <a:srgbClr val="000000"/>
              </a:solidFill>
            </a:endParaRPr>
          </a:p>
          <a:p>
            <a:pPr lvl="0" defTabSz="914491">
              <a:lnSpc>
                <a:spcPts val="1100"/>
              </a:lnSpc>
              <a:spcBef>
                <a:spcPts val="600"/>
              </a:spcBef>
            </a:pPr>
            <a:r>
              <a:rPr lang="en-US" sz="1050" dirty="0">
                <a:solidFill>
                  <a:srgbClr val="000000"/>
                </a:solidFill>
              </a:rPr>
              <a:t>-    </a:t>
            </a:r>
            <a:r>
              <a:rPr lang="en-US" sz="1050" dirty="0" err="1">
                <a:solidFill>
                  <a:srgbClr val="000000"/>
                </a:solidFill>
              </a:rPr>
              <a:t>Ekip</a:t>
            </a:r>
            <a:r>
              <a:rPr lang="en-US" sz="1050" dirty="0">
                <a:solidFill>
                  <a:srgbClr val="000000"/>
                </a:solidFill>
              </a:rPr>
              <a:t> Supply</a:t>
            </a:r>
          </a:p>
          <a:p>
            <a:pPr marL="171450" lvl="0" indent="-171450" defTabSz="914491">
              <a:lnSpc>
                <a:spcPts val="1100"/>
              </a:lnSpc>
              <a:spcBef>
                <a:spcPts val="600"/>
              </a:spcBef>
              <a:buFontTx/>
              <a:buChar char="-"/>
            </a:pPr>
            <a:r>
              <a:rPr lang="en-US" sz="1050" dirty="0" err="1">
                <a:solidFill>
                  <a:srgbClr val="000000"/>
                </a:solidFill>
              </a:rPr>
              <a:t>Ekip</a:t>
            </a:r>
            <a:r>
              <a:rPr lang="en-US" sz="1050" dirty="0">
                <a:solidFill>
                  <a:srgbClr val="000000"/>
                </a:solidFill>
              </a:rPr>
              <a:t> Com</a:t>
            </a:r>
          </a:p>
          <a:p>
            <a:pPr marL="171450" lvl="0" indent="-171450" defTabSz="914491">
              <a:lnSpc>
                <a:spcPts val="1100"/>
              </a:lnSpc>
              <a:spcBef>
                <a:spcPts val="600"/>
              </a:spcBef>
              <a:buFontTx/>
              <a:buChar char="-"/>
            </a:pPr>
            <a:r>
              <a:rPr lang="en-US" sz="1050" dirty="0" err="1">
                <a:solidFill>
                  <a:srgbClr val="000000"/>
                </a:solidFill>
              </a:rPr>
              <a:t>Ekip</a:t>
            </a:r>
            <a:r>
              <a:rPr lang="en-US" sz="1050" dirty="0">
                <a:solidFill>
                  <a:srgbClr val="000000"/>
                </a:solidFill>
              </a:rPr>
              <a:t> Link</a:t>
            </a:r>
          </a:p>
          <a:p>
            <a:pPr marL="171450" lvl="0" indent="-171450" defTabSz="914491">
              <a:lnSpc>
                <a:spcPts val="1100"/>
              </a:lnSpc>
              <a:spcBef>
                <a:spcPts val="600"/>
              </a:spcBef>
              <a:buFontTx/>
              <a:buChar char="-"/>
            </a:pPr>
            <a:r>
              <a:rPr lang="en-US" sz="1050" dirty="0" err="1">
                <a:solidFill>
                  <a:srgbClr val="000000"/>
                </a:solidFill>
              </a:rPr>
              <a:t>Ekip</a:t>
            </a:r>
            <a:r>
              <a:rPr lang="en-US" sz="1050" dirty="0">
                <a:solidFill>
                  <a:srgbClr val="000000"/>
                </a:solidFill>
              </a:rPr>
              <a:t> </a:t>
            </a:r>
            <a:r>
              <a:rPr lang="en-US" sz="1050" dirty="0" err="1">
                <a:solidFill>
                  <a:srgbClr val="000000"/>
                </a:solidFill>
              </a:rPr>
              <a:t>Signalling</a:t>
            </a:r>
            <a:endParaRPr lang="en-US" sz="1050" dirty="0">
              <a:solidFill>
                <a:srgbClr val="000000"/>
              </a:solidFill>
            </a:endParaRPr>
          </a:p>
          <a:p>
            <a:pPr marL="171450" lvl="0" indent="-171450" defTabSz="914491">
              <a:lnSpc>
                <a:spcPts val="1100"/>
              </a:lnSpc>
              <a:spcBef>
                <a:spcPts val="600"/>
              </a:spcBef>
              <a:buFontTx/>
              <a:buChar char="-"/>
            </a:pPr>
            <a:r>
              <a:rPr lang="en-US" sz="1050" dirty="0" err="1">
                <a:solidFill>
                  <a:srgbClr val="000000"/>
                </a:solidFill>
              </a:rPr>
              <a:t>Ekip</a:t>
            </a:r>
            <a:r>
              <a:rPr lang="en-US" sz="1050" dirty="0">
                <a:solidFill>
                  <a:srgbClr val="000000"/>
                </a:solidFill>
              </a:rPr>
              <a:t> Synchro check</a:t>
            </a:r>
          </a:p>
          <a:p>
            <a:pPr marL="171450" lvl="0" indent="-171450" defTabSz="914491">
              <a:lnSpc>
                <a:spcPts val="1100"/>
              </a:lnSpc>
              <a:spcBef>
                <a:spcPts val="600"/>
              </a:spcBef>
              <a:buFontTx/>
              <a:buChar char="-"/>
            </a:pPr>
            <a:r>
              <a:rPr lang="en-US" sz="1050" dirty="0" err="1">
                <a:solidFill>
                  <a:srgbClr val="000000"/>
                </a:solidFill>
              </a:rPr>
              <a:t>Ekip</a:t>
            </a:r>
            <a:r>
              <a:rPr lang="en-US" sz="1050" dirty="0">
                <a:solidFill>
                  <a:srgbClr val="000000"/>
                </a:solidFill>
              </a:rPr>
              <a:t> AUP</a:t>
            </a:r>
          </a:p>
          <a:p>
            <a:pPr marL="171450" lvl="0" indent="-171450" defTabSz="914491">
              <a:lnSpc>
                <a:spcPts val="1100"/>
              </a:lnSpc>
              <a:spcBef>
                <a:spcPts val="600"/>
              </a:spcBef>
              <a:buFontTx/>
              <a:buChar char="-"/>
            </a:pPr>
            <a:endParaRPr lang="en-US" sz="1050" dirty="0">
              <a:solidFill>
                <a:srgbClr val="000000"/>
              </a:solidFill>
            </a:endParaRPr>
          </a:p>
          <a:p>
            <a:pPr marL="171450" lvl="0" indent="-171450" defTabSz="914491">
              <a:lnSpc>
                <a:spcPts val="1100"/>
              </a:lnSpc>
              <a:spcBef>
                <a:spcPts val="600"/>
              </a:spcBef>
              <a:buFontTx/>
              <a:buChar char="-"/>
            </a:pPr>
            <a:endParaRPr lang="en-US" sz="1050" dirty="0">
              <a:solidFill>
                <a:srgbClr val="000000"/>
              </a:solidFill>
            </a:endParaRPr>
          </a:p>
          <a:p>
            <a:pPr marL="171450" lvl="0" indent="-171450" defTabSz="914491">
              <a:lnSpc>
                <a:spcPts val="1100"/>
              </a:lnSpc>
              <a:spcBef>
                <a:spcPts val="600"/>
              </a:spcBef>
              <a:buFontTx/>
              <a:buChar char="-"/>
            </a:pPr>
            <a:endParaRPr lang="en-US" sz="1100" b="1" dirty="0">
              <a:solidFill>
                <a:srgbClr val="FF0000"/>
              </a:solidFill>
            </a:endParaRPr>
          </a:p>
          <a:p>
            <a:pPr lvl="0" defTabSz="914491">
              <a:lnSpc>
                <a:spcPts val="1100"/>
              </a:lnSpc>
              <a:spcBef>
                <a:spcPts val="600"/>
              </a:spcBef>
            </a:pPr>
            <a:endParaRPr lang="en-US" sz="1050" dirty="0">
              <a:solidFill>
                <a:srgbClr val="000000"/>
              </a:solidFill>
            </a:endParaRPr>
          </a:p>
        </p:txBody>
      </p:sp>
      <p:pic>
        <p:nvPicPr>
          <p:cNvPr id="6" name="Immagine 5">
            <a:extLst>
              <a:ext uri="{FF2B5EF4-FFF2-40B4-BE49-F238E27FC236}">
                <a16:creationId xmlns:a16="http://schemas.microsoft.com/office/drawing/2014/main" id="{F7367F63-8B8E-4694-8FB2-84F5CD5412C1}"/>
              </a:ext>
            </a:extLst>
          </p:cNvPr>
          <p:cNvPicPr>
            <a:picLocks noChangeAspect="1"/>
          </p:cNvPicPr>
          <p:nvPr/>
        </p:nvPicPr>
        <p:blipFill>
          <a:blip r:embed="rId4"/>
          <a:stretch>
            <a:fillRect/>
          </a:stretch>
        </p:blipFill>
        <p:spPr>
          <a:xfrm>
            <a:off x="9134494" y="4256026"/>
            <a:ext cx="1624825" cy="1172208"/>
          </a:xfrm>
          <a:prstGeom prst="rect">
            <a:avLst/>
          </a:prstGeom>
        </p:spPr>
      </p:pic>
    </p:spTree>
    <p:extLst>
      <p:ext uri="{BB962C8B-B14F-4D97-AF65-F5344CB8AC3E}">
        <p14:creationId xmlns:p14="http://schemas.microsoft.com/office/powerpoint/2010/main" val="172155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Retrofit kits</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22</a:t>
            </a:fld>
            <a:endParaRPr lang="en-US" dirty="0"/>
          </a:p>
        </p:txBody>
      </p:sp>
      <p:sp>
        <p:nvSpPr>
          <p:cNvPr id="8" name="Sottotitolo 7"/>
          <p:cNvSpPr>
            <a:spLocks noGrp="1"/>
          </p:cNvSpPr>
          <p:nvPr>
            <p:ph type="subTitle" idx="13"/>
          </p:nvPr>
        </p:nvSpPr>
        <p:spPr/>
        <p:txBody>
          <a:bodyPr/>
          <a:lstStyle/>
          <a:p>
            <a:r>
              <a:rPr lang="it-IT" dirty="0" err="1"/>
              <a:t>Why</a:t>
            </a:r>
            <a:r>
              <a:rPr lang="it-IT" dirty="0"/>
              <a:t> </a:t>
            </a:r>
            <a:r>
              <a:rPr lang="it-IT" dirty="0" err="1"/>
              <a:t>would</a:t>
            </a:r>
            <a:r>
              <a:rPr lang="it-IT" dirty="0"/>
              <a:t> </a:t>
            </a:r>
            <a:r>
              <a:rPr lang="it-IT" dirty="0" err="1"/>
              <a:t>you</a:t>
            </a:r>
            <a:r>
              <a:rPr lang="it-IT" dirty="0"/>
              <a:t> </a:t>
            </a:r>
            <a:r>
              <a:rPr lang="it-IT" dirty="0" err="1"/>
              <a:t>choose</a:t>
            </a:r>
            <a:r>
              <a:rPr lang="it-IT" dirty="0"/>
              <a:t> </a:t>
            </a:r>
            <a:r>
              <a:rPr lang="it-IT" dirty="0" err="1"/>
              <a:t>our</a:t>
            </a:r>
            <a:r>
              <a:rPr lang="it-IT" dirty="0"/>
              <a:t> retrofit kits?  </a:t>
            </a:r>
            <a:endParaRPr lang="en-US" dirty="0"/>
          </a:p>
        </p:txBody>
      </p:sp>
      <p:cxnSp>
        <p:nvCxnSpPr>
          <p:cNvPr id="11"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2" name="Segnaposto piè di pagina 11"/>
          <p:cNvSpPr>
            <a:spLocks noGrp="1"/>
          </p:cNvSpPr>
          <p:nvPr>
            <p:ph type="ftr" sz="quarter" idx="19"/>
          </p:nvPr>
        </p:nvSpPr>
        <p:spPr/>
        <p:txBody>
          <a:bodyPr/>
          <a:lstStyle/>
          <a:p>
            <a:endParaRPr lang="it-IT"/>
          </a:p>
        </p:txBody>
      </p:sp>
      <p:sp>
        <p:nvSpPr>
          <p:cNvPr id="13" name="Segnaposto piè di pagina 12"/>
          <p:cNvSpPr>
            <a:spLocks noGrp="1"/>
          </p:cNvSpPr>
          <p:nvPr>
            <p:ph type="ftr" sz="quarter" idx="19"/>
          </p:nvPr>
        </p:nvSpPr>
        <p:spPr/>
        <p:txBody>
          <a:bodyPr/>
          <a:lstStyle/>
          <a:p>
            <a:endParaRPr lang="it-IT"/>
          </a:p>
        </p:txBody>
      </p:sp>
      <p:pic>
        <p:nvPicPr>
          <p:cNvPr id="14" name="Picture 18"/>
          <p:cNvPicPr>
            <a:picLocks noChangeAspect="1"/>
          </p:cNvPicPr>
          <p:nvPr/>
        </p:nvPicPr>
        <p:blipFill rotWithShape="1">
          <a:blip r:embed="rId2">
            <a:extLst>
              <a:ext uri="{28A0092B-C50C-407E-A947-70E740481C1C}">
                <a14:useLocalDpi xmlns:a14="http://schemas.microsoft.com/office/drawing/2010/main" val="0"/>
              </a:ext>
            </a:extLst>
          </a:blip>
          <a:srcRect t="5330"/>
          <a:stretch/>
        </p:blipFill>
        <p:spPr>
          <a:xfrm>
            <a:off x="1359073" y="2388359"/>
            <a:ext cx="9472023" cy="3643948"/>
          </a:xfrm>
          <a:prstGeom prst="rect">
            <a:avLst/>
          </a:prstGeom>
        </p:spPr>
      </p:pic>
      <p:sp>
        <p:nvSpPr>
          <p:cNvPr id="15" name="Text Placeholder 11">
            <a:extLst>
              <a:ext uri="{FF2B5EF4-FFF2-40B4-BE49-F238E27FC236}">
                <a16:creationId xmlns:a16="http://schemas.microsoft.com/office/drawing/2014/main" id="{1F772BE6-7CD4-4036-A0C1-8A74E7CA45F3}"/>
              </a:ext>
            </a:extLst>
          </p:cNvPr>
          <p:cNvSpPr txBox="1">
            <a:spLocks/>
          </p:cNvSpPr>
          <p:nvPr/>
        </p:nvSpPr>
        <p:spPr bwMode="gray">
          <a:xfrm>
            <a:off x="336549" y="1878253"/>
            <a:ext cx="9912919"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t>Introduce </a:t>
            </a:r>
            <a:r>
              <a:rPr lang="it-IT" dirty="0" err="1"/>
              <a:t>easily</a:t>
            </a:r>
            <a:r>
              <a:rPr lang="it-IT" dirty="0"/>
              <a:t> new </a:t>
            </a:r>
            <a:r>
              <a:rPr lang="it-IT" dirty="0" err="1"/>
              <a:t>technologies</a:t>
            </a:r>
            <a:r>
              <a:rPr lang="it-IT" dirty="0"/>
              <a:t> in </a:t>
            </a:r>
            <a:r>
              <a:rPr lang="it-IT" dirty="0" err="1"/>
              <a:t>old</a:t>
            </a:r>
            <a:r>
              <a:rPr lang="it-IT" dirty="0"/>
              <a:t> systems – Emax 2: </a:t>
            </a:r>
            <a:r>
              <a:rPr lang="it-IT" dirty="0" err="1"/>
              <a:t>all</a:t>
            </a:r>
            <a:r>
              <a:rPr lang="it-IT" dirty="0"/>
              <a:t> in one </a:t>
            </a:r>
            <a:r>
              <a:rPr lang="it-IT" dirty="0" err="1"/>
              <a:t>innovation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Retrofit </a:t>
            </a:r>
            <a:r>
              <a:rPr lang="it-IT" dirty="0" err="1"/>
              <a:t>kits</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23</a:t>
            </a:fld>
            <a:endParaRPr lang="en-US" dirty="0"/>
          </a:p>
        </p:txBody>
      </p:sp>
      <p:sp>
        <p:nvSpPr>
          <p:cNvPr id="8" name="Sottotitolo 7"/>
          <p:cNvSpPr>
            <a:spLocks noGrp="1"/>
          </p:cNvSpPr>
          <p:nvPr>
            <p:ph type="subTitle" idx="13"/>
          </p:nvPr>
        </p:nvSpPr>
        <p:spPr/>
        <p:txBody>
          <a:bodyPr/>
          <a:lstStyle/>
          <a:p>
            <a:r>
              <a:rPr lang="it-IT" dirty="0" err="1"/>
              <a:t>Why</a:t>
            </a:r>
            <a:r>
              <a:rPr lang="it-IT" dirty="0"/>
              <a:t> </a:t>
            </a:r>
            <a:r>
              <a:rPr lang="it-IT" dirty="0" err="1"/>
              <a:t>would</a:t>
            </a:r>
            <a:r>
              <a:rPr lang="it-IT" dirty="0"/>
              <a:t> </a:t>
            </a:r>
            <a:r>
              <a:rPr lang="it-IT" dirty="0" err="1"/>
              <a:t>you</a:t>
            </a:r>
            <a:r>
              <a:rPr lang="it-IT" dirty="0"/>
              <a:t> </a:t>
            </a:r>
            <a:r>
              <a:rPr lang="it-IT" dirty="0" err="1"/>
              <a:t>choose</a:t>
            </a:r>
            <a:r>
              <a:rPr lang="it-IT" dirty="0"/>
              <a:t> </a:t>
            </a:r>
            <a:r>
              <a:rPr lang="it-IT" dirty="0" err="1"/>
              <a:t>our</a:t>
            </a:r>
            <a:r>
              <a:rPr lang="it-IT" dirty="0"/>
              <a:t> retrofit </a:t>
            </a:r>
            <a:r>
              <a:rPr lang="it-IT" dirty="0" err="1"/>
              <a:t>kits</a:t>
            </a:r>
            <a:r>
              <a:rPr lang="it-IT" dirty="0"/>
              <a:t>? </a:t>
            </a:r>
          </a:p>
        </p:txBody>
      </p:sp>
      <p:cxnSp>
        <p:nvCxnSpPr>
          <p:cNvPr id="15" name="Straight Connector 20"/>
          <p:cNvCxnSpPr/>
          <p:nvPr/>
        </p:nvCxnSpPr>
        <p:spPr bwMode="gray">
          <a:xfrm>
            <a:off x="4271664" y="3888152"/>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6" name="Straight Connector 21"/>
          <p:cNvCxnSpPr/>
          <p:nvPr/>
        </p:nvCxnSpPr>
        <p:spPr bwMode="gray">
          <a:xfrm>
            <a:off x="8210064" y="3888152"/>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txBox="1">
            <a:spLocks/>
          </p:cNvSpPr>
          <p:nvPr/>
        </p:nvSpPr>
        <p:spPr bwMode="gray">
          <a:xfrm>
            <a:off x="4271664" y="3580850"/>
            <a:ext cx="3643200" cy="252000"/>
          </a:xfrm>
          <a:prstGeom prst="rect">
            <a:avLst/>
          </a:prstGeom>
        </p:spPr>
        <p:txBody>
          <a:bodyPr vert="horz" lIns="0" tIns="0" rIns="0" bIns="0" rtlCol="0" anchor="t">
            <a:noAutofit/>
          </a:bodyPr>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r>
              <a:rPr lang="en-US" dirty="0"/>
              <a:t>Predict</a:t>
            </a:r>
            <a:endParaRPr lang="it-IT" dirty="0"/>
          </a:p>
        </p:txBody>
      </p:sp>
      <p:sp>
        <p:nvSpPr>
          <p:cNvPr id="18" name="Text Placeholder 11"/>
          <p:cNvSpPr txBox="1">
            <a:spLocks/>
          </p:cNvSpPr>
          <p:nvPr/>
        </p:nvSpPr>
        <p:spPr bwMode="gray">
          <a:xfrm>
            <a:off x="8210064" y="3580850"/>
            <a:ext cx="3643200" cy="252000"/>
          </a:xfrm>
          <a:prstGeom prst="rect">
            <a:avLst/>
          </a:prstGeom>
        </p:spPr>
        <p:txBody>
          <a:bodyPr vert="horz" lIns="0" tIns="0" rIns="0" bIns="0" rtlCol="0" anchor="t">
            <a:noAutofit/>
          </a:bodyPr>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r>
              <a:rPr lang="en-US" dirty="0"/>
              <a:t>Control</a:t>
            </a:r>
            <a:endParaRPr lang="it-IT" dirty="0"/>
          </a:p>
        </p:txBody>
      </p:sp>
      <p:sp>
        <p:nvSpPr>
          <p:cNvPr id="23" name="Content Placeholder 3"/>
          <p:cNvSpPr>
            <a:spLocks noGrp="1"/>
          </p:cNvSpPr>
          <p:nvPr>
            <p:ph sz="quarter" idx="4294967295"/>
          </p:nvPr>
        </p:nvSpPr>
        <p:spPr bwMode="gray">
          <a:xfrm>
            <a:off x="4271664" y="3967298"/>
            <a:ext cx="3643200" cy="1422821"/>
          </a:xfrm>
          <a:prstGeom prst="rect">
            <a:avLst/>
          </a:prstGeom>
        </p:spPr>
        <p:txBody>
          <a:bodyPr lIns="0" tIns="0" rIns="0" bIns="0"/>
          <a:lstStyle/>
          <a:p>
            <a:r>
              <a:rPr lang="en-US" dirty="0"/>
              <a:t>Supervise the system health conditions and predict next maintenance actions</a:t>
            </a:r>
          </a:p>
        </p:txBody>
      </p:sp>
      <p:sp>
        <p:nvSpPr>
          <p:cNvPr id="24" name="Content Placeholder 3"/>
          <p:cNvSpPr>
            <a:spLocks noGrp="1"/>
          </p:cNvSpPr>
          <p:nvPr>
            <p:ph sz="quarter" idx="4294967295"/>
          </p:nvPr>
        </p:nvSpPr>
        <p:spPr bwMode="gray">
          <a:xfrm>
            <a:off x="8210064" y="3967298"/>
            <a:ext cx="3643200" cy="1422821"/>
          </a:xfrm>
          <a:prstGeom prst="rect">
            <a:avLst/>
          </a:prstGeom>
        </p:spPr>
        <p:txBody>
          <a:bodyPr lIns="0" tIns="0" rIns="0" bIns="0"/>
          <a:lstStyle/>
          <a:p>
            <a:r>
              <a:rPr lang="en-US" dirty="0"/>
              <a:t>Remotely implement an effective power management strategy to simply achieve energy savings</a:t>
            </a:r>
          </a:p>
        </p:txBody>
      </p:sp>
      <p:cxnSp>
        <p:nvCxnSpPr>
          <p:cNvPr id="31" name="Straight Connector 8"/>
          <p:cNvCxnSpPr/>
          <p:nvPr/>
        </p:nvCxnSpPr>
        <p:spPr bwMode="gray">
          <a:xfrm>
            <a:off x="4271660" y="2750133"/>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9"/>
          <p:cNvCxnSpPr/>
          <p:nvPr/>
        </p:nvCxnSpPr>
        <p:spPr bwMode="gray">
          <a:xfrm>
            <a:off x="8210060" y="2750133"/>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3" name="Text Placeholder 11"/>
          <p:cNvSpPr txBox="1">
            <a:spLocks/>
          </p:cNvSpPr>
          <p:nvPr/>
        </p:nvSpPr>
        <p:spPr bwMode="gray">
          <a:xfrm>
            <a:off x="4271660" y="2442831"/>
            <a:ext cx="3643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r>
              <a:rPr lang="en-US" dirty="0"/>
              <a:t>Monitor</a:t>
            </a:r>
            <a:endParaRPr lang="it-IT" dirty="0"/>
          </a:p>
        </p:txBody>
      </p:sp>
      <p:sp>
        <p:nvSpPr>
          <p:cNvPr id="34" name="Text Placeholder 11"/>
          <p:cNvSpPr txBox="1">
            <a:spLocks/>
          </p:cNvSpPr>
          <p:nvPr/>
        </p:nvSpPr>
        <p:spPr bwMode="gray">
          <a:xfrm>
            <a:off x="8210060" y="2442831"/>
            <a:ext cx="3643200" cy="252000"/>
          </a:xfrm>
          <a:prstGeom prst="rect">
            <a:avLst/>
          </a:prstGeom>
        </p:spPr>
        <p:txBody>
          <a:bodyPr vert="horz" lIns="0" tIns="0" rIns="0" bIns="0" rtlCol="0" anchor="t">
            <a:noAutofit/>
          </a:bodyPr>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r>
              <a:rPr lang="en-US" dirty="0"/>
              <a:t>Optimize</a:t>
            </a:r>
            <a:endParaRPr lang="it-IT" dirty="0"/>
          </a:p>
        </p:txBody>
      </p:sp>
      <p:sp>
        <p:nvSpPr>
          <p:cNvPr id="35" name="Content Placeholder 3"/>
          <p:cNvSpPr>
            <a:spLocks noGrp="1"/>
          </p:cNvSpPr>
          <p:nvPr>
            <p:ph sz="quarter" idx="4294967295"/>
          </p:nvPr>
        </p:nvSpPr>
        <p:spPr bwMode="gray">
          <a:xfrm>
            <a:off x="4271660" y="2829279"/>
            <a:ext cx="3643200" cy="1422821"/>
          </a:xfrm>
          <a:prstGeom prst="rect">
            <a:avLst/>
          </a:prstGeom>
        </p:spPr>
        <p:txBody>
          <a:bodyPr lIns="0" tIns="0" rIns="0" bIns="0"/>
          <a:lstStyle/>
          <a:p>
            <a:r>
              <a:rPr lang="en-US" dirty="0">
                <a:solidFill>
                  <a:srgbClr val="000000"/>
                </a:solidFill>
              </a:rPr>
              <a:t>Discover plant performance, supervise the electrical system and allocate costs</a:t>
            </a:r>
          </a:p>
        </p:txBody>
      </p:sp>
      <p:sp>
        <p:nvSpPr>
          <p:cNvPr id="36" name="Content Placeholder 3"/>
          <p:cNvSpPr>
            <a:spLocks noGrp="1"/>
          </p:cNvSpPr>
          <p:nvPr>
            <p:ph sz="quarter" idx="4294967295"/>
          </p:nvPr>
        </p:nvSpPr>
        <p:spPr bwMode="gray">
          <a:xfrm>
            <a:off x="8210060" y="2829279"/>
            <a:ext cx="3643200" cy="1422821"/>
          </a:xfrm>
          <a:prstGeom prst="rect">
            <a:avLst/>
          </a:prstGeom>
        </p:spPr>
        <p:txBody>
          <a:bodyPr lIns="0" tIns="0" rIns="0" bIns="0"/>
          <a:lstStyle/>
          <a:p>
            <a:r>
              <a:rPr lang="en-US" dirty="0"/>
              <a:t>Analyze the relevant information, improve the use of your assets and take the right business decision</a:t>
            </a:r>
          </a:p>
        </p:txBody>
      </p:sp>
      <p:sp>
        <p:nvSpPr>
          <p:cNvPr id="37" name="Text Placeholder 11"/>
          <p:cNvSpPr txBox="1">
            <a:spLocks/>
          </p:cNvSpPr>
          <p:nvPr/>
        </p:nvSpPr>
        <p:spPr bwMode="gray">
          <a:xfrm>
            <a:off x="332368" y="1876600"/>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t>Introduce </a:t>
            </a:r>
            <a:r>
              <a:rPr lang="it-IT" dirty="0" err="1"/>
              <a:t>easily</a:t>
            </a:r>
            <a:r>
              <a:rPr lang="it-IT" dirty="0"/>
              <a:t> new </a:t>
            </a:r>
            <a:r>
              <a:rPr lang="it-IT" dirty="0" err="1"/>
              <a:t>technologies</a:t>
            </a:r>
            <a:r>
              <a:rPr lang="it-IT" dirty="0"/>
              <a:t> in </a:t>
            </a:r>
            <a:r>
              <a:rPr lang="it-IT" dirty="0" err="1"/>
              <a:t>old</a:t>
            </a:r>
            <a:r>
              <a:rPr lang="it-IT" dirty="0"/>
              <a:t> systems – </a:t>
            </a:r>
            <a:r>
              <a:rPr lang="en-US" dirty="0" err="1"/>
              <a:t>Emax</a:t>
            </a:r>
            <a:r>
              <a:rPr lang="en-US" dirty="0"/>
              <a:t> 2: cloud-based Energy and Asset Management</a:t>
            </a:r>
          </a:p>
        </p:txBody>
      </p:sp>
      <p:cxnSp>
        <p:nvCxnSpPr>
          <p:cNvPr id="38"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39" name="Picture 6"/>
          <p:cNvPicPr>
            <a:picLocks noChangeAspect="1"/>
          </p:cNvPicPr>
          <p:nvPr/>
        </p:nvPicPr>
        <p:blipFill rotWithShape="1">
          <a:blip r:embed="rId3"/>
          <a:srcRect b="24779"/>
          <a:stretch/>
        </p:blipFill>
        <p:spPr>
          <a:xfrm>
            <a:off x="910094" y="2327634"/>
            <a:ext cx="2766896" cy="3593164"/>
          </a:xfrm>
          <a:prstGeom prst="rect">
            <a:avLst/>
          </a:prstGeom>
        </p:spPr>
      </p:pic>
      <p:pic>
        <p:nvPicPr>
          <p:cNvPr id="40" name="Picture 20"/>
          <p:cNvPicPr>
            <a:picLocks noChangeAspect="1"/>
          </p:cNvPicPr>
          <p:nvPr/>
        </p:nvPicPr>
        <p:blipFill>
          <a:blip r:embed="rId4"/>
          <a:stretch>
            <a:fillRect/>
          </a:stretch>
        </p:blipFill>
        <p:spPr>
          <a:xfrm>
            <a:off x="8210064" y="4686467"/>
            <a:ext cx="2243640" cy="1228557"/>
          </a:xfrm>
          <a:prstGeom prst="rect">
            <a:avLst/>
          </a:prstGeom>
        </p:spPr>
      </p:pic>
      <p:pic>
        <p:nvPicPr>
          <p:cNvPr id="41" name="Picture 21"/>
          <p:cNvPicPr>
            <a:picLocks noChangeAspect="1"/>
          </p:cNvPicPr>
          <p:nvPr/>
        </p:nvPicPr>
        <p:blipFill rotWithShape="1">
          <a:blip r:embed="rId5"/>
          <a:srcRect b="21281"/>
          <a:stretch/>
        </p:blipFill>
        <p:spPr>
          <a:xfrm>
            <a:off x="4271660" y="4684940"/>
            <a:ext cx="2861850" cy="1235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Retrofit kits</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24</a:t>
            </a:fld>
            <a:endParaRPr lang="en-US" dirty="0"/>
          </a:p>
        </p:txBody>
      </p:sp>
      <p:sp>
        <p:nvSpPr>
          <p:cNvPr id="8" name="Sottotitolo 7"/>
          <p:cNvSpPr>
            <a:spLocks noGrp="1"/>
          </p:cNvSpPr>
          <p:nvPr>
            <p:ph type="subTitle" idx="13"/>
          </p:nvPr>
        </p:nvSpPr>
        <p:spPr/>
        <p:txBody>
          <a:bodyPr/>
          <a:lstStyle/>
          <a:p>
            <a:r>
              <a:rPr lang="it-IT" dirty="0" err="1"/>
              <a:t>Why</a:t>
            </a:r>
            <a:r>
              <a:rPr lang="it-IT" dirty="0"/>
              <a:t> </a:t>
            </a:r>
            <a:r>
              <a:rPr lang="it-IT" dirty="0" err="1"/>
              <a:t>would</a:t>
            </a:r>
            <a:r>
              <a:rPr lang="it-IT" dirty="0"/>
              <a:t> </a:t>
            </a:r>
            <a:r>
              <a:rPr lang="it-IT" dirty="0" err="1"/>
              <a:t>you</a:t>
            </a:r>
            <a:r>
              <a:rPr lang="it-IT" dirty="0"/>
              <a:t> </a:t>
            </a:r>
            <a:r>
              <a:rPr lang="it-IT" dirty="0" err="1"/>
              <a:t>choose</a:t>
            </a:r>
            <a:r>
              <a:rPr lang="it-IT" dirty="0"/>
              <a:t> </a:t>
            </a:r>
            <a:r>
              <a:rPr lang="it-IT" dirty="0" err="1"/>
              <a:t>our</a:t>
            </a:r>
            <a:r>
              <a:rPr lang="it-IT" dirty="0"/>
              <a:t> retrofit kits?  </a:t>
            </a:r>
            <a:endParaRPr lang="en-US" dirty="0"/>
          </a:p>
        </p:txBody>
      </p:sp>
      <p:sp>
        <p:nvSpPr>
          <p:cNvPr id="9" name="Text Placeholder 11"/>
          <p:cNvSpPr txBox="1">
            <a:spLocks/>
          </p:cNvSpPr>
          <p:nvPr/>
        </p:nvSpPr>
        <p:spPr bwMode="gray">
          <a:xfrm>
            <a:off x="330601" y="1876601"/>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a:t>Introduce </a:t>
            </a:r>
            <a:r>
              <a:rPr lang="it-IT" dirty="0" err="1"/>
              <a:t>easily</a:t>
            </a:r>
            <a:r>
              <a:rPr lang="it-IT" dirty="0"/>
              <a:t> </a:t>
            </a:r>
            <a:r>
              <a:rPr lang="it-IT" dirty="0" err="1"/>
              <a:t>new</a:t>
            </a:r>
            <a:r>
              <a:rPr lang="it-IT" dirty="0"/>
              <a:t> </a:t>
            </a:r>
            <a:r>
              <a:rPr lang="it-IT" dirty="0" err="1"/>
              <a:t>technologies</a:t>
            </a:r>
            <a:r>
              <a:rPr lang="it-IT" dirty="0"/>
              <a:t> in </a:t>
            </a:r>
            <a:r>
              <a:rPr lang="it-IT" dirty="0" err="1"/>
              <a:t>old</a:t>
            </a:r>
            <a:r>
              <a:rPr lang="it-IT" dirty="0"/>
              <a:t> </a:t>
            </a:r>
            <a:r>
              <a:rPr lang="it-IT" dirty="0" err="1"/>
              <a:t>systems–</a:t>
            </a:r>
            <a:r>
              <a:rPr lang="it-IT" dirty="0"/>
              <a:t> High </a:t>
            </a:r>
            <a:r>
              <a:rPr lang="it-IT" dirty="0" err="1"/>
              <a:t>quality</a:t>
            </a:r>
            <a:r>
              <a:rPr lang="it-IT" dirty="0"/>
              <a:t> and easy </a:t>
            </a:r>
            <a:r>
              <a:rPr lang="it-IT" dirty="0" err="1"/>
              <a:t>installation</a:t>
            </a:r>
            <a:endParaRPr lang="en-US" dirty="0"/>
          </a:p>
        </p:txBody>
      </p:sp>
      <p:cxnSp>
        <p:nvCxnSpPr>
          <p:cNvPr id="10" name="Straight Connector 7"/>
          <p:cNvCxnSpPr/>
          <p:nvPr/>
        </p:nvCxnSpPr>
        <p:spPr bwMode="gray">
          <a:xfrm>
            <a:off x="330601" y="246710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332367" y="2546244"/>
            <a:ext cx="5603434" cy="3594474"/>
          </a:xfrm>
        </p:spPr>
        <p:txBody>
          <a:bodyPr lIns="0" tIns="0" rIns="0" bIns="0" anchor="t"/>
          <a:lstStyle/>
          <a:p>
            <a:pPr lvl="0" defTabSz="914491">
              <a:spcBef>
                <a:spcPts val="600"/>
              </a:spcBef>
            </a:pPr>
            <a:r>
              <a:rPr lang="en-US" sz="1400" dirty="0">
                <a:solidFill>
                  <a:srgbClr val="000000"/>
                </a:solidFill>
              </a:rPr>
              <a:t>ABB Retrofit kits have high quality as:</a:t>
            </a:r>
          </a:p>
          <a:p>
            <a:pPr marL="180018" lvl="1" indent="-180018" defTabSz="914491">
              <a:spcBef>
                <a:spcPts val="600"/>
              </a:spcBef>
              <a:buFont typeface="ABBvoiceOffice" panose="020D0603020503020204" pitchFamily="34" charset="0"/>
              <a:buChar char="–"/>
            </a:pPr>
            <a:r>
              <a:rPr lang="en-US" sz="1400" dirty="0">
                <a:solidFill>
                  <a:srgbClr val="000000"/>
                </a:solidFill>
              </a:rPr>
              <a:t>Tested in accredited laboratory and completed with compatibility declarations</a:t>
            </a:r>
          </a:p>
          <a:p>
            <a:pPr marL="180018" lvl="1" indent="-180018" defTabSz="914491">
              <a:spcBef>
                <a:spcPts val="600"/>
              </a:spcBef>
              <a:buFont typeface="ABBvoiceOffice" panose="020D0603020503020204" pitchFamily="34" charset="0"/>
              <a:buChar char="–"/>
            </a:pPr>
            <a:r>
              <a:rPr lang="en-US" sz="1400" dirty="0">
                <a:solidFill>
                  <a:srgbClr val="000000"/>
                </a:solidFill>
              </a:rPr>
              <a:t>Developed by the same R&amp;D team that has developed both old and new circuit breakers</a:t>
            </a:r>
          </a:p>
          <a:p>
            <a:pPr lvl="0" defTabSz="914491">
              <a:spcBef>
                <a:spcPts val="600"/>
              </a:spcBef>
            </a:pPr>
            <a:r>
              <a:rPr lang="en-US" sz="1400" dirty="0">
                <a:solidFill>
                  <a:srgbClr val="000000"/>
                </a:solidFill>
              </a:rPr>
              <a:t>Behind the kits there are studies to respect the Driving factors:</a:t>
            </a:r>
          </a:p>
          <a:p>
            <a:pPr marL="180018" lvl="1" indent="-180018" defTabSz="914491">
              <a:spcBef>
                <a:spcPts val="600"/>
              </a:spcBef>
              <a:buFont typeface="ABBvoiceOffice" panose="020D0603020503020204" pitchFamily="34" charset="0"/>
              <a:buChar char="–"/>
            </a:pPr>
            <a:r>
              <a:rPr lang="en-US" sz="1400" dirty="0">
                <a:solidFill>
                  <a:srgbClr val="000000"/>
                </a:solidFill>
              </a:rPr>
              <a:t>Thermal behavior</a:t>
            </a:r>
          </a:p>
          <a:p>
            <a:pPr marL="180018" lvl="1" indent="-180018" defTabSz="914491">
              <a:spcBef>
                <a:spcPts val="600"/>
              </a:spcBef>
              <a:buFont typeface="ABBvoiceOffice" panose="020D0603020503020204" pitchFamily="34" charset="0"/>
              <a:buChar char="–"/>
            </a:pPr>
            <a:r>
              <a:rPr lang="en-US" sz="1400" dirty="0">
                <a:solidFill>
                  <a:srgbClr val="000000"/>
                </a:solidFill>
              </a:rPr>
              <a:t>Short circuit withstand current </a:t>
            </a:r>
          </a:p>
          <a:p>
            <a:pPr marL="180018" lvl="1" indent="-180018" defTabSz="914491">
              <a:spcBef>
                <a:spcPts val="600"/>
              </a:spcBef>
              <a:buFont typeface="ABBvoiceOffice" panose="020D0603020503020204" pitchFamily="34" charset="0"/>
              <a:buChar char="–"/>
            </a:pPr>
            <a:r>
              <a:rPr lang="en-US" sz="1400" dirty="0">
                <a:solidFill>
                  <a:srgbClr val="000000"/>
                </a:solidFill>
              </a:rPr>
              <a:t>Dielectric properties </a:t>
            </a:r>
          </a:p>
          <a:p>
            <a:pPr marL="180018" lvl="1" indent="-180018" defTabSz="914491">
              <a:spcBef>
                <a:spcPts val="600"/>
              </a:spcBef>
              <a:buFont typeface="ABBvoiceOffice" panose="020D0603020503020204" pitchFamily="34" charset="0"/>
              <a:buChar char="–"/>
            </a:pPr>
            <a:r>
              <a:rPr lang="en-US" sz="1400" dirty="0">
                <a:solidFill>
                  <a:srgbClr val="000000"/>
                </a:solidFill>
              </a:rPr>
              <a:t>Mechanical fits: installation, compatibility, auxiliary connections</a:t>
            </a:r>
          </a:p>
          <a:p>
            <a:pPr lvl="0" defTabSz="914491">
              <a:spcBef>
                <a:spcPts val="600"/>
              </a:spcBef>
            </a:pPr>
            <a:r>
              <a:rPr lang="en-US" sz="1400" dirty="0">
                <a:solidFill>
                  <a:srgbClr val="000000"/>
                </a:solidFill>
              </a:rPr>
              <a:t>Easy installation</a:t>
            </a:r>
          </a:p>
          <a:p>
            <a:pPr marL="180018" lvl="1" indent="-180018" defTabSz="914491">
              <a:spcBef>
                <a:spcPts val="600"/>
              </a:spcBef>
              <a:buFont typeface="ABBvoiceOffice" panose="020D0603020503020204" pitchFamily="34" charset="0"/>
              <a:buChar char="–"/>
            </a:pPr>
            <a:r>
              <a:rPr lang="en-US" sz="1400" dirty="0">
                <a:solidFill>
                  <a:srgbClr val="000000"/>
                </a:solidFill>
              </a:rPr>
              <a:t>Equipped with clear mounting instruction/video tutorials</a:t>
            </a:r>
          </a:p>
          <a:p>
            <a:pPr marL="180018" lvl="1" indent="-180018" defTabSz="914491">
              <a:spcBef>
                <a:spcPts val="600"/>
              </a:spcBef>
              <a:buFont typeface="ABBvoiceOffice" panose="020D0603020503020204" pitchFamily="34" charset="0"/>
              <a:buChar char="–"/>
            </a:pPr>
            <a:endParaRPr lang="en-US" sz="1400" dirty="0">
              <a:solidFill>
                <a:srgbClr val="000000"/>
              </a:solidFill>
            </a:endParaRPr>
          </a:p>
        </p:txBody>
      </p:sp>
      <p:cxnSp>
        <p:nvCxnSpPr>
          <p:cNvPr id="15" name="Straight Connector 20"/>
          <p:cNvCxnSpPr/>
          <p:nvPr/>
        </p:nvCxnSpPr>
        <p:spPr bwMode="gray">
          <a:xfrm flipH="1">
            <a:off x="6095999" y="2546244"/>
            <a:ext cx="1" cy="336587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18" name="Picture 4" descr="Picture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80659" y="2113415"/>
            <a:ext cx="1636655" cy="203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365" r="6027" b="20202"/>
          <a:stretch/>
        </p:blipFill>
        <p:spPr bwMode="auto">
          <a:xfrm>
            <a:off x="7595260" y="4175555"/>
            <a:ext cx="3272924" cy="173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30"/>
          <p:cNvGrpSpPr/>
          <p:nvPr/>
        </p:nvGrpSpPr>
        <p:grpSpPr>
          <a:xfrm>
            <a:off x="9426159" y="2287789"/>
            <a:ext cx="2140199" cy="1529999"/>
            <a:chOff x="1825625" y="3073400"/>
            <a:chExt cx="4175125" cy="3257550"/>
          </a:xfrm>
        </p:grpSpPr>
        <p:pic>
          <p:nvPicPr>
            <p:cNvPr id="21" name="Picture 6"/>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l="32910" t="13374" r="31111" b="5185"/>
            <a:stretch>
              <a:fillRect/>
            </a:stretch>
          </p:blipFill>
          <p:spPr bwMode="auto">
            <a:xfrm rot="-1004151">
              <a:off x="1825625" y="3073400"/>
              <a:ext cx="2292350" cy="3243263"/>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l="32910" t="13374" r="31111" b="5185"/>
            <a:stretch>
              <a:fillRect/>
            </a:stretch>
          </p:blipFill>
          <p:spPr bwMode="auto">
            <a:xfrm rot="-484812">
              <a:off x="2674938" y="3073400"/>
              <a:ext cx="2292350" cy="3243263"/>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l="32910" t="13374" r="31111" b="5185"/>
            <a:stretch>
              <a:fillRect/>
            </a:stretch>
          </p:blipFill>
          <p:spPr bwMode="auto">
            <a:xfrm>
              <a:off x="3709988" y="3087688"/>
              <a:ext cx="2290762" cy="3243262"/>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1"/>
          </p:nvPr>
        </p:nvSpPr>
        <p:spPr/>
        <p:txBody>
          <a:bodyPr/>
          <a:lstStyle/>
          <a:p>
            <a:fld id="{F7AFF65D-AAB4-46ED-A858-A6BA48891152}" type="datetime4">
              <a:rPr lang="en-US" smtClean="0"/>
              <a:pPr/>
              <a:t>May 28, 2020</a:t>
            </a:fld>
            <a:endParaRPr lang="en-US" dirty="0"/>
          </a:p>
        </p:txBody>
      </p:sp>
      <p:sp>
        <p:nvSpPr>
          <p:cNvPr id="5" name="Segnaposto numero diapositiva 4"/>
          <p:cNvSpPr>
            <a:spLocks noGrp="1"/>
          </p:cNvSpPr>
          <p:nvPr>
            <p:ph type="sldNum" sz="quarter" idx="12"/>
          </p:nvPr>
        </p:nvSpPr>
        <p:spPr/>
        <p:txBody>
          <a:bodyPr/>
          <a:lstStyle/>
          <a:p>
            <a:r>
              <a:rPr lang="en-US"/>
              <a:t>Slide </a:t>
            </a:r>
            <a:fld id="{619F89D8-7AE3-494A-97F3-03D680869632}" type="slidenum">
              <a:rPr lang="en-US" smtClean="0"/>
              <a:pPr/>
              <a:t>25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a:t>Extension</a:t>
            </a:r>
            <a:r>
              <a:rPr lang="it-IT" dirty="0"/>
              <a:t>, </a:t>
            </a:r>
            <a:r>
              <a:rPr lang="it-IT" dirty="0" err="1"/>
              <a:t>upgrades</a:t>
            </a:r>
            <a:r>
              <a:rPr lang="it-IT" dirty="0"/>
              <a:t> and </a:t>
            </a:r>
            <a:r>
              <a:rPr lang="it-IT" dirty="0" err="1"/>
              <a:t>retrofits</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3</a:t>
            </a:fld>
            <a:endParaRPr lang="en-US" dirty="0"/>
          </a:p>
        </p:txBody>
      </p:sp>
      <p:sp>
        <p:nvSpPr>
          <p:cNvPr id="8" name="Sottotitolo 7"/>
          <p:cNvSpPr>
            <a:spLocks noGrp="1"/>
          </p:cNvSpPr>
          <p:nvPr>
            <p:ph type="subTitle" idx="13"/>
          </p:nvPr>
        </p:nvSpPr>
        <p:spPr/>
        <p:txBody>
          <a:bodyPr/>
          <a:lstStyle/>
          <a:p>
            <a:r>
              <a:rPr lang="it-IT" dirty="0" err="1"/>
              <a:t>Time</a:t>
            </a:r>
            <a:r>
              <a:rPr lang="it-IT" dirty="0"/>
              <a:t> </a:t>
            </a:r>
            <a:r>
              <a:rPr lang="it-IT" dirty="0" err="1"/>
              <a:t>to</a:t>
            </a:r>
            <a:r>
              <a:rPr lang="it-IT" dirty="0"/>
              <a:t> upgrade?</a:t>
            </a:r>
            <a:endParaRPr lang="en-US" dirty="0"/>
          </a:p>
        </p:txBody>
      </p:sp>
      <p:sp>
        <p:nvSpPr>
          <p:cNvPr id="9" name="Text Placeholder 11"/>
          <p:cNvSpPr txBox="1">
            <a:spLocks/>
          </p:cNvSpPr>
          <p:nvPr/>
        </p:nvSpPr>
        <p:spPr bwMode="gray">
          <a:xfrm>
            <a:off x="333264" y="1931195"/>
            <a:ext cx="4093766"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it-IT" dirty="0" err="1"/>
              <a:t>Modernize</a:t>
            </a:r>
            <a:r>
              <a:rPr lang="it-IT" dirty="0"/>
              <a:t> </a:t>
            </a:r>
            <a:r>
              <a:rPr lang="it-IT" dirty="0" err="1"/>
              <a:t>by</a:t>
            </a:r>
            <a:r>
              <a:rPr lang="it-IT" dirty="0"/>
              <a:t> Retrofit </a:t>
            </a:r>
            <a:r>
              <a:rPr lang="it-IT" dirty="0" err="1"/>
              <a:t>kits</a:t>
            </a:r>
            <a:endParaRPr lang="en-US" dirty="0"/>
          </a:p>
        </p:txBody>
      </p:sp>
      <p:sp>
        <p:nvSpPr>
          <p:cNvPr id="11" name="Content Placeholder 3"/>
          <p:cNvSpPr>
            <a:spLocks noGrp="1"/>
          </p:cNvSpPr>
          <p:nvPr>
            <p:ph sz="quarter" idx="19"/>
          </p:nvPr>
        </p:nvSpPr>
        <p:spPr bwMode="gray">
          <a:xfrm>
            <a:off x="333263" y="2317640"/>
            <a:ext cx="4093767" cy="3594475"/>
          </a:xfrm>
        </p:spPr>
        <p:txBody>
          <a:bodyPr lIns="0" tIns="0" rIns="0" bIns="0" anchor="t"/>
          <a:lstStyle/>
          <a:p>
            <a:pPr defTabSz="914491">
              <a:spcBef>
                <a:spcPts val="600"/>
              </a:spcBef>
            </a:pPr>
            <a:r>
              <a:rPr lang="en-US" sz="1400" b="1" dirty="0">
                <a:solidFill>
                  <a:srgbClr val="000000"/>
                </a:solidFill>
              </a:rPr>
              <a:t>Modernize</a:t>
            </a:r>
          </a:p>
          <a:p>
            <a:pPr marL="180018" lvl="1" indent="-180018" defTabSz="914491">
              <a:spcBef>
                <a:spcPts val="600"/>
              </a:spcBef>
              <a:buFont typeface="ABBvoiceOffice" panose="020D0603020503020204" pitchFamily="34" charset="0"/>
              <a:buChar char="–"/>
            </a:pPr>
            <a:r>
              <a:rPr lang="en-US" sz="1400" dirty="0">
                <a:solidFill>
                  <a:srgbClr val="000000"/>
                </a:solidFill>
              </a:rPr>
              <a:t>Safety</a:t>
            </a:r>
          </a:p>
          <a:p>
            <a:pPr marL="180018" lvl="1" indent="-180018" defTabSz="914491">
              <a:spcBef>
                <a:spcPts val="600"/>
              </a:spcBef>
              <a:buFont typeface="ABBvoiceOffice" panose="020D0603020503020204" pitchFamily="34" charset="0"/>
              <a:buChar char="–"/>
            </a:pPr>
            <a:r>
              <a:rPr lang="en-US" sz="1400" dirty="0">
                <a:solidFill>
                  <a:srgbClr val="000000"/>
                </a:solidFill>
              </a:rPr>
              <a:t>Technology</a:t>
            </a:r>
          </a:p>
          <a:p>
            <a:pPr marL="180018" lvl="1" indent="-180018" defTabSz="914491">
              <a:spcBef>
                <a:spcPts val="600"/>
              </a:spcBef>
              <a:buFont typeface="ABBvoiceOffice" panose="020D0603020503020204" pitchFamily="34" charset="0"/>
              <a:buChar char="–"/>
            </a:pPr>
            <a:r>
              <a:rPr lang="en-US" sz="1400" dirty="0">
                <a:solidFill>
                  <a:srgbClr val="000000"/>
                </a:solidFill>
              </a:rPr>
              <a:t>Service years</a:t>
            </a:r>
          </a:p>
          <a:p>
            <a:pPr marL="180018" lvl="1" indent="-180018" defTabSz="914491">
              <a:spcBef>
                <a:spcPts val="600"/>
              </a:spcBef>
              <a:buFont typeface="ABBvoiceOffice" panose="020D0603020503020204" pitchFamily="34" charset="0"/>
              <a:buChar char="–"/>
            </a:pPr>
            <a:r>
              <a:rPr lang="en-US" sz="1400" dirty="0">
                <a:solidFill>
                  <a:srgbClr val="000000"/>
                </a:solidFill>
              </a:rPr>
              <a:t>Saving in Maintenance</a:t>
            </a:r>
          </a:p>
          <a:p>
            <a:pPr marL="180018" lvl="1" indent="-180018" defTabSz="914491">
              <a:spcBef>
                <a:spcPts val="600"/>
              </a:spcBef>
              <a:buFont typeface="ABBvoiceOffice" panose="020D0603020503020204" pitchFamily="34" charset="0"/>
              <a:buChar char="–"/>
            </a:pPr>
            <a:r>
              <a:rPr lang="en-US" sz="1400" dirty="0">
                <a:solidFill>
                  <a:srgbClr val="000000"/>
                </a:solidFill>
              </a:rPr>
              <a:t>Environment-friendly</a:t>
            </a:r>
          </a:p>
          <a:p>
            <a:pPr marL="180018" indent="-180018" defTabSz="914491">
              <a:spcBef>
                <a:spcPts val="600"/>
              </a:spcBef>
              <a:buFont typeface="ABBvoiceOffice" panose="020D0603020503020204" pitchFamily="34" charset="0"/>
              <a:buChar char="–"/>
            </a:pPr>
            <a:r>
              <a:rPr lang="en-US" sz="1400" dirty="0">
                <a:solidFill>
                  <a:srgbClr val="000000"/>
                </a:solidFill>
              </a:rPr>
              <a:t>Equipment health</a:t>
            </a:r>
            <a:br>
              <a:rPr lang="en-US" sz="1400" dirty="0">
                <a:solidFill>
                  <a:srgbClr val="000000"/>
                </a:solidFill>
              </a:rPr>
            </a:br>
            <a:endParaRPr lang="en-US" sz="1400" dirty="0">
              <a:solidFill>
                <a:srgbClr val="000000"/>
              </a:solidFill>
            </a:endParaRPr>
          </a:p>
          <a:p>
            <a:pPr marL="180018" indent="-180018" defTabSz="914491">
              <a:spcBef>
                <a:spcPts val="600"/>
              </a:spcBef>
            </a:pPr>
            <a:r>
              <a:rPr lang="en-US" sz="1400" b="1" dirty="0">
                <a:solidFill>
                  <a:srgbClr val="000000"/>
                </a:solidFill>
              </a:rPr>
              <a:t>Retrofit kit</a:t>
            </a:r>
            <a:endParaRPr lang="en-US" sz="1400" dirty="0">
              <a:solidFill>
                <a:srgbClr val="000000"/>
              </a:solidFill>
            </a:endParaRPr>
          </a:p>
          <a:p>
            <a:pPr marL="180018" lvl="1" indent="-180018" defTabSz="914491">
              <a:spcBef>
                <a:spcPts val="600"/>
              </a:spcBef>
              <a:buFont typeface="ABBvoiceOffice" panose="020D0603020503020204" pitchFamily="34" charset="0"/>
              <a:buChar char="–"/>
            </a:pPr>
            <a:r>
              <a:rPr lang="en-US" sz="1400" dirty="0">
                <a:solidFill>
                  <a:srgbClr val="000000"/>
                </a:solidFill>
              </a:rPr>
              <a:t>Modern Circuit Breaker</a:t>
            </a:r>
          </a:p>
          <a:p>
            <a:pPr marL="180018" lvl="1" indent="-180018" defTabSz="914491">
              <a:spcBef>
                <a:spcPts val="600"/>
              </a:spcBef>
              <a:buFont typeface="ABBvoiceOffice" panose="020D0603020503020204" pitchFamily="34" charset="0"/>
              <a:buChar char="–"/>
            </a:pPr>
            <a:r>
              <a:rPr lang="en-US" sz="1400" dirty="0">
                <a:solidFill>
                  <a:srgbClr val="000000"/>
                </a:solidFill>
              </a:rPr>
              <a:t>Low cost solution</a:t>
            </a:r>
          </a:p>
          <a:p>
            <a:pPr marL="180018" lvl="1" indent="-180018" defTabSz="914491">
              <a:spcBef>
                <a:spcPts val="600"/>
              </a:spcBef>
              <a:buFont typeface="ABBvoiceOffice" panose="020D0603020503020204" pitchFamily="34" charset="0"/>
              <a:buChar char="–"/>
            </a:pPr>
            <a:r>
              <a:rPr lang="en-US" sz="1400" dirty="0">
                <a:solidFill>
                  <a:srgbClr val="000000"/>
                </a:solidFill>
              </a:rPr>
              <a:t>Profitable investment</a:t>
            </a:r>
          </a:p>
          <a:p>
            <a:pPr marL="180018" lvl="1" indent="-180018" defTabSz="914491">
              <a:spcBef>
                <a:spcPts val="600"/>
              </a:spcBef>
              <a:buFont typeface="ABBvoiceOffice" panose="020D0603020503020204" pitchFamily="34" charset="0"/>
              <a:buChar char="–"/>
            </a:pPr>
            <a:endParaRPr lang="en-US" sz="1400" dirty="0">
              <a:solidFill>
                <a:srgbClr val="000000"/>
              </a:solidFill>
            </a:endParaRPr>
          </a:p>
        </p:txBody>
      </p:sp>
      <p:cxnSp>
        <p:nvCxnSpPr>
          <p:cNvPr id="12" name="Straight Connector 15"/>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3" name="Straight Connector 25"/>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19" name="Immagine 18" descr="1.jpg"/>
          <p:cNvPicPr>
            <a:picLocks noChangeAspect="1"/>
          </p:cNvPicPr>
          <p:nvPr/>
        </p:nvPicPr>
        <p:blipFill rotWithShape="1">
          <a:blip r:embed="rId2"/>
          <a:srcRect t="1117" b="10323"/>
          <a:stretch/>
        </p:blipFill>
        <p:spPr>
          <a:xfrm>
            <a:off x="8642007" y="2241562"/>
            <a:ext cx="3214123" cy="3670551"/>
          </a:xfrm>
          <a:prstGeom prst="rect">
            <a:avLst/>
          </a:prstGeom>
        </p:spPr>
      </p:pic>
      <p:pic>
        <p:nvPicPr>
          <p:cNvPr id="20" name="Immagine 19" descr="2.jpg"/>
          <p:cNvPicPr>
            <a:picLocks noChangeAspect="1"/>
          </p:cNvPicPr>
          <p:nvPr/>
        </p:nvPicPr>
        <p:blipFill rotWithShape="1">
          <a:blip r:embed="rId3"/>
          <a:srcRect r="4567" b="10441"/>
          <a:stretch/>
        </p:blipFill>
        <p:spPr>
          <a:xfrm>
            <a:off x="4743818" y="2241563"/>
            <a:ext cx="3214119" cy="3670552"/>
          </a:xfrm>
          <a:prstGeom prst="rect">
            <a:avLst/>
          </a:prstGeom>
        </p:spPr>
      </p:pic>
      <p:sp>
        <p:nvSpPr>
          <p:cNvPr id="21" name="Gleichschenkliges Dreieck 46"/>
          <p:cNvSpPr/>
          <p:nvPr/>
        </p:nvSpPr>
        <p:spPr bwMode="gray">
          <a:xfrm rot="5400000">
            <a:off x="6542336" y="3991087"/>
            <a:ext cx="3576979" cy="26508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Office" panose="020D0603020503020204" pitchFamily="34" charset="0"/>
              <a:ea typeface="ABBvoiceOffice" panose="020D0603020503020204" pitchFamily="34" charset="0"/>
              <a:cs typeface="ABBvoiceOffice" panose="020D06030205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52" y="2932629"/>
            <a:ext cx="2626535" cy="1835371"/>
          </a:xfrm>
          <a:prstGeom prst="rect">
            <a:avLst/>
          </a:prstGeom>
        </p:spPr>
      </p:pic>
      <p:pic>
        <p:nvPicPr>
          <p:cNvPr id="24"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63" y="3194686"/>
            <a:ext cx="1623208" cy="1661465"/>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366543" y="3061336"/>
            <a:ext cx="1403689" cy="1577957"/>
          </a:xfrm>
          <a:prstGeom prst="rect">
            <a:avLst/>
          </a:prstGeom>
        </p:spPr>
      </p:pic>
      <p:sp>
        <p:nvSpPr>
          <p:cNvPr id="7" name="Titolo 6"/>
          <p:cNvSpPr>
            <a:spLocks noGrp="1"/>
          </p:cNvSpPr>
          <p:nvPr>
            <p:ph type="title"/>
          </p:nvPr>
        </p:nvSpPr>
        <p:spPr/>
        <p:txBody>
          <a:bodyPr/>
          <a:lstStyle/>
          <a:p>
            <a:r>
              <a:rPr lang="en-US" dirty="0"/>
              <a:t>Product Portfolio - Retrofitting Kit Solutions</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8" name="Sottotitolo 7"/>
          <p:cNvSpPr>
            <a:spLocks noGrp="1"/>
          </p:cNvSpPr>
          <p:nvPr>
            <p:ph type="subTitle" idx="13"/>
          </p:nvPr>
        </p:nvSpPr>
        <p:spPr/>
        <p:txBody>
          <a:bodyPr/>
          <a:lstStyle/>
          <a:p>
            <a:r>
              <a:rPr lang="en-US" altLang="fr-FR" dirty="0"/>
              <a:t>How to upgrade your installations</a:t>
            </a:r>
            <a:endParaRPr lang="en-US" dirty="0"/>
          </a:p>
        </p:txBody>
      </p:sp>
      <p:sp>
        <p:nvSpPr>
          <p:cNvPr id="9" name="Text Placeholder 11"/>
          <p:cNvSpPr txBox="1">
            <a:spLocks/>
          </p:cNvSpPr>
          <p:nvPr/>
        </p:nvSpPr>
        <p:spPr bwMode="gray">
          <a:xfrm>
            <a:off x="333264" y="1931193"/>
            <a:ext cx="3643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a:t>1. Hard Bus </a:t>
            </a:r>
            <a:r>
              <a:rPr lang="en-US" dirty="0" err="1"/>
              <a:t>Retrofill</a:t>
            </a:r>
            <a:r>
              <a:rPr lang="en-US" dirty="0"/>
              <a:t> (RF)</a:t>
            </a:r>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4294967295"/>
          </p:nvPr>
        </p:nvSpPr>
        <p:spPr bwMode="gray">
          <a:xfrm>
            <a:off x="336550" y="2317185"/>
            <a:ext cx="3639914" cy="1408510"/>
          </a:xfrm>
          <a:prstGeom prst="rect">
            <a:avLst/>
          </a:prstGeom>
        </p:spPr>
        <p:txBody>
          <a:bodyPr lIns="0" tIns="0" rIns="0" bIns="0"/>
          <a:lstStyle/>
          <a:p>
            <a:r>
              <a:rPr lang="en-US" dirty="0"/>
              <a:t>The existing fixed part is removed from the switchboard and the new one is installed using a pre-designed bus bar connection and protection shields. </a:t>
            </a:r>
          </a:p>
        </p:txBody>
      </p:sp>
      <p:sp>
        <p:nvSpPr>
          <p:cNvPr id="12" name="Text Placeholder 11"/>
          <p:cNvSpPr txBox="1">
            <a:spLocks/>
          </p:cNvSpPr>
          <p:nvPr/>
        </p:nvSpPr>
        <p:spPr bwMode="gray">
          <a:xfrm>
            <a:off x="4271795" y="1931193"/>
            <a:ext cx="3643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a:t>2. Cradle in Cradle (</a:t>
            </a:r>
            <a:r>
              <a:rPr lang="en-US" dirty="0" err="1"/>
              <a:t>CiC</a:t>
            </a:r>
            <a:r>
              <a:rPr lang="en-US" dirty="0"/>
              <a:t>)</a:t>
            </a:r>
          </a:p>
        </p:txBody>
      </p:sp>
      <p:cxnSp>
        <p:nvCxnSpPr>
          <p:cNvPr id="13" name="Straight Connector 14"/>
          <p:cNvCxnSpPr/>
          <p:nvPr/>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4294967295"/>
          </p:nvPr>
        </p:nvSpPr>
        <p:spPr bwMode="gray">
          <a:xfrm>
            <a:off x="4271796" y="2317184"/>
            <a:ext cx="3643200" cy="1408511"/>
          </a:xfrm>
          <a:prstGeom prst="rect">
            <a:avLst/>
          </a:prstGeom>
        </p:spPr>
        <p:txBody>
          <a:bodyPr lIns="0" tIns="0" rIns="0" bIns="0"/>
          <a:lstStyle/>
          <a:p>
            <a:r>
              <a:rPr lang="it-IT" dirty="0"/>
              <a:t>The </a:t>
            </a:r>
            <a:r>
              <a:rPr lang="it-IT" dirty="0" err="1"/>
              <a:t>fixed</a:t>
            </a:r>
            <a:r>
              <a:rPr lang="it-IT" dirty="0"/>
              <a:t> part of the new CB </a:t>
            </a:r>
            <a:r>
              <a:rPr lang="it-IT" dirty="0" err="1"/>
              <a:t>is</a:t>
            </a:r>
            <a:r>
              <a:rPr lang="it-IT" dirty="0"/>
              <a:t> </a:t>
            </a:r>
            <a:r>
              <a:rPr lang="it-IT" dirty="0" err="1"/>
              <a:t>modified</a:t>
            </a:r>
            <a:r>
              <a:rPr lang="it-IT" dirty="0"/>
              <a:t> </a:t>
            </a:r>
            <a:br>
              <a:rPr lang="it-IT" dirty="0"/>
            </a:br>
            <a:r>
              <a:rPr lang="it-IT" dirty="0"/>
              <a:t>to be </a:t>
            </a:r>
            <a:r>
              <a:rPr lang="it-IT" dirty="0" err="1"/>
              <a:t>inserted</a:t>
            </a:r>
            <a:r>
              <a:rPr lang="it-IT" dirty="0"/>
              <a:t> in the </a:t>
            </a:r>
            <a:r>
              <a:rPr lang="it-IT" dirty="0" err="1"/>
              <a:t>old</a:t>
            </a:r>
            <a:r>
              <a:rPr lang="it-IT" dirty="0"/>
              <a:t> </a:t>
            </a:r>
            <a:r>
              <a:rPr lang="it-IT" dirty="0" err="1"/>
              <a:t>fixed</a:t>
            </a:r>
            <a:r>
              <a:rPr lang="it-IT" dirty="0"/>
              <a:t> part. </a:t>
            </a:r>
          </a:p>
        </p:txBody>
      </p:sp>
      <p:sp>
        <p:nvSpPr>
          <p:cNvPr id="15" name="Text Placeholder 11"/>
          <p:cNvSpPr txBox="1">
            <a:spLocks/>
          </p:cNvSpPr>
          <p:nvPr/>
        </p:nvSpPr>
        <p:spPr bwMode="gray">
          <a:xfrm>
            <a:off x="8210327" y="1931193"/>
            <a:ext cx="3643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a:t>3. Direct Replacement (DR)</a:t>
            </a:r>
          </a:p>
        </p:txBody>
      </p:sp>
      <p:cxnSp>
        <p:nvCxnSpPr>
          <p:cNvPr id="16"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4294967295"/>
          </p:nvPr>
        </p:nvSpPr>
        <p:spPr bwMode="gray">
          <a:xfrm>
            <a:off x="8210327" y="2317184"/>
            <a:ext cx="3643200" cy="1408511"/>
          </a:xfrm>
          <a:prstGeom prst="rect">
            <a:avLst/>
          </a:prstGeom>
        </p:spPr>
        <p:txBody>
          <a:bodyPr lIns="0" tIns="0" rIns="0" bIns="0"/>
          <a:lstStyle/>
          <a:p>
            <a:pPr lvl="0"/>
            <a:r>
              <a:rPr lang="it-IT" dirty="0"/>
              <a:t>The </a:t>
            </a:r>
            <a:r>
              <a:rPr lang="it-IT" dirty="0" err="1"/>
              <a:t>moving</a:t>
            </a:r>
            <a:r>
              <a:rPr lang="it-IT" dirty="0"/>
              <a:t> part </a:t>
            </a:r>
            <a:r>
              <a:rPr lang="it-IT" dirty="0" err="1"/>
              <a:t>of</a:t>
            </a:r>
            <a:r>
              <a:rPr lang="it-IT" dirty="0"/>
              <a:t> the </a:t>
            </a:r>
            <a:r>
              <a:rPr lang="it-IT" dirty="0" err="1"/>
              <a:t>new</a:t>
            </a:r>
            <a:r>
              <a:rPr lang="it-IT" dirty="0"/>
              <a:t> CB </a:t>
            </a:r>
            <a:r>
              <a:rPr lang="it-IT" dirty="0" err="1"/>
              <a:t>has</a:t>
            </a:r>
            <a:r>
              <a:rPr lang="it-IT" dirty="0"/>
              <a:t> </a:t>
            </a:r>
            <a:r>
              <a:rPr lang="it-IT" dirty="0" err="1"/>
              <a:t>to</a:t>
            </a:r>
            <a:r>
              <a:rPr lang="it-IT" dirty="0"/>
              <a:t> </a:t>
            </a:r>
            <a:r>
              <a:rPr lang="it-IT" dirty="0" err="1"/>
              <a:t>be</a:t>
            </a:r>
            <a:r>
              <a:rPr lang="it-IT" dirty="0"/>
              <a:t> </a:t>
            </a:r>
            <a:r>
              <a:rPr lang="it-IT" dirty="0" err="1"/>
              <a:t>modified</a:t>
            </a:r>
            <a:r>
              <a:rPr lang="it-IT" dirty="0"/>
              <a:t> </a:t>
            </a:r>
            <a:r>
              <a:rPr lang="it-IT" dirty="0" err="1"/>
              <a:t>to</a:t>
            </a:r>
            <a:r>
              <a:rPr lang="it-IT" dirty="0"/>
              <a:t> simulate the </a:t>
            </a:r>
            <a:r>
              <a:rPr lang="it-IT" dirty="0" err="1"/>
              <a:t>moving</a:t>
            </a:r>
            <a:r>
              <a:rPr lang="it-IT" dirty="0"/>
              <a:t> part </a:t>
            </a:r>
            <a:r>
              <a:rPr lang="it-IT" dirty="0" err="1"/>
              <a:t>of</a:t>
            </a:r>
            <a:r>
              <a:rPr lang="it-IT" dirty="0"/>
              <a:t> the </a:t>
            </a:r>
            <a:r>
              <a:rPr lang="it-IT" dirty="0" err="1"/>
              <a:t>old</a:t>
            </a:r>
            <a:r>
              <a:rPr lang="it-IT" dirty="0"/>
              <a:t> CB.</a:t>
            </a:r>
            <a:endParaRPr lang="en-US" dirty="0"/>
          </a:p>
        </p:txBody>
      </p:sp>
      <p:cxnSp>
        <p:nvCxnSpPr>
          <p:cNvPr id="18" name="Straight Connector 34"/>
          <p:cNvCxnSpPr/>
          <p:nvPr/>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35"/>
          <p:cNvCxnSpPr/>
          <p:nvPr/>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3"/>
          <p:cNvSpPr>
            <a:spLocks noGrp="1"/>
          </p:cNvSpPr>
          <p:nvPr>
            <p:ph sz="quarter" idx="4294967295"/>
          </p:nvPr>
        </p:nvSpPr>
        <p:spPr bwMode="gray">
          <a:xfrm>
            <a:off x="351448" y="4671893"/>
            <a:ext cx="3612039" cy="1408510"/>
          </a:xfrm>
          <a:prstGeom prst="rect">
            <a:avLst/>
          </a:prstGeom>
        </p:spPr>
        <p:txBody>
          <a:bodyPr lIns="0" tIns="0" rIns="0" bIns="0"/>
          <a:lstStyle/>
          <a:p>
            <a:pPr lvl="0"/>
            <a:r>
              <a:rPr lang="en-US" b="1" dirty="0"/>
              <a:t>Portfolio</a:t>
            </a:r>
          </a:p>
          <a:p>
            <a:pPr lvl="1"/>
            <a:r>
              <a:rPr lang="en-US" dirty="0"/>
              <a:t>ABB: New </a:t>
            </a:r>
            <a:r>
              <a:rPr lang="en-US" dirty="0" err="1"/>
              <a:t>Emax</a:t>
            </a:r>
            <a:r>
              <a:rPr lang="en-US" dirty="0"/>
              <a:t>, </a:t>
            </a:r>
            <a:r>
              <a:rPr lang="en-US" dirty="0" err="1"/>
              <a:t>Emax</a:t>
            </a:r>
            <a:r>
              <a:rPr lang="en-US" dirty="0"/>
              <a:t>, </a:t>
            </a:r>
            <a:r>
              <a:rPr lang="en-US" dirty="0" err="1"/>
              <a:t>Megamax</a:t>
            </a:r>
            <a:r>
              <a:rPr lang="en-US" dirty="0"/>
              <a:t>, </a:t>
            </a:r>
            <a:r>
              <a:rPr lang="en-US" dirty="0" err="1"/>
              <a:t>Novomax</a:t>
            </a:r>
            <a:r>
              <a:rPr lang="en-US" dirty="0"/>
              <a:t>, </a:t>
            </a:r>
            <a:r>
              <a:rPr lang="en-US" dirty="0" err="1"/>
              <a:t>Otomax</a:t>
            </a:r>
            <a:r>
              <a:rPr lang="en-US" dirty="0"/>
              <a:t>, </a:t>
            </a:r>
            <a:r>
              <a:rPr lang="en-US" dirty="0" err="1"/>
              <a:t>Isomax</a:t>
            </a:r>
            <a:endParaRPr lang="en-US" dirty="0"/>
          </a:p>
          <a:p>
            <a:pPr lvl="1"/>
            <a:r>
              <a:rPr lang="en-US" dirty="0"/>
              <a:t>Competitors: Schneider, Siemens, </a:t>
            </a:r>
            <a:r>
              <a:rPr lang="en-US" dirty="0" err="1"/>
              <a:t>Terasaki</a:t>
            </a:r>
            <a:r>
              <a:rPr lang="en-US" dirty="0"/>
              <a:t>, AEG H&amp;W, Mitsubishi</a:t>
            </a:r>
          </a:p>
        </p:txBody>
      </p:sp>
      <p:sp>
        <p:nvSpPr>
          <p:cNvPr id="22" name="Content Placeholder 3"/>
          <p:cNvSpPr>
            <a:spLocks noGrp="1"/>
          </p:cNvSpPr>
          <p:nvPr>
            <p:ph sz="quarter" idx="4294967295"/>
          </p:nvPr>
        </p:nvSpPr>
        <p:spPr bwMode="gray">
          <a:xfrm>
            <a:off x="8197351" y="4671892"/>
            <a:ext cx="3643200" cy="1408511"/>
          </a:xfrm>
          <a:prstGeom prst="rect">
            <a:avLst/>
          </a:prstGeom>
        </p:spPr>
        <p:txBody>
          <a:bodyPr lIns="0" tIns="0" rIns="0" bIns="0"/>
          <a:lstStyle/>
          <a:p>
            <a:pPr lvl="0"/>
            <a:r>
              <a:rPr lang="en-US" b="1" dirty="0"/>
              <a:t>Portfolio</a:t>
            </a:r>
          </a:p>
          <a:p>
            <a:pPr lvl="1"/>
            <a:r>
              <a:rPr lang="en-US" dirty="0"/>
              <a:t>ABB: </a:t>
            </a:r>
            <a:r>
              <a:rPr lang="en-US" dirty="0" err="1"/>
              <a:t>Emax</a:t>
            </a:r>
            <a:r>
              <a:rPr lang="en-US" dirty="0"/>
              <a:t>, New </a:t>
            </a:r>
            <a:r>
              <a:rPr lang="en-US" dirty="0" err="1"/>
              <a:t>Emax</a:t>
            </a:r>
            <a:r>
              <a:rPr lang="en-US" dirty="0"/>
              <a:t>, </a:t>
            </a:r>
            <a:r>
              <a:rPr lang="en-US" dirty="0" err="1"/>
              <a:t>Megamax</a:t>
            </a:r>
            <a:r>
              <a:rPr lang="en-US" dirty="0"/>
              <a:t>, </a:t>
            </a:r>
            <a:r>
              <a:rPr lang="en-US" dirty="0" err="1"/>
              <a:t>Novomax</a:t>
            </a:r>
            <a:r>
              <a:rPr lang="en-US" dirty="0"/>
              <a:t>, </a:t>
            </a:r>
            <a:r>
              <a:rPr lang="en-US" dirty="0" err="1"/>
              <a:t>Modul</a:t>
            </a:r>
            <a:r>
              <a:rPr lang="en-US" dirty="0"/>
              <a:t>, ASEA ALG</a:t>
            </a:r>
          </a:p>
          <a:p>
            <a:pPr lvl="1"/>
            <a:r>
              <a:rPr lang="en-US" dirty="0"/>
              <a:t>Competitors: </a:t>
            </a:r>
            <a:r>
              <a:rPr lang="en-US" dirty="0" err="1"/>
              <a:t>Masterpact</a:t>
            </a:r>
            <a:r>
              <a:rPr lang="en-US" dirty="0"/>
              <a:t> M (Schneider)</a:t>
            </a:r>
            <a:br>
              <a:rPr lang="en-US" dirty="0"/>
            </a:br>
            <a:endParaRPr lang="en-US" dirty="0"/>
          </a:p>
        </p:txBody>
      </p:sp>
      <p:sp>
        <p:nvSpPr>
          <p:cNvPr id="21" name="Content Placeholder 3"/>
          <p:cNvSpPr>
            <a:spLocks noGrp="1"/>
          </p:cNvSpPr>
          <p:nvPr>
            <p:ph sz="quarter" idx="4294967295"/>
          </p:nvPr>
        </p:nvSpPr>
        <p:spPr bwMode="gray">
          <a:xfrm>
            <a:off x="4258820" y="4671892"/>
            <a:ext cx="3643200" cy="1408511"/>
          </a:xfrm>
          <a:prstGeom prst="rect">
            <a:avLst/>
          </a:prstGeom>
        </p:spPr>
        <p:txBody>
          <a:bodyPr lIns="0" tIns="0" rIns="0" bIns="0"/>
          <a:lstStyle/>
          <a:p>
            <a:pPr lvl="0"/>
            <a:r>
              <a:rPr lang="en-US" b="1" dirty="0"/>
              <a:t>Portfolio</a:t>
            </a:r>
          </a:p>
          <a:p>
            <a:pPr lvl="1"/>
            <a:r>
              <a:rPr lang="en-US" dirty="0"/>
              <a:t>ABB: </a:t>
            </a:r>
            <a:r>
              <a:rPr lang="en-US" dirty="0" err="1"/>
              <a:t>Isol</a:t>
            </a:r>
            <a:r>
              <a:rPr lang="en-US" dirty="0"/>
              <a:t>, </a:t>
            </a:r>
            <a:r>
              <a:rPr lang="en-US" dirty="0" err="1"/>
              <a:t>Fusol</a:t>
            </a:r>
            <a:r>
              <a:rPr lang="en-US" dirty="0"/>
              <a:t>, </a:t>
            </a:r>
            <a:r>
              <a:rPr lang="en-US" dirty="0" err="1"/>
              <a:t>Otomax</a:t>
            </a:r>
            <a:r>
              <a:rPr lang="en-US" dirty="0"/>
              <a:t>, BBC K-Line, </a:t>
            </a:r>
            <a:r>
              <a:rPr lang="en-US" dirty="0" err="1"/>
              <a:t>Megamax</a:t>
            </a:r>
            <a:endParaRPr lang="en-US" dirty="0"/>
          </a:p>
          <a:p>
            <a:pPr lvl="1"/>
            <a:r>
              <a:rPr lang="en-US" dirty="0"/>
              <a:t>Competitors: GE, Federal Pacific, Allis Chalmers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p:cNvPicPr>
            <a:picLocks noChangeAspect="1"/>
          </p:cNvPicPr>
          <p:nvPr/>
        </p:nvPicPr>
        <p:blipFill>
          <a:blip r:embed="rId2">
            <a:extLst>
              <a:ext uri="{28A0092B-C50C-407E-A947-70E740481C1C}">
                <a14:useLocalDpi xmlns:a14="http://schemas.microsoft.com/office/drawing/2010/main" val="0"/>
              </a:ext>
            </a:extLst>
          </a:blip>
          <a:srcRect l="8237" t="3887" r="14285" b="14779"/>
          <a:stretch>
            <a:fillRect/>
          </a:stretch>
        </p:blipFill>
        <p:spPr>
          <a:xfrm>
            <a:off x="9028791" y="2413895"/>
            <a:ext cx="2824473" cy="3034927"/>
          </a:xfrm>
          <a:prstGeom prst="rect">
            <a:avLst/>
          </a:prstGeom>
        </p:spPr>
      </p:pic>
      <p:sp>
        <p:nvSpPr>
          <p:cNvPr id="7" name="Titolo 6"/>
          <p:cNvSpPr>
            <a:spLocks noGrp="1"/>
          </p:cNvSpPr>
          <p:nvPr>
            <p:ph type="title"/>
          </p:nvPr>
        </p:nvSpPr>
        <p:spPr/>
        <p:txBody>
          <a:bodyPr/>
          <a:lstStyle/>
          <a:p>
            <a:r>
              <a:rPr lang="en-US" dirty="0"/>
              <a:t>Product Portfolio - Retrofitting Kit Solutions</a:t>
            </a:r>
            <a:endParaRPr lang="it-IT" dirty="0"/>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sp>
        <p:nvSpPr>
          <p:cNvPr id="8" name="Sottotitolo 7"/>
          <p:cNvSpPr>
            <a:spLocks noGrp="1"/>
          </p:cNvSpPr>
          <p:nvPr>
            <p:ph type="subTitle" idx="13"/>
          </p:nvPr>
        </p:nvSpPr>
        <p:spPr/>
        <p:txBody>
          <a:bodyPr/>
          <a:lstStyle/>
          <a:p>
            <a:r>
              <a:rPr lang="en-US" altLang="fr-FR" dirty="0"/>
              <a:t>How to upgrade your installations</a:t>
            </a:r>
            <a:endParaRPr lang="en-US" dirty="0"/>
          </a:p>
        </p:txBody>
      </p:sp>
      <p:sp>
        <p:nvSpPr>
          <p:cNvPr id="9" name="Text Placeholder 11"/>
          <p:cNvSpPr txBox="1">
            <a:spLocks/>
          </p:cNvSpPr>
          <p:nvPr/>
        </p:nvSpPr>
        <p:spPr bwMode="gray">
          <a:xfrm>
            <a:off x="330601" y="1931193"/>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a:t>Hard Bus </a:t>
            </a:r>
            <a:r>
              <a:rPr lang="en-US" dirty="0" err="1"/>
              <a:t>Retrofill</a:t>
            </a:r>
            <a:r>
              <a:rPr lang="en-US" dirty="0"/>
              <a:t> (RF)</a:t>
            </a:r>
          </a:p>
        </p:txBody>
      </p:sp>
      <p:cxnSp>
        <p:nvCxnSpPr>
          <p:cNvPr id="10" name="Straight Connector 7"/>
          <p:cNvCxnSpPr/>
          <p:nvPr/>
        </p:nvCxnSpPr>
        <p:spPr bwMode="gray">
          <a:xfrm>
            <a:off x="330601" y="2238495"/>
            <a:ext cx="8346471"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344999" y="2317638"/>
            <a:ext cx="8528134" cy="3594474"/>
          </a:xfrm>
        </p:spPr>
        <p:txBody>
          <a:bodyPr lIns="0" tIns="0" rIns="0" bIns="0" anchor="t"/>
          <a:lstStyle/>
          <a:p>
            <a:pPr lvl="0" defTabSz="914491">
              <a:lnSpc>
                <a:spcPts val="1400"/>
              </a:lnSpc>
              <a:spcBef>
                <a:spcPts val="600"/>
              </a:spcBef>
            </a:pPr>
            <a:r>
              <a:rPr lang="en-US" sz="1400" b="1" dirty="0">
                <a:solidFill>
                  <a:srgbClr val="000000"/>
                </a:solidFill>
              </a:rPr>
              <a:t>What?</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Hard bus </a:t>
            </a:r>
            <a:r>
              <a:rPr lang="en-US" sz="1400" dirty="0" err="1">
                <a:solidFill>
                  <a:srgbClr val="000000"/>
                </a:solidFill>
              </a:rPr>
              <a:t>retrofill</a:t>
            </a:r>
            <a:r>
              <a:rPr lang="en-US" sz="1400" dirty="0">
                <a:solidFill>
                  <a:srgbClr val="000000"/>
                </a:solidFill>
              </a:rPr>
              <a:t> consists of:</a:t>
            </a:r>
          </a:p>
          <a:p>
            <a:pPr marL="360036" lvl="2" indent="-180018" defTabSz="914491">
              <a:lnSpc>
                <a:spcPts val="1400"/>
              </a:lnSpc>
              <a:spcBef>
                <a:spcPts val="600"/>
              </a:spcBef>
              <a:buFont typeface="Arial" panose="020B0604020202020204" pitchFamily="34" charset="0"/>
              <a:buChar char="•"/>
            </a:pPr>
            <a:r>
              <a:rPr lang="en-US" sz="1400" dirty="0">
                <a:solidFill>
                  <a:srgbClr val="000000"/>
                </a:solidFill>
              </a:rPr>
              <a:t>Pre-designed and cut bus bars to link new terminals to existing copper </a:t>
            </a:r>
            <a:r>
              <a:rPr lang="en-US" sz="1400" dirty="0" err="1">
                <a:solidFill>
                  <a:srgbClr val="000000"/>
                </a:solidFill>
              </a:rPr>
              <a:t>busbars</a:t>
            </a:r>
            <a:r>
              <a:rPr lang="en-US" sz="1400" dirty="0">
                <a:solidFill>
                  <a:srgbClr val="000000"/>
                </a:solidFill>
              </a:rPr>
              <a:t>. </a:t>
            </a:r>
          </a:p>
          <a:p>
            <a:pPr marL="360036" lvl="2" indent="-180018" defTabSz="914491">
              <a:lnSpc>
                <a:spcPts val="1400"/>
              </a:lnSpc>
              <a:spcBef>
                <a:spcPts val="600"/>
              </a:spcBef>
              <a:buFont typeface="Arial" panose="020B0604020202020204" pitchFamily="34" charset="0"/>
              <a:buChar char="•"/>
            </a:pPr>
            <a:r>
              <a:rPr lang="en-US" sz="1400" dirty="0">
                <a:solidFill>
                  <a:srgbClr val="000000"/>
                </a:solidFill>
              </a:rPr>
              <a:t>Insulating shields prevent live parts from being exposed </a:t>
            </a:r>
          </a:p>
          <a:p>
            <a:pPr marL="360036" lvl="2" indent="-180018" defTabSz="914491">
              <a:lnSpc>
                <a:spcPts val="1400"/>
              </a:lnSpc>
              <a:spcBef>
                <a:spcPts val="600"/>
              </a:spcBef>
              <a:buFont typeface="Arial" panose="020B0604020202020204" pitchFamily="34" charset="0"/>
              <a:buChar char="•"/>
            </a:pPr>
            <a:r>
              <a:rPr lang="en-US" sz="1400" dirty="0">
                <a:solidFill>
                  <a:srgbClr val="000000"/>
                </a:solidFill>
              </a:rPr>
              <a:t>Sticker drilling template to cut the door</a:t>
            </a:r>
          </a:p>
          <a:p>
            <a:pPr marL="360036" lvl="2" indent="-180018" defTabSz="914491">
              <a:lnSpc>
                <a:spcPts val="1400"/>
              </a:lnSpc>
              <a:spcBef>
                <a:spcPts val="600"/>
              </a:spcBef>
              <a:buFont typeface="Arial" panose="020B0604020202020204" pitchFamily="34" charset="0"/>
              <a:buChar char="•"/>
            </a:pPr>
            <a:r>
              <a:rPr lang="en-US" sz="1400" dirty="0">
                <a:solidFill>
                  <a:srgbClr val="000000"/>
                </a:solidFill>
              </a:rPr>
              <a:t>Mounting instructions</a:t>
            </a:r>
          </a:p>
          <a:p>
            <a:pPr lvl="0" defTabSz="914491">
              <a:lnSpc>
                <a:spcPts val="1400"/>
              </a:lnSpc>
              <a:spcBef>
                <a:spcPts val="600"/>
              </a:spcBef>
            </a:pPr>
            <a:r>
              <a:rPr lang="en-US" sz="1400" b="1" dirty="0">
                <a:solidFill>
                  <a:srgbClr val="000000"/>
                </a:solidFill>
              </a:rPr>
              <a:t>When?</a:t>
            </a:r>
          </a:p>
          <a:p>
            <a:pPr marL="180018" lvl="1" indent="-180018" defTabSz="914491">
              <a:lnSpc>
                <a:spcPts val="1400"/>
              </a:lnSpc>
              <a:spcBef>
                <a:spcPts val="600"/>
              </a:spcBef>
              <a:buFont typeface="ABBvoiceOffice" panose="020D0603020503020204" pitchFamily="34" charset="0"/>
              <a:buChar char="–"/>
            </a:pPr>
            <a:r>
              <a:rPr lang="en-US" sz="1400" spc="-20" dirty="0">
                <a:solidFill>
                  <a:srgbClr val="000000"/>
                </a:solidFill>
              </a:rPr>
              <a:t>Fixed and </a:t>
            </a:r>
            <a:r>
              <a:rPr lang="en-US" sz="1400" spc="-20" dirty="0" err="1">
                <a:solidFill>
                  <a:srgbClr val="000000"/>
                </a:solidFill>
              </a:rPr>
              <a:t>withdrawable</a:t>
            </a:r>
            <a:r>
              <a:rPr lang="en-US" sz="1400" spc="-20" dirty="0">
                <a:solidFill>
                  <a:srgbClr val="000000"/>
                </a:solidFill>
              </a:rPr>
              <a:t> circuit breakers when the mounted fixed part of the old breaker is in bad conditions</a:t>
            </a:r>
          </a:p>
          <a:p>
            <a:pPr lvl="0" defTabSz="914491">
              <a:lnSpc>
                <a:spcPts val="1400"/>
              </a:lnSpc>
              <a:spcBef>
                <a:spcPts val="600"/>
              </a:spcBef>
            </a:pPr>
            <a:r>
              <a:rPr lang="en-US" sz="1400" b="1" dirty="0">
                <a:solidFill>
                  <a:srgbClr val="000000"/>
                </a:solidFill>
              </a:rPr>
              <a:t>How?</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The chassis of the old breaker has to be removed</a:t>
            </a:r>
          </a:p>
          <a:p>
            <a:pPr lvl="0" defTabSz="914491">
              <a:lnSpc>
                <a:spcPts val="1400"/>
              </a:lnSpc>
              <a:spcBef>
                <a:spcPts val="600"/>
              </a:spcBef>
            </a:pPr>
            <a:r>
              <a:rPr lang="en-US" sz="1400" b="1" dirty="0">
                <a:solidFill>
                  <a:srgbClr val="000000"/>
                </a:solidFill>
              </a:rPr>
              <a:t>Who?</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Anyone can do it (also customers)</a:t>
            </a:r>
          </a:p>
          <a:p>
            <a:pPr lvl="0" defTabSz="914491">
              <a:lnSpc>
                <a:spcPts val="1400"/>
              </a:lnSpc>
              <a:spcBef>
                <a:spcPts val="600"/>
              </a:spcBef>
            </a:pPr>
            <a:r>
              <a:rPr lang="en-US" sz="1400" b="1" dirty="0">
                <a:solidFill>
                  <a:srgbClr val="000000"/>
                </a:solidFill>
              </a:rPr>
              <a:t>Why?</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Easy installation allows to replace the complete product</a:t>
            </a:r>
          </a:p>
          <a:p>
            <a:pPr marL="180018" lvl="1" indent="-180018" defTabSz="914491">
              <a:spcBef>
                <a:spcPts val="600"/>
              </a:spcBef>
              <a:buFont typeface="ABBvoiceOffice" panose="020D0603020503020204" pitchFamily="34" charset="0"/>
              <a:buChar char="–"/>
            </a:pPr>
            <a:endParaRPr lang="en-US" sz="1300" dirty="0">
              <a:solidFill>
                <a:srgbClr val="000000"/>
              </a:solidFill>
            </a:endParaRPr>
          </a:p>
          <a:p>
            <a:pPr marL="360036" lvl="2" indent="-180018" defTabSz="914491">
              <a:spcBef>
                <a:spcPts val="600"/>
              </a:spcBef>
            </a:pPr>
            <a:endParaRPr lang="en-US" sz="1300" dirty="0">
              <a:solidFill>
                <a:srgbClr val="000000"/>
              </a:solidFill>
            </a:endParaRPr>
          </a:p>
        </p:txBody>
      </p:sp>
      <p:cxnSp>
        <p:nvCxnSpPr>
          <p:cNvPr id="15" name="Straight Connector 20"/>
          <p:cNvCxnSpPr/>
          <p:nvPr/>
        </p:nvCxnSpPr>
        <p:spPr bwMode="gray">
          <a:xfrm>
            <a:off x="8866871"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Product Portfolio - Retrofitting Kit Solutions</a:t>
            </a:r>
            <a:endParaRPr lang="it-IT"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6</a:t>
            </a:fld>
            <a:endParaRPr lang="en-US" dirty="0"/>
          </a:p>
        </p:txBody>
      </p:sp>
      <p:sp>
        <p:nvSpPr>
          <p:cNvPr id="8" name="Sottotitolo 7"/>
          <p:cNvSpPr>
            <a:spLocks noGrp="1"/>
          </p:cNvSpPr>
          <p:nvPr>
            <p:ph type="subTitle" idx="13"/>
          </p:nvPr>
        </p:nvSpPr>
        <p:spPr/>
        <p:txBody>
          <a:bodyPr/>
          <a:lstStyle/>
          <a:p>
            <a:r>
              <a:rPr lang="en-US" altLang="fr-FR" dirty="0"/>
              <a:t>How to upgrade your installations</a:t>
            </a:r>
            <a:endParaRPr lang="en-US" dirty="0"/>
          </a:p>
        </p:txBody>
      </p:sp>
      <p:sp>
        <p:nvSpPr>
          <p:cNvPr id="9" name="Text Placeholder 11"/>
          <p:cNvSpPr txBox="1">
            <a:spLocks/>
          </p:cNvSpPr>
          <p:nvPr/>
        </p:nvSpPr>
        <p:spPr bwMode="gray">
          <a:xfrm>
            <a:off x="330601" y="1931193"/>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a:t>Direct Replacement (DR) – Cradle in Cradle (</a:t>
            </a:r>
            <a:r>
              <a:rPr lang="en-US" dirty="0" err="1"/>
              <a:t>CiC</a:t>
            </a:r>
            <a:r>
              <a:rPr lang="en-US" dirty="0"/>
              <a:t>)</a:t>
            </a:r>
          </a:p>
        </p:txBody>
      </p:sp>
      <p:cxnSp>
        <p:nvCxnSpPr>
          <p:cNvPr id="10" name="Straight Connector 7"/>
          <p:cNvCxnSpPr/>
          <p:nvPr/>
        </p:nvCxnSpPr>
        <p:spPr bwMode="gray">
          <a:xfrm>
            <a:off x="330601"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5"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17" name="Pictur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5758" y="2267374"/>
            <a:ext cx="2508250" cy="2427605"/>
          </a:xfrm>
          <a:prstGeom prst="rect">
            <a:avLst/>
          </a:prstGeom>
          <a:noFill/>
          <a:ln>
            <a:noFill/>
          </a:ln>
        </p:spPr>
      </p:pic>
      <p:pic>
        <p:nvPicPr>
          <p:cNvPr id="18" name="Picture 15"/>
          <p:cNvPicPr/>
          <p:nvPr/>
        </p:nvPicPr>
        <p:blipFill>
          <a:blip r:embed="rId3">
            <a:extLst>
              <a:ext uri="{28A0092B-C50C-407E-A947-70E740481C1C}">
                <a14:useLocalDpi xmlns:a14="http://schemas.microsoft.com/office/drawing/2010/main" val="0"/>
              </a:ext>
            </a:extLst>
          </a:blip>
          <a:stretch>
            <a:fillRect/>
          </a:stretch>
        </p:blipFill>
        <p:spPr>
          <a:xfrm>
            <a:off x="9171431" y="3740877"/>
            <a:ext cx="2532889" cy="2171235"/>
          </a:xfrm>
          <a:prstGeom prst="rect">
            <a:avLst/>
          </a:prstGeom>
        </p:spPr>
      </p:pic>
      <p:sp>
        <p:nvSpPr>
          <p:cNvPr id="19" name="Segnaposto piè di pagina 18"/>
          <p:cNvSpPr>
            <a:spLocks noGrp="1"/>
          </p:cNvSpPr>
          <p:nvPr>
            <p:ph type="ftr" sz="quarter" idx="19"/>
          </p:nvPr>
        </p:nvSpPr>
        <p:spPr/>
        <p:txBody>
          <a:bodyPr/>
          <a:lstStyle/>
          <a:p>
            <a:endParaRPr lang="it-IT"/>
          </a:p>
        </p:txBody>
      </p:sp>
      <p:sp>
        <p:nvSpPr>
          <p:cNvPr id="20" name="Content Placeholder 3"/>
          <p:cNvSpPr>
            <a:spLocks noGrp="1"/>
          </p:cNvSpPr>
          <p:nvPr>
            <p:ph sz="quarter" idx="19"/>
          </p:nvPr>
        </p:nvSpPr>
        <p:spPr bwMode="gray">
          <a:xfrm>
            <a:off x="332366" y="2317638"/>
            <a:ext cx="5603436" cy="3594474"/>
          </a:xfrm>
        </p:spPr>
        <p:txBody>
          <a:bodyPr lIns="0" tIns="0" rIns="0" bIns="0" anchor="t"/>
          <a:lstStyle/>
          <a:p>
            <a:pPr lvl="0" defTabSz="914491">
              <a:lnSpc>
                <a:spcPts val="1400"/>
              </a:lnSpc>
              <a:spcBef>
                <a:spcPts val="600"/>
              </a:spcBef>
            </a:pPr>
            <a:r>
              <a:rPr lang="en-US" sz="1400" b="1" dirty="0">
                <a:solidFill>
                  <a:srgbClr val="000000"/>
                </a:solidFill>
              </a:rPr>
              <a:t>Who?</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Anyone can do it (also customers)</a:t>
            </a:r>
          </a:p>
          <a:p>
            <a:pPr lvl="0" defTabSz="914491">
              <a:lnSpc>
                <a:spcPts val="1400"/>
              </a:lnSpc>
              <a:spcBef>
                <a:spcPts val="600"/>
              </a:spcBef>
            </a:pPr>
            <a:r>
              <a:rPr lang="en-US" sz="1400" b="1" dirty="0">
                <a:solidFill>
                  <a:srgbClr val="000000"/>
                </a:solidFill>
              </a:rPr>
              <a:t>What?</a:t>
            </a:r>
          </a:p>
          <a:p>
            <a:pPr marL="180018" lvl="1" indent="-180018" defTabSz="914491">
              <a:lnSpc>
                <a:spcPts val="1400"/>
              </a:lnSpc>
              <a:spcBef>
                <a:spcPts val="600"/>
              </a:spcBef>
              <a:buFont typeface="ABBvoiceOffice" panose="020D0603020503020204" pitchFamily="34" charset="0"/>
              <a:buChar char="–"/>
            </a:pPr>
            <a:r>
              <a:rPr lang="en-US" sz="1400" spc="-20" dirty="0">
                <a:solidFill>
                  <a:srgbClr val="000000"/>
                </a:solidFill>
              </a:rPr>
              <a:t>New circuit breaker already modified in order to be racked in/out the existing fixed part. </a:t>
            </a:r>
          </a:p>
          <a:p>
            <a:pPr marL="180018" lvl="1" indent="-180018" defTabSz="914491">
              <a:lnSpc>
                <a:spcPts val="1400"/>
              </a:lnSpc>
              <a:spcBef>
                <a:spcPts val="600"/>
              </a:spcBef>
              <a:buFont typeface="ABBvoiceOffice" panose="020D0603020503020204" pitchFamily="34" charset="0"/>
              <a:buChar char="–"/>
            </a:pPr>
            <a:r>
              <a:rPr lang="en-US" sz="1400" spc="-20" dirty="0">
                <a:solidFill>
                  <a:srgbClr val="000000"/>
                </a:solidFill>
              </a:rPr>
              <a:t>Accessories and connections are already pre-cabled. </a:t>
            </a:r>
          </a:p>
          <a:p>
            <a:pPr marL="180018" lvl="1" indent="-180018" defTabSz="914491">
              <a:lnSpc>
                <a:spcPts val="1400"/>
              </a:lnSpc>
              <a:spcBef>
                <a:spcPts val="600"/>
              </a:spcBef>
              <a:buFont typeface="ABBvoiceOffice" panose="020D0603020503020204" pitchFamily="34" charset="0"/>
              <a:buChar char="–"/>
            </a:pPr>
            <a:r>
              <a:rPr lang="en-US" sz="1400" spc="-20" dirty="0">
                <a:solidFill>
                  <a:srgbClr val="000000"/>
                </a:solidFill>
              </a:rPr>
              <a:t>Installation instructions</a:t>
            </a:r>
          </a:p>
          <a:p>
            <a:pPr lvl="0" defTabSz="914491">
              <a:lnSpc>
                <a:spcPts val="1400"/>
              </a:lnSpc>
              <a:spcBef>
                <a:spcPts val="600"/>
              </a:spcBef>
            </a:pPr>
            <a:r>
              <a:rPr lang="en-US" sz="1400" b="1" dirty="0">
                <a:solidFill>
                  <a:srgbClr val="000000"/>
                </a:solidFill>
              </a:rPr>
              <a:t>When?</a:t>
            </a:r>
          </a:p>
          <a:p>
            <a:pPr marL="180018" lvl="1" indent="-180018" defTabSz="914491">
              <a:lnSpc>
                <a:spcPts val="1400"/>
              </a:lnSpc>
              <a:spcBef>
                <a:spcPts val="600"/>
              </a:spcBef>
              <a:buFont typeface="ABBvoiceOffice" panose="020D0603020503020204" pitchFamily="34" charset="0"/>
              <a:buChar char="–"/>
            </a:pPr>
            <a:r>
              <a:rPr lang="en-US" sz="1400" spc="-20" dirty="0">
                <a:solidFill>
                  <a:srgbClr val="000000"/>
                </a:solidFill>
              </a:rPr>
              <a:t>Withdrawable version </a:t>
            </a:r>
          </a:p>
          <a:p>
            <a:pPr marL="180018" lvl="1" indent="-180018" defTabSz="914491">
              <a:lnSpc>
                <a:spcPts val="1400"/>
              </a:lnSpc>
              <a:spcBef>
                <a:spcPts val="600"/>
              </a:spcBef>
              <a:buFont typeface="ABBvoiceOffice" panose="020D0603020503020204" pitchFamily="34" charset="0"/>
              <a:buChar char="–"/>
            </a:pPr>
            <a:r>
              <a:rPr lang="en-US" sz="1400" spc="-20" dirty="0">
                <a:solidFill>
                  <a:srgbClr val="000000"/>
                </a:solidFill>
              </a:rPr>
              <a:t>The old fixed part still in good conditions</a:t>
            </a:r>
          </a:p>
          <a:p>
            <a:pPr lvl="0" defTabSz="914491">
              <a:lnSpc>
                <a:spcPts val="1400"/>
              </a:lnSpc>
              <a:spcBef>
                <a:spcPts val="600"/>
              </a:spcBef>
            </a:pPr>
            <a:r>
              <a:rPr lang="en-US" sz="1400" b="1" dirty="0">
                <a:solidFill>
                  <a:srgbClr val="000000"/>
                </a:solidFill>
              </a:rPr>
              <a:t>How?</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Replacing only the moving part of the old circuit breaker</a:t>
            </a:r>
          </a:p>
          <a:p>
            <a:pPr lvl="0" defTabSz="914491">
              <a:lnSpc>
                <a:spcPts val="1400"/>
              </a:lnSpc>
              <a:spcBef>
                <a:spcPts val="600"/>
              </a:spcBef>
            </a:pPr>
            <a:r>
              <a:rPr lang="en-US" sz="1400" b="1" dirty="0">
                <a:solidFill>
                  <a:srgbClr val="000000"/>
                </a:solidFill>
              </a:rPr>
              <a:t>Why?</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Easy to install </a:t>
            </a:r>
          </a:p>
          <a:p>
            <a:pPr marL="180018" lvl="1" indent="-180018" defTabSz="914491">
              <a:lnSpc>
                <a:spcPts val="1400"/>
              </a:lnSpc>
              <a:spcBef>
                <a:spcPts val="600"/>
              </a:spcBef>
              <a:buFont typeface="ABBvoiceOffice" panose="020D0603020503020204" pitchFamily="34" charset="0"/>
              <a:buChar char="–"/>
            </a:pPr>
            <a:r>
              <a:rPr lang="en-US" sz="1400" dirty="0">
                <a:solidFill>
                  <a:srgbClr val="000000"/>
                </a:solidFill>
              </a:rPr>
              <a:t>Short down-time due to installation</a:t>
            </a:r>
          </a:p>
          <a:p>
            <a:pPr marL="180018" lvl="1" indent="-180018" defTabSz="914491">
              <a:spcBef>
                <a:spcPts val="600"/>
              </a:spcBef>
              <a:buFont typeface="ABBvoiceOffice" panose="020D0603020503020204" pitchFamily="34" charset="0"/>
              <a:buChar char="–"/>
            </a:pPr>
            <a:endParaRPr lang="en-US" sz="1300" dirty="0">
              <a:solidFill>
                <a:srgbClr val="000000"/>
              </a:solidFill>
            </a:endParaRPr>
          </a:p>
          <a:p>
            <a:pPr marL="360036" lvl="2" indent="-180018" defTabSz="914491">
              <a:spcBef>
                <a:spcPts val="600"/>
              </a:spcBef>
            </a:pPr>
            <a:endParaRPr lang="en-US" sz="13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en-US"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7</a:t>
            </a:fld>
            <a:endParaRPr lang="en-US" dirty="0"/>
          </a:p>
        </p:txBody>
      </p:sp>
      <p:sp>
        <p:nvSpPr>
          <p:cNvPr id="8" name="Sottotitolo 7"/>
          <p:cNvSpPr>
            <a:spLocks noGrp="1"/>
          </p:cNvSpPr>
          <p:nvPr>
            <p:ph type="subTitle" idx="13"/>
          </p:nvPr>
        </p:nvSpPr>
        <p:spPr/>
        <p:txBody>
          <a:bodyPr/>
          <a:lstStyle/>
          <a:p>
            <a:r>
              <a:rPr lang="it-IT" dirty="0"/>
              <a:t>Advanced </a:t>
            </a:r>
            <a:r>
              <a:rPr lang="it-IT" dirty="0" err="1"/>
              <a:t>retrofitting</a:t>
            </a:r>
            <a:r>
              <a:rPr lang="it-IT" dirty="0"/>
              <a:t> </a:t>
            </a:r>
            <a:r>
              <a:rPr lang="it-IT" dirty="0" err="1"/>
              <a:t>solutions</a:t>
            </a:r>
            <a:endParaRPr lang="en-US" dirty="0"/>
          </a:p>
        </p:txBody>
      </p:sp>
      <p:sp>
        <p:nvSpPr>
          <p:cNvPr id="9" name="Text Placeholder 11"/>
          <p:cNvSpPr txBox="1">
            <a:spLocks/>
          </p:cNvSpPr>
          <p:nvPr/>
        </p:nvSpPr>
        <p:spPr bwMode="gray">
          <a:xfrm>
            <a:off x="330601" y="1931193"/>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err="1"/>
              <a:t>Emax</a:t>
            </a:r>
            <a:r>
              <a:rPr lang="en-US" dirty="0"/>
              <a:t> </a:t>
            </a:r>
          </a:p>
        </p:txBody>
      </p:sp>
      <p:cxnSp>
        <p:nvCxnSpPr>
          <p:cNvPr id="10" name="Straight Connector 7"/>
          <p:cNvCxnSpPr/>
          <p:nvPr/>
        </p:nvCxnSpPr>
        <p:spPr bwMode="gray">
          <a:xfrm>
            <a:off x="330601"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332367" y="2317638"/>
            <a:ext cx="5603434" cy="3594474"/>
          </a:xfrm>
        </p:spPr>
        <p:txBody>
          <a:bodyPr lIns="0" tIns="0" rIns="0" bIns="0" anchor="t"/>
          <a:lstStyle/>
          <a:p>
            <a:pPr lvl="0" defTabSz="914491">
              <a:spcBef>
                <a:spcPts val="600"/>
              </a:spcBef>
            </a:pPr>
            <a:r>
              <a:rPr lang="en-US" sz="1400" spc="-40" dirty="0" err="1">
                <a:solidFill>
                  <a:srgbClr val="000000"/>
                </a:solidFill>
              </a:rPr>
              <a:t>Emax</a:t>
            </a:r>
            <a:r>
              <a:rPr lang="en-US" sz="1400" spc="-40" dirty="0">
                <a:solidFill>
                  <a:srgbClr val="000000"/>
                </a:solidFill>
              </a:rPr>
              <a:t> devices, automatic circuit breakers and switch disconnectors, are used to protect and control low voltage distribution systems.</a:t>
            </a:r>
          </a:p>
          <a:p>
            <a:pPr lvl="0" defTabSz="914491">
              <a:spcBef>
                <a:spcPts val="600"/>
              </a:spcBef>
            </a:pPr>
            <a:endParaRPr lang="en-US" sz="1400" spc="-40" dirty="0">
              <a:solidFill>
                <a:srgbClr val="000000"/>
              </a:solidFill>
            </a:endParaRPr>
          </a:p>
          <a:p>
            <a:pPr lvl="0" defTabSz="914491">
              <a:spcBef>
                <a:spcPts val="600"/>
              </a:spcBef>
            </a:pPr>
            <a:r>
              <a:rPr lang="en-US" sz="1400" spc="-40" dirty="0" err="1">
                <a:solidFill>
                  <a:srgbClr val="000000"/>
                </a:solidFill>
              </a:rPr>
              <a:t>Emax</a:t>
            </a:r>
            <a:r>
              <a:rPr lang="en-US" sz="1400" spc="-40" dirty="0">
                <a:solidFill>
                  <a:srgbClr val="000000"/>
                </a:solidFill>
              </a:rPr>
              <a:t> is a complete range offering a large selection of performance levels:</a:t>
            </a:r>
          </a:p>
          <a:p>
            <a:pPr marL="180018" lvl="1" indent="-180018" defTabSz="914491">
              <a:spcBef>
                <a:spcPts val="600"/>
              </a:spcBef>
              <a:buFont typeface="ABBvoiceOffice" panose="020D0603020503020204" pitchFamily="34" charset="0"/>
              <a:buChar char="–"/>
            </a:pPr>
            <a:r>
              <a:rPr lang="en-US" sz="1400" spc="-40" dirty="0">
                <a:solidFill>
                  <a:srgbClr val="000000"/>
                </a:solidFill>
              </a:rPr>
              <a:t>Rating currents </a:t>
            </a:r>
            <a:r>
              <a:rPr lang="en-US" sz="1400" spc="-40" dirty="0" err="1">
                <a:solidFill>
                  <a:srgbClr val="000000"/>
                </a:solidFill>
              </a:rPr>
              <a:t>I</a:t>
            </a:r>
            <a:r>
              <a:rPr lang="en-US" sz="1400" spc="-40" baseline="-25000" dirty="0" err="1">
                <a:solidFill>
                  <a:srgbClr val="000000"/>
                </a:solidFill>
              </a:rPr>
              <a:t>u</a:t>
            </a:r>
            <a:r>
              <a:rPr lang="en-US" sz="1400" spc="-40" dirty="0">
                <a:solidFill>
                  <a:srgbClr val="000000"/>
                </a:solidFill>
              </a:rPr>
              <a:t> from 800 to 6300A</a:t>
            </a:r>
          </a:p>
          <a:p>
            <a:pPr marL="180018" lvl="1" indent="-180018" defTabSz="914491">
              <a:spcBef>
                <a:spcPts val="600"/>
              </a:spcBef>
              <a:buFont typeface="ABBvoiceOffice" panose="020D0603020503020204" pitchFamily="34" charset="0"/>
              <a:buChar char="–"/>
            </a:pPr>
            <a:r>
              <a:rPr lang="en-US" sz="1400" spc="-40" dirty="0">
                <a:solidFill>
                  <a:srgbClr val="000000"/>
                </a:solidFill>
              </a:rPr>
              <a:t>Breaking capacity </a:t>
            </a:r>
            <a:r>
              <a:rPr lang="en-US" sz="1400" spc="-40" dirty="0" err="1">
                <a:solidFill>
                  <a:srgbClr val="000000"/>
                </a:solidFill>
              </a:rPr>
              <a:t>I</a:t>
            </a:r>
            <a:r>
              <a:rPr lang="en-US" sz="1400" spc="-40" baseline="-25000" dirty="0" err="1">
                <a:solidFill>
                  <a:srgbClr val="000000"/>
                </a:solidFill>
              </a:rPr>
              <a:t>cu</a:t>
            </a:r>
            <a:r>
              <a:rPr lang="en-US" sz="1400" spc="-40" dirty="0">
                <a:solidFill>
                  <a:srgbClr val="000000"/>
                </a:solidFill>
              </a:rPr>
              <a:t> up to 150kA at 415V</a:t>
            </a:r>
          </a:p>
          <a:p>
            <a:pPr marL="180018" lvl="1" indent="-180018" defTabSz="914491">
              <a:spcBef>
                <a:spcPts val="600"/>
              </a:spcBef>
              <a:buFont typeface="ABBvoiceOffice" panose="020D0603020503020204" pitchFamily="34" charset="0"/>
              <a:buChar char="–"/>
            </a:pPr>
            <a:r>
              <a:rPr lang="en-US" sz="1400" spc="-40" dirty="0">
                <a:solidFill>
                  <a:srgbClr val="000000"/>
                </a:solidFill>
              </a:rPr>
              <a:t>Operational voltage </a:t>
            </a:r>
            <a:r>
              <a:rPr lang="en-US" sz="1400" spc="-40" dirty="0" err="1">
                <a:solidFill>
                  <a:srgbClr val="000000"/>
                </a:solidFill>
              </a:rPr>
              <a:t>U</a:t>
            </a:r>
            <a:r>
              <a:rPr lang="en-US" sz="1400" spc="-40" baseline="-25000" dirty="0" err="1">
                <a:solidFill>
                  <a:srgbClr val="000000"/>
                </a:solidFill>
              </a:rPr>
              <a:t>e</a:t>
            </a:r>
            <a:r>
              <a:rPr lang="en-US" sz="1400" spc="-40" baseline="-25000" dirty="0">
                <a:solidFill>
                  <a:srgbClr val="000000"/>
                </a:solidFill>
              </a:rPr>
              <a:t> </a:t>
            </a:r>
            <a:r>
              <a:rPr lang="en-US" sz="1400" spc="-40" dirty="0">
                <a:solidFill>
                  <a:srgbClr val="000000"/>
                </a:solidFill>
              </a:rPr>
              <a:t>up to 1000 V </a:t>
            </a:r>
          </a:p>
          <a:p>
            <a:pPr marL="180018" lvl="1" indent="-180018" defTabSz="914491">
              <a:spcBef>
                <a:spcPts val="600"/>
              </a:spcBef>
              <a:buFont typeface="ABBvoiceOffice" panose="020D0603020503020204" pitchFamily="34" charset="0"/>
              <a:buChar char="–"/>
            </a:pPr>
            <a:endParaRPr lang="en-US" sz="1400" spc="-40" dirty="0">
              <a:solidFill>
                <a:srgbClr val="000000"/>
              </a:solidFill>
            </a:endParaRPr>
          </a:p>
          <a:p>
            <a:pPr lvl="0" defTabSz="914491">
              <a:spcBef>
                <a:spcPts val="600"/>
              </a:spcBef>
            </a:pPr>
            <a:r>
              <a:rPr lang="en-US" sz="1400" spc="-40" dirty="0" err="1">
                <a:solidFill>
                  <a:srgbClr val="000000"/>
                </a:solidFill>
              </a:rPr>
              <a:t>Emax</a:t>
            </a:r>
            <a:r>
              <a:rPr lang="en-US" sz="1400" spc="-40" dirty="0">
                <a:solidFill>
                  <a:srgbClr val="000000"/>
                </a:solidFill>
              </a:rPr>
              <a:t> Life Cycle</a:t>
            </a:r>
          </a:p>
          <a:p>
            <a:pPr marL="180018" lvl="1" indent="-180018" defTabSz="914491">
              <a:spcBef>
                <a:spcPts val="600"/>
              </a:spcBef>
              <a:buFont typeface="ABBvoiceOffice" panose="020D0603020503020204" pitchFamily="34" charset="0"/>
              <a:buChar char="–"/>
            </a:pPr>
            <a:r>
              <a:rPr lang="en-US" sz="1400" spc="-40" dirty="0">
                <a:solidFill>
                  <a:srgbClr val="000000"/>
                </a:solidFill>
              </a:rPr>
              <a:t>Launch: 1996</a:t>
            </a:r>
          </a:p>
          <a:p>
            <a:pPr marL="180018" lvl="1" indent="-180018" defTabSz="914491">
              <a:spcBef>
                <a:spcPts val="600"/>
              </a:spcBef>
              <a:buFont typeface="ABBvoiceOffice" panose="020D0603020503020204" pitchFamily="34" charset="0"/>
              <a:buChar char="–"/>
            </a:pPr>
            <a:r>
              <a:rPr lang="en-US" sz="1400" spc="-40" dirty="0">
                <a:solidFill>
                  <a:srgbClr val="000000"/>
                </a:solidFill>
              </a:rPr>
              <a:t>End of sales: 2015 (</a:t>
            </a:r>
            <a:r>
              <a:rPr lang="en-US" sz="1400" spc="-40" dirty="0" err="1">
                <a:solidFill>
                  <a:srgbClr val="000000"/>
                </a:solidFill>
              </a:rPr>
              <a:t>Emax</a:t>
            </a:r>
            <a:r>
              <a:rPr lang="en-US" sz="1400" spc="-40" dirty="0">
                <a:solidFill>
                  <a:srgbClr val="000000"/>
                </a:solidFill>
              </a:rPr>
              <a:t>/ML 2018)</a:t>
            </a:r>
          </a:p>
          <a:p>
            <a:pPr marL="180018" lvl="1" indent="-180018" defTabSz="914491">
              <a:spcBef>
                <a:spcPts val="600"/>
              </a:spcBef>
              <a:buFont typeface="ABBvoiceOffice" panose="020D0603020503020204" pitchFamily="34" charset="0"/>
              <a:buChar char="–"/>
            </a:pPr>
            <a:r>
              <a:rPr lang="en-US" sz="1400" spc="-40" dirty="0">
                <a:solidFill>
                  <a:srgbClr val="000000"/>
                </a:solidFill>
              </a:rPr>
              <a:t>Life cycle status: Obsolete</a:t>
            </a:r>
          </a:p>
          <a:p>
            <a:pPr lvl="1" defTabSz="914491">
              <a:spcBef>
                <a:spcPts val="600"/>
              </a:spcBef>
            </a:pPr>
            <a:endParaRPr lang="en-US" sz="1400" dirty="0">
              <a:solidFill>
                <a:srgbClr val="000000"/>
              </a:solidFill>
            </a:endParaRPr>
          </a:p>
          <a:p>
            <a:pPr marL="180018" lvl="1" indent="-180018" defTabSz="914491">
              <a:spcBef>
                <a:spcPts val="600"/>
              </a:spcBef>
              <a:buFont typeface="ABBvoiceOffice" panose="020D0603020503020204" pitchFamily="34" charset="0"/>
              <a:buChar char="–"/>
            </a:pPr>
            <a:endParaRPr lang="en-US" sz="1400" dirty="0">
              <a:solidFill>
                <a:srgbClr val="000000"/>
              </a:solidFill>
            </a:endParaRPr>
          </a:p>
        </p:txBody>
      </p:sp>
      <p:cxnSp>
        <p:nvCxnSpPr>
          <p:cNvPr id="15"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13" name="Picture 1">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7771174" y="2363755"/>
            <a:ext cx="2737933" cy="2773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en-US"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8</a:t>
            </a:fld>
            <a:endParaRPr lang="en-US" dirty="0"/>
          </a:p>
        </p:txBody>
      </p:sp>
      <p:sp>
        <p:nvSpPr>
          <p:cNvPr id="8" name="Sottotitolo 7"/>
          <p:cNvSpPr>
            <a:spLocks noGrp="1"/>
          </p:cNvSpPr>
          <p:nvPr>
            <p:ph type="subTitle" idx="13"/>
          </p:nvPr>
        </p:nvSpPr>
        <p:spPr/>
        <p:txBody>
          <a:bodyPr/>
          <a:lstStyle/>
          <a:p>
            <a:r>
              <a:rPr lang="it-IT" dirty="0"/>
              <a:t>Advanced </a:t>
            </a:r>
            <a:r>
              <a:rPr lang="it-IT" dirty="0" err="1"/>
              <a:t>retrofitting</a:t>
            </a:r>
            <a:r>
              <a:rPr lang="it-IT" dirty="0"/>
              <a:t> </a:t>
            </a:r>
            <a:r>
              <a:rPr lang="it-IT" dirty="0" err="1"/>
              <a:t>solutions</a:t>
            </a:r>
            <a:endParaRPr lang="en-US" dirty="0"/>
          </a:p>
        </p:txBody>
      </p:sp>
      <p:sp>
        <p:nvSpPr>
          <p:cNvPr id="9" name="Text Placeholder 11"/>
          <p:cNvSpPr txBox="1">
            <a:spLocks/>
          </p:cNvSpPr>
          <p:nvPr/>
        </p:nvSpPr>
        <p:spPr bwMode="gray">
          <a:xfrm>
            <a:off x="330601" y="1931193"/>
            <a:ext cx="56052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a:t>New </a:t>
            </a:r>
            <a:r>
              <a:rPr lang="en-US" dirty="0" err="1"/>
              <a:t>Emax</a:t>
            </a:r>
            <a:r>
              <a:rPr lang="en-US" dirty="0"/>
              <a:t> </a:t>
            </a:r>
          </a:p>
        </p:txBody>
      </p:sp>
      <p:cxnSp>
        <p:nvCxnSpPr>
          <p:cNvPr id="10" name="Straight Connector 7"/>
          <p:cNvCxnSpPr/>
          <p:nvPr/>
        </p:nvCxnSpPr>
        <p:spPr bwMode="gray">
          <a:xfrm>
            <a:off x="330601"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Content Placeholder 3"/>
          <p:cNvSpPr>
            <a:spLocks noGrp="1"/>
          </p:cNvSpPr>
          <p:nvPr>
            <p:ph sz="quarter" idx="19"/>
          </p:nvPr>
        </p:nvSpPr>
        <p:spPr bwMode="gray">
          <a:xfrm>
            <a:off x="332367" y="2317638"/>
            <a:ext cx="5603434" cy="3594474"/>
          </a:xfrm>
        </p:spPr>
        <p:txBody>
          <a:bodyPr lIns="0" tIns="0" rIns="0" bIns="0" anchor="t"/>
          <a:lstStyle/>
          <a:p>
            <a:pPr lvl="0" defTabSz="914491">
              <a:spcBef>
                <a:spcPts val="600"/>
              </a:spcBef>
            </a:pPr>
            <a:r>
              <a:rPr lang="en-US" sz="1400" dirty="0">
                <a:solidFill>
                  <a:srgbClr val="000000"/>
                </a:solidFill>
              </a:rPr>
              <a:t>New </a:t>
            </a:r>
            <a:r>
              <a:rPr lang="en-US" sz="1400" dirty="0" err="1">
                <a:solidFill>
                  <a:srgbClr val="000000"/>
                </a:solidFill>
              </a:rPr>
              <a:t>Emax</a:t>
            </a:r>
            <a:r>
              <a:rPr lang="en-US" sz="1400" dirty="0">
                <a:solidFill>
                  <a:srgbClr val="000000"/>
                </a:solidFill>
              </a:rPr>
              <a:t> devices, automatic circuit breakers and switch disconnectors, are used to protect and control low voltage distribution systems.</a:t>
            </a:r>
          </a:p>
          <a:p>
            <a:pPr lvl="0" defTabSz="914491">
              <a:spcBef>
                <a:spcPts val="600"/>
              </a:spcBef>
            </a:pPr>
            <a:endParaRPr lang="en-US" sz="1400" dirty="0">
              <a:solidFill>
                <a:srgbClr val="000000"/>
              </a:solidFill>
            </a:endParaRPr>
          </a:p>
          <a:p>
            <a:pPr lvl="0" defTabSz="914491">
              <a:spcBef>
                <a:spcPts val="600"/>
              </a:spcBef>
            </a:pPr>
            <a:r>
              <a:rPr lang="en-US" sz="1400" dirty="0">
                <a:solidFill>
                  <a:srgbClr val="000000"/>
                </a:solidFill>
              </a:rPr>
              <a:t>New </a:t>
            </a:r>
            <a:r>
              <a:rPr lang="en-US" sz="1400" dirty="0" err="1">
                <a:solidFill>
                  <a:srgbClr val="000000"/>
                </a:solidFill>
              </a:rPr>
              <a:t>Emax</a:t>
            </a:r>
            <a:r>
              <a:rPr lang="en-US" sz="1400" dirty="0">
                <a:solidFill>
                  <a:srgbClr val="000000"/>
                </a:solidFill>
              </a:rPr>
              <a:t> is a complete range offering a large selection of performance levels:</a:t>
            </a:r>
          </a:p>
          <a:p>
            <a:pPr marL="180018" lvl="1" indent="-180018" defTabSz="914491">
              <a:spcBef>
                <a:spcPts val="600"/>
              </a:spcBef>
              <a:buFont typeface="ABBvoiceOffice" panose="020D0603020503020204" pitchFamily="34" charset="0"/>
              <a:buChar char="–"/>
            </a:pPr>
            <a:r>
              <a:rPr lang="en-US" sz="1400" dirty="0">
                <a:solidFill>
                  <a:srgbClr val="000000"/>
                </a:solidFill>
              </a:rPr>
              <a:t>Rating currents </a:t>
            </a:r>
            <a:r>
              <a:rPr lang="en-US" sz="1400" dirty="0" err="1">
                <a:solidFill>
                  <a:srgbClr val="000000"/>
                </a:solidFill>
              </a:rPr>
              <a:t>I</a:t>
            </a:r>
            <a:r>
              <a:rPr lang="en-US" sz="1400" baseline="-25000" dirty="0" err="1">
                <a:solidFill>
                  <a:srgbClr val="000000"/>
                </a:solidFill>
              </a:rPr>
              <a:t>u</a:t>
            </a:r>
            <a:r>
              <a:rPr lang="en-US" sz="1400" dirty="0">
                <a:solidFill>
                  <a:srgbClr val="000000"/>
                </a:solidFill>
              </a:rPr>
              <a:t> from 800 to 6300A</a:t>
            </a:r>
          </a:p>
          <a:p>
            <a:pPr marL="180018" lvl="1" indent="-180018" defTabSz="914491">
              <a:spcBef>
                <a:spcPts val="600"/>
              </a:spcBef>
              <a:buFont typeface="ABBvoiceOffice" panose="020D0603020503020204" pitchFamily="34" charset="0"/>
              <a:buChar char="–"/>
            </a:pPr>
            <a:r>
              <a:rPr lang="en-US" sz="1400" dirty="0">
                <a:solidFill>
                  <a:srgbClr val="000000"/>
                </a:solidFill>
              </a:rPr>
              <a:t>Breaking capacity </a:t>
            </a:r>
            <a:r>
              <a:rPr lang="en-US" sz="1400" dirty="0" err="1">
                <a:solidFill>
                  <a:srgbClr val="000000"/>
                </a:solidFill>
              </a:rPr>
              <a:t>I</a:t>
            </a:r>
            <a:r>
              <a:rPr lang="en-US" sz="1400" baseline="-25000" dirty="0" err="1">
                <a:solidFill>
                  <a:srgbClr val="000000"/>
                </a:solidFill>
              </a:rPr>
              <a:t>cu</a:t>
            </a:r>
            <a:r>
              <a:rPr lang="en-US" sz="1400" dirty="0">
                <a:solidFill>
                  <a:srgbClr val="000000"/>
                </a:solidFill>
              </a:rPr>
              <a:t> up to 150kA at 415V</a:t>
            </a:r>
          </a:p>
          <a:p>
            <a:pPr marL="180018" lvl="1" indent="-180018" defTabSz="914491">
              <a:spcBef>
                <a:spcPts val="600"/>
              </a:spcBef>
              <a:buFont typeface="ABBvoiceOffice" panose="020D0603020503020204" pitchFamily="34" charset="0"/>
              <a:buChar char="–"/>
            </a:pPr>
            <a:r>
              <a:rPr lang="en-US" sz="1400" dirty="0">
                <a:solidFill>
                  <a:srgbClr val="000000"/>
                </a:solidFill>
              </a:rPr>
              <a:t>Operational voltage </a:t>
            </a:r>
            <a:r>
              <a:rPr lang="en-US" sz="1400" dirty="0" err="1">
                <a:solidFill>
                  <a:srgbClr val="000000"/>
                </a:solidFill>
              </a:rPr>
              <a:t>U</a:t>
            </a:r>
            <a:r>
              <a:rPr lang="en-US" sz="1400" baseline="-25000" dirty="0" err="1">
                <a:solidFill>
                  <a:srgbClr val="000000"/>
                </a:solidFill>
              </a:rPr>
              <a:t>e</a:t>
            </a:r>
            <a:r>
              <a:rPr lang="en-US" sz="1400" baseline="-25000" dirty="0">
                <a:solidFill>
                  <a:srgbClr val="000000"/>
                </a:solidFill>
              </a:rPr>
              <a:t> </a:t>
            </a:r>
            <a:r>
              <a:rPr lang="en-US" sz="1400" dirty="0">
                <a:solidFill>
                  <a:srgbClr val="000000"/>
                </a:solidFill>
              </a:rPr>
              <a:t>up to 1150 V </a:t>
            </a:r>
          </a:p>
          <a:p>
            <a:pPr marL="180018" lvl="1" indent="-180018" defTabSz="914491">
              <a:spcBef>
                <a:spcPts val="600"/>
              </a:spcBef>
              <a:buFont typeface="ABBvoiceOffice" panose="020D0603020503020204" pitchFamily="34" charset="0"/>
              <a:buChar char="–"/>
            </a:pPr>
            <a:endParaRPr lang="en-US" sz="1400" dirty="0">
              <a:solidFill>
                <a:srgbClr val="000000"/>
              </a:solidFill>
            </a:endParaRPr>
          </a:p>
          <a:p>
            <a:pPr lvl="0" defTabSz="914491">
              <a:spcBef>
                <a:spcPts val="600"/>
              </a:spcBef>
            </a:pPr>
            <a:r>
              <a:rPr lang="en-US" sz="1400" dirty="0" err="1">
                <a:solidFill>
                  <a:srgbClr val="000000"/>
                </a:solidFill>
              </a:rPr>
              <a:t>Emax</a:t>
            </a:r>
            <a:r>
              <a:rPr lang="en-US" sz="1400" dirty="0">
                <a:solidFill>
                  <a:srgbClr val="000000"/>
                </a:solidFill>
              </a:rPr>
              <a:t> Life Cycle</a:t>
            </a:r>
          </a:p>
          <a:p>
            <a:pPr marL="180018" lvl="1" indent="-180018" defTabSz="914491">
              <a:spcBef>
                <a:spcPts val="600"/>
              </a:spcBef>
              <a:buFont typeface="ABBvoiceOffice" panose="020D0603020503020204" pitchFamily="34" charset="0"/>
              <a:buChar char="–"/>
            </a:pPr>
            <a:r>
              <a:rPr lang="en-US" sz="1400" dirty="0">
                <a:solidFill>
                  <a:srgbClr val="000000"/>
                </a:solidFill>
              </a:rPr>
              <a:t>Launch: 2003</a:t>
            </a:r>
          </a:p>
          <a:p>
            <a:pPr marL="180018" lvl="1" indent="-180018" defTabSz="914491">
              <a:spcBef>
                <a:spcPts val="600"/>
              </a:spcBef>
              <a:buFont typeface="ABBvoiceOffice" panose="020D0603020503020204" pitchFamily="34" charset="0"/>
              <a:buChar char="–"/>
            </a:pPr>
            <a:r>
              <a:rPr lang="en-US" sz="1400" dirty="0">
                <a:solidFill>
                  <a:srgbClr val="000000"/>
                </a:solidFill>
              </a:rPr>
              <a:t>Life cycle status: Classic</a:t>
            </a:r>
          </a:p>
          <a:p>
            <a:pPr lvl="1" defTabSz="914491">
              <a:spcBef>
                <a:spcPts val="600"/>
              </a:spcBef>
            </a:pPr>
            <a:endParaRPr lang="en-US" sz="1400" dirty="0">
              <a:solidFill>
                <a:srgbClr val="000000"/>
              </a:solidFill>
            </a:endParaRPr>
          </a:p>
          <a:p>
            <a:pPr marL="180018" lvl="1" indent="-180018" defTabSz="914491">
              <a:spcBef>
                <a:spcPts val="600"/>
              </a:spcBef>
              <a:buFont typeface="ABBvoiceOffice" panose="020D0603020503020204" pitchFamily="34" charset="0"/>
              <a:buChar char="–"/>
            </a:pPr>
            <a:endParaRPr lang="en-US" sz="1400" dirty="0">
              <a:solidFill>
                <a:srgbClr val="000000"/>
              </a:solidFill>
            </a:endParaRPr>
          </a:p>
        </p:txBody>
      </p:sp>
      <p:cxnSp>
        <p:nvCxnSpPr>
          <p:cNvPr id="15"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pic>
        <p:nvPicPr>
          <p:cNvPr id="13" name="Picture 1">
            <a:extLst>
              <a:ext uri="{FF2B5EF4-FFF2-40B4-BE49-F238E27FC236}">
                <a16:creationId xmlns:a16="http://schemas.microsoft.com/office/drawing/2014/main" id="{00000000-0008-0000-0100-000002000000}"/>
              </a:ext>
            </a:extLst>
          </p:cNvPr>
          <p:cNvPicPr>
            <a:picLocks noChangeAspect="1"/>
          </p:cNvPicPr>
          <p:nvPr/>
        </p:nvPicPr>
        <p:blipFill>
          <a:blip r:embed="rId2"/>
          <a:stretch>
            <a:fillRect/>
          </a:stretch>
        </p:blipFill>
        <p:spPr>
          <a:xfrm>
            <a:off x="7731451" y="2363756"/>
            <a:ext cx="2755839" cy="2808064"/>
          </a:xfrm>
          <a:prstGeom prst="rect">
            <a:avLst/>
          </a:prstGeom>
        </p:spPr>
      </p:pic>
    </p:spTree>
    <p:extLst>
      <p:ext uri="{BB962C8B-B14F-4D97-AF65-F5344CB8AC3E}">
        <p14:creationId xmlns:p14="http://schemas.microsoft.com/office/powerpoint/2010/main" val="51737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en-US" dirty="0"/>
              <a:t>Direct Replacement </a:t>
            </a:r>
            <a:r>
              <a:rPr lang="en-US" dirty="0" err="1"/>
              <a:t>Emax</a:t>
            </a:r>
            <a:r>
              <a:rPr lang="en-US" dirty="0"/>
              <a:t> &amp; New </a:t>
            </a:r>
            <a:r>
              <a:rPr lang="en-US" dirty="0" err="1"/>
              <a:t>Emax</a:t>
            </a:r>
            <a:r>
              <a:rPr lang="en-US" dirty="0"/>
              <a:t> to </a:t>
            </a:r>
            <a:r>
              <a:rPr lang="en-US" dirty="0" err="1"/>
              <a:t>Emax</a:t>
            </a:r>
            <a:r>
              <a:rPr lang="en-US" dirty="0"/>
              <a:t> 2</a:t>
            </a:r>
            <a:endParaRPr lang="it-IT" dirty="0">
              <a:solidFill>
                <a:srgbClr val="FF0000"/>
              </a:solidFill>
            </a:endParaRPr>
          </a:p>
        </p:txBody>
      </p:sp>
      <p:sp>
        <p:nvSpPr>
          <p:cNvPr id="3" name="Segnaposto data 2"/>
          <p:cNvSpPr>
            <a:spLocks noGrp="1"/>
          </p:cNvSpPr>
          <p:nvPr>
            <p:ph type="dt" sz="half" idx="18"/>
          </p:nvPr>
        </p:nvSpPr>
        <p:spPr/>
        <p:txBody>
          <a:bodyPr/>
          <a:lstStyle/>
          <a:p>
            <a:fld id="{F7AFF65D-AAB4-46ED-A858-A6BA48891152}" type="datetime4">
              <a:rPr lang="en-US" smtClean="0"/>
              <a:pPr/>
              <a:t>May 28, 2020</a:t>
            </a:fld>
            <a:endParaRPr lang="en-US" dirty="0"/>
          </a:p>
        </p:txBody>
      </p:sp>
      <p:sp>
        <p:nvSpPr>
          <p:cNvPr id="4" name="Segnaposto piè di pagina 3"/>
          <p:cNvSpPr>
            <a:spLocks noGrp="1"/>
          </p:cNvSpPr>
          <p:nvPr>
            <p:ph type="ftr" sz="quarter" idx="19"/>
          </p:nvPr>
        </p:nvSpPr>
        <p:spPr/>
        <p:txBody>
          <a:bodyPr/>
          <a:lstStyle/>
          <a:p>
            <a:pPr lvl="8"/>
            <a:endParaRPr lang="en-US" dirty="0"/>
          </a:p>
        </p:txBody>
      </p:sp>
      <p:sp>
        <p:nvSpPr>
          <p:cNvPr id="5" name="Segnaposto numero diapositiva 4"/>
          <p:cNvSpPr>
            <a:spLocks noGrp="1"/>
          </p:cNvSpPr>
          <p:nvPr>
            <p:ph type="sldNum" sz="quarter" idx="20"/>
          </p:nvPr>
        </p:nvSpPr>
        <p:spPr/>
        <p:txBody>
          <a:bodyPr/>
          <a:lstStyle/>
          <a:p>
            <a:r>
              <a:rPr lang="en-US"/>
              <a:t>Slide </a:t>
            </a:r>
            <a:fld id="{619F89D8-7AE3-494A-97F3-03D680869632}" type="slidenum">
              <a:rPr lang="en-US" smtClean="0"/>
              <a:pPr/>
              <a:t>9</a:t>
            </a:fld>
            <a:endParaRPr lang="en-US" dirty="0"/>
          </a:p>
        </p:txBody>
      </p:sp>
      <p:sp>
        <p:nvSpPr>
          <p:cNvPr id="8" name="Sottotitolo 7"/>
          <p:cNvSpPr>
            <a:spLocks noGrp="1"/>
          </p:cNvSpPr>
          <p:nvPr>
            <p:ph type="subTitle" idx="13"/>
          </p:nvPr>
        </p:nvSpPr>
        <p:spPr/>
        <p:txBody>
          <a:bodyPr/>
          <a:lstStyle/>
          <a:p>
            <a:r>
              <a:rPr lang="it-IT" dirty="0" err="1"/>
              <a:t>Retrofitting</a:t>
            </a:r>
            <a:r>
              <a:rPr lang="it-IT" dirty="0"/>
              <a:t> </a:t>
            </a:r>
            <a:r>
              <a:rPr lang="it-IT" dirty="0" err="1"/>
              <a:t>kits</a:t>
            </a:r>
            <a:r>
              <a:rPr lang="it-IT" dirty="0"/>
              <a:t> </a:t>
            </a:r>
            <a:r>
              <a:rPr lang="it-IT" dirty="0" err="1"/>
              <a:t>solutions</a:t>
            </a:r>
            <a:r>
              <a:rPr lang="it-IT" dirty="0"/>
              <a:t> </a:t>
            </a:r>
            <a:r>
              <a:rPr lang="it-IT" dirty="0" err="1"/>
              <a:t>available</a:t>
            </a:r>
            <a:endParaRPr lang="en-US" dirty="0"/>
          </a:p>
        </p:txBody>
      </p:sp>
      <p:sp>
        <p:nvSpPr>
          <p:cNvPr id="9" name="Text Placeholder 11"/>
          <p:cNvSpPr txBox="1">
            <a:spLocks/>
          </p:cNvSpPr>
          <p:nvPr/>
        </p:nvSpPr>
        <p:spPr bwMode="gray">
          <a:xfrm>
            <a:off x="332368" y="1931192"/>
            <a:ext cx="11520000" cy="252000"/>
          </a:xfrm>
          <a:prstGeom prst="rect">
            <a:avLst/>
          </a:prstGeo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a:spcBef>
                <a:spcPts val="600"/>
              </a:spcBef>
            </a:pPr>
            <a:r>
              <a:rPr lang="en-US" dirty="0" err="1"/>
              <a:t>Emax</a:t>
            </a:r>
            <a:r>
              <a:rPr lang="en-US" dirty="0"/>
              <a:t>/New </a:t>
            </a:r>
            <a:r>
              <a:rPr lang="en-US" dirty="0" err="1"/>
              <a:t>Emax</a:t>
            </a:r>
            <a:r>
              <a:rPr lang="en-US" dirty="0"/>
              <a:t> to </a:t>
            </a:r>
            <a:r>
              <a:rPr lang="en-US" dirty="0" err="1"/>
              <a:t>Emax</a:t>
            </a:r>
            <a:r>
              <a:rPr lang="en-US" dirty="0"/>
              <a:t> 2</a:t>
            </a:r>
          </a:p>
        </p:txBody>
      </p:sp>
      <p:cxnSp>
        <p:nvCxnSpPr>
          <p:cNvPr id="11"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2" name="Segnaposto piè di pagina 11"/>
          <p:cNvSpPr>
            <a:spLocks noGrp="1"/>
          </p:cNvSpPr>
          <p:nvPr>
            <p:ph type="ftr" sz="quarter" idx="19"/>
          </p:nvPr>
        </p:nvSpPr>
        <p:spPr/>
        <p:txBody>
          <a:bodyPr/>
          <a:lstStyle/>
          <a:p>
            <a:endParaRPr lang="it-IT"/>
          </a:p>
        </p:txBody>
      </p:sp>
      <p:sp>
        <p:nvSpPr>
          <p:cNvPr id="14" name="Segnaposto piè di pagina 13"/>
          <p:cNvSpPr>
            <a:spLocks noGrp="1"/>
          </p:cNvSpPr>
          <p:nvPr>
            <p:ph type="ftr" sz="quarter" idx="19"/>
          </p:nvPr>
        </p:nvSpPr>
        <p:spPr/>
        <p:txBody>
          <a:bodyPr/>
          <a:lstStyle/>
          <a:p>
            <a:endParaRPr lang="it-IT" dirty="0"/>
          </a:p>
        </p:txBody>
      </p:sp>
      <p:sp>
        <p:nvSpPr>
          <p:cNvPr id="13" name="Content Placeholder 3">
            <a:extLst>
              <a:ext uri="{FF2B5EF4-FFF2-40B4-BE49-F238E27FC236}">
                <a16:creationId xmlns:a16="http://schemas.microsoft.com/office/drawing/2014/main" id="{2E34B137-1189-4CAB-A526-0DCBE14EE0F9}"/>
              </a:ext>
            </a:extLst>
          </p:cNvPr>
          <p:cNvSpPr txBox="1">
            <a:spLocks/>
          </p:cNvSpPr>
          <p:nvPr/>
        </p:nvSpPr>
        <p:spPr bwMode="gray">
          <a:xfrm>
            <a:off x="332366" y="5952395"/>
            <a:ext cx="11524671" cy="118192"/>
          </a:xfrm>
          <a:prstGeom prst="rect">
            <a:avLst/>
          </a:prstGeom>
          <a:noFill/>
        </p:spPr>
        <p:txBody>
          <a:bodyPr vert="horz" lIns="0" tIns="0" rIns="0" bIns="0" rtlCol="0" anchor="t">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1" defTabSz="914491">
              <a:lnSpc>
                <a:spcPts val="800"/>
              </a:lnSpc>
              <a:spcBef>
                <a:spcPts val="600"/>
              </a:spcBef>
            </a:pPr>
            <a:r>
              <a:rPr lang="en-US" sz="900" dirty="0">
                <a:solidFill>
                  <a:srgbClr val="000000"/>
                </a:solidFill>
              </a:rPr>
              <a:t>* Version available only for New </a:t>
            </a:r>
            <a:r>
              <a:rPr lang="en-US" sz="900" dirty="0" err="1">
                <a:solidFill>
                  <a:srgbClr val="000000"/>
                </a:solidFill>
              </a:rPr>
              <a:t>Emax</a:t>
            </a:r>
            <a:r>
              <a:rPr lang="en-US" sz="900" dirty="0">
                <a:solidFill>
                  <a:srgbClr val="000000"/>
                </a:solidFill>
              </a:rPr>
              <a:t>; (1) Available only for 3p versions; (2) Available also for 4p/f versions</a:t>
            </a:r>
          </a:p>
        </p:txBody>
      </p:sp>
      <p:graphicFrame>
        <p:nvGraphicFramePr>
          <p:cNvPr id="20" name="Tabella 19">
            <a:extLst>
              <a:ext uri="{FF2B5EF4-FFF2-40B4-BE49-F238E27FC236}">
                <a16:creationId xmlns:a16="http://schemas.microsoft.com/office/drawing/2014/main" id="{5D2B3D1E-2061-4661-884E-122EDACAAD16}"/>
              </a:ext>
            </a:extLst>
          </p:cNvPr>
          <p:cNvGraphicFramePr>
            <a:graphicFrameLocks noGrp="1"/>
          </p:cNvGraphicFramePr>
          <p:nvPr>
            <p:extLst>
              <p:ext uri="{D42A27DB-BD31-4B8C-83A1-F6EECF244321}">
                <p14:modId xmlns:p14="http://schemas.microsoft.com/office/powerpoint/2010/main" val="1558632683"/>
              </p:ext>
            </p:extLst>
          </p:nvPr>
        </p:nvGraphicFramePr>
        <p:xfrm>
          <a:off x="339632" y="2238495"/>
          <a:ext cx="11512737" cy="3510298"/>
        </p:xfrm>
        <a:graphic>
          <a:graphicData uri="http://schemas.openxmlformats.org/drawingml/2006/table">
            <a:tbl>
              <a:tblPr/>
              <a:tblGrid>
                <a:gridCol w="2615771">
                  <a:extLst>
                    <a:ext uri="{9D8B030D-6E8A-4147-A177-3AD203B41FA5}">
                      <a16:colId xmlns:a16="http://schemas.microsoft.com/office/drawing/2014/main" val="2329923369"/>
                    </a:ext>
                  </a:extLst>
                </a:gridCol>
                <a:gridCol w="3167578">
                  <a:extLst>
                    <a:ext uri="{9D8B030D-6E8A-4147-A177-3AD203B41FA5}">
                      <a16:colId xmlns:a16="http://schemas.microsoft.com/office/drawing/2014/main" val="1725183249"/>
                    </a:ext>
                  </a:extLst>
                </a:gridCol>
                <a:gridCol w="1909796">
                  <a:extLst>
                    <a:ext uri="{9D8B030D-6E8A-4147-A177-3AD203B41FA5}">
                      <a16:colId xmlns:a16="http://schemas.microsoft.com/office/drawing/2014/main" val="2206948518"/>
                    </a:ext>
                  </a:extLst>
                </a:gridCol>
                <a:gridCol w="1909796">
                  <a:extLst>
                    <a:ext uri="{9D8B030D-6E8A-4147-A177-3AD203B41FA5}">
                      <a16:colId xmlns:a16="http://schemas.microsoft.com/office/drawing/2014/main" val="1766075658"/>
                    </a:ext>
                  </a:extLst>
                </a:gridCol>
                <a:gridCol w="1909796">
                  <a:extLst>
                    <a:ext uri="{9D8B030D-6E8A-4147-A177-3AD203B41FA5}">
                      <a16:colId xmlns:a16="http://schemas.microsoft.com/office/drawing/2014/main" val="596581015"/>
                    </a:ext>
                  </a:extLst>
                </a:gridCol>
              </a:tblGrid>
              <a:tr h="183410">
                <a:tc>
                  <a:txBody>
                    <a:bodyPr/>
                    <a:lstStyle/>
                    <a:p>
                      <a:pPr algn="l" fontAlgn="b"/>
                      <a:endParaRPr lang="it-IT" sz="1200" b="0" i="0" u="none" strike="noStrike" dirty="0">
                        <a:solidFill>
                          <a:srgbClr val="000000"/>
                        </a:solidFill>
                        <a:effectLst/>
                        <a:latin typeface="ABBvoice" panose="020D0603020503020204" pitchFamily="34" charset="0"/>
                      </a:endParaRPr>
                    </a:p>
                  </a:txBody>
                  <a:tcPr marL="0" marR="0" marT="0" marB="0" anchor="b">
                    <a:lnL>
                      <a:noFill/>
                    </a:lnL>
                    <a:lnR>
                      <a:noFill/>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it-IT" sz="1200" b="0" i="0" u="none" strike="noStrike">
                        <a:solidFill>
                          <a:srgbClr val="000000"/>
                        </a:solidFill>
                        <a:effectLst/>
                        <a:latin typeface="ABBvoice" panose="020D0603020503020204" pitchFamily="34" charset="0"/>
                      </a:endParaRPr>
                    </a:p>
                  </a:txBody>
                  <a:tcPr marL="0" marR="0" marT="0" marB="0" anchor="b">
                    <a:lnL>
                      <a:noFill/>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it-IT" sz="1200" b="1" i="0" u="none" strike="noStrike" dirty="0" err="1">
                          <a:solidFill>
                            <a:srgbClr val="000000"/>
                          </a:solidFill>
                          <a:effectLst/>
                          <a:latin typeface="ABBvoice" panose="020D0603020503020204" pitchFamily="34" charset="0"/>
                        </a:rPr>
                        <a:t>Versions</a:t>
                      </a:r>
                      <a:endParaRPr lang="it-IT" sz="1200" b="1" i="0" u="none" strike="noStrike" dirty="0">
                        <a:solidFill>
                          <a:srgbClr val="000000"/>
                        </a:solidFill>
                        <a:effectLst/>
                        <a:latin typeface="ABBvoice" panose="020D0603020503020204" pitchFamily="34" charset="0"/>
                      </a:endParaRP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76345156"/>
                  </a:ext>
                </a:extLst>
              </a:tr>
              <a:tr h="183410">
                <a:tc>
                  <a:txBody>
                    <a:bodyPr/>
                    <a:lstStyle/>
                    <a:p>
                      <a:pPr algn="ctr" fontAlgn="ctr"/>
                      <a:r>
                        <a:rPr lang="it-IT" sz="1200" b="1" i="0" u="none" strike="noStrike" dirty="0">
                          <a:solidFill>
                            <a:srgbClr val="000000"/>
                          </a:solidFill>
                          <a:effectLst/>
                          <a:latin typeface="ABBvoice" panose="020D0603020503020204" pitchFamily="34" charset="0"/>
                        </a:rPr>
                        <a:t>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ABBvoice" panose="020D0603020503020204" pitchFamily="34" charset="0"/>
                        </a:rPr>
                        <a:t> </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ABBvoice" panose="020D0603020503020204" pitchFamily="34" charset="0"/>
                        </a:rPr>
                        <a:t>FIXED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it-IT" sz="1200" b="1" i="0" u="none" strike="noStrike">
                          <a:solidFill>
                            <a:srgbClr val="000000"/>
                          </a:solidFill>
                          <a:effectLst/>
                          <a:latin typeface="ABBvoice" panose="020D0603020503020204" pitchFamily="34" charset="0"/>
                        </a:rPr>
                        <a:t>WITHDRAWABLE</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t-IT"/>
                    </a:p>
                  </a:txBody>
                  <a:tcPr/>
                </a:tc>
                <a:extLst>
                  <a:ext uri="{0D108BD9-81ED-4DB2-BD59-A6C34878D82A}">
                    <a16:rowId xmlns:a16="http://schemas.microsoft.com/office/drawing/2014/main" val="117076337"/>
                  </a:ext>
                </a:extLst>
              </a:tr>
              <a:tr h="183410">
                <a:tc>
                  <a:txBody>
                    <a:bodyPr/>
                    <a:lstStyle/>
                    <a:p>
                      <a:pPr algn="l" fontAlgn="ctr"/>
                      <a:r>
                        <a:rPr lang="it-IT" sz="1200" b="1" i="0" u="none" strike="noStrike" dirty="0" err="1">
                          <a:solidFill>
                            <a:srgbClr val="000000"/>
                          </a:solidFill>
                          <a:effectLst/>
                          <a:latin typeface="ABBvoice" panose="020D0603020503020204" pitchFamily="34" charset="0"/>
                        </a:rPr>
                        <a:t>Emax</a:t>
                      </a:r>
                      <a:r>
                        <a:rPr lang="it-IT" sz="1200" b="1" i="0" u="none" strike="noStrike" dirty="0">
                          <a:solidFill>
                            <a:srgbClr val="000000"/>
                          </a:solidFill>
                          <a:effectLst/>
                          <a:latin typeface="ABBvoice" panose="020D0603020503020204" pitchFamily="34" charset="0"/>
                        </a:rPr>
                        <a:t> /  New </a:t>
                      </a:r>
                      <a:r>
                        <a:rPr lang="it-IT" sz="1200" b="1" i="0" u="none" strike="noStrike" dirty="0" err="1">
                          <a:solidFill>
                            <a:srgbClr val="000000"/>
                          </a:solidFill>
                          <a:effectLst/>
                          <a:latin typeface="ABBvoice" panose="020D0603020503020204" pitchFamily="34" charset="0"/>
                        </a:rPr>
                        <a:t>Emax</a:t>
                      </a:r>
                      <a:endParaRPr lang="it-IT" sz="1200" b="1" i="0" u="none" strike="noStrike" dirty="0">
                        <a:solidFill>
                          <a:srgbClr val="000000"/>
                        </a:solidFill>
                        <a:effectLst/>
                        <a:latin typeface="ABBvoice" panose="020D060302050302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1" i="0" u="none" strike="noStrike" dirty="0">
                          <a:solidFill>
                            <a:srgbClr val="000000"/>
                          </a:solidFill>
                          <a:effectLst/>
                          <a:latin typeface="ABBvoice" panose="020D0603020503020204" pitchFamily="34" charset="0"/>
                        </a:rPr>
                        <a:t>Performance Level</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HR Terminals</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HR Terminals</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VR Terminals</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3793582"/>
                  </a:ext>
                </a:extLst>
              </a:tr>
              <a:tr h="183410">
                <a:tc rowSpan="2">
                  <a:txBody>
                    <a:bodyPr/>
                    <a:lstStyle/>
                    <a:p>
                      <a:pPr algn="l" fontAlgn="b"/>
                      <a:r>
                        <a:rPr lang="it-IT" sz="1200" b="1" i="0" u="none" strike="noStrike" dirty="0">
                          <a:solidFill>
                            <a:srgbClr val="000000"/>
                          </a:solidFill>
                          <a:effectLst/>
                          <a:latin typeface="ABBvoice" panose="020D0603020503020204" pitchFamily="34" charset="0"/>
                        </a:rPr>
                        <a:t>X1*</a:t>
                      </a:r>
                      <a:endParaRPr lang="it-IT" sz="12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B</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012140"/>
                  </a:ext>
                </a:extLst>
              </a:tr>
              <a:tr h="183410">
                <a:tc vMerge="1">
                  <a:txBody>
                    <a:bodyPr/>
                    <a:lstStyle/>
                    <a:p>
                      <a:endParaRPr lang="it-IT"/>
                    </a:p>
                  </a:txBody>
                  <a:tcPr/>
                </a:tc>
                <a:tc>
                  <a:txBody>
                    <a:bodyPr/>
                    <a:lstStyle/>
                    <a:p>
                      <a:pPr algn="ctr" fontAlgn="ctr"/>
                      <a:r>
                        <a:rPr lang="it-IT" sz="1200" b="0" i="0" u="none" strike="noStrike" dirty="0">
                          <a:solidFill>
                            <a:srgbClr val="000000"/>
                          </a:solidFill>
                          <a:effectLst/>
                          <a:latin typeface="ABBvoice" panose="020D0603020503020204" pitchFamily="34" charset="0"/>
                        </a:rPr>
                        <a:t>N</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2635051"/>
                  </a:ext>
                </a:extLst>
              </a:tr>
              <a:tr h="183410">
                <a:tc rowSpan="2">
                  <a:txBody>
                    <a:bodyPr/>
                    <a:lstStyle/>
                    <a:p>
                      <a:pPr algn="l" fontAlgn="b"/>
                      <a:r>
                        <a:rPr lang="it-IT" sz="1200" b="1" i="0" u="none" strike="noStrike" dirty="0">
                          <a:solidFill>
                            <a:srgbClr val="000000"/>
                          </a:solidFill>
                          <a:effectLst/>
                          <a:latin typeface="ABBvoice" panose="020D0603020503020204" pitchFamily="34" charset="0"/>
                        </a:rPr>
                        <a:t>E1</a:t>
                      </a:r>
                      <a:endParaRPr lang="it-IT" sz="12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B</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34218"/>
                  </a:ext>
                </a:extLst>
              </a:tr>
              <a:tr h="183410">
                <a:tc vMerge="1">
                  <a:txBody>
                    <a:bodyPr/>
                    <a:lstStyle/>
                    <a:p>
                      <a:endParaRPr lang="it-IT"/>
                    </a:p>
                  </a:txBody>
                  <a:tcPr/>
                </a:tc>
                <a:tc>
                  <a:txBody>
                    <a:bodyPr/>
                    <a:lstStyle/>
                    <a:p>
                      <a:pPr algn="ctr" fontAlgn="ctr"/>
                      <a:r>
                        <a:rPr lang="it-IT" sz="1200" b="0" i="0" u="none" strike="noStrike">
                          <a:solidFill>
                            <a:srgbClr val="000000"/>
                          </a:solidFill>
                          <a:effectLst/>
                          <a:latin typeface="ABBvoice" panose="020D0603020503020204" pitchFamily="34" charset="0"/>
                        </a:rPr>
                        <a:t>N</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6239237"/>
                  </a:ext>
                </a:extLst>
              </a:tr>
              <a:tr h="183410">
                <a:tc rowSpan="3">
                  <a:txBody>
                    <a:bodyPr/>
                    <a:lstStyle/>
                    <a:p>
                      <a:pPr algn="l" fontAlgn="b"/>
                      <a:r>
                        <a:rPr lang="it-IT" sz="1200" b="1" i="0" u="none" strike="noStrike" dirty="0">
                          <a:solidFill>
                            <a:srgbClr val="000000"/>
                          </a:solidFill>
                          <a:effectLst/>
                          <a:latin typeface="ABBvoice" panose="020D0603020503020204" pitchFamily="34" charset="0"/>
                        </a:rPr>
                        <a:t>E2</a:t>
                      </a:r>
                      <a:endParaRPr lang="it-IT" sz="12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B</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9562740"/>
                  </a:ext>
                </a:extLst>
              </a:tr>
              <a:tr h="183410">
                <a:tc vMerge="1">
                  <a:txBody>
                    <a:bodyPr/>
                    <a:lstStyle/>
                    <a:p>
                      <a:endParaRPr lang="it-IT"/>
                    </a:p>
                  </a:txBody>
                  <a:tcPr/>
                </a:tc>
                <a:tc>
                  <a:txBody>
                    <a:bodyPr/>
                    <a:lstStyle/>
                    <a:p>
                      <a:pPr algn="ctr" fontAlgn="ctr"/>
                      <a:r>
                        <a:rPr lang="it-IT" sz="1200" b="0" i="0" u="none" strike="noStrike">
                          <a:solidFill>
                            <a:srgbClr val="000000"/>
                          </a:solidFill>
                          <a:effectLst/>
                          <a:latin typeface="ABBvoice" panose="020D0603020503020204" pitchFamily="34" charset="0"/>
                        </a:rPr>
                        <a:t>N</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136159"/>
                  </a:ext>
                </a:extLst>
              </a:tr>
              <a:tr h="183410">
                <a:tc vMerge="1">
                  <a:txBody>
                    <a:bodyPr/>
                    <a:lstStyle/>
                    <a:p>
                      <a:endParaRPr lang="it-IT"/>
                    </a:p>
                  </a:txBody>
                  <a:tcPr/>
                </a:tc>
                <a:tc>
                  <a:txBody>
                    <a:bodyPr/>
                    <a:lstStyle/>
                    <a:p>
                      <a:pPr algn="ctr" fontAlgn="ctr"/>
                      <a:r>
                        <a:rPr lang="it-IT" sz="1200" b="0" i="0" u="none" strike="noStrike">
                          <a:solidFill>
                            <a:srgbClr val="000000"/>
                          </a:solidFill>
                          <a:effectLst/>
                          <a:latin typeface="ABBvoice" panose="020D0603020503020204" pitchFamily="34" charset="0"/>
                        </a:rPr>
                        <a:t>S</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63137"/>
                  </a:ext>
                </a:extLst>
              </a:tr>
              <a:tr h="183410">
                <a:tc rowSpan="4">
                  <a:txBody>
                    <a:bodyPr/>
                    <a:lstStyle/>
                    <a:p>
                      <a:pPr algn="l" fontAlgn="b"/>
                      <a:r>
                        <a:rPr lang="it-IT" sz="1200" b="1" i="0" u="none" strike="noStrike" dirty="0">
                          <a:solidFill>
                            <a:srgbClr val="000000"/>
                          </a:solidFill>
                          <a:effectLst/>
                          <a:latin typeface="ABBvoice" panose="020D0603020503020204" pitchFamily="34" charset="0"/>
                        </a:rPr>
                        <a:t>E3</a:t>
                      </a:r>
                      <a:endParaRPr lang="it-IT" sz="12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N</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350209"/>
                  </a:ext>
                </a:extLst>
              </a:tr>
              <a:tr h="183410">
                <a:tc vMerge="1">
                  <a:txBody>
                    <a:bodyPr/>
                    <a:lstStyle/>
                    <a:p>
                      <a:endParaRPr lang="it-IT"/>
                    </a:p>
                  </a:txBody>
                  <a:tcPr/>
                </a:tc>
                <a:tc>
                  <a:txBody>
                    <a:bodyPr/>
                    <a:lstStyle/>
                    <a:p>
                      <a:pPr algn="ctr" fontAlgn="ctr"/>
                      <a:r>
                        <a:rPr lang="it-IT" sz="1200" b="0" i="0" u="none" strike="noStrike">
                          <a:solidFill>
                            <a:srgbClr val="000000"/>
                          </a:solidFill>
                          <a:effectLst/>
                          <a:latin typeface="ABBvoice" panose="020D0603020503020204" pitchFamily="34" charset="0"/>
                        </a:rPr>
                        <a:t>S</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256465"/>
                  </a:ext>
                </a:extLst>
              </a:tr>
              <a:tr h="183410">
                <a:tc vMerge="1">
                  <a:txBody>
                    <a:bodyPr/>
                    <a:lstStyle/>
                    <a:p>
                      <a:endParaRPr lang="it-IT"/>
                    </a:p>
                  </a:txBody>
                  <a:tcPr/>
                </a:tc>
                <a:tc>
                  <a:txBody>
                    <a:bodyPr/>
                    <a:lstStyle/>
                    <a:p>
                      <a:pPr algn="ctr" fontAlgn="ctr"/>
                      <a:r>
                        <a:rPr lang="it-IT" sz="1200" b="0" i="0" u="none" strike="noStrike">
                          <a:solidFill>
                            <a:srgbClr val="000000"/>
                          </a:solidFill>
                          <a:effectLst/>
                          <a:latin typeface="ABBvoice" panose="020D0603020503020204" pitchFamily="34" charset="0"/>
                        </a:rPr>
                        <a:t>H</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994638"/>
                  </a:ext>
                </a:extLst>
              </a:tr>
              <a:tr h="183410">
                <a:tc vMerge="1">
                  <a:txBody>
                    <a:bodyPr/>
                    <a:lstStyle/>
                    <a:p>
                      <a:endParaRPr lang="it-IT"/>
                    </a:p>
                  </a:txBody>
                  <a:tcPr/>
                </a:tc>
                <a:tc>
                  <a:txBody>
                    <a:bodyPr/>
                    <a:lstStyle/>
                    <a:p>
                      <a:pPr algn="ctr" fontAlgn="ctr"/>
                      <a:r>
                        <a:rPr lang="it-IT" sz="1200" b="0" i="0" u="none" strike="noStrike" dirty="0">
                          <a:solidFill>
                            <a:srgbClr val="000000"/>
                          </a:solidFill>
                          <a:effectLst/>
                          <a:latin typeface="ABBvoice" panose="020D0603020503020204" pitchFamily="34" charset="0"/>
                        </a:rPr>
                        <a:t>  V*</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925298"/>
                  </a:ext>
                </a:extLst>
              </a:tr>
              <a:tr h="183410">
                <a:tc rowSpan="3">
                  <a:txBody>
                    <a:bodyPr/>
                    <a:lstStyle/>
                    <a:p>
                      <a:pPr algn="l" fontAlgn="b"/>
                      <a:r>
                        <a:rPr lang="it-IT" sz="1200" b="1" i="0" u="none" strike="noStrike" dirty="0">
                          <a:solidFill>
                            <a:srgbClr val="000000"/>
                          </a:solidFill>
                          <a:effectLst/>
                          <a:latin typeface="ABBvoice" panose="020D0603020503020204" pitchFamily="34" charset="0"/>
                        </a:rPr>
                        <a:t>E4</a:t>
                      </a:r>
                      <a:endParaRPr lang="it-IT" sz="12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S</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(1)</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DR</a:t>
                      </a:r>
                      <a:r>
                        <a:rPr lang="it-IT" sz="1200" b="0" i="0" u="none" strike="noStrike" baseline="30000" dirty="0">
                          <a:solidFill>
                            <a:srgbClr val="000000"/>
                          </a:solidFill>
                          <a:effectLst/>
                          <a:latin typeface="ABBvoice" panose="020D0603020503020204" pitchFamily="34" charset="0"/>
                        </a:rPr>
                        <a:t> </a:t>
                      </a: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(1)</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88614"/>
                  </a:ext>
                </a:extLst>
              </a:tr>
              <a:tr h="183410">
                <a:tc vMerge="1">
                  <a:txBody>
                    <a:bodyPr/>
                    <a:lstStyle/>
                    <a:p>
                      <a:endParaRPr lang="it-IT"/>
                    </a:p>
                  </a:txBody>
                  <a:tcPr/>
                </a:tc>
                <a:tc>
                  <a:txBody>
                    <a:bodyPr/>
                    <a:lstStyle/>
                    <a:p>
                      <a:pPr algn="ctr" fontAlgn="ctr"/>
                      <a:r>
                        <a:rPr lang="it-IT" sz="1200" b="0" i="0" u="none" strike="noStrike" dirty="0">
                          <a:solidFill>
                            <a:srgbClr val="000000"/>
                          </a:solidFill>
                          <a:effectLst/>
                          <a:latin typeface="ABBvoice" panose="020D0603020503020204" pitchFamily="34" charset="0"/>
                        </a:rPr>
                        <a:t>H</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(1)</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DR</a:t>
                      </a:r>
                      <a:r>
                        <a:rPr lang="it-IT" sz="1200" b="0" i="0" u="none" strike="noStrike" baseline="30000" dirty="0">
                          <a:solidFill>
                            <a:srgbClr val="000000"/>
                          </a:solidFill>
                          <a:effectLst/>
                          <a:latin typeface="ABBvoice" panose="020D0603020503020204" pitchFamily="34" charset="0"/>
                        </a:rPr>
                        <a:t> </a:t>
                      </a: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(1)</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806522"/>
                  </a:ext>
                </a:extLst>
              </a:tr>
              <a:tr h="183410">
                <a:tc vMerge="1">
                  <a:txBody>
                    <a:bodyPr/>
                    <a:lstStyle/>
                    <a:p>
                      <a:endParaRPr lang="it-IT"/>
                    </a:p>
                  </a:txBody>
                  <a:tcPr/>
                </a:tc>
                <a:tc>
                  <a:txBody>
                    <a:bodyPr/>
                    <a:lstStyle/>
                    <a:p>
                      <a:pPr algn="ctr" fontAlgn="ctr"/>
                      <a:r>
                        <a:rPr lang="it-IT" sz="1200" b="0" i="0" u="none" strike="noStrike" dirty="0">
                          <a:solidFill>
                            <a:srgbClr val="000000"/>
                          </a:solidFill>
                          <a:effectLst/>
                          <a:latin typeface="ABBvoice" panose="020D0603020503020204" pitchFamily="34" charset="0"/>
                        </a:rPr>
                        <a:t>  V*</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(1)</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DR</a:t>
                      </a:r>
                      <a:r>
                        <a:rPr lang="it-IT" sz="1200" b="0" i="0" u="none" strike="noStrike" baseline="30000" dirty="0">
                          <a:solidFill>
                            <a:srgbClr val="000000"/>
                          </a:solidFill>
                          <a:effectLst/>
                          <a:latin typeface="ABBvoice" panose="020D0603020503020204" pitchFamily="34" charset="0"/>
                        </a:rPr>
                        <a:t> </a:t>
                      </a: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(1)</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7787638"/>
                  </a:ext>
                </a:extLst>
              </a:tr>
              <a:tr h="183410">
                <a:tc rowSpan="2">
                  <a:txBody>
                    <a:bodyPr/>
                    <a:lstStyle/>
                    <a:p>
                      <a:pPr algn="l" fontAlgn="b"/>
                      <a:r>
                        <a:rPr lang="it-IT" sz="1200" b="1" i="0" u="none" strike="noStrike" dirty="0">
                          <a:solidFill>
                            <a:srgbClr val="000000"/>
                          </a:solidFill>
                          <a:effectLst/>
                          <a:latin typeface="ABBvoice" panose="020D0603020503020204" pitchFamily="34" charset="0"/>
                        </a:rPr>
                        <a:t>E6</a:t>
                      </a:r>
                      <a:endParaRPr lang="it-IT" sz="1200" b="0" i="0" u="none" strike="noStrike" dirty="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a:solidFill>
                            <a:srgbClr val="000000"/>
                          </a:solidFill>
                          <a:effectLst/>
                          <a:latin typeface="ABBvoice" panose="020D0603020503020204" pitchFamily="34" charset="0"/>
                        </a:rPr>
                        <a:t>H</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DR</a:t>
                      </a:r>
                      <a:r>
                        <a:rPr lang="it-IT" sz="1200" b="0" i="0" u="none" strike="noStrike" baseline="30000" dirty="0">
                          <a:solidFill>
                            <a:srgbClr val="000000"/>
                          </a:solidFill>
                          <a:effectLst/>
                          <a:latin typeface="ABBvoice" panose="020D0603020503020204" pitchFamily="34" charset="0"/>
                        </a:rPr>
                        <a:t> </a:t>
                      </a: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(2)</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791021"/>
                  </a:ext>
                </a:extLst>
              </a:tr>
              <a:tr h="208918">
                <a:tc vMerge="1">
                  <a:txBody>
                    <a:bodyPr/>
                    <a:lstStyle/>
                    <a:p>
                      <a:endParaRPr lang="it-IT"/>
                    </a:p>
                  </a:txBody>
                  <a:tcPr/>
                </a:tc>
                <a:tc>
                  <a:txBody>
                    <a:bodyPr/>
                    <a:lstStyle/>
                    <a:p>
                      <a:pPr algn="ctr" fontAlgn="ctr"/>
                      <a:r>
                        <a:rPr lang="it-IT" sz="1200" b="0" i="0" u="none" strike="noStrike" dirty="0">
                          <a:solidFill>
                            <a:srgbClr val="000000"/>
                          </a:solidFill>
                          <a:effectLst/>
                          <a:latin typeface="ABBvoice" panose="020D0603020503020204" pitchFamily="34" charset="0"/>
                        </a:rPr>
                        <a:t>V</a:t>
                      </a:r>
                    </a:p>
                  </a:txBody>
                  <a:tcPr marL="0" marR="0" marT="0" marB="0" anchor="ct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DR -RF</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200" b="0" i="0" u="none" strike="noStrike" dirty="0">
                          <a:solidFill>
                            <a:srgbClr val="000000"/>
                          </a:solidFill>
                          <a:effectLst/>
                          <a:latin typeface="ABBvoice" panose="020D0603020503020204" pitchFamily="34" charset="0"/>
                        </a:rPr>
                        <a:t>    DR</a:t>
                      </a:r>
                      <a:r>
                        <a:rPr lang="it-IT" sz="1200" b="0" i="0" u="none" strike="noStrike" baseline="30000" dirty="0">
                          <a:solidFill>
                            <a:srgbClr val="000000"/>
                          </a:solidFill>
                          <a:effectLst/>
                          <a:latin typeface="ABBvoice" panose="020D0603020503020204" pitchFamily="34" charset="0"/>
                        </a:rPr>
                        <a:t> </a:t>
                      </a:r>
                      <a:r>
                        <a:rPr lang="it-IT" sz="1200" b="0" i="0" u="none" strike="noStrike" dirty="0">
                          <a:solidFill>
                            <a:srgbClr val="000000"/>
                          </a:solidFill>
                          <a:effectLst/>
                          <a:latin typeface="ABBvoice" panose="020D0603020503020204" pitchFamily="34" charset="0"/>
                        </a:rPr>
                        <a:t>- RF</a:t>
                      </a:r>
                      <a:r>
                        <a:rPr lang="it-IT" sz="1200" b="0" i="0" u="none" strike="noStrike" baseline="30000" dirty="0">
                          <a:solidFill>
                            <a:srgbClr val="000000"/>
                          </a:solidFill>
                          <a:effectLst/>
                          <a:latin typeface="ABBvoice" panose="020D0603020503020204" pitchFamily="34" charset="0"/>
                        </a:rPr>
                        <a:t>(2)</a:t>
                      </a:r>
                    </a:p>
                  </a:txBody>
                  <a:tcPr marL="0" marR="0" marT="0" marB="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47181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UPLICATEID" val="c8ec381fa12e44bcbe3b012151981504"/>
</p:tagLst>
</file>

<file path=ppt/tags/tag2.xml><?xml version="1.0" encoding="utf-8"?>
<p:tagLst xmlns:a="http://schemas.openxmlformats.org/drawingml/2006/main" xmlns:r="http://schemas.openxmlformats.org/officeDocument/2006/relationships" xmlns:p="http://schemas.openxmlformats.org/presentationml/2006/main">
  <p:tag name="DUPLICATEID" val="b3025d764c9d48debace3cc17203eb1f"/>
</p:tagLst>
</file>

<file path=ppt/tags/tag3.xml><?xml version="1.0" encoding="utf-8"?>
<p:tagLst xmlns:a="http://schemas.openxmlformats.org/drawingml/2006/main" xmlns:r="http://schemas.openxmlformats.org/officeDocument/2006/relationships" xmlns:p="http://schemas.openxmlformats.org/presentationml/2006/main">
  <p:tag name="DUPLICATEID" val="46518645cc2045518e41aeed76cad95a"/>
</p:tagLst>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Retrofitting kit solutions for Megamax_GS.potx" id="{D912145F-17B9-445D-8AD2-55570B04A579}" vid="{436E4F9E-D856-4AA2-B51A-41CB8C4D99FB}"/>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Retrofitting kit solutions for Megamax_GS</Template>
  <TotalTime>0</TotalTime>
  <Words>3987</Words>
  <Application>Microsoft Office PowerPoint</Application>
  <PresentationFormat>Widescreen</PresentationFormat>
  <Paragraphs>1498</Paragraphs>
  <Slides>25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ABBvoice</vt:lpstr>
      <vt:lpstr>ABBvoiceOffice</vt:lpstr>
      <vt:lpstr>Arial</vt:lpstr>
      <vt:lpstr>Calibri</vt:lpstr>
      <vt:lpstr>Symbol</vt:lpstr>
      <vt:lpstr>ABB Master</vt:lpstr>
      <vt:lpstr>Direct Replacement Emax &amp; New Emax to Emax 2</vt:lpstr>
      <vt:lpstr>ELSP Global Service</vt:lpstr>
      <vt:lpstr>Extension, upgrades and retrofits</vt:lpstr>
      <vt:lpstr>Product Portfolio - Retrofitting Kit Solutions</vt:lpstr>
      <vt:lpstr>Product Portfolio - Retrofitting Kit Solutions</vt:lpstr>
      <vt:lpstr>Product Portfolio - Retrofitting Kit Solutions</vt:lpstr>
      <vt:lpstr>Direct Replacement Emax &amp; New Emax to Emax 2</vt:lpstr>
      <vt:lpstr>Direct Replacement Emax &amp; New Emax to Emax 2</vt:lpstr>
      <vt:lpstr>Direct Replacement Emax &amp; New Emax to Emax 2</vt:lpstr>
      <vt:lpstr>Direct Replacement Emax &amp; New Emax to Emax 2 </vt:lpstr>
      <vt:lpstr>Direct Replacement Emax &amp; New Emax to Emax 2 </vt:lpstr>
      <vt:lpstr>Direct Replacement Emax &amp; New Emax to Emax 2 </vt:lpstr>
      <vt:lpstr>Direct Replacement Emax &amp; New Emax to Emax 2 </vt:lpstr>
      <vt:lpstr>Direct Replacement Emax &amp; New Emax to Emax 2 </vt:lpstr>
      <vt:lpstr>Direct Replacement Emax/New Emax to Emax 2 </vt:lpstr>
      <vt:lpstr>Direct Replacement Emax &amp; New Emax to Emax 2</vt:lpstr>
      <vt:lpstr>Direct Replacement Emax &amp; New Emax to Emax 2</vt:lpstr>
      <vt:lpstr>Direct Replacement Emax &amp; New Emax to Emax 2</vt:lpstr>
      <vt:lpstr>Direct Replacement Emax &amp; New Emax to Emax 2</vt:lpstr>
      <vt:lpstr>PowerPoint Presentation</vt:lpstr>
      <vt:lpstr>Direct Replacement Emax &amp; New Emax to Emax 2</vt:lpstr>
      <vt:lpstr>Retrofit kits</vt:lpstr>
      <vt:lpstr>Retrofit kits</vt:lpstr>
      <vt:lpstr>Retrofit kits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Megamax to Emax 2</dc:title>
  <dc:creator>Paolo Malerba</dc:creator>
  <cp:lastModifiedBy>Paolo Malerba</cp:lastModifiedBy>
  <cp:revision>134</cp:revision>
  <dcterms:created xsi:type="dcterms:W3CDTF">2018-11-19T09:55:27Z</dcterms:created>
  <dcterms:modified xsi:type="dcterms:W3CDTF">2020-05-28T11:34:50Z</dcterms:modified>
</cp:coreProperties>
</file>