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9"/>
  </p:notesMasterIdLst>
  <p:handoutMasterIdLst>
    <p:handoutMasterId r:id="rId30"/>
  </p:handoutMasterIdLst>
  <p:sldIdLst>
    <p:sldId id="256" r:id="rId7"/>
    <p:sldId id="330" r:id="rId8"/>
    <p:sldId id="331" r:id="rId9"/>
    <p:sldId id="907" r:id="rId10"/>
    <p:sldId id="342" r:id="rId11"/>
    <p:sldId id="914" r:id="rId12"/>
    <p:sldId id="357" r:id="rId13"/>
    <p:sldId id="576" r:id="rId14"/>
    <p:sldId id="913" r:id="rId15"/>
    <p:sldId id="909" r:id="rId16"/>
    <p:sldId id="908" r:id="rId17"/>
    <p:sldId id="911" r:id="rId18"/>
    <p:sldId id="581" r:id="rId19"/>
    <p:sldId id="583" r:id="rId20"/>
    <p:sldId id="468" r:id="rId21"/>
    <p:sldId id="898" r:id="rId22"/>
    <p:sldId id="419" r:id="rId23"/>
    <p:sldId id="347" r:id="rId24"/>
    <p:sldId id="332" r:id="rId25"/>
    <p:sldId id="910" r:id="rId26"/>
    <p:sldId id="519" r:id="rId27"/>
    <p:sldId id="260" r:id="rId28"/>
  </p:sldIdLst>
  <p:sldSz cx="12192000" cy="6858000"/>
  <p:notesSz cx="7772400" cy="1417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4464" userDrawn="1">
          <p15:clr>
            <a:srgbClr val="A4A3A4"/>
          </p15:clr>
        </p15:guide>
        <p15:guide id="2" pos="244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Ho" initials="NH" lastIdx="1" clrIdx="0">
    <p:extLst>
      <p:ext uri="{19B8F6BF-5375-455C-9EA6-DF929625EA0E}">
        <p15:presenceInfo xmlns:p15="http://schemas.microsoft.com/office/powerpoint/2012/main" userId="S::nicolas.ho@ca.abb.com::a35f324b-1579-4b75-8459-a0976dcbef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26" autoAdjust="0"/>
    <p:restoredTop sz="94660"/>
  </p:normalViewPr>
  <p:slideViewPr>
    <p:cSldViewPr snapToGrid="0" snapToObjects="1" showGuides="1">
      <p:cViewPr varScale="1">
        <p:scale>
          <a:sx n="71" d="100"/>
          <a:sy n="71" d="100"/>
        </p:scale>
        <p:origin x="96" y="85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4" d="100"/>
          <a:sy n="84" d="100"/>
        </p:scale>
        <p:origin x="-3804" y="-78"/>
      </p:cViewPr>
      <p:guideLst>
        <p:guide orient="horz" pos="4464"/>
        <p:guide pos="24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Ho" userId="a35f324b-1579-4b75-8459-a0976dcbef42" providerId="ADAL" clId="{61F329A8-9EF4-49EF-A151-4E3D0CFD176E}"/>
    <pc:docChg chg="custSel modSld">
      <pc:chgData name="Nicolas Ho" userId="a35f324b-1579-4b75-8459-a0976dcbef42" providerId="ADAL" clId="{61F329A8-9EF4-49EF-A151-4E3D0CFD176E}" dt="2020-04-07T21:55:05.284" v="5"/>
      <pc:docMkLst>
        <pc:docMk/>
      </pc:docMkLst>
      <pc:sldChg chg="addSp delSp modSp delAnim">
        <pc:chgData name="Nicolas Ho" userId="a35f324b-1579-4b75-8459-a0976dcbef42" providerId="ADAL" clId="{61F329A8-9EF4-49EF-A151-4E3D0CFD176E}" dt="2020-04-07T21:55:05.284" v="5"/>
        <pc:sldMkLst>
          <pc:docMk/>
          <pc:sldMk cId="2534421311" sldId="911"/>
        </pc:sldMkLst>
        <pc:spChg chg="add del mod">
          <ac:chgData name="Nicolas Ho" userId="a35f324b-1579-4b75-8459-a0976dcbef42" providerId="ADAL" clId="{61F329A8-9EF4-49EF-A151-4E3D0CFD176E}" dt="2020-04-07T21:55:05.284" v="5"/>
          <ac:spMkLst>
            <pc:docMk/>
            <pc:sldMk cId="2534421311" sldId="911"/>
            <ac:spMk id="25" creationId="{04A828F3-28B8-4CF4-B0D6-A18ED6EA045A}"/>
          </ac:spMkLst>
        </pc:spChg>
        <pc:picChg chg="del">
          <ac:chgData name="Nicolas Ho" userId="a35f324b-1579-4b75-8459-a0976dcbef42" providerId="ADAL" clId="{61F329A8-9EF4-49EF-A151-4E3D0CFD176E}" dt="2020-04-07T21:55:02.222" v="4" actId="478"/>
          <ac:picMkLst>
            <pc:docMk/>
            <pc:sldMk cId="2534421311" sldId="911"/>
            <ac:picMk id="23" creationId="{2AC378A9-125D-4483-ACF6-E35B36A9C904}"/>
          </ac:picMkLst>
        </pc:picChg>
        <pc:picChg chg="add mod">
          <ac:chgData name="Nicolas Ho" userId="a35f324b-1579-4b75-8459-a0976dcbef42" providerId="ADAL" clId="{61F329A8-9EF4-49EF-A151-4E3D0CFD176E}" dt="2020-04-07T21:55:05.284" v="5"/>
          <ac:picMkLst>
            <pc:docMk/>
            <pc:sldMk cId="2534421311" sldId="911"/>
            <ac:picMk id="26" creationId="{57F85804-6A79-4233-9602-2480A348BFE7}"/>
          </ac:picMkLst>
        </pc:picChg>
      </pc:sldChg>
      <pc:sldChg chg="addSp delSp modSp delAnim">
        <pc:chgData name="Nicolas Ho" userId="a35f324b-1579-4b75-8459-a0976dcbef42" providerId="ADAL" clId="{61F329A8-9EF4-49EF-A151-4E3D0CFD176E}" dt="2020-04-07T21:54:37.440" v="3" actId="14100"/>
        <pc:sldMkLst>
          <pc:docMk/>
          <pc:sldMk cId="2255212569" sldId="913"/>
        </pc:sldMkLst>
        <pc:spChg chg="add mod">
          <ac:chgData name="Nicolas Ho" userId="a35f324b-1579-4b75-8459-a0976dcbef42" providerId="ADAL" clId="{61F329A8-9EF4-49EF-A151-4E3D0CFD176E}" dt="2020-04-07T21:54:30.285" v="0" actId="478"/>
          <ac:spMkLst>
            <pc:docMk/>
            <pc:sldMk cId="2255212569" sldId="913"/>
            <ac:spMk id="11" creationId="{08545381-D486-47D4-9C10-19CA3182020B}"/>
          </ac:spMkLst>
        </pc:spChg>
        <pc:picChg chg="del">
          <ac:chgData name="Nicolas Ho" userId="a35f324b-1579-4b75-8459-a0976dcbef42" providerId="ADAL" clId="{61F329A8-9EF4-49EF-A151-4E3D0CFD176E}" dt="2020-04-07T21:54:30.285" v="0" actId="478"/>
          <ac:picMkLst>
            <pc:docMk/>
            <pc:sldMk cId="2255212569" sldId="913"/>
            <ac:picMk id="8" creationId="{13F46A7A-3B9F-4562-A737-518A9BD644EC}"/>
          </ac:picMkLst>
        </pc:picChg>
        <pc:picChg chg="add mod">
          <ac:chgData name="Nicolas Ho" userId="a35f324b-1579-4b75-8459-a0976dcbef42" providerId="ADAL" clId="{61F329A8-9EF4-49EF-A151-4E3D0CFD176E}" dt="2020-04-07T21:54:37.440" v="3" actId="14100"/>
          <ac:picMkLst>
            <pc:docMk/>
            <pc:sldMk cId="2255212569" sldId="913"/>
            <ac:picMk id="12" creationId="{09568AEE-3305-4D5F-A73E-71FF79E893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1"/>
            <a:ext cx="3368040" cy="708660"/>
          </a:xfrm>
          <a:prstGeom prst="rect">
            <a:avLst/>
          </a:prstGeom>
        </p:spPr>
        <p:txBody>
          <a:bodyPr vert="horz" lIns="125382" tIns="62691" rIns="125382" bIns="62691" rtlCol="0"/>
          <a:lstStyle>
            <a:lvl1pPr algn="l">
              <a:defRPr sz="16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4402562" y="1"/>
            <a:ext cx="3368040" cy="708660"/>
          </a:xfrm>
          <a:prstGeom prst="rect">
            <a:avLst/>
          </a:prstGeom>
        </p:spPr>
        <p:txBody>
          <a:bodyPr vert="horz" lIns="125382" tIns="62691" rIns="125382" bIns="62691" rtlCol="0"/>
          <a:lstStyle>
            <a:lvl1pPr algn="r">
              <a:defRPr sz="16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5/24/2022</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13462081"/>
            <a:ext cx="3368040" cy="708660"/>
          </a:xfrm>
          <a:prstGeom prst="rect">
            <a:avLst/>
          </a:prstGeom>
        </p:spPr>
        <p:txBody>
          <a:bodyPr vert="horz" lIns="125382" tIns="62691" rIns="125382" bIns="62691" rtlCol="0" anchor="b"/>
          <a:lstStyle>
            <a:lvl1pPr algn="l">
              <a:defRPr sz="16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4402562" y="13462081"/>
            <a:ext cx="3368040" cy="708660"/>
          </a:xfrm>
          <a:prstGeom prst="rect">
            <a:avLst/>
          </a:prstGeom>
        </p:spPr>
        <p:txBody>
          <a:bodyPr vert="horz" lIns="125382" tIns="62691" rIns="125382" bIns="62691" rtlCol="0" anchor="b"/>
          <a:lstStyle>
            <a:lvl1pPr algn="r">
              <a:defRPr sz="16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1"/>
            <a:ext cx="3368040" cy="708660"/>
          </a:xfrm>
          <a:prstGeom prst="rect">
            <a:avLst/>
          </a:prstGeom>
        </p:spPr>
        <p:txBody>
          <a:bodyPr vert="horz" lIns="125382" tIns="62691" rIns="125382" bIns="62691" rtlCol="0"/>
          <a:lstStyle>
            <a:lvl1pPr algn="l">
              <a:defRPr sz="16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4402562" y="1"/>
            <a:ext cx="3368040" cy="708660"/>
          </a:xfrm>
          <a:prstGeom prst="rect">
            <a:avLst/>
          </a:prstGeom>
        </p:spPr>
        <p:txBody>
          <a:bodyPr vert="horz" lIns="125382" tIns="62691" rIns="125382" bIns="62691" rtlCol="0"/>
          <a:lstStyle>
            <a:lvl1pPr algn="r">
              <a:defRPr sz="16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5/24/2022</a:t>
            </a:fld>
            <a:endParaRPr lang="en-US" dirty="0"/>
          </a:p>
        </p:txBody>
      </p:sp>
      <p:sp>
        <p:nvSpPr>
          <p:cNvPr id="4" name="Slide Image Placeholder 3"/>
          <p:cNvSpPr>
            <a:spLocks noGrp="1" noRot="1" noChangeAspect="1"/>
          </p:cNvSpPr>
          <p:nvPr>
            <p:ph type="sldImg" idx="2"/>
          </p:nvPr>
        </p:nvSpPr>
        <p:spPr bwMode="gray">
          <a:xfrm>
            <a:off x="-835025" y="1063625"/>
            <a:ext cx="9448800" cy="5314950"/>
          </a:xfrm>
          <a:prstGeom prst="rect">
            <a:avLst/>
          </a:prstGeom>
          <a:noFill/>
          <a:ln w="12700">
            <a:solidFill>
              <a:schemeClr val="accent5"/>
            </a:solidFill>
          </a:ln>
        </p:spPr>
        <p:txBody>
          <a:bodyPr vert="horz" lIns="125382" tIns="62691" rIns="125382" bIns="62691" rtlCol="0" anchor="ctr"/>
          <a:lstStyle/>
          <a:p>
            <a:endParaRPr lang="en-US" dirty="0"/>
          </a:p>
        </p:txBody>
      </p:sp>
      <p:sp>
        <p:nvSpPr>
          <p:cNvPr id="5" name="Notes Placeholder 4"/>
          <p:cNvSpPr>
            <a:spLocks noGrp="1"/>
          </p:cNvSpPr>
          <p:nvPr>
            <p:ph type="body" sz="quarter" idx="3"/>
          </p:nvPr>
        </p:nvSpPr>
        <p:spPr bwMode="gray">
          <a:xfrm>
            <a:off x="434998" y="6732271"/>
            <a:ext cx="6902404" cy="637794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13462081"/>
            <a:ext cx="3368040" cy="708660"/>
          </a:xfrm>
          <a:prstGeom prst="rect">
            <a:avLst/>
          </a:prstGeom>
        </p:spPr>
        <p:txBody>
          <a:bodyPr vert="horz" lIns="125382" tIns="62691" rIns="125382" bIns="62691" rtlCol="0" anchor="b"/>
          <a:lstStyle>
            <a:lvl1pPr algn="l">
              <a:defRPr sz="16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4402562" y="13462081"/>
            <a:ext cx="3368040" cy="708660"/>
          </a:xfrm>
          <a:prstGeom prst="rect">
            <a:avLst/>
          </a:prstGeom>
        </p:spPr>
        <p:txBody>
          <a:bodyPr vert="horz" lIns="125382" tIns="62691" rIns="125382" bIns="62691" rtlCol="0" anchor="b"/>
          <a:lstStyle>
            <a:lvl1pPr algn="r">
              <a:defRPr sz="16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1063625"/>
            <a:ext cx="9448800" cy="5314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1</a:t>
            </a:fld>
            <a:endParaRPr lang="en-US" dirty="0"/>
          </a:p>
        </p:txBody>
      </p:sp>
    </p:spTree>
    <p:extLst>
      <p:ext uri="{BB962C8B-B14F-4D97-AF65-F5344CB8AC3E}">
        <p14:creationId xmlns:p14="http://schemas.microsoft.com/office/powerpoint/2010/main" val="404722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Office"/>
                <a:ea typeface="ABBvoiceOffice"/>
                <a:cs typeface="ABBvoiceOffice"/>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BBvoiceOffice"/>
              <a:ea typeface="ABBvoiceOffice"/>
              <a:cs typeface="ABBvoiceOffice"/>
            </a:endParaRPr>
          </a:p>
        </p:txBody>
      </p:sp>
    </p:spTree>
    <p:extLst>
      <p:ext uri="{BB962C8B-B14F-4D97-AF65-F5344CB8AC3E}">
        <p14:creationId xmlns:p14="http://schemas.microsoft.com/office/powerpoint/2010/main" val="73933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May 24,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May 24,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7488BFE-015E-452C-932B-DB979AC8F282}"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55A9BD9-4AB1-4514-A40D-3F4348B2CF77}"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AB57985-67D2-4C2C-8135-28A8C8C9566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C4B2A68-D918-4286-96B0-6342B7A9B0CE}"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72E678C-17C0-4756-8034-8236E2D4136B}"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DACDBD-1DFF-49BA-A724-30E3F02C142A}"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1783AD7-02E7-449A-B532-68934DEE5F31}"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May 24,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75ACC3D8-F658-404B-AC58-DFDEB860C833}" type="datetime4">
              <a:rPr lang="en-US" smtClean="0"/>
              <a:t>May 24,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21D0314D-AAD8-43AE-987E-1CD311B19016}" type="datetime4">
              <a:rPr lang="en-US" smtClean="0"/>
              <a:t>May 24,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3: Title Slide 3">
    <p:spTree>
      <p:nvGrpSpPr>
        <p:cNvPr id="1" name=""/>
        <p:cNvGrpSpPr/>
        <p:nvPr/>
      </p:nvGrpSpPr>
      <p:grpSpPr>
        <a:xfrm>
          <a:off x="0" y="0"/>
          <a:ext cx="0" cy="0"/>
          <a:chOff x="0" y="0"/>
          <a:chExt cx="0" cy="0"/>
        </a:xfrm>
      </p:grpSpPr>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8661"/>
            <a:ext cx="12190412" cy="4635111"/>
          </a:xfrm>
          <a:prstGeom prst="rect">
            <a:avLst/>
          </a:prstGeom>
        </p:spPr>
      </p:pic>
    </p:spTree>
    <p:extLst>
      <p:ext uri="{BB962C8B-B14F-4D97-AF65-F5344CB8AC3E}">
        <p14:creationId xmlns:p14="http://schemas.microsoft.com/office/powerpoint/2010/main" val="42309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C3EC54A-C632-4B8A-8DD8-4163ADA26599}" type="datetime4">
              <a:rPr lang="en-US" smtClean="0"/>
              <a:t>May 24,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094DB61-25C8-4EF5-ACA6-394B43063948}"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6B2BC20-ABC6-478C-8E1B-2165F3667B32}"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176D1A0-7D36-42FE-8B65-73ABE00A4B81}"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78EC23C-A2EE-4E37-B3CA-EB5FB6E0A626}"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B49FC10-E749-4C4C-8DA8-5C5C82B618BE}"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15E654D-F1FE-47BD-AEB4-A952F2E268AF}"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79F5AED-CDE6-4CF9-A19E-ACD3A4FD6C29}"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DF793CCD-C37B-40CA-9C03-8963978AEAF0}" type="datetime4">
              <a:rPr lang="en-US" smtClean="0"/>
              <a:t>May 24, 2022</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3: Title Slide 3">
    <p:spTree>
      <p:nvGrpSpPr>
        <p:cNvPr id="1" name=""/>
        <p:cNvGrpSpPr/>
        <p:nvPr/>
      </p:nvGrpSpPr>
      <p:grpSpPr>
        <a:xfrm>
          <a:off x="0" y="0"/>
          <a:ext cx="0" cy="0"/>
          <a:chOff x="0" y="0"/>
          <a:chExt cx="0" cy="0"/>
        </a:xfrm>
      </p:grpSpPr>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8871"/>
            <a:ext cx="12192000" cy="4598640"/>
          </a:xfrm>
          <a:prstGeom prst="rect">
            <a:avLst/>
          </a:prstGeom>
        </p:spPr>
      </p:pic>
    </p:spTree>
    <p:extLst>
      <p:ext uri="{BB962C8B-B14F-4D97-AF65-F5344CB8AC3E}">
        <p14:creationId xmlns:p14="http://schemas.microsoft.com/office/powerpoint/2010/main" val="157807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May 24,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May 24,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May 24,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May 24, 2022</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May 24,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May 24,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May 24, 2022</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FC62351-A650-4DF6-986F-78B25B039145}" type="datetime4">
              <a:rPr lang="en-US" smtClean="0"/>
              <a:t>May 24, 2022</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ED4418A7-E8E0-42C3-AC0C-9BF91949BA0B}" type="datetime4">
              <a:rPr lang="en-US" smtClean="0"/>
              <a:t>May 24, 2022</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61D1DE91-E2DE-4375-B4FF-ECFCEDDDCBE0}" type="datetime4">
              <a:rPr lang="en-US" smtClean="0"/>
              <a:t>May 24, 2022</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May 24, 2022</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A1F808C0-290B-4263-8A52-B569B4875133}" type="datetime4">
              <a:rPr lang="en-US" smtClean="0"/>
              <a:t>May 24, 2022</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May 24, 2022</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056" y="1816571"/>
            <a:ext cx="11630729" cy="40968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279436" y="1120928"/>
            <a:ext cx="11628348"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8" name="Date Placeholder 7"/>
          <p:cNvSpPr>
            <a:spLocks noGrp="1"/>
          </p:cNvSpPr>
          <p:nvPr>
            <p:ph type="dt" sz="half" idx="14"/>
          </p:nvPr>
        </p:nvSpPr>
        <p:spPr bwMode="gray"/>
        <p:txBody>
          <a:bodyPr/>
          <a:lstStyle/>
          <a:p>
            <a:fld id="{F0F7C878-2F48-47C1-A60E-F6C764D931DE}" type="datetime4">
              <a:rPr lang="en-US" smtClean="0"/>
              <a:t>May 24, 2022</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
        <p:nvSpPr>
          <p:cNvPr id="11" name="Title 1"/>
          <p:cNvSpPr>
            <a:spLocks noGrp="1"/>
          </p:cNvSpPr>
          <p:nvPr>
            <p:ph type="title"/>
          </p:nvPr>
        </p:nvSpPr>
        <p:spPr>
          <a:xfrm>
            <a:off x="279436" y="622790"/>
            <a:ext cx="11628348" cy="410899"/>
          </a:xfrm>
        </p:spPr>
        <p:txBody>
          <a:bodyPr/>
          <a:lstStyle/>
          <a:p>
            <a:r>
              <a:rPr lang="en-US" dirty="0"/>
              <a:t>Click to edit Master title style</a:t>
            </a:r>
          </a:p>
        </p:txBody>
      </p:sp>
    </p:spTree>
    <p:extLst>
      <p:ext uri="{BB962C8B-B14F-4D97-AF65-F5344CB8AC3E}">
        <p14:creationId xmlns:p14="http://schemas.microsoft.com/office/powerpoint/2010/main" val="413094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F7AFF65D-AAB4-46ED-A858-A6BA48891152}" type="datetime4">
              <a:rPr lang="en-US" smtClean="0"/>
              <a:t>May 24, 2022</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pPr/>
              <a:t>May 24, 2022</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userDrawn="1"/>
        </p:nvPicPr>
        <p:blipFill>
          <a:blip r:embed="rId58" cstate="screen">
            <a:extLst>
              <a:ext uri="{28A0092B-C50C-407E-A947-70E740481C1C}">
                <a14:useLocalDpi xmlns:a14="http://schemas.microsoft.com/office/drawing/2010/main"/>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706" r:id="rId3"/>
    <p:sldLayoutId id="2147483707" r:id="rId4"/>
    <p:sldLayoutId id="2147483655" r:id="rId5"/>
    <p:sldLayoutId id="2147483656" r:id="rId6"/>
    <p:sldLayoutId id="2147483657" r:id="rId7"/>
    <p:sldLayoutId id="2147483658" r:id="rId8"/>
    <p:sldLayoutId id="2147483653" r:id="rId9"/>
    <p:sldLayoutId id="2147483650" r:id="rId10"/>
    <p:sldLayoutId id="2147483691" r:id="rId11"/>
    <p:sldLayoutId id="2147483661" r:id="rId12"/>
    <p:sldLayoutId id="2147483696" r:id="rId13"/>
    <p:sldLayoutId id="2147483663" r:id="rId14"/>
    <p:sldLayoutId id="2147483662" r:id="rId15"/>
    <p:sldLayoutId id="2147483664" r:id="rId16"/>
    <p:sldLayoutId id="2147483692" r:id="rId17"/>
    <p:sldLayoutId id="2147483693" r:id="rId18"/>
    <p:sldLayoutId id="2147483665" r:id="rId19"/>
    <p:sldLayoutId id="2147483667" r:id="rId20"/>
    <p:sldLayoutId id="2147483668" r:id="rId21"/>
    <p:sldLayoutId id="2147483669" r:id="rId22"/>
    <p:sldLayoutId id="2147483670" r:id="rId23"/>
    <p:sldLayoutId id="2147483700" r:id="rId24"/>
    <p:sldLayoutId id="2147483659" r:id="rId25"/>
    <p:sldLayoutId id="2147483660" r:id="rId26"/>
    <p:sldLayoutId id="2147483694" r:id="rId27"/>
    <p:sldLayoutId id="2147483677" r:id="rId28"/>
    <p:sldLayoutId id="2147483679" r:id="rId29"/>
    <p:sldLayoutId id="2147483680" r:id="rId30"/>
    <p:sldLayoutId id="2147483666" r:id="rId31"/>
    <p:sldLayoutId id="2147483672" r:id="rId32"/>
    <p:sldLayoutId id="2147483673" r:id="rId33"/>
    <p:sldLayoutId id="2147483674" r:id="rId34"/>
    <p:sldLayoutId id="2147483675" r:id="rId35"/>
    <p:sldLayoutId id="2147483676" r:id="rId36"/>
    <p:sldLayoutId id="2147483701" r:id="rId37"/>
    <p:sldLayoutId id="2147483681" r:id="rId38"/>
    <p:sldLayoutId id="2147483682" r:id="rId39"/>
    <p:sldLayoutId id="2147483702" r:id="rId40"/>
    <p:sldLayoutId id="2147483703" r:id="rId41"/>
    <p:sldLayoutId id="2147483699" r:id="rId42"/>
    <p:sldLayoutId id="2147483695" r:id="rId43"/>
    <p:sldLayoutId id="2147483683" r:id="rId44"/>
    <p:sldLayoutId id="2147483684" r:id="rId45"/>
    <p:sldLayoutId id="2147483698" r:id="rId46"/>
    <p:sldLayoutId id="2147483697" r:id="rId47"/>
    <p:sldLayoutId id="2147483685" r:id="rId48"/>
    <p:sldLayoutId id="2147483686" r:id="rId49"/>
    <p:sldLayoutId id="2147483687" r:id="rId50"/>
    <p:sldLayoutId id="2147483688" r:id="rId51"/>
    <p:sldLayoutId id="2147483689" r:id="rId52"/>
    <p:sldLayoutId id="2147483705" r:id="rId53"/>
    <p:sldLayoutId id="2147483651" r:id="rId54"/>
    <p:sldLayoutId id="2147483652" r:id="rId55"/>
    <p:sldLayoutId id="2147483709"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hyperlink" Target="http://bit.ly/LWTseries" TargetMode="External"/><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playlist?list=PLiDMHZk-KA7aj17ZpFP5W8PozbGlCwNNk"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bwMode="gray"/>
        <p:txBody>
          <a:bodyPr/>
          <a:lstStyle/>
          <a:p>
            <a:endParaRPr lang="en-US" dirty="0"/>
          </a:p>
        </p:txBody>
      </p:sp>
      <p:sp>
        <p:nvSpPr>
          <p:cNvPr id="11" name="Title 10"/>
          <p:cNvSpPr>
            <a:spLocks noGrp="1"/>
          </p:cNvSpPr>
          <p:nvPr>
            <p:ph type="ctrTitle"/>
          </p:nvPr>
        </p:nvSpPr>
        <p:spPr/>
        <p:txBody>
          <a:bodyPr/>
          <a:lstStyle/>
          <a:p>
            <a:r>
              <a:rPr lang="en-US" dirty="0"/>
              <a:t>LWT series – A renewed GWR offering</a:t>
            </a:r>
          </a:p>
        </p:txBody>
      </p:sp>
    </p:spTree>
    <p:extLst>
      <p:ext uri="{BB962C8B-B14F-4D97-AF65-F5344CB8AC3E}">
        <p14:creationId xmlns:p14="http://schemas.microsoft.com/office/powerpoint/2010/main" val="4099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E093B-7F4E-44EF-BC85-FFD45ACEC12E}"/>
              </a:ext>
            </a:extLst>
          </p:cNvPr>
          <p:cNvSpPr>
            <a:spLocks noGrp="1"/>
          </p:cNvSpPr>
          <p:nvPr>
            <p:ph sz="quarter" idx="21"/>
          </p:nvPr>
        </p:nvSpPr>
        <p:spPr/>
        <p:txBody>
          <a:bodyPr/>
          <a:lstStyle/>
          <a:p>
            <a:r>
              <a:rPr lang="en-US" dirty="0"/>
              <a:t>LWT series specification:</a:t>
            </a:r>
          </a:p>
          <a:p>
            <a:r>
              <a:rPr lang="en-US" dirty="0"/>
              <a:t>Temperature drift (digital): ±0.2 mm/10 K (max ± 2.5 mm)</a:t>
            </a:r>
          </a:p>
          <a:p>
            <a:endParaRPr lang="en-US" dirty="0"/>
          </a:p>
          <a:p>
            <a:r>
              <a:rPr lang="en-US" dirty="0"/>
              <a:t>This is </a:t>
            </a:r>
            <a:r>
              <a:rPr lang="en-US" b="1" dirty="0">
                <a:solidFill>
                  <a:srgbClr val="FF0000"/>
                </a:solidFill>
              </a:rPr>
              <a:t>15 to 50 times better </a:t>
            </a:r>
            <a:r>
              <a:rPr lang="en-US" dirty="0"/>
              <a:t>than usually seen on the market</a:t>
            </a:r>
          </a:p>
          <a:p>
            <a:endParaRPr lang="en-US" dirty="0"/>
          </a:p>
          <a:p>
            <a:r>
              <a:rPr lang="en-US" dirty="0"/>
              <a:t>Accuracy is defined at a constant temperature, it doesn’t account for drift. </a:t>
            </a:r>
          </a:p>
          <a:p>
            <a:r>
              <a:rPr lang="en-US" dirty="0"/>
              <a:t>You must have a low temperature drift in order to benefit from high accuracy in real world applications.</a:t>
            </a:r>
          </a:p>
          <a:p>
            <a:endParaRPr lang="en-US" dirty="0"/>
          </a:p>
          <a:p>
            <a:r>
              <a:rPr lang="en-US" b="1" u="sng" dirty="0"/>
              <a:t>When is it important?</a:t>
            </a:r>
            <a:endParaRPr lang="en-US" dirty="0"/>
          </a:p>
          <a:p>
            <a:r>
              <a:rPr lang="en-US" dirty="0"/>
              <a:t>When you expect high accuracy at all times, even during temperature changes</a:t>
            </a:r>
          </a:p>
          <a:p>
            <a:r>
              <a:rPr lang="en-US" dirty="0"/>
              <a:t>Also relevant for redundant applications: when using several units, they will all drift, but they need to remain within a given range otherwise it will trigger an alarm. Low drift means efficient redundancy.</a:t>
            </a:r>
          </a:p>
        </p:txBody>
      </p:sp>
      <p:sp>
        <p:nvSpPr>
          <p:cNvPr id="3" name="Title 2">
            <a:extLst>
              <a:ext uri="{FF2B5EF4-FFF2-40B4-BE49-F238E27FC236}">
                <a16:creationId xmlns:a16="http://schemas.microsoft.com/office/drawing/2014/main" id="{C3D3B904-4E7E-4E53-9819-E4ED1B25ABB6}"/>
              </a:ext>
            </a:extLst>
          </p:cNvPr>
          <p:cNvSpPr>
            <a:spLocks noGrp="1"/>
          </p:cNvSpPr>
          <p:nvPr>
            <p:ph type="title"/>
          </p:nvPr>
        </p:nvSpPr>
        <p:spPr/>
        <p:txBody>
          <a:bodyPr/>
          <a:lstStyle/>
          <a:p>
            <a:r>
              <a:rPr lang="en-US" dirty="0"/>
              <a:t>Very low temperature drift possible</a:t>
            </a:r>
          </a:p>
        </p:txBody>
      </p:sp>
      <p:sp>
        <p:nvSpPr>
          <p:cNvPr id="4" name="Date Placeholder 3">
            <a:extLst>
              <a:ext uri="{FF2B5EF4-FFF2-40B4-BE49-F238E27FC236}">
                <a16:creationId xmlns:a16="http://schemas.microsoft.com/office/drawing/2014/main" id="{8FE5D592-C5F7-4EF1-99DE-22C40BC7B9D0}"/>
              </a:ext>
            </a:extLst>
          </p:cNvPr>
          <p:cNvSpPr>
            <a:spLocks noGrp="1"/>
          </p:cNvSpPr>
          <p:nvPr>
            <p:ph type="dt" sz="half" idx="18"/>
          </p:nvPr>
        </p:nvSpPr>
        <p:spPr/>
        <p:txBody>
          <a:bodyPr/>
          <a:lstStyle/>
          <a:p>
            <a:fld id="{FFAB2352-921F-4DD8-A99A-A1474F6943FF}" type="datetime4">
              <a:rPr lang="en-US" smtClean="0"/>
              <a:t>May 24, 2022</a:t>
            </a:fld>
            <a:endParaRPr lang="en-US"/>
          </a:p>
        </p:txBody>
      </p:sp>
      <p:sp>
        <p:nvSpPr>
          <p:cNvPr id="5" name="Footer Placeholder 4">
            <a:extLst>
              <a:ext uri="{FF2B5EF4-FFF2-40B4-BE49-F238E27FC236}">
                <a16:creationId xmlns:a16="http://schemas.microsoft.com/office/drawing/2014/main" id="{BC866AC1-7ED9-4E98-86C9-C30093241EA2}"/>
              </a:ext>
            </a:extLst>
          </p:cNvPr>
          <p:cNvSpPr>
            <a:spLocks noGrp="1"/>
          </p:cNvSpPr>
          <p:nvPr>
            <p:ph type="ftr" sz="quarter" idx="19"/>
          </p:nvPr>
        </p:nvSpPr>
        <p:spPr/>
        <p:txBody>
          <a:bodyPr/>
          <a:lstStyle/>
          <a:p>
            <a:pPr lvl="8"/>
            <a:endParaRPr lang="en-US"/>
          </a:p>
        </p:txBody>
      </p:sp>
      <p:sp>
        <p:nvSpPr>
          <p:cNvPr id="6" name="Slide Number Placeholder 5">
            <a:extLst>
              <a:ext uri="{FF2B5EF4-FFF2-40B4-BE49-F238E27FC236}">
                <a16:creationId xmlns:a16="http://schemas.microsoft.com/office/drawing/2014/main" id="{820E1647-5B85-465A-8187-D9CBC1086F88}"/>
              </a:ext>
            </a:extLst>
          </p:cNvPr>
          <p:cNvSpPr>
            <a:spLocks noGrp="1"/>
          </p:cNvSpPr>
          <p:nvPr>
            <p:ph type="sldNum" sz="quarter" idx="20"/>
          </p:nvPr>
        </p:nvSpPr>
        <p:spPr/>
        <p:txBody>
          <a:bodyPr/>
          <a:lstStyle/>
          <a:p>
            <a:r>
              <a:rPr lang="en-US"/>
              <a:t>Slide </a:t>
            </a:r>
            <a:fld id="{619F89D8-7AE3-494A-97F3-03D680869632}" type="slidenum">
              <a:rPr lang="en-US" smtClean="0"/>
              <a:pPr/>
              <a:t>10</a:t>
            </a:fld>
            <a:endParaRPr lang="en-US"/>
          </a:p>
        </p:txBody>
      </p:sp>
      <p:sp>
        <p:nvSpPr>
          <p:cNvPr id="7" name="Subtitle 6">
            <a:extLst>
              <a:ext uri="{FF2B5EF4-FFF2-40B4-BE49-F238E27FC236}">
                <a16:creationId xmlns:a16="http://schemas.microsoft.com/office/drawing/2014/main" id="{992556E1-22F7-44CF-A73B-6FBC4AD0ACA6}"/>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9653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FD8878-3A54-4817-B7DA-A2D8D695467F}"/>
              </a:ext>
            </a:extLst>
          </p:cNvPr>
          <p:cNvSpPr>
            <a:spLocks noGrp="1"/>
          </p:cNvSpPr>
          <p:nvPr>
            <p:ph sz="quarter" idx="21"/>
          </p:nvPr>
        </p:nvSpPr>
        <p:spPr/>
        <p:txBody>
          <a:bodyPr/>
          <a:lstStyle/>
          <a:p>
            <a:r>
              <a:rPr lang="en-US" dirty="0"/>
              <a:t>Step response defines the time it takes to see 90% of an immediate change</a:t>
            </a:r>
          </a:p>
          <a:p>
            <a:r>
              <a:rPr lang="en-US" dirty="0"/>
              <a:t>It is a better definition of instrument response time than update rate – you could update the output very fast with constant values</a:t>
            </a:r>
          </a:p>
          <a:p>
            <a:endParaRPr lang="en-US" dirty="0"/>
          </a:p>
          <a:p>
            <a:r>
              <a:rPr lang="en-US" dirty="0"/>
              <a:t>The LWT series has a fast update rate of </a:t>
            </a:r>
            <a:r>
              <a:rPr lang="en-US" b="1" dirty="0">
                <a:solidFill>
                  <a:srgbClr val="FF0000"/>
                </a:solidFill>
              </a:rPr>
              <a:t>5 Hz</a:t>
            </a:r>
            <a:r>
              <a:rPr lang="en-US" dirty="0"/>
              <a:t>, leading to a step response time of </a:t>
            </a:r>
            <a:r>
              <a:rPr lang="en-US" b="1" dirty="0">
                <a:solidFill>
                  <a:srgbClr val="FF0000"/>
                </a:solidFill>
              </a:rPr>
              <a:t>400 </a:t>
            </a:r>
            <a:r>
              <a:rPr lang="en-US" b="1" dirty="0" err="1">
                <a:solidFill>
                  <a:srgbClr val="FF0000"/>
                </a:solidFill>
              </a:rPr>
              <a:t>ms</a:t>
            </a:r>
            <a:endParaRPr lang="en-US" b="1" dirty="0">
              <a:solidFill>
                <a:srgbClr val="FF0000"/>
              </a:solidFill>
            </a:endParaRPr>
          </a:p>
          <a:p>
            <a:endParaRPr lang="en-US" dirty="0"/>
          </a:p>
          <a:p>
            <a:r>
              <a:rPr lang="en-US" dirty="0"/>
              <a:t>A step response time of 1 – 3 is usually seen on the market</a:t>
            </a:r>
          </a:p>
          <a:p>
            <a:endParaRPr lang="en-US" dirty="0"/>
          </a:p>
          <a:p>
            <a:r>
              <a:rPr lang="en-US" b="1" u="sng" dirty="0"/>
              <a:t>When is it important?</a:t>
            </a:r>
          </a:p>
          <a:p>
            <a:r>
              <a:rPr lang="en-US" dirty="0"/>
              <a:t>A fast update rate is important for measuring rapidly filling vessel.</a:t>
            </a:r>
          </a:p>
          <a:p>
            <a:r>
              <a:rPr lang="en-US" dirty="0"/>
              <a:t>Small vessel can fill up fast</a:t>
            </a:r>
          </a:p>
          <a:p>
            <a:r>
              <a:rPr lang="en-US" dirty="0"/>
              <a:t>Spherical or cylindrical vessel fill up fast near the top, since the vessel diameter gets smaller near the top</a:t>
            </a:r>
          </a:p>
          <a:p>
            <a:r>
              <a:rPr lang="en-US" dirty="0"/>
              <a:t>Fast response time is safer: less chances of overfilling</a:t>
            </a:r>
          </a:p>
        </p:txBody>
      </p:sp>
      <p:sp>
        <p:nvSpPr>
          <p:cNvPr id="3" name="Title 2">
            <a:extLst>
              <a:ext uri="{FF2B5EF4-FFF2-40B4-BE49-F238E27FC236}">
                <a16:creationId xmlns:a16="http://schemas.microsoft.com/office/drawing/2014/main" id="{C595DE42-C896-4444-AFFD-271B49D275E8}"/>
              </a:ext>
            </a:extLst>
          </p:cNvPr>
          <p:cNvSpPr>
            <a:spLocks noGrp="1"/>
          </p:cNvSpPr>
          <p:nvPr>
            <p:ph type="title"/>
          </p:nvPr>
        </p:nvSpPr>
        <p:spPr/>
        <p:txBody>
          <a:bodyPr/>
          <a:lstStyle/>
          <a:p>
            <a:r>
              <a:rPr lang="en-US" dirty="0"/>
              <a:t>Faster step response for measuring fast changes</a:t>
            </a:r>
          </a:p>
        </p:txBody>
      </p:sp>
      <p:sp>
        <p:nvSpPr>
          <p:cNvPr id="4" name="Date Placeholder 3">
            <a:extLst>
              <a:ext uri="{FF2B5EF4-FFF2-40B4-BE49-F238E27FC236}">
                <a16:creationId xmlns:a16="http://schemas.microsoft.com/office/drawing/2014/main" id="{1F15FFE1-5847-4D4B-B62D-3C9BF72E5C2F}"/>
              </a:ext>
            </a:extLst>
          </p:cNvPr>
          <p:cNvSpPr>
            <a:spLocks noGrp="1"/>
          </p:cNvSpPr>
          <p:nvPr>
            <p:ph type="dt" sz="half" idx="18"/>
          </p:nvPr>
        </p:nvSpPr>
        <p:spPr/>
        <p:txBody>
          <a:bodyPr/>
          <a:lstStyle/>
          <a:p>
            <a:fld id="{FFAB2352-921F-4DD8-A99A-A1474F6943FF}" type="datetime4">
              <a:rPr lang="en-US" smtClean="0"/>
              <a:t>May 24, 2022</a:t>
            </a:fld>
            <a:endParaRPr lang="en-US"/>
          </a:p>
        </p:txBody>
      </p:sp>
      <p:sp>
        <p:nvSpPr>
          <p:cNvPr id="5" name="Footer Placeholder 4">
            <a:extLst>
              <a:ext uri="{FF2B5EF4-FFF2-40B4-BE49-F238E27FC236}">
                <a16:creationId xmlns:a16="http://schemas.microsoft.com/office/drawing/2014/main" id="{72BE51E7-AEDA-4FAF-8DB7-3F5DD5000BEA}"/>
              </a:ext>
            </a:extLst>
          </p:cNvPr>
          <p:cNvSpPr>
            <a:spLocks noGrp="1"/>
          </p:cNvSpPr>
          <p:nvPr>
            <p:ph type="ftr" sz="quarter" idx="19"/>
          </p:nvPr>
        </p:nvSpPr>
        <p:spPr/>
        <p:txBody>
          <a:bodyPr/>
          <a:lstStyle/>
          <a:p>
            <a:pPr lvl="8"/>
            <a:endParaRPr lang="en-US"/>
          </a:p>
        </p:txBody>
      </p:sp>
      <p:sp>
        <p:nvSpPr>
          <p:cNvPr id="6" name="Slide Number Placeholder 5">
            <a:extLst>
              <a:ext uri="{FF2B5EF4-FFF2-40B4-BE49-F238E27FC236}">
                <a16:creationId xmlns:a16="http://schemas.microsoft.com/office/drawing/2014/main" id="{A0697156-B934-4890-B722-6651D0E211DD}"/>
              </a:ext>
            </a:extLst>
          </p:cNvPr>
          <p:cNvSpPr>
            <a:spLocks noGrp="1"/>
          </p:cNvSpPr>
          <p:nvPr>
            <p:ph type="sldNum" sz="quarter" idx="20"/>
          </p:nvPr>
        </p:nvSpPr>
        <p:spPr/>
        <p:txBody>
          <a:bodyPr/>
          <a:lstStyle/>
          <a:p>
            <a:r>
              <a:rPr lang="en-US"/>
              <a:t>Slide </a:t>
            </a:r>
            <a:fld id="{619F89D8-7AE3-494A-97F3-03D680869632}" type="slidenum">
              <a:rPr lang="en-US" smtClean="0"/>
              <a:pPr/>
              <a:t>11</a:t>
            </a:fld>
            <a:endParaRPr lang="en-US"/>
          </a:p>
        </p:txBody>
      </p:sp>
      <p:sp>
        <p:nvSpPr>
          <p:cNvPr id="7" name="Subtitle 6">
            <a:extLst>
              <a:ext uri="{FF2B5EF4-FFF2-40B4-BE49-F238E27FC236}">
                <a16:creationId xmlns:a16="http://schemas.microsoft.com/office/drawing/2014/main" id="{E02FD7DB-E552-44A4-BE57-6876537E88C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6617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E1156-0AA3-40A6-ABC2-B1B4E9075AC8}"/>
              </a:ext>
            </a:extLst>
          </p:cNvPr>
          <p:cNvSpPr>
            <a:spLocks noGrp="1"/>
          </p:cNvSpPr>
          <p:nvPr>
            <p:ph type="title"/>
          </p:nvPr>
        </p:nvSpPr>
        <p:spPr/>
        <p:txBody>
          <a:bodyPr/>
          <a:lstStyle/>
          <a:p>
            <a:r>
              <a:rPr lang="en-US"/>
              <a:t>Probe type and length can easily be changed on site</a:t>
            </a:r>
          </a:p>
        </p:txBody>
      </p:sp>
      <p:sp>
        <p:nvSpPr>
          <p:cNvPr id="5" name="Footer Placeholder 4">
            <a:extLst>
              <a:ext uri="{FF2B5EF4-FFF2-40B4-BE49-F238E27FC236}">
                <a16:creationId xmlns:a16="http://schemas.microsoft.com/office/drawing/2014/main" id="{FB8C9EE4-4061-4596-8578-430D2DEBE557}"/>
              </a:ext>
            </a:extLst>
          </p:cNvPr>
          <p:cNvSpPr>
            <a:spLocks noGrp="1"/>
          </p:cNvSpPr>
          <p:nvPr>
            <p:ph type="ftr" sz="quarter" idx="10"/>
          </p:nvPr>
        </p:nvSpPr>
        <p:spPr/>
        <p:txBody>
          <a:bodyPr/>
          <a:lstStyle/>
          <a:p>
            <a:pPr lvl="8"/>
            <a:endParaRPr lang="en-US"/>
          </a:p>
        </p:txBody>
      </p:sp>
      <p:sp>
        <p:nvSpPr>
          <p:cNvPr id="4" name="Date Placeholder 3">
            <a:extLst>
              <a:ext uri="{FF2B5EF4-FFF2-40B4-BE49-F238E27FC236}">
                <a16:creationId xmlns:a16="http://schemas.microsoft.com/office/drawing/2014/main" id="{7C7607FE-7DF5-4418-9CFF-9F919BAA2918}"/>
              </a:ext>
            </a:extLst>
          </p:cNvPr>
          <p:cNvSpPr>
            <a:spLocks noGrp="1"/>
          </p:cNvSpPr>
          <p:nvPr>
            <p:ph type="dt" sz="half" idx="11"/>
          </p:nvPr>
        </p:nvSpPr>
        <p:spPr/>
        <p:txBody>
          <a:bodyPr/>
          <a:lstStyle/>
          <a:p>
            <a:fld id="{FFAB2352-921F-4DD8-A99A-A1474F6943FF}" type="datetime4">
              <a:rPr lang="en-US" smtClean="0"/>
              <a:t>May 24, 2022</a:t>
            </a:fld>
            <a:endParaRPr lang="en-US"/>
          </a:p>
        </p:txBody>
      </p:sp>
      <p:sp>
        <p:nvSpPr>
          <p:cNvPr id="6" name="Slide Number Placeholder 5">
            <a:extLst>
              <a:ext uri="{FF2B5EF4-FFF2-40B4-BE49-F238E27FC236}">
                <a16:creationId xmlns:a16="http://schemas.microsoft.com/office/drawing/2014/main" id="{A124E773-338D-4D7F-A623-EB8543EB545F}"/>
              </a:ext>
            </a:extLst>
          </p:cNvPr>
          <p:cNvSpPr>
            <a:spLocks noGrp="1"/>
          </p:cNvSpPr>
          <p:nvPr>
            <p:ph type="sldNum" sz="quarter" idx="12"/>
          </p:nvPr>
        </p:nvSpPr>
        <p:spPr/>
        <p:txBody>
          <a:bodyPr/>
          <a:lstStyle/>
          <a:p>
            <a:r>
              <a:rPr lang="en-US"/>
              <a:t>Slide </a:t>
            </a:r>
            <a:fld id="{619F89D8-7AE3-494A-97F3-03D680869632}" type="slidenum">
              <a:rPr lang="en-US" smtClean="0"/>
              <a:pPr/>
              <a:t>12</a:t>
            </a:fld>
            <a:endParaRPr lang="en-US"/>
          </a:p>
        </p:txBody>
      </p:sp>
      <p:sp>
        <p:nvSpPr>
          <p:cNvPr id="12" name="Text Placeholder 11">
            <a:extLst>
              <a:ext uri="{FF2B5EF4-FFF2-40B4-BE49-F238E27FC236}">
                <a16:creationId xmlns:a16="http://schemas.microsoft.com/office/drawing/2014/main" id="{20FBDE29-45D6-443C-BE63-A4B2302E41A7}"/>
              </a:ext>
            </a:extLst>
          </p:cNvPr>
          <p:cNvSpPr>
            <a:spLocks noGrp="1"/>
          </p:cNvSpPr>
          <p:nvPr>
            <p:ph type="body" sz="quarter" idx="16"/>
          </p:nvPr>
        </p:nvSpPr>
        <p:spPr/>
        <p:txBody>
          <a:bodyPr/>
          <a:lstStyle/>
          <a:p>
            <a:r>
              <a:rPr lang="en-US"/>
              <a:t>Change without having to recalibrate</a:t>
            </a:r>
          </a:p>
        </p:txBody>
      </p:sp>
      <p:sp>
        <p:nvSpPr>
          <p:cNvPr id="2" name="Content Placeholder 1">
            <a:extLst>
              <a:ext uri="{FF2B5EF4-FFF2-40B4-BE49-F238E27FC236}">
                <a16:creationId xmlns:a16="http://schemas.microsoft.com/office/drawing/2014/main" id="{8CDFB45D-F518-4390-8604-2E8E01DB6C7F}"/>
              </a:ext>
            </a:extLst>
          </p:cNvPr>
          <p:cNvSpPr>
            <a:spLocks noGrp="1"/>
          </p:cNvSpPr>
          <p:nvPr>
            <p:ph sz="quarter" idx="19"/>
          </p:nvPr>
        </p:nvSpPr>
        <p:spPr/>
        <p:txBody>
          <a:bodyPr/>
          <a:lstStyle/>
          <a:p>
            <a:r>
              <a:rPr lang="en-US"/>
              <a:t>You can stock electronics heads separately from probes and assemble probes as needed, without recalibration</a:t>
            </a:r>
          </a:p>
          <a:p>
            <a:endParaRPr lang="en-US"/>
          </a:p>
          <a:p>
            <a:r>
              <a:rPr lang="en-US"/>
              <a:t>You can keep, on site:</a:t>
            </a:r>
          </a:p>
          <a:p>
            <a:pPr lvl="1"/>
            <a:r>
              <a:rPr lang="en-US"/>
              <a:t>Electronics heads and couplers together</a:t>
            </a:r>
          </a:p>
          <a:p>
            <a:pPr lvl="1"/>
            <a:r>
              <a:rPr lang="en-US"/>
              <a:t>Cables and weights</a:t>
            </a:r>
          </a:p>
          <a:p>
            <a:pPr lvl="1"/>
            <a:r>
              <a:rPr lang="en-US"/>
              <a:t>Segments of rods</a:t>
            </a:r>
          </a:p>
          <a:p>
            <a:pPr lvl="1"/>
            <a:endParaRPr lang="en-US"/>
          </a:p>
          <a:p>
            <a:pPr marL="0" lvl="1" indent="0">
              <a:buNone/>
            </a:pPr>
            <a:r>
              <a:rPr lang="en-US"/>
              <a:t>All you need to do it tell the LWT which type of probe is used, and its length</a:t>
            </a:r>
          </a:p>
          <a:p>
            <a:pPr marL="0" lvl="1" indent="0">
              <a:buNone/>
            </a:pPr>
            <a:endParaRPr lang="en-US"/>
          </a:p>
        </p:txBody>
      </p:sp>
      <p:sp>
        <p:nvSpPr>
          <p:cNvPr id="9" name="Subtitle 8">
            <a:extLst>
              <a:ext uri="{FF2B5EF4-FFF2-40B4-BE49-F238E27FC236}">
                <a16:creationId xmlns:a16="http://schemas.microsoft.com/office/drawing/2014/main" id="{1338A1BD-513C-43BC-BFD0-9BE5CD668248}"/>
              </a:ext>
            </a:extLst>
          </p:cNvPr>
          <p:cNvSpPr>
            <a:spLocks noGrp="1"/>
          </p:cNvSpPr>
          <p:nvPr>
            <p:ph type="subTitle" idx="13"/>
          </p:nvPr>
        </p:nvSpPr>
        <p:spPr/>
        <p:txBody>
          <a:bodyPr/>
          <a:lstStyle/>
          <a:p>
            <a:endParaRPr lang="en-US"/>
          </a:p>
        </p:txBody>
      </p:sp>
      <p:pic>
        <p:nvPicPr>
          <p:cNvPr id="26" name="Content Placeholder 25">
            <a:extLst>
              <a:ext uri="{FF2B5EF4-FFF2-40B4-BE49-F238E27FC236}">
                <a16:creationId xmlns:a16="http://schemas.microsoft.com/office/drawing/2014/main" id="{57F85804-6A79-4233-9602-2480A348BFE7}"/>
              </a:ext>
            </a:extLst>
          </p:cNvPr>
          <p:cNvPicPr>
            <a:picLocks noGrp="1" noChangeAspect="1"/>
          </p:cNvPicPr>
          <p:nvPr>
            <p:ph sz="quarter" idx="20"/>
          </p:nvPr>
        </p:nvPicPr>
        <p:blipFill>
          <a:blip r:embed="rId2"/>
          <a:stretch>
            <a:fillRect/>
          </a:stretch>
        </p:blipFill>
        <p:spPr>
          <a:xfrm>
            <a:off x="4758896" y="1931988"/>
            <a:ext cx="7060471" cy="3979862"/>
          </a:xfrm>
          <a:prstGeom prst="rect">
            <a:avLst/>
          </a:prstGeom>
        </p:spPr>
      </p:pic>
    </p:spTree>
    <p:extLst>
      <p:ext uri="{BB962C8B-B14F-4D97-AF65-F5344CB8AC3E}">
        <p14:creationId xmlns:p14="http://schemas.microsoft.com/office/powerpoint/2010/main" val="253442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6CD40D-935E-4242-9923-EBC1594AF9EA}"/>
              </a:ext>
            </a:extLst>
          </p:cNvPr>
          <p:cNvSpPr>
            <a:spLocks noGrp="1"/>
          </p:cNvSpPr>
          <p:nvPr>
            <p:ph type="title"/>
          </p:nvPr>
        </p:nvSpPr>
        <p:spPr/>
        <p:txBody>
          <a:bodyPr/>
          <a:lstStyle/>
          <a:p>
            <a:r>
              <a:rPr lang="en-US"/>
              <a:t>Applications</a:t>
            </a:r>
          </a:p>
        </p:txBody>
      </p:sp>
      <p:sp>
        <p:nvSpPr>
          <p:cNvPr id="5" name="Footer Placeholder 4">
            <a:extLst>
              <a:ext uri="{FF2B5EF4-FFF2-40B4-BE49-F238E27FC236}">
                <a16:creationId xmlns:a16="http://schemas.microsoft.com/office/drawing/2014/main" id="{53A5675E-129C-49F3-9F6A-D2E6C9A9C437}"/>
              </a:ext>
            </a:extLst>
          </p:cNvPr>
          <p:cNvSpPr>
            <a:spLocks noGrp="1"/>
          </p:cNvSpPr>
          <p:nvPr>
            <p:ph type="ftr" sz="quarter" idx="10"/>
          </p:nvPr>
        </p:nvSpPr>
        <p:spPr/>
        <p:txBody>
          <a:bodyPr/>
          <a:lstStyle/>
          <a:p>
            <a:pPr lvl="8"/>
            <a:endParaRPr lang="en-US"/>
          </a:p>
        </p:txBody>
      </p:sp>
      <p:sp>
        <p:nvSpPr>
          <p:cNvPr id="4" name="Date Placeholder 3">
            <a:extLst>
              <a:ext uri="{FF2B5EF4-FFF2-40B4-BE49-F238E27FC236}">
                <a16:creationId xmlns:a16="http://schemas.microsoft.com/office/drawing/2014/main" id="{A41B862F-4717-4F49-964C-F624FB1F65B2}"/>
              </a:ext>
            </a:extLst>
          </p:cNvPr>
          <p:cNvSpPr>
            <a:spLocks noGrp="1"/>
          </p:cNvSpPr>
          <p:nvPr>
            <p:ph type="dt" sz="half" idx="11"/>
          </p:nvPr>
        </p:nvSpPr>
        <p:spPr/>
        <p:txBody>
          <a:bodyPr/>
          <a:lstStyle/>
          <a:p>
            <a:fld id="{FFAB2352-921F-4DD8-A99A-A1474F6943FF}" type="datetime4">
              <a:rPr lang="en-US" smtClean="0"/>
              <a:t>May 24, 2022</a:t>
            </a:fld>
            <a:endParaRPr lang="en-US"/>
          </a:p>
        </p:txBody>
      </p:sp>
      <p:sp>
        <p:nvSpPr>
          <p:cNvPr id="6" name="Slide Number Placeholder 5">
            <a:extLst>
              <a:ext uri="{FF2B5EF4-FFF2-40B4-BE49-F238E27FC236}">
                <a16:creationId xmlns:a16="http://schemas.microsoft.com/office/drawing/2014/main" id="{10B128A5-21FA-4178-A16A-B43F614C4F37}"/>
              </a:ext>
            </a:extLst>
          </p:cNvPr>
          <p:cNvSpPr>
            <a:spLocks noGrp="1"/>
          </p:cNvSpPr>
          <p:nvPr>
            <p:ph type="sldNum" sz="quarter" idx="12"/>
          </p:nvPr>
        </p:nvSpPr>
        <p:spPr/>
        <p:txBody>
          <a:bodyPr/>
          <a:lstStyle/>
          <a:p>
            <a:r>
              <a:rPr lang="en-US"/>
              <a:t>Slide </a:t>
            </a:r>
            <a:fld id="{619F89D8-7AE3-494A-97F3-03D680869632}" type="slidenum">
              <a:rPr lang="en-US" smtClean="0"/>
              <a:pPr/>
              <a:t>13</a:t>
            </a:fld>
            <a:endParaRPr lang="en-US"/>
          </a:p>
        </p:txBody>
      </p:sp>
      <p:sp>
        <p:nvSpPr>
          <p:cNvPr id="10" name="Text Placeholder 9">
            <a:extLst>
              <a:ext uri="{FF2B5EF4-FFF2-40B4-BE49-F238E27FC236}">
                <a16:creationId xmlns:a16="http://schemas.microsoft.com/office/drawing/2014/main" id="{5C7F7938-2D2C-47F4-A881-0AD6111F9881}"/>
              </a:ext>
            </a:extLst>
          </p:cNvPr>
          <p:cNvSpPr>
            <a:spLocks noGrp="1"/>
          </p:cNvSpPr>
          <p:nvPr>
            <p:ph type="body" sz="quarter" idx="16"/>
          </p:nvPr>
        </p:nvSpPr>
        <p:spPr/>
        <p:txBody>
          <a:bodyPr/>
          <a:lstStyle/>
          <a:p>
            <a:r>
              <a:rPr lang="en-US"/>
              <a:t>Storage vessel</a:t>
            </a:r>
          </a:p>
        </p:txBody>
      </p:sp>
      <p:sp>
        <p:nvSpPr>
          <p:cNvPr id="11" name="Text Placeholder 10">
            <a:extLst>
              <a:ext uri="{FF2B5EF4-FFF2-40B4-BE49-F238E27FC236}">
                <a16:creationId xmlns:a16="http://schemas.microsoft.com/office/drawing/2014/main" id="{D7DA90C4-C6CB-44AE-8C03-DA0AA0832E4B}"/>
              </a:ext>
            </a:extLst>
          </p:cNvPr>
          <p:cNvSpPr>
            <a:spLocks noGrp="1"/>
          </p:cNvSpPr>
          <p:nvPr>
            <p:ph type="body" sz="quarter" idx="17"/>
          </p:nvPr>
        </p:nvSpPr>
        <p:spPr/>
        <p:txBody>
          <a:bodyPr/>
          <a:lstStyle/>
          <a:p>
            <a:r>
              <a:rPr lang="en-US"/>
              <a:t>External chamber/bridle/MagWave™ </a:t>
            </a:r>
          </a:p>
        </p:txBody>
      </p:sp>
      <p:sp>
        <p:nvSpPr>
          <p:cNvPr id="13" name="Content Placeholder 12">
            <a:extLst>
              <a:ext uri="{FF2B5EF4-FFF2-40B4-BE49-F238E27FC236}">
                <a16:creationId xmlns:a16="http://schemas.microsoft.com/office/drawing/2014/main" id="{7289DDBF-9ECB-45BE-BDAC-037B18448E88}"/>
              </a:ext>
            </a:extLst>
          </p:cNvPr>
          <p:cNvSpPr>
            <a:spLocks noGrp="1"/>
          </p:cNvSpPr>
          <p:nvPr>
            <p:ph sz="quarter" idx="20"/>
          </p:nvPr>
        </p:nvSpPr>
        <p:spPr>
          <a:xfrm>
            <a:off x="6249107" y="2317638"/>
            <a:ext cx="3359127" cy="3594474"/>
          </a:xfrm>
        </p:spPr>
        <p:txBody>
          <a:bodyPr/>
          <a:lstStyle/>
          <a:p>
            <a:r>
              <a:rPr lang="en-US"/>
              <a:t>Boiler drums, feedwater heaters, compressed hydrocarbons and process vessels with multiple obstructions require external chambers. </a:t>
            </a:r>
          </a:p>
          <a:p>
            <a:endParaRPr lang="en-US"/>
          </a:p>
          <a:p>
            <a:r>
              <a:rPr lang="en-US"/>
              <a:t>LWT310 is the best measurement choice for such installations </a:t>
            </a:r>
          </a:p>
          <a:p>
            <a:endParaRPr lang="en-US"/>
          </a:p>
          <a:p>
            <a:r>
              <a:rPr lang="en-US"/>
              <a:t>Chamber concentrates signal if chamber is 100 mm (4 in) or smaller providing excellent measurements</a:t>
            </a:r>
          </a:p>
        </p:txBody>
      </p:sp>
      <p:sp>
        <p:nvSpPr>
          <p:cNvPr id="12" name="Content Placeholder 11">
            <a:extLst>
              <a:ext uri="{FF2B5EF4-FFF2-40B4-BE49-F238E27FC236}">
                <a16:creationId xmlns:a16="http://schemas.microsoft.com/office/drawing/2014/main" id="{329EE664-0619-4E93-8D46-96C39D135062}"/>
              </a:ext>
            </a:extLst>
          </p:cNvPr>
          <p:cNvSpPr>
            <a:spLocks noGrp="1"/>
          </p:cNvSpPr>
          <p:nvPr>
            <p:ph sz="quarter" idx="19"/>
          </p:nvPr>
        </p:nvSpPr>
        <p:spPr>
          <a:xfrm>
            <a:off x="332367" y="2317638"/>
            <a:ext cx="3757124" cy="3594474"/>
          </a:xfrm>
        </p:spPr>
        <p:txBody>
          <a:bodyPr/>
          <a:lstStyle/>
          <a:p>
            <a:r>
              <a:rPr lang="en-US"/>
              <a:t>Storage vessels are one of the most common applications for guided wave radar.</a:t>
            </a:r>
          </a:p>
          <a:p>
            <a:endParaRPr lang="en-US"/>
          </a:p>
          <a:p>
            <a:r>
              <a:rPr lang="en-US"/>
              <a:t>Instrument signal </a:t>
            </a:r>
            <a:r>
              <a:rPr lang="en-US" b="1"/>
              <a:t>is not </a:t>
            </a:r>
            <a:r>
              <a:rPr lang="en-US"/>
              <a:t>affected by steam, vapor, mist, spray, turbulence, flashing, changing pressures or temperatures, or changing dielectrics. </a:t>
            </a:r>
          </a:p>
          <a:p>
            <a:endParaRPr lang="en-US"/>
          </a:p>
          <a:p>
            <a:r>
              <a:rPr lang="en-US"/>
              <a:t>Foam generally does not affect signal, but </a:t>
            </a:r>
            <a:r>
              <a:rPr lang="en-US" b="1"/>
              <a:t>excessive </a:t>
            </a:r>
            <a:r>
              <a:rPr lang="en-US"/>
              <a:t>foam can cause a negative offset. </a:t>
            </a:r>
          </a:p>
          <a:p>
            <a:endParaRPr lang="en-US"/>
          </a:p>
          <a:p>
            <a:r>
              <a:rPr lang="en-US" b="1"/>
              <a:t>Light buildup</a:t>
            </a:r>
            <a:r>
              <a:rPr lang="en-US"/>
              <a:t> can be managed, but heavy buildup should be avoided.  </a:t>
            </a:r>
          </a:p>
        </p:txBody>
      </p:sp>
      <p:sp>
        <p:nvSpPr>
          <p:cNvPr id="9" name="Subtitle 8">
            <a:extLst>
              <a:ext uri="{FF2B5EF4-FFF2-40B4-BE49-F238E27FC236}">
                <a16:creationId xmlns:a16="http://schemas.microsoft.com/office/drawing/2014/main" id="{E6F77EEC-4FB5-4EBE-AF67-7287BF552D59}"/>
              </a:ext>
            </a:extLst>
          </p:cNvPr>
          <p:cNvSpPr>
            <a:spLocks noGrp="1"/>
          </p:cNvSpPr>
          <p:nvPr>
            <p:ph type="subTitle" idx="13"/>
          </p:nvPr>
        </p:nvSpPr>
        <p:spPr/>
        <p:txBody>
          <a:bodyPr/>
          <a:lstStyle/>
          <a:p>
            <a:endParaRPr lang="en-US"/>
          </a:p>
        </p:txBody>
      </p:sp>
      <p:pic>
        <p:nvPicPr>
          <p:cNvPr id="14" name="Picture 13">
            <a:extLst>
              <a:ext uri="{FF2B5EF4-FFF2-40B4-BE49-F238E27FC236}">
                <a16:creationId xmlns:a16="http://schemas.microsoft.com/office/drawing/2014/main" id="{8ACC581B-5845-4B78-A85C-0A0D0854A386}"/>
              </a:ext>
            </a:extLst>
          </p:cNvPr>
          <p:cNvPicPr>
            <a:picLocks noChangeAspect="1"/>
          </p:cNvPicPr>
          <p:nvPr/>
        </p:nvPicPr>
        <p:blipFill>
          <a:blip r:embed="rId2"/>
          <a:stretch>
            <a:fillRect/>
          </a:stretch>
        </p:blipFill>
        <p:spPr>
          <a:xfrm>
            <a:off x="4234375" y="2569478"/>
            <a:ext cx="1574816" cy="3079118"/>
          </a:xfrm>
          <a:prstGeom prst="rect">
            <a:avLst/>
          </a:prstGeom>
        </p:spPr>
      </p:pic>
      <p:pic>
        <p:nvPicPr>
          <p:cNvPr id="15" name="Picture 14">
            <a:extLst>
              <a:ext uri="{FF2B5EF4-FFF2-40B4-BE49-F238E27FC236}">
                <a16:creationId xmlns:a16="http://schemas.microsoft.com/office/drawing/2014/main" id="{30AB2F13-131B-420C-A715-E5D9C0B49310}"/>
              </a:ext>
            </a:extLst>
          </p:cNvPr>
          <p:cNvPicPr>
            <a:picLocks noChangeAspect="1"/>
          </p:cNvPicPr>
          <p:nvPr/>
        </p:nvPicPr>
        <p:blipFill>
          <a:blip r:embed="rId3"/>
          <a:stretch>
            <a:fillRect/>
          </a:stretch>
        </p:blipFill>
        <p:spPr>
          <a:xfrm>
            <a:off x="9608234" y="2442093"/>
            <a:ext cx="2100409" cy="3179902"/>
          </a:xfrm>
          <a:prstGeom prst="rect">
            <a:avLst/>
          </a:prstGeom>
        </p:spPr>
      </p:pic>
    </p:spTree>
    <p:extLst>
      <p:ext uri="{BB962C8B-B14F-4D97-AF65-F5344CB8AC3E}">
        <p14:creationId xmlns:p14="http://schemas.microsoft.com/office/powerpoint/2010/main" val="285906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6CD40D-935E-4242-9923-EBC1594AF9EA}"/>
              </a:ext>
            </a:extLst>
          </p:cNvPr>
          <p:cNvSpPr>
            <a:spLocks noGrp="1"/>
          </p:cNvSpPr>
          <p:nvPr>
            <p:ph type="title"/>
          </p:nvPr>
        </p:nvSpPr>
        <p:spPr/>
        <p:txBody>
          <a:bodyPr/>
          <a:lstStyle/>
          <a:p>
            <a:r>
              <a:rPr lang="en-US"/>
              <a:t>Applications</a:t>
            </a:r>
          </a:p>
        </p:txBody>
      </p:sp>
      <p:sp>
        <p:nvSpPr>
          <p:cNvPr id="5" name="Footer Placeholder 4">
            <a:extLst>
              <a:ext uri="{FF2B5EF4-FFF2-40B4-BE49-F238E27FC236}">
                <a16:creationId xmlns:a16="http://schemas.microsoft.com/office/drawing/2014/main" id="{53A5675E-129C-49F3-9F6A-D2E6C9A9C437}"/>
              </a:ext>
            </a:extLst>
          </p:cNvPr>
          <p:cNvSpPr>
            <a:spLocks noGrp="1"/>
          </p:cNvSpPr>
          <p:nvPr>
            <p:ph type="ftr" sz="quarter" idx="10"/>
          </p:nvPr>
        </p:nvSpPr>
        <p:spPr/>
        <p:txBody>
          <a:bodyPr/>
          <a:lstStyle/>
          <a:p>
            <a:pPr lvl="8"/>
            <a:endParaRPr lang="en-US"/>
          </a:p>
        </p:txBody>
      </p:sp>
      <p:sp>
        <p:nvSpPr>
          <p:cNvPr id="4" name="Date Placeholder 3">
            <a:extLst>
              <a:ext uri="{FF2B5EF4-FFF2-40B4-BE49-F238E27FC236}">
                <a16:creationId xmlns:a16="http://schemas.microsoft.com/office/drawing/2014/main" id="{A41B862F-4717-4F49-964C-F624FB1F65B2}"/>
              </a:ext>
            </a:extLst>
          </p:cNvPr>
          <p:cNvSpPr>
            <a:spLocks noGrp="1"/>
          </p:cNvSpPr>
          <p:nvPr>
            <p:ph type="dt" sz="half" idx="11"/>
          </p:nvPr>
        </p:nvSpPr>
        <p:spPr/>
        <p:txBody>
          <a:bodyPr/>
          <a:lstStyle/>
          <a:p>
            <a:fld id="{FFAB2352-921F-4DD8-A99A-A1474F6943FF}" type="datetime4">
              <a:rPr lang="en-US" smtClean="0"/>
              <a:t>May 24, 2022</a:t>
            </a:fld>
            <a:endParaRPr lang="en-US"/>
          </a:p>
        </p:txBody>
      </p:sp>
      <p:sp>
        <p:nvSpPr>
          <p:cNvPr id="6" name="Slide Number Placeholder 5">
            <a:extLst>
              <a:ext uri="{FF2B5EF4-FFF2-40B4-BE49-F238E27FC236}">
                <a16:creationId xmlns:a16="http://schemas.microsoft.com/office/drawing/2014/main" id="{10B128A5-21FA-4178-A16A-B43F614C4F37}"/>
              </a:ext>
            </a:extLst>
          </p:cNvPr>
          <p:cNvSpPr>
            <a:spLocks noGrp="1"/>
          </p:cNvSpPr>
          <p:nvPr>
            <p:ph type="sldNum" sz="quarter" idx="12"/>
          </p:nvPr>
        </p:nvSpPr>
        <p:spPr/>
        <p:txBody>
          <a:bodyPr/>
          <a:lstStyle/>
          <a:p>
            <a:r>
              <a:rPr lang="en-US"/>
              <a:t>Slide </a:t>
            </a:r>
            <a:fld id="{619F89D8-7AE3-494A-97F3-03D680869632}" type="slidenum">
              <a:rPr lang="en-US" smtClean="0"/>
              <a:pPr/>
              <a:t>14</a:t>
            </a:fld>
            <a:endParaRPr lang="en-US"/>
          </a:p>
        </p:txBody>
      </p:sp>
      <p:sp>
        <p:nvSpPr>
          <p:cNvPr id="10" name="Text Placeholder 9">
            <a:extLst>
              <a:ext uri="{FF2B5EF4-FFF2-40B4-BE49-F238E27FC236}">
                <a16:creationId xmlns:a16="http://schemas.microsoft.com/office/drawing/2014/main" id="{5C7F7938-2D2C-47F4-A881-0AD6111F9881}"/>
              </a:ext>
            </a:extLst>
          </p:cNvPr>
          <p:cNvSpPr>
            <a:spLocks noGrp="1"/>
          </p:cNvSpPr>
          <p:nvPr>
            <p:ph type="body" sz="quarter" idx="16"/>
          </p:nvPr>
        </p:nvSpPr>
        <p:spPr/>
        <p:txBody>
          <a:bodyPr/>
          <a:lstStyle/>
          <a:p>
            <a:r>
              <a:rPr lang="en-US"/>
              <a:t>Stilling wells / co-axial probe</a:t>
            </a:r>
          </a:p>
        </p:txBody>
      </p:sp>
      <p:sp>
        <p:nvSpPr>
          <p:cNvPr id="11" name="Text Placeholder 10">
            <a:extLst>
              <a:ext uri="{FF2B5EF4-FFF2-40B4-BE49-F238E27FC236}">
                <a16:creationId xmlns:a16="http://schemas.microsoft.com/office/drawing/2014/main" id="{D7DA90C4-C6CB-44AE-8C03-DA0AA0832E4B}"/>
              </a:ext>
            </a:extLst>
          </p:cNvPr>
          <p:cNvSpPr>
            <a:spLocks noGrp="1"/>
          </p:cNvSpPr>
          <p:nvPr>
            <p:ph type="body" sz="quarter" idx="17"/>
          </p:nvPr>
        </p:nvSpPr>
        <p:spPr/>
        <p:txBody>
          <a:bodyPr/>
          <a:lstStyle/>
          <a:p>
            <a:r>
              <a:rPr lang="en-US"/>
              <a:t>Horizontal cylinder</a:t>
            </a:r>
          </a:p>
        </p:txBody>
      </p:sp>
      <p:sp>
        <p:nvSpPr>
          <p:cNvPr id="13" name="Content Placeholder 12">
            <a:extLst>
              <a:ext uri="{FF2B5EF4-FFF2-40B4-BE49-F238E27FC236}">
                <a16:creationId xmlns:a16="http://schemas.microsoft.com/office/drawing/2014/main" id="{7289DDBF-9ECB-45BE-BDAC-037B18448E88}"/>
              </a:ext>
            </a:extLst>
          </p:cNvPr>
          <p:cNvSpPr>
            <a:spLocks noGrp="1"/>
          </p:cNvSpPr>
          <p:nvPr>
            <p:ph sz="quarter" idx="20"/>
          </p:nvPr>
        </p:nvSpPr>
        <p:spPr>
          <a:xfrm>
            <a:off x="6249107" y="2317638"/>
            <a:ext cx="3260653" cy="3594474"/>
          </a:xfrm>
        </p:spPr>
        <p:txBody>
          <a:bodyPr/>
          <a:lstStyle/>
          <a:p>
            <a:r>
              <a:rPr lang="en-US"/>
              <a:t>Used as settling tanks, separation vessels, and storage tanks. </a:t>
            </a:r>
          </a:p>
          <a:p>
            <a:r>
              <a:rPr lang="en-US"/>
              <a:t>LWT310 not affected by the internal geometry of horizontal cylinders. </a:t>
            </a:r>
          </a:p>
          <a:p>
            <a:r>
              <a:rPr lang="en-US"/>
              <a:t>No false level reflections created by the cylinder walls</a:t>
            </a:r>
          </a:p>
          <a:p>
            <a:r>
              <a:rPr lang="en-US"/>
              <a:t>LWT310 is able to measure close top the end of the probe, allowing measurement until the vessel is near empty. </a:t>
            </a:r>
          </a:p>
        </p:txBody>
      </p:sp>
      <p:sp>
        <p:nvSpPr>
          <p:cNvPr id="12" name="Content Placeholder 11">
            <a:extLst>
              <a:ext uri="{FF2B5EF4-FFF2-40B4-BE49-F238E27FC236}">
                <a16:creationId xmlns:a16="http://schemas.microsoft.com/office/drawing/2014/main" id="{329EE664-0619-4E93-8D46-96C39D135062}"/>
              </a:ext>
            </a:extLst>
          </p:cNvPr>
          <p:cNvSpPr>
            <a:spLocks noGrp="1"/>
          </p:cNvSpPr>
          <p:nvPr>
            <p:ph sz="quarter" idx="19"/>
          </p:nvPr>
        </p:nvSpPr>
        <p:spPr>
          <a:xfrm>
            <a:off x="332367" y="2317638"/>
            <a:ext cx="3642131" cy="3594474"/>
          </a:xfrm>
        </p:spPr>
        <p:txBody>
          <a:bodyPr/>
          <a:lstStyle/>
          <a:p>
            <a:r>
              <a:rPr lang="en-US"/>
              <a:t>Stilling wells are used if </a:t>
            </a:r>
          </a:p>
          <a:p>
            <a:pPr marL="285750" indent="-285750">
              <a:buFontTx/>
              <a:buChar char="-"/>
            </a:pPr>
            <a:r>
              <a:rPr lang="en-US"/>
              <a:t>the probe must be installed in the process fill stream </a:t>
            </a:r>
          </a:p>
          <a:p>
            <a:pPr marL="285750" indent="-285750">
              <a:buFontTx/>
              <a:buChar char="-"/>
            </a:pPr>
            <a:endParaRPr lang="en-US"/>
          </a:p>
          <a:p>
            <a:r>
              <a:rPr lang="en-US"/>
              <a:t>Stilling well or co-axial probe are used:</a:t>
            </a:r>
          </a:p>
          <a:p>
            <a:pPr marL="285750" indent="-285750">
              <a:buFontTx/>
              <a:buChar char="-"/>
            </a:pPr>
            <a:r>
              <a:rPr lang="en-US"/>
              <a:t>to avoid obstructions and agitators </a:t>
            </a:r>
          </a:p>
          <a:p>
            <a:pPr marL="285750" indent="-285750">
              <a:buFontTx/>
              <a:buChar char="-"/>
            </a:pPr>
            <a:r>
              <a:rPr lang="en-US"/>
              <a:t>to retain signal strength in applications with very low dielectric fluids and long measuring lengths</a:t>
            </a:r>
          </a:p>
        </p:txBody>
      </p:sp>
      <p:sp>
        <p:nvSpPr>
          <p:cNvPr id="9" name="Subtitle 8">
            <a:extLst>
              <a:ext uri="{FF2B5EF4-FFF2-40B4-BE49-F238E27FC236}">
                <a16:creationId xmlns:a16="http://schemas.microsoft.com/office/drawing/2014/main" id="{E6F77EEC-4FB5-4EBE-AF67-7287BF552D59}"/>
              </a:ext>
            </a:extLst>
          </p:cNvPr>
          <p:cNvSpPr>
            <a:spLocks noGrp="1"/>
          </p:cNvSpPr>
          <p:nvPr>
            <p:ph type="subTitle" idx="13"/>
          </p:nvPr>
        </p:nvSpPr>
        <p:spPr/>
        <p:txBody>
          <a:bodyPr/>
          <a:lstStyle/>
          <a:p>
            <a:endParaRPr lang="en-US"/>
          </a:p>
        </p:txBody>
      </p:sp>
      <p:pic>
        <p:nvPicPr>
          <p:cNvPr id="2" name="Picture 1">
            <a:extLst>
              <a:ext uri="{FF2B5EF4-FFF2-40B4-BE49-F238E27FC236}">
                <a16:creationId xmlns:a16="http://schemas.microsoft.com/office/drawing/2014/main" id="{FAACA54A-3A9C-4181-B4C6-EF5E5C9E6F61}"/>
              </a:ext>
            </a:extLst>
          </p:cNvPr>
          <p:cNvPicPr>
            <a:picLocks noChangeAspect="1"/>
          </p:cNvPicPr>
          <p:nvPr/>
        </p:nvPicPr>
        <p:blipFill>
          <a:blip r:embed="rId2"/>
          <a:stretch>
            <a:fillRect/>
          </a:stretch>
        </p:blipFill>
        <p:spPr>
          <a:xfrm>
            <a:off x="3974498" y="2317638"/>
            <a:ext cx="2117956" cy="3594474"/>
          </a:xfrm>
          <a:prstGeom prst="rect">
            <a:avLst/>
          </a:prstGeom>
        </p:spPr>
      </p:pic>
      <p:pic>
        <p:nvPicPr>
          <p:cNvPr id="3" name="Picture 2">
            <a:extLst>
              <a:ext uri="{FF2B5EF4-FFF2-40B4-BE49-F238E27FC236}">
                <a16:creationId xmlns:a16="http://schemas.microsoft.com/office/drawing/2014/main" id="{98C67D16-68A5-4A7E-9EDD-53E345A7D19C}"/>
              </a:ext>
            </a:extLst>
          </p:cNvPr>
          <p:cNvPicPr>
            <a:picLocks noChangeAspect="1"/>
          </p:cNvPicPr>
          <p:nvPr/>
        </p:nvPicPr>
        <p:blipFill>
          <a:blip r:embed="rId3"/>
          <a:stretch>
            <a:fillRect/>
          </a:stretch>
        </p:blipFill>
        <p:spPr>
          <a:xfrm>
            <a:off x="9509760" y="2472767"/>
            <a:ext cx="2448347" cy="3090735"/>
          </a:xfrm>
          <a:prstGeom prst="rect">
            <a:avLst/>
          </a:prstGeom>
        </p:spPr>
      </p:pic>
    </p:spTree>
    <p:extLst>
      <p:ext uri="{BB962C8B-B14F-4D97-AF65-F5344CB8AC3E}">
        <p14:creationId xmlns:p14="http://schemas.microsoft.com/office/powerpoint/2010/main" val="146366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pPr>
              <a:spcBef>
                <a:spcPts val="450"/>
              </a:spcBef>
            </a:pPr>
            <a:r>
              <a:rPr lang="en-US" sz="2000" dirty="0"/>
              <a:t>Typical tank level measurement</a:t>
            </a:r>
          </a:p>
        </p:txBody>
      </p:sp>
      <p:sp>
        <p:nvSpPr>
          <p:cNvPr id="4" name="Date Placeholder 3"/>
          <p:cNvSpPr>
            <a:spLocks noGrp="1"/>
          </p:cNvSpPr>
          <p:nvPr>
            <p:ph type="dt" sz="half" idx="18"/>
          </p:nvPr>
        </p:nvSpPr>
        <p:spPr bwMode="gray"/>
        <p:txBody>
          <a:bodyPr/>
          <a:lstStyle/>
          <a:p>
            <a:pPr>
              <a:defRPr/>
            </a:pPr>
            <a:fld id="{FF9C19AF-AEEF-4951-9229-7E9EBFDC8F25}" type="datetime4">
              <a:rPr lang="en-US">
                <a:solidFill>
                  <a:srgbClr val="A0A0A0"/>
                </a:solidFill>
                <a:latin typeface="ABBvoiceOffice"/>
                <a:ea typeface="ABBvoiceOffice"/>
                <a:cs typeface="ABBvoiceOffice"/>
              </a:rPr>
              <a:pPr>
                <a:defRPr/>
              </a:pPr>
              <a:t>May 24, 2022</a:t>
            </a:fld>
            <a:endParaRPr lang="en-US" dirty="0">
              <a:solidFill>
                <a:srgbClr val="A0A0A0"/>
              </a:solidFill>
              <a:latin typeface="ABBvoiceOffice"/>
              <a:ea typeface="ABBvoiceOffice"/>
              <a:cs typeface="ABBvoiceOffice"/>
            </a:endParaRPr>
          </a:p>
        </p:txBody>
      </p:sp>
      <p:sp>
        <p:nvSpPr>
          <p:cNvPr id="5" name="Footer Placeholder 4"/>
          <p:cNvSpPr>
            <a:spLocks noGrp="1"/>
          </p:cNvSpPr>
          <p:nvPr>
            <p:ph type="ftr" sz="quarter" idx="19"/>
          </p:nvPr>
        </p:nvSpPr>
        <p:spPr bwMode="gray"/>
        <p:txBody>
          <a:bodyPr/>
          <a:lstStyle/>
          <a:p>
            <a:pPr>
              <a:defRPr/>
            </a:pPr>
            <a:endParaRPr lang="en-GB" dirty="0">
              <a:solidFill>
                <a:srgbClr val="000000">
                  <a:tint val="75000"/>
                </a:srgbClr>
              </a:solidFill>
              <a:latin typeface="ABBvoiceOffice"/>
              <a:ea typeface="ABBvoiceOffice"/>
              <a:cs typeface="ABBvoiceOffice"/>
            </a:endParaRPr>
          </a:p>
        </p:txBody>
      </p:sp>
      <p:sp>
        <p:nvSpPr>
          <p:cNvPr id="6" name="Slide Number Placeholder 5"/>
          <p:cNvSpPr>
            <a:spLocks noGrp="1"/>
          </p:cNvSpPr>
          <p:nvPr>
            <p:ph type="sldNum" sz="quarter" idx="20"/>
          </p:nvPr>
        </p:nvSpPr>
        <p:spPr bwMode="gray"/>
        <p:txBody>
          <a:bodyPr/>
          <a:lstStyle/>
          <a:p>
            <a:pPr>
              <a:defRPr/>
            </a:pPr>
            <a:r>
              <a:rPr lang="en-US" sz="1200" dirty="0">
                <a:solidFill>
                  <a:srgbClr val="A0A0A0"/>
                </a:solidFill>
                <a:latin typeface="ABBvoiceOffice"/>
                <a:ea typeface="ABBvoiceOffice"/>
                <a:cs typeface="ABBvoiceOffice"/>
              </a:rPr>
              <a:t>Slide </a:t>
            </a:r>
            <a:fld id="{619F89D8-7AE3-494A-97F3-03D680869632}" type="slidenum">
              <a:rPr lang="en-US" sz="1200">
                <a:solidFill>
                  <a:srgbClr val="A0A0A0"/>
                </a:solidFill>
                <a:latin typeface="ABBvoiceOffice"/>
                <a:ea typeface="ABBvoiceOffice"/>
                <a:cs typeface="ABBvoiceOffice"/>
              </a:rPr>
              <a:pPr>
                <a:defRPr/>
              </a:pPr>
              <a:t>15</a:t>
            </a:fld>
            <a:endParaRPr lang="en-US" sz="1200" dirty="0">
              <a:solidFill>
                <a:srgbClr val="A0A0A0"/>
              </a:solidFill>
              <a:latin typeface="ABBvoiceOffice"/>
              <a:ea typeface="ABBvoiceOffice"/>
              <a:cs typeface="ABBvoiceOffice"/>
            </a:endParaRPr>
          </a:p>
        </p:txBody>
      </p:sp>
      <p:sp>
        <p:nvSpPr>
          <p:cNvPr id="2" name="Subtitle 1"/>
          <p:cNvSpPr>
            <a:spLocks noGrp="1"/>
          </p:cNvSpPr>
          <p:nvPr>
            <p:ph type="subTitle" idx="13"/>
          </p:nvPr>
        </p:nvSpPr>
        <p:spPr bwMode="gray"/>
        <p:txBody>
          <a:bodyPr/>
          <a:lstStyle/>
          <a:p>
            <a:r>
              <a:rPr lang="en-US" dirty="0"/>
              <a:t>Oil with H2S</a:t>
            </a:r>
          </a:p>
        </p:txBody>
      </p:sp>
      <p:sp>
        <p:nvSpPr>
          <p:cNvPr id="9" name="Text Placeholder 5"/>
          <p:cNvSpPr txBox="1">
            <a:spLocks/>
          </p:cNvSpPr>
          <p:nvPr/>
        </p:nvSpPr>
        <p:spPr bwMode="gray">
          <a:xfrm>
            <a:off x="2858292" y="4147029"/>
            <a:ext cx="2756475" cy="1247714"/>
          </a:xfrm>
          <a:prstGeom prst="rect">
            <a:avLst/>
          </a:prstGeom>
        </p:spPr>
        <p:txBody>
          <a:bodyPr lIns="54000" tIns="54000" rIns="54000" bIns="54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lvl="1" indent="0">
              <a:spcBef>
                <a:spcPts val="450"/>
              </a:spcBef>
              <a:buNone/>
              <a:defRPr/>
            </a:pPr>
            <a:endParaRPr lang="en-GB" sz="1050" dirty="0">
              <a:solidFill>
                <a:srgbClr val="000000"/>
              </a:solidFill>
              <a:latin typeface="ABBvoiceOffice"/>
              <a:ea typeface="ABBvoiceOffice"/>
              <a:cs typeface="ABBvoiceOffice"/>
            </a:endParaRPr>
          </a:p>
        </p:txBody>
      </p:sp>
      <p:cxnSp>
        <p:nvCxnSpPr>
          <p:cNvPr id="23" name="Straight Connector 22"/>
          <p:cNvCxnSpPr>
            <a:cxnSpLocks/>
          </p:cNvCxnSpPr>
          <p:nvPr/>
        </p:nvCxnSpPr>
        <p:spPr bwMode="gray">
          <a:xfrm>
            <a:off x="420561" y="4578974"/>
            <a:ext cx="359585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6" name="Straight Connector 25"/>
          <p:cNvCxnSpPr>
            <a:cxnSpLocks/>
          </p:cNvCxnSpPr>
          <p:nvPr/>
        </p:nvCxnSpPr>
        <p:spPr bwMode="gray">
          <a:xfrm>
            <a:off x="4201537" y="4578974"/>
            <a:ext cx="359585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a:cxnSpLocks/>
          </p:cNvCxnSpPr>
          <p:nvPr/>
        </p:nvCxnSpPr>
        <p:spPr bwMode="gray">
          <a:xfrm>
            <a:off x="7942490" y="4578974"/>
            <a:ext cx="359585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2" name="Text Placeholder 7"/>
          <p:cNvSpPr txBox="1">
            <a:spLocks/>
          </p:cNvSpPr>
          <p:nvPr/>
        </p:nvSpPr>
        <p:spPr bwMode="gray">
          <a:xfrm>
            <a:off x="420561" y="4301820"/>
            <a:ext cx="3595852" cy="284299"/>
          </a:xfrm>
          <a:prstGeom prst="rect">
            <a:avLst/>
          </a:prstGeom>
        </p:spPr>
        <p:txBody>
          <a:bodyPr vert="horz" lIns="54000" tIns="54000" rIns="54000" bIns="54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450"/>
              </a:spcBef>
              <a:defRPr/>
            </a:pPr>
            <a:r>
              <a:rPr lang="en-US" sz="1200" dirty="0">
                <a:solidFill>
                  <a:srgbClr val="D90000"/>
                </a:solidFill>
                <a:latin typeface="ABBvoiceOffice"/>
                <a:ea typeface="ABBvoiceOffice"/>
                <a:cs typeface="ABBvoiceOffice"/>
              </a:rPr>
              <a:t>Customer needs</a:t>
            </a:r>
          </a:p>
        </p:txBody>
      </p:sp>
      <p:sp>
        <p:nvSpPr>
          <p:cNvPr id="33" name="Text Placeholder 7"/>
          <p:cNvSpPr txBox="1">
            <a:spLocks/>
          </p:cNvSpPr>
          <p:nvPr/>
        </p:nvSpPr>
        <p:spPr bwMode="gray">
          <a:xfrm>
            <a:off x="4201536" y="4301820"/>
            <a:ext cx="3595852" cy="284299"/>
          </a:xfrm>
          <a:prstGeom prst="rect">
            <a:avLst/>
          </a:prstGeom>
        </p:spPr>
        <p:txBody>
          <a:bodyPr vert="horz" lIns="54000" tIns="54000" rIns="54000" bIns="54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450"/>
              </a:spcBef>
              <a:defRPr/>
            </a:pPr>
            <a:r>
              <a:rPr lang="en-US" sz="1200" dirty="0">
                <a:solidFill>
                  <a:srgbClr val="D90000"/>
                </a:solidFill>
                <a:latin typeface="ABBvoiceOffice"/>
                <a:ea typeface="ABBvoiceOffice"/>
                <a:cs typeface="ABBvoiceOffice"/>
              </a:rPr>
              <a:t>Configuration</a:t>
            </a:r>
          </a:p>
        </p:txBody>
      </p:sp>
      <p:sp>
        <p:nvSpPr>
          <p:cNvPr id="34" name="Text Placeholder 7"/>
          <p:cNvSpPr txBox="1">
            <a:spLocks/>
          </p:cNvSpPr>
          <p:nvPr/>
        </p:nvSpPr>
        <p:spPr bwMode="gray">
          <a:xfrm>
            <a:off x="7942490" y="4301820"/>
            <a:ext cx="3595852" cy="284299"/>
          </a:xfrm>
          <a:prstGeom prst="rect">
            <a:avLst/>
          </a:prstGeom>
        </p:spPr>
        <p:txBody>
          <a:bodyPr vert="horz" lIns="54000" tIns="54000" rIns="54000" bIns="54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450"/>
              </a:spcBef>
              <a:defRPr/>
            </a:pPr>
            <a:r>
              <a:rPr lang="en-US" sz="1200" dirty="0">
                <a:solidFill>
                  <a:srgbClr val="D90000"/>
                </a:solidFill>
                <a:latin typeface="ABBvoiceOffice"/>
                <a:ea typeface="ABBvoiceOffice"/>
                <a:cs typeface="ABBvoiceOffice"/>
              </a:rPr>
              <a:t>Feedback</a:t>
            </a:r>
          </a:p>
        </p:txBody>
      </p:sp>
      <p:sp>
        <p:nvSpPr>
          <p:cNvPr id="35" name="Text Placeholder 5"/>
          <p:cNvSpPr txBox="1">
            <a:spLocks/>
          </p:cNvSpPr>
          <p:nvPr/>
        </p:nvSpPr>
        <p:spPr bwMode="gray">
          <a:xfrm>
            <a:off x="416368" y="4557727"/>
            <a:ext cx="3595185" cy="873530"/>
          </a:xfrm>
          <a:prstGeom prst="rect">
            <a:avLst/>
          </a:prstGeom>
        </p:spPr>
        <p:txBody>
          <a:bodyPr lIns="54000" tIns="54000" rIns="54000" bIns="54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lvl="1" indent="0">
              <a:spcBef>
                <a:spcPts val="450"/>
              </a:spcBef>
              <a:spcAft>
                <a:spcPts val="75"/>
              </a:spcAft>
              <a:buNone/>
              <a:defRPr/>
            </a:pPr>
            <a:r>
              <a:rPr lang="en-US" sz="1200" dirty="0">
                <a:solidFill>
                  <a:srgbClr val="000000"/>
                </a:solidFill>
                <a:latin typeface="ABBvoiceOffice"/>
                <a:ea typeface="ABBvoiceOffice"/>
                <a:cs typeface="ABBvoiceOffice"/>
              </a:rPr>
              <a:t>Reliable level measurement on oil with H2S and wax build up in fiberglass tank. </a:t>
            </a:r>
          </a:p>
        </p:txBody>
      </p:sp>
      <p:sp>
        <p:nvSpPr>
          <p:cNvPr id="36" name="Text Placeholder 5"/>
          <p:cNvSpPr txBox="1">
            <a:spLocks/>
          </p:cNvSpPr>
          <p:nvPr/>
        </p:nvSpPr>
        <p:spPr bwMode="gray">
          <a:xfrm>
            <a:off x="4198314" y="4557727"/>
            <a:ext cx="3595185" cy="873530"/>
          </a:xfrm>
          <a:prstGeom prst="rect">
            <a:avLst/>
          </a:prstGeom>
        </p:spPr>
        <p:txBody>
          <a:bodyPr lIns="54000" tIns="54000" rIns="54000" bIns="54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lvl="1" indent="0">
              <a:spcBef>
                <a:spcPts val="450"/>
              </a:spcBef>
              <a:spcAft>
                <a:spcPts val="75"/>
              </a:spcAft>
              <a:buNone/>
              <a:defRPr/>
            </a:pPr>
            <a:r>
              <a:rPr lang="en-US" sz="1200" dirty="0">
                <a:solidFill>
                  <a:srgbClr val="000000"/>
                </a:solidFill>
                <a:latin typeface="ABBvoiceOffice"/>
                <a:ea typeface="ABBvoiceOffice"/>
                <a:cs typeface="ABBvoiceOffice"/>
              </a:rPr>
              <a:t>LWT310 </a:t>
            </a:r>
          </a:p>
          <a:p>
            <a:pPr marL="0" lvl="1" indent="0">
              <a:spcBef>
                <a:spcPts val="450"/>
              </a:spcBef>
              <a:spcAft>
                <a:spcPts val="75"/>
              </a:spcAft>
              <a:buNone/>
              <a:defRPr/>
            </a:pPr>
            <a:r>
              <a:rPr lang="en-US" sz="1200" dirty="0">
                <a:solidFill>
                  <a:srgbClr val="000000"/>
                </a:solidFill>
                <a:latin typeface="ABBvoiceOffice"/>
                <a:ea typeface="ABBvoiceOffice"/>
                <a:cs typeface="ABBvoiceOffice"/>
              </a:rPr>
              <a:t>25 foot long cable probe</a:t>
            </a:r>
          </a:p>
          <a:p>
            <a:pPr marL="0" lvl="1" indent="0">
              <a:spcBef>
                <a:spcPts val="450"/>
              </a:spcBef>
              <a:spcAft>
                <a:spcPts val="75"/>
              </a:spcAft>
              <a:buNone/>
              <a:defRPr/>
            </a:pPr>
            <a:r>
              <a:rPr lang="en-US" sz="1200" dirty="0">
                <a:solidFill>
                  <a:srgbClr val="000000"/>
                </a:solidFill>
                <a:latin typeface="ABBvoiceOffice"/>
                <a:ea typeface="ABBvoiceOffice"/>
                <a:cs typeface="ABBvoiceOffice"/>
              </a:rPr>
              <a:t>Threaded in flange, flat metal surface provide great radar pulse launch</a:t>
            </a:r>
          </a:p>
        </p:txBody>
      </p:sp>
      <p:sp>
        <p:nvSpPr>
          <p:cNvPr id="37" name="Text Placeholder 5"/>
          <p:cNvSpPr txBox="1">
            <a:spLocks/>
          </p:cNvSpPr>
          <p:nvPr/>
        </p:nvSpPr>
        <p:spPr bwMode="gray">
          <a:xfrm>
            <a:off x="7935532" y="4557727"/>
            <a:ext cx="3601326" cy="873530"/>
          </a:xfrm>
          <a:prstGeom prst="rect">
            <a:avLst/>
          </a:prstGeom>
        </p:spPr>
        <p:txBody>
          <a:bodyPr lIns="54000" tIns="54000" rIns="54000" bIns="54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lnSpc>
                <a:spcPct val="85000"/>
              </a:lnSpc>
              <a:spcBef>
                <a:spcPts val="450"/>
              </a:spcBef>
              <a:spcAft>
                <a:spcPts val="75"/>
              </a:spcAft>
              <a:defRPr/>
            </a:pPr>
            <a:r>
              <a:rPr lang="en-US" sz="1100" dirty="0">
                <a:solidFill>
                  <a:srgbClr val="000000"/>
                </a:solidFill>
                <a:latin typeface="ABBvoiceOffice"/>
                <a:ea typeface="ABBvoiceOffice"/>
                <a:cs typeface="ABBvoiceOffice"/>
              </a:rPr>
              <a:t>                           </a:t>
            </a:r>
          </a:p>
          <a:p>
            <a:pPr>
              <a:lnSpc>
                <a:spcPct val="85000"/>
              </a:lnSpc>
              <a:spcBef>
                <a:spcPts val="450"/>
              </a:spcBef>
              <a:spcAft>
                <a:spcPts val="75"/>
              </a:spcAft>
              <a:defRPr/>
            </a:pPr>
            <a:endParaRPr lang="en-US" sz="1100" dirty="0">
              <a:solidFill>
                <a:srgbClr val="000000"/>
              </a:solidFill>
              <a:latin typeface="ABBvoiceOffice"/>
              <a:ea typeface="ABBvoiceOffice"/>
              <a:cs typeface="ABBvoiceOffice"/>
            </a:endParaRPr>
          </a:p>
          <a:p>
            <a:pPr marL="171450" indent="-171450">
              <a:spcBef>
                <a:spcPts val="450"/>
              </a:spcBef>
              <a:spcAft>
                <a:spcPts val="75"/>
              </a:spcAft>
              <a:buFont typeface="Arial" panose="020B0604020202020204" pitchFamily="34" charset="0"/>
              <a:buAutoNum type="arabicParenR"/>
              <a:defRPr/>
            </a:pPr>
            <a:endParaRPr lang="en-US" sz="1100" dirty="0">
              <a:solidFill>
                <a:srgbClr val="000000"/>
              </a:solidFill>
              <a:latin typeface="ABBvoiceOffice"/>
              <a:ea typeface="ABBvoiceOffice"/>
              <a:cs typeface="ABBvoiceOffice"/>
            </a:endParaRPr>
          </a:p>
        </p:txBody>
      </p:sp>
      <p:sp>
        <p:nvSpPr>
          <p:cNvPr id="25" name="Rectangle 24"/>
          <p:cNvSpPr/>
          <p:nvPr/>
        </p:nvSpPr>
        <p:spPr bwMode="gray">
          <a:xfrm>
            <a:off x="9036695" y="2174530"/>
            <a:ext cx="1431809" cy="717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50" dirty="0" err="1">
              <a:solidFill>
                <a:srgbClr val="FFFFFF"/>
              </a:solidFill>
              <a:latin typeface="ABBvoiceOffice"/>
              <a:ea typeface="ABBvoiceOffice"/>
              <a:cs typeface="ABBvoiceOffice"/>
            </a:endParaRPr>
          </a:p>
        </p:txBody>
      </p:sp>
      <p:sp>
        <p:nvSpPr>
          <p:cNvPr id="27" name="Text Placeholder 5"/>
          <p:cNvSpPr txBox="1">
            <a:spLocks/>
          </p:cNvSpPr>
          <p:nvPr/>
        </p:nvSpPr>
        <p:spPr bwMode="gray">
          <a:xfrm>
            <a:off x="7935533" y="4563920"/>
            <a:ext cx="3595185" cy="873530"/>
          </a:xfrm>
          <a:prstGeom prst="rect">
            <a:avLst/>
          </a:prstGeom>
        </p:spPr>
        <p:txBody>
          <a:bodyPr lIns="54000" tIns="54000" rIns="54000" bIns="54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lvl="1" indent="0">
              <a:spcBef>
                <a:spcPts val="450"/>
              </a:spcBef>
              <a:spcAft>
                <a:spcPts val="75"/>
              </a:spcAft>
              <a:buNone/>
              <a:defRPr/>
            </a:pPr>
            <a:r>
              <a:rPr lang="en-US" sz="1200" dirty="0">
                <a:solidFill>
                  <a:srgbClr val="000000"/>
                </a:solidFill>
                <a:latin typeface="ABBvoiceOffice"/>
                <a:ea typeface="ABBvoiceOffice"/>
                <a:cs typeface="ABBvoiceOffice"/>
              </a:rPr>
              <a:t>Easy setup menu allowed full configuration through integrated HMI</a:t>
            </a:r>
          </a:p>
          <a:p>
            <a:pPr marL="0" lvl="1" indent="0">
              <a:spcBef>
                <a:spcPts val="450"/>
              </a:spcBef>
              <a:spcAft>
                <a:spcPts val="75"/>
              </a:spcAft>
              <a:buNone/>
              <a:defRPr/>
            </a:pPr>
            <a:r>
              <a:rPr lang="en-US" sz="1200" dirty="0">
                <a:solidFill>
                  <a:srgbClr val="000000"/>
                </a:solidFill>
                <a:latin typeface="ABBvoiceOffice"/>
                <a:ea typeface="ABBvoiceOffice"/>
                <a:cs typeface="ABBvoiceOffice"/>
              </a:rPr>
              <a:t>LevelExpert allowed setup either using traditional threshold or Movement based level </a:t>
            </a:r>
            <a:r>
              <a:rPr lang="en-US" sz="1200" dirty="0" err="1">
                <a:solidFill>
                  <a:srgbClr val="000000"/>
                </a:solidFill>
                <a:latin typeface="ABBvoiceOffice"/>
                <a:ea typeface="ABBvoiceOffice"/>
                <a:cs typeface="ABBvoiceOffice"/>
              </a:rPr>
              <a:t>detetcion</a:t>
            </a:r>
            <a:endParaRPr lang="en-US" sz="1200" dirty="0">
              <a:solidFill>
                <a:srgbClr val="000000"/>
              </a:solidFill>
              <a:latin typeface="ABBvoiceOffice"/>
              <a:ea typeface="ABBvoiceOffice"/>
              <a:cs typeface="ABBvoiceOffice"/>
            </a:endParaRPr>
          </a:p>
          <a:p>
            <a:pPr marL="0" lvl="1" indent="0">
              <a:spcBef>
                <a:spcPts val="450"/>
              </a:spcBef>
              <a:spcAft>
                <a:spcPts val="75"/>
              </a:spcAft>
              <a:buNone/>
              <a:defRPr/>
            </a:pPr>
            <a:r>
              <a:rPr lang="en-US" sz="1200" dirty="0">
                <a:solidFill>
                  <a:srgbClr val="000000"/>
                </a:solidFill>
                <a:latin typeface="ABBvoiceOffice"/>
                <a:ea typeface="ABBvoiceOffice"/>
                <a:cs typeface="ABBvoiceOffice"/>
              </a:rPr>
              <a:t>Great measurement stability over time</a:t>
            </a:r>
          </a:p>
        </p:txBody>
      </p:sp>
      <p:pic>
        <p:nvPicPr>
          <p:cNvPr id="7" name="Picture 6">
            <a:extLst>
              <a:ext uri="{FF2B5EF4-FFF2-40B4-BE49-F238E27FC236}">
                <a16:creationId xmlns:a16="http://schemas.microsoft.com/office/drawing/2014/main" id="{8E8F1FA9-0E55-407D-A416-1B035A361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6434" y="1881821"/>
            <a:ext cx="1524534" cy="2322613"/>
          </a:xfrm>
          <a:prstGeom prst="rect">
            <a:avLst/>
          </a:prstGeom>
        </p:spPr>
      </p:pic>
      <p:pic>
        <p:nvPicPr>
          <p:cNvPr id="10" name="Picture 9">
            <a:extLst>
              <a:ext uri="{FF2B5EF4-FFF2-40B4-BE49-F238E27FC236}">
                <a16:creationId xmlns:a16="http://schemas.microsoft.com/office/drawing/2014/main" id="{17C92633-B73F-43B6-8476-11D8E2AC89FC}"/>
              </a:ext>
            </a:extLst>
          </p:cNvPr>
          <p:cNvPicPr>
            <a:picLocks noChangeAspect="1"/>
          </p:cNvPicPr>
          <p:nvPr/>
        </p:nvPicPr>
        <p:blipFill>
          <a:blip r:embed="rId4"/>
          <a:stretch>
            <a:fillRect/>
          </a:stretch>
        </p:blipFill>
        <p:spPr>
          <a:xfrm>
            <a:off x="6068742" y="1868932"/>
            <a:ext cx="1834545" cy="2354120"/>
          </a:xfrm>
          <a:prstGeom prst="rect">
            <a:avLst/>
          </a:prstGeom>
        </p:spPr>
      </p:pic>
      <p:pic>
        <p:nvPicPr>
          <p:cNvPr id="11" name="Picture 10">
            <a:extLst>
              <a:ext uri="{FF2B5EF4-FFF2-40B4-BE49-F238E27FC236}">
                <a16:creationId xmlns:a16="http://schemas.microsoft.com/office/drawing/2014/main" id="{6F33180E-3C17-454A-9617-D08F3443F14F}"/>
              </a:ext>
            </a:extLst>
          </p:cNvPr>
          <p:cNvPicPr>
            <a:picLocks noChangeAspect="1"/>
          </p:cNvPicPr>
          <p:nvPr/>
        </p:nvPicPr>
        <p:blipFill>
          <a:blip r:embed="rId5"/>
          <a:stretch>
            <a:fillRect/>
          </a:stretch>
        </p:blipFill>
        <p:spPr>
          <a:xfrm>
            <a:off x="420560" y="1881821"/>
            <a:ext cx="4956111" cy="2341230"/>
          </a:xfrm>
          <a:prstGeom prst="rect">
            <a:avLst/>
          </a:prstGeom>
        </p:spPr>
      </p:pic>
    </p:spTree>
    <p:extLst>
      <p:ext uri="{BB962C8B-B14F-4D97-AF65-F5344CB8AC3E}">
        <p14:creationId xmlns:p14="http://schemas.microsoft.com/office/powerpoint/2010/main" val="237506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p:txBody>
          <a:bodyPr/>
          <a:lstStyle/>
          <a:p>
            <a:r>
              <a:rPr lang="en-US" dirty="0"/>
              <a:t>Typical external chamber installation</a:t>
            </a:r>
            <a:br>
              <a:rPr lang="en-US" dirty="0"/>
            </a:br>
            <a:endParaRPr lang="en-US" dirty="0"/>
          </a:p>
        </p:txBody>
      </p:sp>
      <p:sp>
        <p:nvSpPr>
          <p:cNvPr id="5" name="Footer Placeholder 4">
            <a:extLst>
              <a:ext uri="{FF2B5EF4-FFF2-40B4-BE49-F238E27FC236}">
                <a16:creationId xmlns:a16="http://schemas.microsoft.com/office/drawing/2014/main" id="{64AF5C42-3451-4ADA-B792-3353785F5048}"/>
              </a:ext>
            </a:extLst>
          </p:cNvPr>
          <p:cNvSpPr>
            <a:spLocks noGrp="1"/>
          </p:cNvSpPr>
          <p:nvPr>
            <p:ph type="ftr" sz="quarter" idx="10"/>
          </p:nvPr>
        </p:nvSpPr>
        <p:spPr/>
        <p:txBody>
          <a:bodyPr/>
          <a:lstStyle/>
          <a:p>
            <a:pPr lvl="8"/>
            <a:endParaRPr lang="en-US"/>
          </a:p>
        </p:txBody>
      </p:sp>
      <p:sp>
        <p:nvSpPr>
          <p:cNvPr id="4" name="Date Placeholder 3">
            <a:extLst>
              <a:ext uri="{FF2B5EF4-FFF2-40B4-BE49-F238E27FC236}">
                <a16:creationId xmlns:a16="http://schemas.microsoft.com/office/drawing/2014/main" id="{98844BF6-66EB-4F04-9122-61BFCF2C8B46}"/>
              </a:ext>
            </a:extLst>
          </p:cNvPr>
          <p:cNvSpPr>
            <a:spLocks noGrp="1"/>
          </p:cNvSpPr>
          <p:nvPr>
            <p:ph type="dt" sz="half" idx="11"/>
          </p:nvPr>
        </p:nvSpPr>
        <p:spPr/>
        <p:txBody>
          <a:bodyPr/>
          <a:lstStyle/>
          <a:p>
            <a:fld id="{FFAB2352-921F-4DD8-A99A-A1474F6943FF}" type="datetime4">
              <a:rPr lang="en-US" smtClean="0"/>
              <a:t>May 24, 2022</a:t>
            </a:fld>
            <a:endParaRPr lang="en-US"/>
          </a:p>
        </p:txBody>
      </p:sp>
      <p:sp>
        <p:nvSpPr>
          <p:cNvPr id="6" name="Slide Number Placeholder 5">
            <a:extLst>
              <a:ext uri="{FF2B5EF4-FFF2-40B4-BE49-F238E27FC236}">
                <a16:creationId xmlns:a16="http://schemas.microsoft.com/office/drawing/2014/main" id="{1A25F9FB-736A-4DED-98FB-79F4F03575E1}"/>
              </a:ext>
            </a:extLst>
          </p:cNvPr>
          <p:cNvSpPr>
            <a:spLocks noGrp="1"/>
          </p:cNvSpPr>
          <p:nvPr>
            <p:ph type="sldNum" sz="quarter" idx="12"/>
          </p:nvPr>
        </p:nvSpPr>
        <p:spPr/>
        <p:txBody>
          <a:bodyPr/>
          <a:lstStyle/>
          <a:p>
            <a:r>
              <a:rPr lang="en-US"/>
              <a:t>Slide </a:t>
            </a:r>
            <a:fld id="{619F89D8-7AE3-494A-97F3-03D680869632}" type="slidenum">
              <a:rPr lang="en-US" smtClean="0"/>
              <a:pPr/>
              <a:t>16</a:t>
            </a:fld>
            <a:endParaRPr lang="en-US"/>
          </a:p>
        </p:txBody>
      </p:sp>
      <p:sp>
        <p:nvSpPr>
          <p:cNvPr id="24" name="Text Placeholder 23">
            <a:extLst>
              <a:ext uri="{FF2B5EF4-FFF2-40B4-BE49-F238E27FC236}">
                <a16:creationId xmlns:a16="http://schemas.microsoft.com/office/drawing/2014/main" id="{1BDEB303-700B-4881-8DB4-A8699F69BC40}"/>
              </a:ext>
            </a:extLst>
          </p:cNvPr>
          <p:cNvSpPr>
            <a:spLocks noGrp="1"/>
          </p:cNvSpPr>
          <p:nvPr>
            <p:ph type="body" sz="quarter" idx="16"/>
          </p:nvPr>
        </p:nvSpPr>
        <p:spPr/>
        <p:txBody>
          <a:bodyPr/>
          <a:lstStyle/>
          <a:p>
            <a:r>
              <a:rPr lang="en-US" dirty="0"/>
              <a:t>LWT310 on LNG tank</a:t>
            </a:r>
          </a:p>
        </p:txBody>
      </p:sp>
      <p:sp>
        <p:nvSpPr>
          <p:cNvPr id="25" name="Content Placeholder 24">
            <a:extLst>
              <a:ext uri="{FF2B5EF4-FFF2-40B4-BE49-F238E27FC236}">
                <a16:creationId xmlns:a16="http://schemas.microsoft.com/office/drawing/2014/main" id="{4FA3EF48-CCF6-4F20-9F9F-2F297E11D182}"/>
              </a:ext>
            </a:extLst>
          </p:cNvPr>
          <p:cNvSpPr>
            <a:spLocks noGrp="1"/>
          </p:cNvSpPr>
          <p:nvPr>
            <p:ph sz="quarter" idx="19"/>
          </p:nvPr>
        </p:nvSpPr>
        <p:spPr/>
        <p:txBody>
          <a:bodyPr/>
          <a:lstStyle/>
          <a:p>
            <a:r>
              <a:rPr lang="en-US" b="1" u="sng"/>
              <a:t>Configuration:</a:t>
            </a:r>
          </a:p>
          <a:p>
            <a:r>
              <a:rPr lang="en-US"/>
              <a:t>LWT310</a:t>
            </a:r>
          </a:p>
          <a:p>
            <a:r>
              <a:rPr lang="en-US"/>
              <a:t>Segmented rigid rod probe</a:t>
            </a:r>
          </a:p>
          <a:p>
            <a:endParaRPr lang="en-US"/>
          </a:p>
          <a:p>
            <a:r>
              <a:rPr lang="en-US" b="1" u="sng"/>
              <a:t>External chamber</a:t>
            </a:r>
          </a:p>
          <a:p>
            <a:r>
              <a:rPr lang="en-US"/>
              <a:t>Made of metal, contains radar pulse like a coaxial probe.</a:t>
            </a:r>
          </a:p>
          <a:p>
            <a:r>
              <a:rPr lang="en-US"/>
              <a:t>High intensity provide very reliable measurement</a:t>
            </a:r>
          </a:p>
          <a:p>
            <a:r>
              <a:rPr lang="en-US"/>
              <a:t>External chamber protects probe from potential interference from inside the main tank</a:t>
            </a:r>
          </a:p>
        </p:txBody>
      </p:sp>
      <p:sp>
        <p:nvSpPr>
          <p:cNvPr id="23" name="Subtitle 22">
            <a:extLst>
              <a:ext uri="{FF2B5EF4-FFF2-40B4-BE49-F238E27FC236}">
                <a16:creationId xmlns:a16="http://schemas.microsoft.com/office/drawing/2014/main" id="{7AD95B4C-518E-4BAF-B407-39027000B1D9}"/>
              </a:ext>
            </a:extLst>
          </p:cNvPr>
          <p:cNvSpPr>
            <a:spLocks noGrp="1"/>
          </p:cNvSpPr>
          <p:nvPr>
            <p:ph type="subTitle" idx="13"/>
          </p:nvPr>
        </p:nvSpPr>
        <p:spPr/>
        <p:txBody>
          <a:bodyPr/>
          <a:lstStyle/>
          <a:p>
            <a:endParaRPr lang="en-US"/>
          </a:p>
        </p:txBody>
      </p:sp>
      <p:pic>
        <p:nvPicPr>
          <p:cNvPr id="11" name="Picture 10">
            <a:extLst>
              <a:ext uri="{FF2B5EF4-FFF2-40B4-BE49-F238E27FC236}">
                <a16:creationId xmlns:a16="http://schemas.microsoft.com/office/drawing/2014/main" id="{2F144EF9-5282-4385-9D8F-46F2B2CBC225}"/>
              </a:ext>
            </a:extLst>
          </p:cNvPr>
          <p:cNvPicPr>
            <a:picLocks noChangeAspect="1"/>
          </p:cNvPicPr>
          <p:nvPr/>
        </p:nvPicPr>
        <p:blipFill>
          <a:blip r:embed="rId2"/>
          <a:stretch>
            <a:fillRect/>
          </a:stretch>
        </p:blipFill>
        <p:spPr>
          <a:xfrm>
            <a:off x="6248045" y="1445545"/>
            <a:ext cx="5015885" cy="4545207"/>
          </a:xfrm>
          <a:prstGeom prst="rect">
            <a:avLst/>
          </a:prstGeom>
        </p:spPr>
      </p:pic>
    </p:spTree>
    <p:extLst>
      <p:ext uri="{BB962C8B-B14F-4D97-AF65-F5344CB8AC3E}">
        <p14:creationId xmlns:p14="http://schemas.microsoft.com/office/powerpoint/2010/main" val="117437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A114E4-12F9-4E14-ABE2-F80EAF9D501A}"/>
              </a:ext>
            </a:extLst>
          </p:cNvPr>
          <p:cNvSpPr>
            <a:spLocks noGrp="1"/>
          </p:cNvSpPr>
          <p:nvPr>
            <p:ph sz="quarter" idx="21"/>
          </p:nvPr>
        </p:nvSpPr>
        <p:spPr>
          <a:xfrm>
            <a:off x="332366" y="1931197"/>
            <a:ext cx="6314683" cy="3982245"/>
          </a:xfrm>
        </p:spPr>
        <p:txBody>
          <a:bodyPr/>
          <a:lstStyle/>
          <a:p>
            <a:r>
              <a:rPr lang="en-US">
                <a:latin typeface="ABBvoice" panose="020D0603020503020204" pitchFamily="34" charset="0"/>
              </a:rPr>
              <a:t>ABB’s client was faced with problem to choose right measuring method to prevent tunnel from being flooded.</a:t>
            </a:r>
          </a:p>
          <a:p>
            <a:endParaRPr lang="en-US">
              <a:latin typeface="ABBvoice" panose="020D0603020503020204" pitchFamily="34" charset="0"/>
            </a:endParaRPr>
          </a:p>
          <a:p>
            <a:r>
              <a:rPr lang="en-US">
                <a:latin typeface="ABBvoice" panose="020D0603020503020204" pitchFamily="34" charset="0"/>
              </a:rPr>
              <a:t>In 2013, after grand opening of a new tunnel in Warsaw there was a short but very intensive storm. </a:t>
            </a:r>
          </a:p>
          <a:p>
            <a:r>
              <a:rPr lang="en-US">
                <a:latin typeface="ABBvoice" panose="020D0603020503020204" pitchFamily="34" charset="0"/>
              </a:rPr>
              <a:t>False echoes of ultrasonic transmitter led to wrong valve behavior and tunnel was flooded. </a:t>
            </a:r>
          </a:p>
          <a:p>
            <a:r>
              <a:rPr lang="en-US">
                <a:latin typeface="ABBvoice" panose="020D0603020503020204" pitchFamily="34" charset="0"/>
              </a:rPr>
              <a:t>Customer then wanted a device immune to such false echoes which can appear in narrow well. He choose the LWT310. </a:t>
            </a:r>
          </a:p>
          <a:p>
            <a:r>
              <a:rPr lang="en-US">
                <a:latin typeface="ABBvoice" panose="020D0603020503020204" pitchFamily="34" charset="0"/>
              </a:rPr>
              <a:t>Because of new LevelExpert™ algorithm the customer was able to configure the device by himself and whole commissioning only took minutes.</a:t>
            </a:r>
            <a:endParaRPr lang="en-US"/>
          </a:p>
        </p:txBody>
      </p:sp>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p:txBody>
          <a:bodyPr/>
          <a:lstStyle/>
          <a:p>
            <a:r>
              <a:rPr lang="en-US"/>
              <a:t>ABB’s LWT310 to secure tunnel from being flooded in Warsaw in Poland</a:t>
            </a:r>
          </a:p>
        </p:txBody>
      </p:sp>
      <p:sp>
        <p:nvSpPr>
          <p:cNvPr id="4" name="Date Placeholder 3">
            <a:extLst>
              <a:ext uri="{FF2B5EF4-FFF2-40B4-BE49-F238E27FC236}">
                <a16:creationId xmlns:a16="http://schemas.microsoft.com/office/drawing/2014/main" id="{98844BF6-66EB-4F04-9122-61BFCF2C8B46}"/>
              </a:ext>
            </a:extLst>
          </p:cNvPr>
          <p:cNvSpPr>
            <a:spLocks noGrp="1"/>
          </p:cNvSpPr>
          <p:nvPr>
            <p:ph type="dt" sz="half" idx="18"/>
          </p:nvPr>
        </p:nvSpPr>
        <p:spPr/>
        <p:txBody>
          <a:bodyPr/>
          <a:lstStyle/>
          <a:p>
            <a:fld id="{FFAB2352-921F-4DD8-A99A-A1474F6943FF}" type="datetime4">
              <a:rPr lang="en-US" smtClean="0"/>
              <a:t>May 24, 2022</a:t>
            </a:fld>
            <a:endParaRPr lang="en-US"/>
          </a:p>
        </p:txBody>
      </p:sp>
      <p:sp>
        <p:nvSpPr>
          <p:cNvPr id="5" name="Footer Placeholder 4">
            <a:extLst>
              <a:ext uri="{FF2B5EF4-FFF2-40B4-BE49-F238E27FC236}">
                <a16:creationId xmlns:a16="http://schemas.microsoft.com/office/drawing/2014/main" id="{64AF5C42-3451-4ADA-B792-3353785F5048}"/>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1A25F9FB-736A-4DED-98FB-79F4F03575E1}"/>
              </a:ext>
            </a:extLst>
          </p:cNvPr>
          <p:cNvSpPr>
            <a:spLocks noGrp="1"/>
          </p:cNvSpPr>
          <p:nvPr>
            <p:ph type="sldNum" sz="quarter" idx="20"/>
          </p:nvPr>
        </p:nvSpPr>
        <p:spPr/>
        <p:txBody>
          <a:bodyPr/>
          <a:lstStyle/>
          <a:p>
            <a:r>
              <a:rPr lang="en-US"/>
              <a:t>Slide </a:t>
            </a:r>
            <a:fld id="{619F89D8-7AE3-494A-97F3-03D680869632}" type="slidenum">
              <a:rPr lang="en-US" smtClean="0"/>
              <a:pPr/>
              <a:t>17</a:t>
            </a:fld>
            <a:endParaRPr lang="en-US"/>
          </a:p>
        </p:txBody>
      </p:sp>
      <p:sp>
        <p:nvSpPr>
          <p:cNvPr id="12" name="Subtitle 11">
            <a:extLst>
              <a:ext uri="{FF2B5EF4-FFF2-40B4-BE49-F238E27FC236}">
                <a16:creationId xmlns:a16="http://schemas.microsoft.com/office/drawing/2014/main" id="{4E8BC43A-EBF7-40E7-9267-876CE4D3D0B9}"/>
              </a:ext>
            </a:extLst>
          </p:cNvPr>
          <p:cNvSpPr>
            <a:spLocks noGrp="1"/>
          </p:cNvSpPr>
          <p:nvPr>
            <p:ph type="subTitle" idx="13"/>
          </p:nvPr>
        </p:nvSpPr>
        <p:spPr/>
        <p:txBody>
          <a:bodyPr/>
          <a:lstStyle/>
          <a:p>
            <a:endParaRPr lang="en-US"/>
          </a:p>
        </p:txBody>
      </p:sp>
      <p:pic>
        <p:nvPicPr>
          <p:cNvPr id="10" name="Picture 9">
            <a:extLst>
              <a:ext uri="{FF2B5EF4-FFF2-40B4-BE49-F238E27FC236}">
                <a16:creationId xmlns:a16="http://schemas.microsoft.com/office/drawing/2014/main" id="{1F6DDC29-5EDC-4E83-97C7-B555099DB3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6255" y="1880787"/>
            <a:ext cx="2433902" cy="4069804"/>
          </a:xfrm>
          <a:prstGeom prst="rect">
            <a:avLst/>
          </a:prstGeom>
        </p:spPr>
      </p:pic>
      <p:pic>
        <p:nvPicPr>
          <p:cNvPr id="8" name="Picture 7">
            <a:extLst>
              <a:ext uri="{FF2B5EF4-FFF2-40B4-BE49-F238E27FC236}">
                <a16:creationId xmlns:a16="http://schemas.microsoft.com/office/drawing/2014/main" id="{B795ED3E-9C55-4086-BB80-2FCD4E3BC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9362" y="1846555"/>
            <a:ext cx="2433902" cy="4069804"/>
          </a:xfrm>
          <a:prstGeom prst="rect">
            <a:avLst/>
          </a:prstGeom>
        </p:spPr>
      </p:pic>
    </p:spTree>
    <p:extLst>
      <p:ext uri="{BB962C8B-B14F-4D97-AF65-F5344CB8AC3E}">
        <p14:creationId xmlns:p14="http://schemas.microsoft.com/office/powerpoint/2010/main" val="19569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6"/>
          </p:nvPr>
        </p:nvSpPr>
        <p:spPr/>
        <p:txBody>
          <a:bodyPr/>
          <a:lstStyle/>
          <a:p>
            <a:r>
              <a:rPr lang="en-US"/>
              <a:t>Web page: </a:t>
            </a:r>
            <a:r>
              <a:rPr lang="en-US">
                <a:hlinkClick r:id="rId2"/>
              </a:rPr>
              <a:t>http://bit.ly/LWTseries</a:t>
            </a:r>
            <a:endParaRPr lang="en-US"/>
          </a:p>
        </p:txBody>
      </p:sp>
      <p:sp>
        <p:nvSpPr>
          <p:cNvPr id="47" name="Text Placeholder 46"/>
          <p:cNvSpPr>
            <a:spLocks noGrp="1"/>
          </p:cNvSpPr>
          <p:nvPr>
            <p:ph type="body" sz="quarter" idx="17"/>
          </p:nvPr>
        </p:nvSpPr>
        <p:spPr/>
        <p:txBody>
          <a:bodyPr/>
          <a:lstStyle/>
          <a:p>
            <a:r>
              <a:rPr lang="en-US"/>
              <a:t>Ppt presentations</a:t>
            </a:r>
          </a:p>
        </p:txBody>
      </p:sp>
      <p:sp>
        <p:nvSpPr>
          <p:cNvPr id="48" name="Text Placeholder 47"/>
          <p:cNvSpPr>
            <a:spLocks noGrp="1"/>
          </p:cNvSpPr>
          <p:nvPr>
            <p:ph type="body" sz="quarter" idx="18"/>
          </p:nvPr>
        </p:nvSpPr>
        <p:spPr/>
        <p:txBody>
          <a:bodyPr/>
          <a:lstStyle/>
          <a:p>
            <a:r>
              <a:rPr lang="en-US"/>
              <a:t>Technical presentation</a:t>
            </a:r>
          </a:p>
        </p:txBody>
      </p:sp>
      <p:pic>
        <p:nvPicPr>
          <p:cNvPr id="67" name="Content Placeholder 66"/>
          <p:cNvPicPr>
            <a:picLocks noGrp="1" noChangeAspect="1"/>
          </p:cNvPicPr>
          <p:nvPr>
            <p:ph sz="quarter" idx="20"/>
          </p:nvPr>
        </p:nvPicPr>
        <p:blipFill>
          <a:blip r:embed="rId3" cstate="screen">
            <a:extLst>
              <a:ext uri="{28A0092B-C50C-407E-A947-70E740481C1C}">
                <a14:useLocalDpi xmlns:a14="http://schemas.microsoft.com/office/drawing/2010/main"/>
              </a:ext>
            </a:extLst>
          </a:blip>
          <a:stretch>
            <a:fillRect/>
          </a:stretch>
        </p:blipFill>
        <p:spPr>
          <a:xfrm>
            <a:off x="1874125" y="4461162"/>
            <a:ext cx="2523963" cy="1426588"/>
          </a:xfrm>
          <a:prstGeom prst="rect">
            <a:avLst/>
          </a:prstGeom>
          <a:effectLst>
            <a:outerShdw blurRad="50800" dist="38100" dir="2700000" algn="tl" rotWithShape="0">
              <a:prstClr val="black">
                <a:alpha val="40000"/>
              </a:prstClr>
            </a:outerShdw>
          </a:effectLst>
        </p:spPr>
      </p:pic>
      <p:pic>
        <p:nvPicPr>
          <p:cNvPr id="61" name="Content Placeholder 60"/>
          <p:cNvPicPr>
            <a:picLocks noGrp="1" noChangeAspect="1"/>
          </p:cNvPicPr>
          <p:nvPr>
            <p:ph sz="quarter" idx="19"/>
          </p:nvPr>
        </p:nvPicPr>
        <p:blipFill>
          <a:blip r:embed="rId4" cstate="screen">
            <a:extLst>
              <a:ext uri="{28A0092B-C50C-407E-A947-70E740481C1C}">
                <a14:useLocalDpi xmlns:a14="http://schemas.microsoft.com/office/drawing/2010/main"/>
              </a:ext>
            </a:extLst>
          </a:blip>
          <a:stretch>
            <a:fillRect/>
          </a:stretch>
        </p:blipFill>
        <p:spPr>
          <a:xfrm>
            <a:off x="7658908" y="4501295"/>
            <a:ext cx="2505673" cy="1420491"/>
          </a:xfrm>
          <a:prstGeom prst="rect">
            <a:avLst/>
          </a:prstGeom>
          <a:effectLst>
            <a:outerShdw blurRad="50800" dist="38100" dir="2700000" algn="tl" rotWithShape="0">
              <a:prstClr val="black">
                <a:alpha val="40000"/>
              </a:prstClr>
            </a:outerShdw>
          </a:effectLst>
        </p:spPr>
      </p:pic>
      <p:sp>
        <p:nvSpPr>
          <p:cNvPr id="7" name="Footer Placeholder 6"/>
          <p:cNvSpPr>
            <a:spLocks noGrp="1"/>
          </p:cNvSpPr>
          <p:nvPr>
            <p:ph type="ftr" sz="quarter" idx="10"/>
          </p:nvPr>
        </p:nvSpPr>
        <p:spPr/>
        <p:txBody>
          <a:bodyPr/>
          <a:lstStyle/>
          <a:p>
            <a:pPr lvl="8"/>
            <a:endParaRPr lang="en-US"/>
          </a:p>
        </p:txBody>
      </p:sp>
      <p:sp>
        <p:nvSpPr>
          <p:cNvPr id="6" name="Date Placeholder 5"/>
          <p:cNvSpPr>
            <a:spLocks noGrp="1"/>
          </p:cNvSpPr>
          <p:nvPr>
            <p:ph type="dt" sz="half" idx="11"/>
          </p:nvPr>
        </p:nvSpPr>
        <p:spPr/>
        <p:txBody>
          <a:bodyPr/>
          <a:lstStyle/>
          <a:p>
            <a:fld id="{32E27045-0511-42A6-9AC3-A3212EB42885}" type="datetime4">
              <a:rPr lang="en-US" smtClean="0"/>
              <a:t>May 24, 2022</a:t>
            </a:fld>
            <a:endParaRPr lang="en-US"/>
          </a:p>
        </p:txBody>
      </p:sp>
      <p:sp>
        <p:nvSpPr>
          <p:cNvPr id="8" name="Slide Number Placeholder 7"/>
          <p:cNvSpPr>
            <a:spLocks noGrp="1"/>
          </p:cNvSpPr>
          <p:nvPr>
            <p:ph type="sldNum" sz="quarter" idx="12"/>
          </p:nvPr>
        </p:nvSpPr>
        <p:spPr/>
        <p:txBody>
          <a:bodyPr/>
          <a:lstStyle/>
          <a:p>
            <a:r>
              <a:rPr lang="en-US"/>
              <a:t>Slide </a:t>
            </a:r>
            <a:fld id="{619F89D8-7AE3-494A-97F3-03D680869632}" type="slidenum">
              <a:rPr lang="en-US" smtClean="0"/>
              <a:pPr/>
              <a:t>18</a:t>
            </a:fld>
            <a:endParaRPr lang="en-US"/>
          </a:p>
        </p:txBody>
      </p:sp>
      <p:pic>
        <p:nvPicPr>
          <p:cNvPr id="62" name="Content Placeholder 61"/>
          <p:cNvPicPr>
            <a:picLocks noGrp="1" noChangeAspect="1"/>
          </p:cNvPicPr>
          <p:nvPr>
            <p:ph sz="quarter" idx="21"/>
          </p:nvPr>
        </p:nvPicPr>
        <p:blipFill>
          <a:blip r:embed="rId5" cstate="screen">
            <a:extLst>
              <a:ext uri="{28A0092B-C50C-407E-A947-70E740481C1C}">
                <a14:useLocalDpi xmlns:a14="http://schemas.microsoft.com/office/drawing/2010/main"/>
              </a:ext>
            </a:extLst>
          </a:blip>
          <a:stretch>
            <a:fillRect/>
          </a:stretch>
        </p:blipFill>
        <p:spPr>
          <a:xfrm>
            <a:off x="8453671" y="2345025"/>
            <a:ext cx="1194920" cy="1426588"/>
          </a:xfrm>
          <a:prstGeom prst="rect">
            <a:avLst/>
          </a:prstGeom>
          <a:effectLst>
            <a:outerShdw blurRad="50800" dist="38100" dir="2700000" algn="tl" rotWithShape="0">
              <a:prstClr val="black">
                <a:alpha val="40000"/>
              </a:prstClr>
            </a:outerShdw>
          </a:effectLst>
        </p:spPr>
      </p:pic>
      <p:sp>
        <p:nvSpPr>
          <p:cNvPr id="43" name="Title 42"/>
          <p:cNvSpPr>
            <a:spLocks noGrp="1"/>
          </p:cNvSpPr>
          <p:nvPr>
            <p:ph type="title"/>
          </p:nvPr>
        </p:nvSpPr>
        <p:spPr/>
        <p:txBody>
          <a:bodyPr/>
          <a:lstStyle/>
          <a:p>
            <a:r>
              <a:rPr lang="en-US"/>
              <a:t>Find more information on our web site</a:t>
            </a:r>
          </a:p>
        </p:txBody>
      </p:sp>
      <p:sp>
        <p:nvSpPr>
          <p:cNvPr id="45" name="Text Placeholder 44"/>
          <p:cNvSpPr>
            <a:spLocks noGrp="1"/>
          </p:cNvSpPr>
          <p:nvPr>
            <p:ph type="subTitle" idx="13"/>
          </p:nvPr>
        </p:nvSpPr>
        <p:spPr/>
        <p:txBody>
          <a:bodyPr/>
          <a:lstStyle/>
          <a:p>
            <a:endParaRPr lang="en-US"/>
          </a:p>
        </p:txBody>
      </p:sp>
      <p:sp>
        <p:nvSpPr>
          <p:cNvPr id="49" name="Text Placeholder 48"/>
          <p:cNvSpPr>
            <a:spLocks noGrp="1"/>
          </p:cNvSpPr>
          <p:nvPr>
            <p:ph type="body" sz="quarter" idx="22"/>
          </p:nvPr>
        </p:nvSpPr>
        <p:spPr/>
        <p:txBody>
          <a:bodyPr/>
          <a:lstStyle/>
          <a:p>
            <a:r>
              <a:rPr lang="en-US"/>
              <a:t>Videos</a:t>
            </a:r>
          </a:p>
        </p:txBody>
      </p:sp>
      <p:pic>
        <p:nvPicPr>
          <p:cNvPr id="65" name="Content Placeholder 64"/>
          <p:cNvPicPr>
            <a:picLocks noGrp="1" noChangeAspect="1"/>
          </p:cNvPicPr>
          <p:nvPr>
            <p:ph sz="quarter" idx="23"/>
          </p:nvPr>
        </p:nvPicPr>
        <p:blipFill>
          <a:blip r:embed="rId6" cstate="screen">
            <a:extLst>
              <a:ext uri="{28A0092B-C50C-407E-A947-70E740481C1C}">
                <a14:useLocalDpi xmlns:a14="http://schemas.microsoft.com/office/drawing/2010/main"/>
              </a:ext>
            </a:extLst>
          </a:blip>
          <a:stretch>
            <a:fillRect/>
          </a:stretch>
        </p:blipFill>
        <p:spPr>
          <a:xfrm>
            <a:off x="1874125" y="2498737"/>
            <a:ext cx="2213040" cy="1426588"/>
          </a:xfrm>
          <a:prstGeom prst="rect">
            <a:avLst/>
          </a:prstGeom>
          <a:effectLst>
            <a:outerShdw blurRad="50800" dist="38100" dir="2700000" algn="tl" rotWithShape="0">
              <a:prstClr val="black">
                <a:alpha val="40000"/>
              </a:prstClr>
            </a:outerShdw>
          </a:effectLst>
        </p:spPr>
      </p:pic>
      <p:pic>
        <p:nvPicPr>
          <p:cNvPr id="66" name="Picture 6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44907" y="2393213"/>
            <a:ext cx="1108167" cy="1445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676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1"/>
          </p:nvPr>
        </p:nvSpPr>
        <p:spPr>
          <a:xfrm>
            <a:off x="332367" y="1931197"/>
            <a:ext cx="5464426" cy="3982245"/>
          </a:xfrm>
        </p:spPr>
        <p:txBody>
          <a:bodyPr/>
          <a:lstStyle/>
          <a:p>
            <a:r>
              <a:rPr lang="en-US" dirty="0"/>
              <a:t>Playlist of 9 LWT series videos:</a:t>
            </a:r>
          </a:p>
          <a:p>
            <a:r>
              <a:rPr lang="en-US" dirty="0">
                <a:hlinkClick r:id="rId2"/>
              </a:rPr>
              <a:t>https://www.youtube.com/playlist?list=PLiDMHZk-KA7aj17ZpFP5W8PozbGlCwNNk</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How-to videos</a:t>
            </a:r>
          </a:p>
        </p:txBody>
      </p:sp>
      <p:sp>
        <p:nvSpPr>
          <p:cNvPr id="4" name="Date Placeholder 3"/>
          <p:cNvSpPr>
            <a:spLocks noGrp="1"/>
          </p:cNvSpPr>
          <p:nvPr>
            <p:ph type="dt" sz="half" idx="18"/>
          </p:nvPr>
        </p:nvSpPr>
        <p:spPr/>
        <p:txBody>
          <a:bodyPr/>
          <a:lstStyle/>
          <a:p>
            <a:fld id="{FFAB2352-921F-4DD8-A99A-A1474F6943FF}" type="datetime4">
              <a:rPr lang="en-US" smtClean="0"/>
              <a:t>May 24, 2022</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a:t>Slide </a:t>
            </a:r>
            <a:fld id="{619F89D8-7AE3-494A-97F3-03D680869632}" type="slidenum">
              <a:rPr lang="en-US" smtClean="0"/>
              <a:pPr/>
              <a:t>19</a:t>
            </a:fld>
            <a:endParaRPr lang="en-US" dirty="0"/>
          </a:p>
        </p:txBody>
      </p:sp>
      <p:sp>
        <p:nvSpPr>
          <p:cNvPr id="7" name="Subtitle 6"/>
          <p:cNvSpPr>
            <a:spLocks noGrp="1"/>
          </p:cNvSpPr>
          <p:nvPr>
            <p:ph type="subTitle" idx="13"/>
          </p:nvPr>
        </p:nvSpPr>
        <p:spPr/>
        <p:txBody>
          <a:bodyPr/>
          <a:lstStyle/>
          <a:p>
            <a:endParaRPr lang="en-US" dirty="0"/>
          </a:p>
        </p:txBody>
      </p:sp>
      <p:pic>
        <p:nvPicPr>
          <p:cNvPr id="8" name="Picture 7">
            <a:extLst>
              <a:ext uri="{FF2B5EF4-FFF2-40B4-BE49-F238E27FC236}">
                <a16:creationId xmlns:a16="http://schemas.microsoft.com/office/drawing/2014/main" id="{60443D40-2372-4149-9B23-264B246EA35F}"/>
              </a:ext>
            </a:extLst>
          </p:cNvPr>
          <p:cNvPicPr>
            <a:picLocks noChangeAspect="1"/>
          </p:cNvPicPr>
          <p:nvPr/>
        </p:nvPicPr>
        <p:blipFill>
          <a:blip r:embed="rId3"/>
          <a:stretch>
            <a:fillRect/>
          </a:stretch>
        </p:blipFill>
        <p:spPr>
          <a:xfrm>
            <a:off x="5933285" y="1078313"/>
            <a:ext cx="5919082" cy="5006631"/>
          </a:xfrm>
          <a:prstGeom prst="rect">
            <a:avLst/>
          </a:prstGeom>
        </p:spPr>
      </p:pic>
    </p:spTree>
    <p:extLst>
      <p:ext uri="{BB962C8B-B14F-4D97-AF65-F5344CB8AC3E}">
        <p14:creationId xmlns:p14="http://schemas.microsoft.com/office/powerpoint/2010/main" val="23448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21"/>
          </p:nvPr>
        </p:nvSpPr>
        <p:spPr/>
        <p:txBody>
          <a:bodyPr/>
          <a:lstStyle/>
          <a:p>
            <a:r>
              <a:rPr lang="en-US" dirty="0"/>
              <a:t>Reliable level measurement, even in difficult conditions</a:t>
            </a:r>
          </a:p>
          <a:p>
            <a:pPr lvl="1"/>
            <a:r>
              <a:rPr lang="en-US" dirty="0"/>
              <a:t>Radar wave confined by probe, so energy is stays high, providing reliable measurements</a:t>
            </a:r>
          </a:p>
          <a:p>
            <a:pPr lvl="1"/>
            <a:r>
              <a:rPr lang="en-US" dirty="0"/>
              <a:t>Suitable for high pressures and high temperatures</a:t>
            </a:r>
          </a:p>
          <a:p>
            <a:pPr lvl="1"/>
            <a:r>
              <a:rPr lang="en-US" dirty="0"/>
              <a:t>Can be made in materials resisting hash conditions</a:t>
            </a:r>
          </a:p>
        </p:txBody>
      </p:sp>
      <p:sp>
        <p:nvSpPr>
          <p:cNvPr id="8" name="Title 7"/>
          <p:cNvSpPr>
            <a:spLocks noGrp="1"/>
          </p:cNvSpPr>
          <p:nvPr>
            <p:ph type="title"/>
          </p:nvPr>
        </p:nvSpPr>
        <p:spPr/>
        <p:txBody>
          <a:bodyPr/>
          <a:lstStyle/>
          <a:p>
            <a:r>
              <a:rPr lang="en-US" dirty="0"/>
              <a:t>Why do you need guided wave radar?</a:t>
            </a:r>
          </a:p>
        </p:txBody>
      </p:sp>
      <p:sp>
        <p:nvSpPr>
          <p:cNvPr id="9" name="Subtitle 8"/>
          <p:cNvSpPr>
            <a:spLocks noGrp="1"/>
          </p:cNvSpPr>
          <p:nvPr>
            <p:ph type="subTitle" idx="13"/>
          </p:nvPr>
        </p:nvSpPr>
        <p:spPr/>
        <p:txBody>
          <a:bodyPr/>
          <a:lstStyle/>
          <a:p>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52170" y="1517847"/>
            <a:ext cx="2475221" cy="4395595"/>
          </a:xfrm>
          <a:prstGeom prst="rect">
            <a:avLst/>
          </a:prstGeom>
        </p:spPr>
      </p:pic>
    </p:spTree>
    <p:extLst>
      <p:ext uri="{BB962C8B-B14F-4D97-AF65-F5344CB8AC3E}">
        <p14:creationId xmlns:p14="http://schemas.microsoft.com/office/powerpoint/2010/main" val="370903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1C809A-B5DF-477B-B4ED-099671D1CB61}"/>
              </a:ext>
            </a:extLst>
          </p:cNvPr>
          <p:cNvSpPr>
            <a:spLocks noGrp="1"/>
          </p:cNvSpPr>
          <p:nvPr>
            <p:ph sz="quarter" idx="21"/>
          </p:nvPr>
        </p:nvSpPr>
        <p:spPr/>
        <p:txBody>
          <a:bodyPr/>
          <a:lstStyle/>
          <a:p>
            <a:r>
              <a:rPr lang="en-US"/>
              <a:t>Guided wave radars provide </a:t>
            </a:r>
          </a:p>
          <a:p>
            <a:pPr lvl="1"/>
            <a:r>
              <a:rPr lang="en-US"/>
              <a:t>high accuracy (2 mm)</a:t>
            </a:r>
          </a:p>
          <a:p>
            <a:pPr lvl="1"/>
            <a:r>
              <a:rPr lang="en-US"/>
              <a:t>Reliable measurement in harsh conditions (vapors, dust do not affect it, wetted materials can be selected appropriately)</a:t>
            </a:r>
          </a:p>
          <a:p>
            <a:pPr marL="0" lvl="1" indent="0">
              <a:buNone/>
            </a:pPr>
            <a:r>
              <a:rPr lang="en-US"/>
              <a:t>due to the high radar pulse intensity maintained by the probe</a:t>
            </a:r>
          </a:p>
          <a:p>
            <a:pPr marL="0" lvl="1" indent="0">
              <a:buNone/>
            </a:pPr>
            <a:endParaRPr lang="en-US"/>
          </a:p>
          <a:p>
            <a:pPr marL="0" lvl="1" indent="0">
              <a:buNone/>
            </a:pPr>
            <a:r>
              <a:rPr lang="en-US"/>
              <a:t>GWR can be used widely in the industry</a:t>
            </a:r>
          </a:p>
          <a:p>
            <a:pPr marL="0" lvl="1" indent="0">
              <a:buNone/>
            </a:pPr>
            <a:endParaRPr lang="en-US"/>
          </a:p>
          <a:p>
            <a:pPr marL="0" lvl="1" indent="0">
              <a:buNone/>
            </a:pPr>
            <a:r>
              <a:rPr lang="en-US"/>
              <a:t>The LWT300 series, with the new LevelExpert algorithm, is very easy to use, making it possible for almost anyone to install one</a:t>
            </a:r>
          </a:p>
        </p:txBody>
      </p:sp>
      <p:sp>
        <p:nvSpPr>
          <p:cNvPr id="3" name="Title 2">
            <a:extLst>
              <a:ext uri="{FF2B5EF4-FFF2-40B4-BE49-F238E27FC236}">
                <a16:creationId xmlns:a16="http://schemas.microsoft.com/office/drawing/2014/main" id="{1E3C984B-051D-4C06-969D-31F0651958A6}"/>
              </a:ext>
            </a:extLst>
          </p:cNvPr>
          <p:cNvSpPr>
            <a:spLocks noGrp="1"/>
          </p:cNvSpPr>
          <p:nvPr>
            <p:ph type="title"/>
          </p:nvPr>
        </p:nvSpPr>
        <p:spPr/>
        <p:txBody>
          <a:bodyPr/>
          <a:lstStyle/>
          <a:p>
            <a:r>
              <a:rPr lang="en-US"/>
              <a:t>Summary</a:t>
            </a:r>
          </a:p>
        </p:txBody>
      </p:sp>
      <p:sp>
        <p:nvSpPr>
          <p:cNvPr id="4" name="Date Placeholder 3">
            <a:extLst>
              <a:ext uri="{FF2B5EF4-FFF2-40B4-BE49-F238E27FC236}">
                <a16:creationId xmlns:a16="http://schemas.microsoft.com/office/drawing/2014/main" id="{5DD50923-2797-405B-A3B2-1EEA74E9E8EE}"/>
              </a:ext>
            </a:extLst>
          </p:cNvPr>
          <p:cNvSpPr>
            <a:spLocks noGrp="1"/>
          </p:cNvSpPr>
          <p:nvPr>
            <p:ph type="dt" sz="half" idx="18"/>
          </p:nvPr>
        </p:nvSpPr>
        <p:spPr/>
        <p:txBody>
          <a:bodyPr/>
          <a:lstStyle/>
          <a:p>
            <a:fld id="{FFAB2352-921F-4DD8-A99A-A1474F6943FF}" type="datetime4">
              <a:rPr lang="en-US" smtClean="0"/>
              <a:t>May 24, 2022</a:t>
            </a:fld>
            <a:endParaRPr lang="en-US"/>
          </a:p>
        </p:txBody>
      </p:sp>
      <p:sp>
        <p:nvSpPr>
          <p:cNvPr id="5" name="Footer Placeholder 4">
            <a:extLst>
              <a:ext uri="{FF2B5EF4-FFF2-40B4-BE49-F238E27FC236}">
                <a16:creationId xmlns:a16="http://schemas.microsoft.com/office/drawing/2014/main" id="{3F91A36C-95A0-41CC-882A-D928868F4A9E}"/>
              </a:ext>
            </a:extLst>
          </p:cNvPr>
          <p:cNvSpPr>
            <a:spLocks noGrp="1"/>
          </p:cNvSpPr>
          <p:nvPr>
            <p:ph type="ftr" sz="quarter" idx="19"/>
          </p:nvPr>
        </p:nvSpPr>
        <p:spPr/>
        <p:txBody>
          <a:bodyPr/>
          <a:lstStyle/>
          <a:p>
            <a:pPr lvl="8"/>
            <a:endParaRPr lang="en-US"/>
          </a:p>
        </p:txBody>
      </p:sp>
      <p:sp>
        <p:nvSpPr>
          <p:cNvPr id="6" name="Slide Number Placeholder 5">
            <a:extLst>
              <a:ext uri="{FF2B5EF4-FFF2-40B4-BE49-F238E27FC236}">
                <a16:creationId xmlns:a16="http://schemas.microsoft.com/office/drawing/2014/main" id="{2422F2B9-F89E-4BE2-B26D-198BFB6D5F73}"/>
              </a:ext>
            </a:extLst>
          </p:cNvPr>
          <p:cNvSpPr>
            <a:spLocks noGrp="1"/>
          </p:cNvSpPr>
          <p:nvPr>
            <p:ph type="sldNum" sz="quarter" idx="20"/>
          </p:nvPr>
        </p:nvSpPr>
        <p:spPr/>
        <p:txBody>
          <a:bodyPr/>
          <a:lstStyle/>
          <a:p>
            <a:r>
              <a:rPr lang="en-US"/>
              <a:t>Slide </a:t>
            </a:r>
            <a:fld id="{619F89D8-7AE3-494A-97F3-03D680869632}" type="slidenum">
              <a:rPr lang="en-US" smtClean="0"/>
              <a:pPr/>
              <a:t>20</a:t>
            </a:fld>
            <a:endParaRPr lang="en-US"/>
          </a:p>
        </p:txBody>
      </p:sp>
      <p:sp>
        <p:nvSpPr>
          <p:cNvPr id="7" name="Subtitle 6">
            <a:extLst>
              <a:ext uri="{FF2B5EF4-FFF2-40B4-BE49-F238E27FC236}">
                <a16:creationId xmlns:a16="http://schemas.microsoft.com/office/drawing/2014/main" id="{1C8B4B66-6872-4CE3-BB9D-125009443A33}"/>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6146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F0F7C878-2F48-47C1-A60E-F6C764D931DE}" type="datetime4">
              <a:rPr lang="en-US" smtClean="0"/>
              <a:t>May 24, 2022</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21</a:t>
            </a:fld>
            <a:endParaRPr lang="en-US" dirty="0"/>
          </a:p>
        </p:txBody>
      </p:sp>
      <p:sp>
        <p:nvSpPr>
          <p:cNvPr id="7" name="Title 6"/>
          <p:cNvSpPr>
            <a:spLocks noGrp="1"/>
          </p:cNvSpPr>
          <p:nvPr>
            <p:ph type="title"/>
          </p:nvPr>
        </p:nvSpPr>
        <p:spPr/>
        <p:txBody>
          <a:bodyPr/>
          <a:lstStyle/>
          <a:p>
            <a:r>
              <a:rPr lang="fr-CA" dirty="0"/>
              <a:t>Contact information</a:t>
            </a:r>
            <a:endParaRPr lang="en-US" dirty="0"/>
          </a:p>
        </p:txBody>
      </p:sp>
      <p:sp>
        <p:nvSpPr>
          <p:cNvPr id="9" name="Content Placeholder 2"/>
          <p:cNvSpPr txBox="1">
            <a:spLocks/>
          </p:cNvSpPr>
          <p:nvPr/>
        </p:nvSpPr>
        <p:spPr>
          <a:xfrm>
            <a:off x="1654042" y="2687796"/>
            <a:ext cx="3892495" cy="991137"/>
          </a:xfrm>
          <a:prstGeom prst="rect">
            <a:avLst/>
          </a:prstGeom>
        </p:spPr>
        <p:txBody>
          <a:bodyPr>
            <a:norm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u="sng" dirty="0"/>
              <a:t>For more information about the products</a:t>
            </a:r>
          </a:p>
          <a:p>
            <a:r>
              <a:rPr lang="fr-CA" dirty="0"/>
              <a:t>radars@ca.abb.com</a:t>
            </a:r>
          </a:p>
          <a:p>
            <a:endParaRPr lang="fr-CA" sz="1600" dirty="0"/>
          </a:p>
        </p:txBody>
      </p:sp>
      <p:pic>
        <p:nvPicPr>
          <p:cNvPr id="8" name="Picture 7">
            <a:extLst>
              <a:ext uri="{FF2B5EF4-FFF2-40B4-BE49-F238E27FC236}">
                <a16:creationId xmlns:a16="http://schemas.microsoft.com/office/drawing/2014/main" id="{650C188A-F55A-4951-A463-1F4962647B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8613" y="1533558"/>
            <a:ext cx="2502993" cy="4264969"/>
          </a:xfrm>
          <a:prstGeom prst="rect">
            <a:avLst/>
          </a:prstGeom>
        </p:spPr>
      </p:pic>
    </p:spTree>
    <p:extLst>
      <p:ext uri="{BB962C8B-B14F-4D97-AF65-F5344CB8AC3E}">
        <p14:creationId xmlns:p14="http://schemas.microsoft.com/office/powerpoint/2010/main" val="378810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4AAD2-0FA1-40C3-BDB9-1741228A7DD6}"/>
              </a:ext>
            </a:extLst>
          </p:cNvPr>
          <p:cNvSpPr>
            <a:spLocks noGrp="1"/>
          </p:cNvSpPr>
          <p:nvPr>
            <p:ph type="dt" sz="half" idx="11"/>
          </p:nvPr>
        </p:nvSpPr>
        <p:spPr/>
        <p:txBody>
          <a:bodyPr/>
          <a:lstStyle/>
          <a:p>
            <a:fld id="{70479A72-920A-415B-8469-E7772A79C549}" type="datetime4">
              <a:rPr lang="en-US" smtClean="0"/>
              <a:t>May 24, 2022</a:t>
            </a:fld>
            <a:endParaRPr lang="en-US" dirty="0"/>
          </a:p>
        </p:txBody>
      </p:sp>
      <p:sp>
        <p:nvSpPr>
          <p:cNvPr id="4" name="Slide Number Placeholder 3">
            <a:extLst>
              <a:ext uri="{FF2B5EF4-FFF2-40B4-BE49-F238E27FC236}">
                <a16:creationId xmlns:a16="http://schemas.microsoft.com/office/drawing/2014/main" id="{49AC3271-A931-471E-A9DC-A2357A91E9F3}"/>
              </a:ext>
            </a:extLst>
          </p:cNvPr>
          <p:cNvSpPr>
            <a:spLocks noGrp="1"/>
          </p:cNvSpPr>
          <p:nvPr>
            <p:ph type="sldNum" sz="quarter" idx="12"/>
          </p:nvPr>
        </p:nvSpPr>
        <p:spPr/>
        <p:txBody>
          <a:bodyPr/>
          <a:lstStyle/>
          <a:p>
            <a:r>
              <a:rPr lang="en-US"/>
              <a:t>Slide </a:t>
            </a:r>
            <a:fld id="{619F89D8-7AE3-494A-97F3-03D680869632}" type="slidenum">
              <a:rPr lang="en-US" smtClean="0"/>
              <a:pPr/>
              <a:t>22</a:t>
            </a:fld>
            <a:endParaRPr lang="en-US" dirty="0"/>
          </a:p>
        </p:txBody>
      </p:sp>
    </p:spTree>
    <p:extLst>
      <p:ext uri="{BB962C8B-B14F-4D97-AF65-F5344CB8AC3E}">
        <p14:creationId xmlns:p14="http://schemas.microsoft.com/office/powerpoint/2010/main" val="16999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21"/>
          </p:nvPr>
        </p:nvSpPr>
        <p:spPr/>
        <p:txBody>
          <a:bodyPr/>
          <a:lstStyle/>
          <a:p>
            <a:r>
              <a:rPr lang="en-US" dirty="0"/>
              <a:t>A radar wave is generated by the transmitter and guided by the probe</a:t>
            </a:r>
          </a:p>
          <a:p>
            <a:pPr lvl="1"/>
            <a:r>
              <a:rPr lang="en-US" dirty="0"/>
              <a:t>Advantage: The energy is always high providing good signals</a:t>
            </a:r>
          </a:p>
          <a:p>
            <a:r>
              <a:rPr lang="en-US" dirty="0"/>
              <a:t>When the wave touches an interface, liquid or solid, it reflects back to the transmitter</a:t>
            </a:r>
          </a:p>
          <a:p>
            <a:r>
              <a:rPr lang="en-US" dirty="0"/>
              <a:t>The time of flight of the wave is measured, providing a measurement of distance </a:t>
            </a:r>
          </a:p>
          <a:p>
            <a:endParaRPr lang="en-US" dirty="0"/>
          </a:p>
          <a:p>
            <a:r>
              <a:rPr lang="en-US" dirty="0"/>
              <a:t>The dielectric constant of the materials indicates how strong the reflection will be</a:t>
            </a:r>
          </a:p>
          <a:p>
            <a:pPr lvl="1"/>
            <a:r>
              <a:rPr lang="en-US" dirty="0"/>
              <a:t>Water has a high DC, reflects strongly</a:t>
            </a:r>
          </a:p>
          <a:p>
            <a:pPr lvl="1"/>
            <a:r>
              <a:rPr lang="en-US" dirty="0"/>
              <a:t>Oils have a low DC, reflect weakly</a:t>
            </a:r>
          </a:p>
          <a:p>
            <a:pPr lvl="1"/>
            <a:r>
              <a:rPr lang="en-US" dirty="0"/>
              <a:t>Low density solids have a low DC</a:t>
            </a:r>
          </a:p>
          <a:p>
            <a:pPr lvl="1"/>
            <a:r>
              <a:rPr lang="en-US" dirty="0"/>
              <a:t>Plastics have a low DC</a:t>
            </a:r>
          </a:p>
        </p:txBody>
      </p:sp>
      <p:sp>
        <p:nvSpPr>
          <p:cNvPr id="8" name="Title 7"/>
          <p:cNvSpPr>
            <a:spLocks noGrp="1"/>
          </p:cNvSpPr>
          <p:nvPr>
            <p:ph type="title"/>
          </p:nvPr>
        </p:nvSpPr>
        <p:spPr/>
        <p:txBody>
          <a:bodyPr/>
          <a:lstStyle/>
          <a:p>
            <a:r>
              <a:rPr lang="en-US" dirty="0"/>
              <a:t>How does GWR work?</a:t>
            </a:r>
          </a:p>
        </p:txBody>
      </p:sp>
      <p:sp>
        <p:nvSpPr>
          <p:cNvPr id="2" name="Subtitle 1">
            <a:extLst>
              <a:ext uri="{FF2B5EF4-FFF2-40B4-BE49-F238E27FC236}">
                <a16:creationId xmlns:a16="http://schemas.microsoft.com/office/drawing/2014/main" id="{F4D34747-0E3F-4F40-BA3E-3BE9D0CDCF08}"/>
              </a:ext>
            </a:extLst>
          </p:cNvPr>
          <p:cNvSpPr>
            <a:spLocks noGrp="1"/>
          </p:cNvSpPr>
          <p:nvPr>
            <p:ph type="subTitle" idx="13"/>
          </p:nvPr>
        </p:nvSpPr>
        <p:spPr/>
        <p:txBody>
          <a:bodyPr/>
          <a:lstStyle/>
          <a:p>
            <a:endParaRPr lang="fr-CA"/>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6410" y="1589213"/>
            <a:ext cx="3193480" cy="4200747"/>
          </a:xfrm>
          <a:prstGeom prst="rect">
            <a:avLst/>
          </a:prstGeom>
        </p:spPr>
      </p:pic>
      <p:pic>
        <p:nvPicPr>
          <p:cNvPr id="4" name="Picture 3"/>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rot="5400000">
            <a:off x="8639673" y="2935740"/>
            <a:ext cx="832415" cy="416242"/>
          </a:xfrm>
          <a:prstGeom prst="rect">
            <a:avLst/>
          </a:prstGeom>
        </p:spPr>
      </p:pic>
      <p:cxnSp>
        <p:nvCxnSpPr>
          <p:cNvPr id="6" name="Straight Arrow Connector 5"/>
          <p:cNvCxnSpPr/>
          <p:nvPr/>
        </p:nvCxnSpPr>
        <p:spPr bwMode="gray">
          <a:xfrm>
            <a:off x="8798991" y="2727653"/>
            <a:ext cx="0" cy="83241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rot="16200000">
            <a:off x="7784710" y="3810828"/>
            <a:ext cx="832415" cy="416242"/>
          </a:xfrm>
          <a:prstGeom prst="rect">
            <a:avLst/>
          </a:prstGeom>
        </p:spPr>
      </p:pic>
      <p:cxnSp>
        <p:nvCxnSpPr>
          <p:cNvPr id="14" name="Straight Arrow Connector 13"/>
          <p:cNvCxnSpPr/>
          <p:nvPr/>
        </p:nvCxnSpPr>
        <p:spPr bwMode="gray">
          <a:xfrm>
            <a:off x="8504859" y="3602741"/>
            <a:ext cx="0" cy="832416"/>
          </a:xfrm>
          <a:prstGeom prst="straightConnector1">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0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1"/>
          </p:nvPr>
        </p:nvSpPr>
        <p:spPr>
          <a:xfrm>
            <a:off x="332367" y="1931197"/>
            <a:ext cx="4791505" cy="3982245"/>
          </a:xfrm>
        </p:spPr>
        <p:txBody>
          <a:bodyPr/>
          <a:lstStyle/>
          <a:p>
            <a:r>
              <a:rPr lang="en-US" dirty="0"/>
              <a:t>The LWT series is based on </a:t>
            </a:r>
          </a:p>
          <a:p>
            <a:pPr lvl="1"/>
            <a:r>
              <a:rPr lang="en-US" dirty="0"/>
              <a:t>The common ABB platform</a:t>
            </a:r>
          </a:p>
          <a:p>
            <a:pPr lvl="1"/>
            <a:r>
              <a:rPr lang="en-US" dirty="0"/>
              <a:t>The MT5000 coupler designs</a:t>
            </a:r>
          </a:p>
          <a:p>
            <a:pPr marL="0" lvl="1" indent="0">
              <a:buNone/>
            </a:pPr>
            <a:endParaRPr lang="en-US" dirty="0"/>
          </a:p>
          <a:p>
            <a:pPr marL="0" lvl="1" indent="0">
              <a:buNone/>
            </a:pPr>
            <a:r>
              <a:rPr lang="en-US" dirty="0"/>
              <a:t>This leads to</a:t>
            </a:r>
          </a:p>
          <a:p>
            <a:pPr lvl="1"/>
            <a:r>
              <a:rPr lang="en-US" dirty="0"/>
              <a:t>A renewed, state of the art, guided-wave radar electronics</a:t>
            </a:r>
          </a:p>
          <a:p>
            <a:pPr lvl="1"/>
            <a:r>
              <a:rPr lang="en-US" dirty="0"/>
              <a:t>The common ABB look and feel</a:t>
            </a:r>
          </a:p>
          <a:p>
            <a:pPr lvl="1"/>
            <a:r>
              <a:rPr lang="en-US" dirty="0"/>
              <a:t>The heritage of the MT5000 couplers</a:t>
            </a:r>
          </a:p>
          <a:p>
            <a:pPr lvl="1"/>
            <a:r>
              <a:rPr lang="en-US" dirty="0"/>
              <a:t>The new LevelExpert algorithm, making setup faster and the measurement more reliable</a:t>
            </a:r>
          </a:p>
          <a:p>
            <a:pPr marL="0" lvl="1" indent="0">
              <a:buNone/>
            </a:pPr>
            <a:endParaRPr lang="en-US" dirty="0"/>
          </a:p>
          <a:p>
            <a:pPr marL="180018" lvl="2" indent="0">
              <a:buNone/>
            </a:pPr>
            <a:endParaRPr lang="en-US" dirty="0"/>
          </a:p>
          <a:p>
            <a:pPr marL="180018" lvl="2" indent="0">
              <a:buNone/>
            </a:pPr>
            <a:endParaRPr lang="en-US" dirty="0"/>
          </a:p>
        </p:txBody>
      </p:sp>
      <p:sp>
        <p:nvSpPr>
          <p:cNvPr id="3" name="Title 2"/>
          <p:cNvSpPr>
            <a:spLocks noGrp="1"/>
          </p:cNvSpPr>
          <p:nvPr>
            <p:ph type="title"/>
          </p:nvPr>
        </p:nvSpPr>
        <p:spPr/>
        <p:txBody>
          <a:bodyPr/>
          <a:lstStyle/>
          <a:p>
            <a:r>
              <a:rPr lang="en-US" dirty="0"/>
              <a:t>The LWT300 series</a:t>
            </a:r>
          </a:p>
        </p:txBody>
      </p:sp>
      <p:sp>
        <p:nvSpPr>
          <p:cNvPr id="4" name="Date Placeholder 3"/>
          <p:cNvSpPr>
            <a:spLocks noGrp="1"/>
          </p:cNvSpPr>
          <p:nvPr>
            <p:ph type="dt" sz="half" idx="18"/>
          </p:nvPr>
        </p:nvSpPr>
        <p:spPr/>
        <p:txBody>
          <a:bodyPr/>
          <a:lstStyle/>
          <a:p>
            <a:fld id="{FFAB2352-921F-4DD8-A99A-A1474F6943FF}" type="datetime4">
              <a:rPr lang="en-US" smtClean="0"/>
              <a:t>May 24, 2022</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a:t>Slide </a:t>
            </a:r>
            <a:fld id="{619F89D8-7AE3-494A-97F3-03D680869632}" type="slidenum">
              <a:rPr lang="en-US" smtClean="0"/>
              <a:pPr/>
              <a:t>4</a:t>
            </a:fld>
            <a:endParaRPr lang="en-US" dirty="0"/>
          </a:p>
        </p:txBody>
      </p:sp>
      <p:sp>
        <p:nvSpPr>
          <p:cNvPr id="7" name="Subtitle 6"/>
          <p:cNvSpPr>
            <a:spLocks noGrp="1"/>
          </p:cNvSpPr>
          <p:nvPr>
            <p:ph type="subTitle" idx="13"/>
          </p:nvPr>
        </p:nvSpPr>
        <p:spPr/>
        <p:txBody>
          <a:bodyPr/>
          <a:lstStyle/>
          <a:p>
            <a:endParaRPr lang="en-US" dirty="0"/>
          </a:p>
        </p:txBody>
      </p:sp>
      <p:pic>
        <p:nvPicPr>
          <p:cNvPr id="10" name="Picture 9">
            <a:extLst>
              <a:ext uri="{FF2B5EF4-FFF2-40B4-BE49-F238E27FC236}">
                <a16:creationId xmlns:a16="http://schemas.microsoft.com/office/drawing/2014/main" id="{B089CA49-1C91-4292-903C-7A9A5EBB7E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70613" y="1800767"/>
            <a:ext cx="1684356" cy="4106340"/>
          </a:xfrm>
          <a:prstGeom prst="rect">
            <a:avLst/>
          </a:prstGeom>
        </p:spPr>
      </p:pic>
      <p:grpSp>
        <p:nvGrpSpPr>
          <p:cNvPr id="11" name="Group 10">
            <a:extLst>
              <a:ext uri="{FF2B5EF4-FFF2-40B4-BE49-F238E27FC236}">
                <a16:creationId xmlns:a16="http://schemas.microsoft.com/office/drawing/2014/main" id="{AAE3D1FA-A428-4C55-8405-A70BCC0708BA}"/>
              </a:ext>
            </a:extLst>
          </p:cNvPr>
          <p:cNvGrpSpPr/>
          <p:nvPr/>
        </p:nvGrpSpPr>
        <p:grpSpPr>
          <a:xfrm>
            <a:off x="5220439" y="2000733"/>
            <a:ext cx="3038028" cy="1140825"/>
            <a:chOff x="2800912" y="1899516"/>
            <a:chExt cx="3038028" cy="1140825"/>
          </a:xfrm>
        </p:grpSpPr>
        <p:sp>
          <p:nvSpPr>
            <p:cNvPr id="12" name="TextBox 11">
              <a:extLst>
                <a:ext uri="{FF2B5EF4-FFF2-40B4-BE49-F238E27FC236}">
                  <a16:creationId xmlns:a16="http://schemas.microsoft.com/office/drawing/2014/main" id="{D4FDB064-63A5-4E57-A1AB-F9D8C9D98E9C}"/>
                </a:ext>
              </a:extLst>
            </p:cNvPr>
            <p:cNvSpPr txBox="1"/>
            <p:nvPr/>
          </p:nvSpPr>
          <p:spPr bwMode="gray">
            <a:xfrm>
              <a:off x="2800912" y="1899516"/>
              <a:ext cx="2445745" cy="495759"/>
            </a:xfrm>
            <a:prstGeom prst="rect">
              <a:avLst/>
            </a:prstGeom>
            <a:noFill/>
          </p:spPr>
          <p:txBody>
            <a:bodyPr wrap="none" lIns="72000" tIns="72000" rIns="72000" bIns="72000" rtlCol="0">
              <a:noAutofit/>
            </a:bodyPr>
            <a:lstStyle/>
            <a:p>
              <a:pPr algn="r"/>
              <a:r>
                <a:rPr lang="en-US" sz="1400" dirty="0"/>
                <a:t>Painted aluminum or</a:t>
              </a:r>
            </a:p>
            <a:p>
              <a:pPr algn="r"/>
              <a:r>
                <a:rPr lang="en-US" sz="1400" dirty="0"/>
                <a:t>Stainless steel enclosure</a:t>
              </a:r>
            </a:p>
          </p:txBody>
        </p:sp>
        <p:cxnSp>
          <p:nvCxnSpPr>
            <p:cNvPr id="13" name="Straight Connector 12">
              <a:extLst>
                <a:ext uri="{FF2B5EF4-FFF2-40B4-BE49-F238E27FC236}">
                  <a16:creationId xmlns:a16="http://schemas.microsoft.com/office/drawing/2014/main" id="{3E458872-B988-4958-B480-7820C5CDE598}"/>
                </a:ext>
              </a:extLst>
            </p:cNvPr>
            <p:cNvCxnSpPr/>
            <p:nvPr/>
          </p:nvCxnSpPr>
          <p:spPr bwMode="gray">
            <a:xfrm flipV="1">
              <a:off x="3106757" y="2462356"/>
              <a:ext cx="2139899"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7F1BD2-B49D-4765-99DB-DBBB7095780A}"/>
                </a:ext>
              </a:extLst>
            </p:cNvPr>
            <p:cNvCxnSpPr/>
            <p:nvPr/>
          </p:nvCxnSpPr>
          <p:spPr bwMode="gray">
            <a:xfrm>
              <a:off x="5246656" y="2462357"/>
              <a:ext cx="592284" cy="577984"/>
            </a:xfrm>
            <a:prstGeom prst="line">
              <a:avLst/>
            </a:prstGeom>
            <a:ln w="1905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29D7E57-873F-4E62-BC96-97BE7810B11D}"/>
              </a:ext>
            </a:extLst>
          </p:cNvPr>
          <p:cNvGrpSpPr/>
          <p:nvPr/>
        </p:nvGrpSpPr>
        <p:grpSpPr>
          <a:xfrm>
            <a:off x="5196638" y="3174983"/>
            <a:ext cx="3105897" cy="495759"/>
            <a:chOff x="2777111" y="3073766"/>
            <a:chExt cx="3105897" cy="495759"/>
          </a:xfrm>
        </p:grpSpPr>
        <p:sp>
          <p:nvSpPr>
            <p:cNvPr id="16" name="TextBox 15">
              <a:extLst>
                <a:ext uri="{FF2B5EF4-FFF2-40B4-BE49-F238E27FC236}">
                  <a16:creationId xmlns:a16="http://schemas.microsoft.com/office/drawing/2014/main" id="{EB4D561C-4CFE-45A0-9FB8-DDEBA6EBC408}"/>
                </a:ext>
              </a:extLst>
            </p:cNvPr>
            <p:cNvSpPr txBox="1"/>
            <p:nvPr/>
          </p:nvSpPr>
          <p:spPr bwMode="gray">
            <a:xfrm>
              <a:off x="2777111" y="3073766"/>
              <a:ext cx="2445745" cy="495759"/>
            </a:xfrm>
            <a:prstGeom prst="rect">
              <a:avLst/>
            </a:prstGeom>
            <a:noFill/>
          </p:spPr>
          <p:txBody>
            <a:bodyPr wrap="none" lIns="72000" tIns="72000" rIns="72000" bIns="72000" rtlCol="0">
              <a:noAutofit/>
            </a:bodyPr>
            <a:lstStyle/>
            <a:p>
              <a:pPr algn="r"/>
              <a:r>
                <a:rPr lang="en-US" sz="1400" dirty="0"/>
                <a:t>Head can be rotated</a:t>
              </a:r>
            </a:p>
          </p:txBody>
        </p:sp>
        <p:cxnSp>
          <p:nvCxnSpPr>
            <p:cNvPr id="17" name="Straight Connector 16">
              <a:extLst>
                <a:ext uri="{FF2B5EF4-FFF2-40B4-BE49-F238E27FC236}">
                  <a16:creationId xmlns:a16="http://schemas.microsoft.com/office/drawing/2014/main" id="{F6ED35D5-E743-410F-A753-B3D04F2A2018}"/>
                </a:ext>
              </a:extLst>
            </p:cNvPr>
            <p:cNvCxnSpPr/>
            <p:nvPr/>
          </p:nvCxnSpPr>
          <p:spPr bwMode="gray">
            <a:xfrm>
              <a:off x="3466218" y="3407359"/>
              <a:ext cx="1731488"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859F01-2DA0-4D1A-9959-58426FC4DEFA}"/>
                </a:ext>
              </a:extLst>
            </p:cNvPr>
            <p:cNvCxnSpPr/>
            <p:nvPr/>
          </p:nvCxnSpPr>
          <p:spPr bwMode="gray">
            <a:xfrm flipV="1">
              <a:off x="5187885" y="3211063"/>
              <a:ext cx="695123" cy="201013"/>
            </a:xfrm>
            <a:prstGeom prst="line">
              <a:avLst/>
            </a:prstGeom>
            <a:ln w="1905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8003504-7188-4B87-B649-1B4DB7787113}"/>
              </a:ext>
            </a:extLst>
          </p:cNvPr>
          <p:cNvGrpSpPr/>
          <p:nvPr/>
        </p:nvGrpSpPr>
        <p:grpSpPr>
          <a:xfrm>
            <a:off x="5224868" y="4465867"/>
            <a:ext cx="3214007" cy="1230973"/>
            <a:chOff x="2805341" y="4364650"/>
            <a:chExt cx="3214007" cy="1230973"/>
          </a:xfrm>
        </p:grpSpPr>
        <p:sp>
          <p:nvSpPr>
            <p:cNvPr id="20" name="TextBox 19">
              <a:extLst>
                <a:ext uri="{FF2B5EF4-FFF2-40B4-BE49-F238E27FC236}">
                  <a16:creationId xmlns:a16="http://schemas.microsoft.com/office/drawing/2014/main" id="{0A08B493-CB0A-4110-8C66-F7E9843D86F6}"/>
                </a:ext>
              </a:extLst>
            </p:cNvPr>
            <p:cNvSpPr txBox="1"/>
            <p:nvPr/>
          </p:nvSpPr>
          <p:spPr bwMode="gray">
            <a:xfrm>
              <a:off x="2805341" y="4364650"/>
              <a:ext cx="2445745" cy="1138621"/>
            </a:xfrm>
            <a:prstGeom prst="rect">
              <a:avLst/>
            </a:prstGeom>
            <a:noFill/>
          </p:spPr>
          <p:txBody>
            <a:bodyPr wrap="none" lIns="72000" tIns="72000" rIns="72000" bIns="72000" rtlCol="0">
              <a:noAutofit/>
            </a:bodyPr>
            <a:lstStyle/>
            <a:p>
              <a:pPr algn="r"/>
              <a:r>
                <a:rPr lang="en-US" sz="1400" dirty="0"/>
                <a:t>Cable probe</a:t>
              </a:r>
            </a:p>
            <a:p>
              <a:pPr algn="r"/>
              <a:r>
                <a:rPr lang="en-US" sz="1400" dirty="0"/>
                <a:t>Rod probe</a:t>
              </a:r>
            </a:p>
            <a:p>
              <a:pPr algn="r"/>
              <a:r>
                <a:rPr lang="en-US" sz="1400" dirty="0"/>
                <a:t>Segmented rod probe</a:t>
              </a:r>
            </a:p>
            <a:p>
              <a:pPr algn="r"/>
              <a:r>
                <a:rPr lang="en-US" sz="1400" dirty="0"/>
                <a:t>Coaxial probe</a:t>
              </a:r>
            </a:p>
          </p:txBody>
        </p:sp>
        <p:cxnSp>
          <p:nvCxnSpPr>
            <p:cNvPr id="21" name="Straight Connector 20">
              <a:extLst>
                <a:ext uri="{FF2B5EF4-FFF2-40B4-BE49-F238E27FC236}">
                  <a16:creationId xmlns:a16="http://schemas.microsoft.com/office/drawing/2014/main" id="{52D589FA-A1B6-466B-8FAD-EB7433844FEE}"/>
                </a:ext>
              </a:extLst>
            </p:cNvPr>
            <p:cNvCxnSpPr/>
            <p:nvPr/>
          </p:nvCxnSpPr>
          <p:spPr bwMode="gray">
            <a:xfrm>
              <a:off x="3349128" y="5314127"/>
              <a:ext cx="1838757"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5D7ED5D-894D-4EBF-8071-56ABD3379441}"/>
                </a:ext>
              </a:extLst>
            </p:cNvPr>
            <p:cNvCxnSpPr/>
            <p:nvPr/>
          </p:nvCxnSpPr>
          <p:spPr bwMode="gray">
            <a:xfrm>
              <a:off x="5187885" y="5314128"/>
              <a:ext cx="831463" cy="281495"/>
            </a:xfrm>
            <a:prstGeom prst="line">
              <a:avLst/>
            </a:prstGeom>
            <a:ln w="1905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BA14F3B-4AA2-450B-84B1-53DF43087624}"/>
              </a:ext>
            </a:extLst>
          </p:cNvPr>
          <p:cNvGrpSpPr/>
          <p:nvPr/>
        </p:nvGrpSpPr>
        <p:grpSpPr>
          <a:xfrm>
            <a:off x="8677108" y="2000734"/>
            <a:ext cx="2933071" cy="495759"/>
            <a:chOff x="6257581" y="1899517"/>
            <a:chExt cx="2933071" cy="495759"/>
          </a:xfrm>
        </p:grpSpPr>
        <p:sp>
          <p:nvSpPr>
            <p:cNvPr id="24" name="TextBox 23">
              <a:extLst>
                <a:ext uri="{FF2B5EF4-FFF2-40B4-BE49-F238E27FC236}">
                  <a16:creationId xmlns:a16="http://schemas.microsoft.com/office/drawing/2014/main" id="{73E81FBB-AB8D-4F9A-A04F-66A3BA91742C}"/>
                </a:ext>
              </a:extLst>
            </p:cNvPr>
            <p:cNvSpPr txBox="1"/>
            <p:nvPr/>
          </p:nvSpPr>
          <p:spPr bwMode="gray">
            <a:xfrm>
              <a:off x="6744907" y="1899517"/>
              <a:ext cx="2445745" cy="495759"/>
            </a:xfrm>
            <a:prstGeom prst="rect">
              <a:avLst/>
            </a:prstGeom>
            <a:noFill/>
          </p:spPr>
          <p:txBody>
            <a:bodyPr wrap="none" lIns="72000" tIns="72000" rIns="72000" bIns="72000" rtlCol="0">
              <a:noAutofit/>
            </a:bodyPr>
            <a:lstStyle/>
            <a:p>
              <a:r>
                <a:rPr lang="en-US" sz="1400" dirty="0"/>
                <a:t>Common ABB menu layout</a:t>
              </a:r>
            </a:p>
          </p:txBody>
        </p:sp>
        <p:cxnSp>
          <p:nvCxnSpPr>
            <p:cNvPr id="25" name="Straight Connector 24">
              <a:extLst>
                <a:ext uri="{FF2B5EF4-FFF2-40B4-BE49-F238E27FC236}">
                  <a16:creationId xmlns:a16="http://schemas.microsoft.com/office/drawing/2014/main" id="{00AB50BC-9FE3-4B5C-A2F8-337FC629DCBB}"/>
                </a:ext>
              </a:extLst>
            </p:cNvPr>
            <p:cNvCxnSpPr/>
            <p:nvPr/>
          </p:nvCxnSpPr>
          <p:spPr bwMode="gray">
            <a:xfrm>
              <a:off x="6864821" y="2238922"/>
              <a:ext cx="2139899" cy="14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3B0B607-91E5-4F3C-B2D0-3CCC512427E7}"/>
                </a:ext>
              </a:extLst>
            </p:cNvPr>
            <p:cNvCxnSpPr/>
            <p:nvPr/>
          </p:nvCxnSpPr>
          <p:spPr bwMode="gray">
            <a:xfrm flipH="1">
              <a:off x="6257581" y="2239067"/>
              <a:ext cx="607240" cy="110337"/>
            </a:xfrm>
            <a:prstGeom prst="line">
              <a:avLst/>
            </a:prstGeom>
            <a:ln w="1905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9C50ABB-6090-4F63-A7C6-C95D98667D06}"/>
              </a:ext>
            </a:extLst>
          </p:cNvPr>
          <p:cNvGrpSpPr/>
          <p:nvPr/>
        </p:nvGrpSpPr>
        <p:grpSpPr>
          <a:xfrm>
            <a:off x="8588973" y="2676440"/>
            <a:ext cx="3021206" cy="495759"/>
            <a:chOff x="6169446" y="2575223"/>
            <a:chExt cx="3021206" cy="495759"/>
          </a:xfrm>
        </p:grpSpPr>
        <p:sp>
          <p:nvSpPr>
            <p:cNvPr id="28" name="TextBox 27">
              <a:extLst>
                <a:ext uri="{FF2B5EF4-FFF2-40B4-BE49-F238E27FC236}">
                  <a16:creationId xmlns:a16="http://schemas.microsoft.com/office/drawing/2014/main" id="{9FE54CB4-E461-4673-93E9-7B066B444FA8}"/>
                </a:ext>
              </a:extLst>
            </p:cNvPr>
            <p:cNvSpPr txBox="1"/>
            <p:nvPr/>
          </p:nvSpPr>
          <p:spPr bwMode="gray">
            <a:xfrm>
              <a:off x="6744907" y="2575223"/>
              <a:ext cx="2445745" cy="495759"/>
            </a:xfrm>
            <a:prstGeom prst="rect">
              <a:avLst/>
            </a:prstGeom>
            <a:noFill/>
          </p:spPr>
          <p:txBody>
            <a:bodyPr wrap="none" lIns="72000" tIns="72000" rIns="72000" bIns="72000" rtlCol="0">
              <a:noAutofit/>
            </a:bodyPr>
            <a:lstStyle/>
            <a:p>
              <a:r>
                <a:rPr lang="en-US" sz="1400" dirty="0"/>
                <a:t>TTG or pushbutton display</a:t>
              </a:r>
            </a:p>
          </p:txBody>
        </p:sp>
        <p:cxnSp>
          <p:nvCxnSpPr>
            <p:cNvPr id="29" name="Straight Connector 28">
              <a:extLst>
                <a:ext uri="{FF2B5EF4-FFF2-40B4-BE49-F238E27FC236}">
                  <a16:creationId xmlns:a16="http://schemas.microsoft.com/office/drawing/2014/main" id="{3752070A-3C8C-4A5B-B771-AEBB3992C6E7}"/>
                </a:ext>
              </a:extLst>
            </p:cNvPr>
            <p:cNvCxnSpPr/>
            <p:nvPr/>
          </p:nvCxnSpPr>
          <p:spPr bwMode="gray">
            <a:xfrm>
              <a:off x="6864821" y="2899243"/>
              <a:ext cx="2139899" cy="14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5457383-64BF-42B8-9DFC-31D6606E8404}"/>
                </a:ext>
              </a:extLst>
            </p:cNvPr>
            <p:cNvCxnSpPr/>
            <p:nvPr/>
          </p:nvCxnSpPr>
          <p:spPr bwMode="gray">
            <a:xfrm flipH="1" flipV="1">
              <a:off x="6169446" y="2575223"/>
              <a:ext cx="695375" cy="313148"/>
            </a:xfrm>
            <a:prstGeom prst="line">
              <a:avLst/>
            </a:prstGeom>
            <a:ln w="1905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4A6DA579-E594-4977-AE9E-6291145DE85B}"/>
              </a:ext>
            </a:extLst>
          </p:cNvPr>
          <p:cNvGrpSpPr/>
          <p:nvPr/>
        </p:nvGrpSpPr>
        <p:grpSpPr>
          <a:xfrm>
            <a:off x="8588973" y="3764060"/>
            <a:ext cx="3117773" cy="606096"/>
            <a:chOff x="6169446" y="3662843"/>
            <a:chExt cx="3117773" cy="606096"/>
          </a:xfrm>
        </p:grpSpPr>
        <p:sp>
          <p:nvSpPr>
            <p:cNvPr id="32" name="TextBox 31">
              <a:extLst>
                <a:ext uri="{FF2B5EF4-FFF2-40B4-BE49-F238E27FC236}">
                  <a16:creationId xmlns:a16="http://schemas.microsoft.com/office/drawing/2014/main" id="{2E32F19B-88BF-45E4-9A4C-D2518458A9BC}"/>
                </a:ext>
              </a:extLst>
            </p:cNvPr>
            <p:cNvSpPr txBox="1"/>
            <p:nvPr/>
          </p:nvSpPr>
          <p:spPr bwMode="gray">
            <a:xfrm>
              <a:off x="6744907" y="3662843"/>
              <a:ext cx="2445745" cy="495759"/>
            </a:xfrm>
            <a:prstGeom prst="rect">
              <a:avLst/>
            </a:prstGeom>
            <a:noFill/>
          </p:spPr>
          <p:txBody>
            <a:bodyPr wrap="none" lIns="72000" tIns="72000" rIns="72000" bIns="72000" rtlCol="0">
              <a:noAutofit/>
            </a:bodyPr>
            <a:lstStyle/>
            <a:p>
              <a:r>
                <a:rPr lang="en-US" sz="1400" dirty="0"/>
                <a:t>Threaded or flanged interface</a:t>
              </a:r>
            </a:p>
          </p:txBody>
        </p:sp>
        <p:cxnSp>
          <p:nvCxnSpPr>
            <p:cNvPr id="33" name="Straight Connector 32">
              <a:extLst>
                <a:ext uri="{FF2B5EF4-FFF2-40B4-BE49-F238E27FC236}">
                  <a16:creationId xmlns:a16="http://schemas.microsoft.com/office/drawing/2014/main" id="{7C7385F8-3058-4856-A97B-D12671D6FF67}"/>
                </a:ext>
              </a:extLst>
            </p:cNvPr>
            <p:cNvCxnSpPr/>
            <p:nvPr/>
          </p:nvCxnSpPr>
          <p:spPr bwMode="gray">
            <a:xfrm>
              <a:off x="6864821" y="3993294"/>
              <a:ext cx="24223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13B175-FC75-4F35-B141-0B08B6AFF431}"/>
                </a:ext>
              </a:extLst>
            </p:cNvPr>
            <p:cNvCxnSpPr/>
            <p:nvPr/>
          </p:nvCxnSpPr>
          <p:spPr bwMode="gray">
            <a:xfrm flipH="1">
              <a:off x="6169446" y="3993439"/>
              <a:ext cx="695375" cy="275500"/>
            </a:xfrm>
            <a:prstGeom prst="line">
              <a:avLst/>
            </a:prstGeom>
            <a:ln w="1905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45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ontent Placeholder 31"/>
          <p:cNvGraphicFramePr>
            <a:graphicFrameLocks noGrp="1"/>
          </p:cNvGraphicFramePr>
          <p:nvPr>
            <p:ph sz="quarter" idx="21"/>
            <p:extLst>
              <p:ext uri="{D42A27DB-BD31-4B8C-83A1-F6EECF244321}">
                <p14:modId xmlns:p14="http://schemas.microsoft.com/office/powerpoint/2010/main" val="1594922049"/>
              </p:ext>
            </p:extLst>
          </p:nvPr>
        </p:nvGraphicFramePr>
        <p:xfrm>
          <a:off x="3274668" y="1578634"/>
          <a:ext cx="7850863" cy="4297680"/>
        </p:xfrm>
        <a:graphic>
          <a:graphicData uri="http://schemas.openxmlformats.org/drawingml/2006/table">
            <a:tbl>
              <a:tblPr>
                <a:tableStyleId>{073A0DAA-6AF3-43AB-8588-CEC1D06C72B9}</a:tableStyleId>
              </a:tblPr>
              <a:tblGrid>
                <a:gridCol w="321919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109035">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2197518">
                  <a:extLst>
                    <a:ext uri="{9D8B030D-6E8A-4147-A177-3AD203B41FA5}">
                      <a16:colId xmlns:a16="http://schemas.microsoft.com/office/drawing/2014/main" val="20004"/>
                    </a:ext>
                  </a:extLst>
                </a:gridCol>
              </a:tblGrid>
              <a:tr h="298646">
                <a:tc>
                  <a:txBody>
                    <a:bodyPr/>
                    <a:lstStyle/>
                    <a:p>
                      <a:pPr algn="r"/>
                      <a:endParaRPr lang="en-US" sz="1400"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400"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noProof="0" dirty="0"/>
                        <a:t>LWT310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400" b="1" noProof="0" dirty="0"/>
                        <a:t>LWT320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298646">
                <a:tc>
                  <a:txBody>
                    <a:bodyPr/>
                    <a:lstStyle/>
                    <a:p>
                      <a:pPr algn="r"/>
                      <a:r>
                        <a:rPr lang="en-US" sz="1400" noProof="0" dirty="0"/>
                        <a:t>Recommended</a:t>
                      </a:r>
                      <a:r>
                        <a:rPr lang="en-US" sz="1400" baseline="0" noProof="0" dirty="0"/>
                        <a:t> </a:t>
                      </a:r>
                      <a:r>
                        <a:rPr lang="en-US" sz="1400" noProof="0" dirty="0"/>
                        <a:t>applications</a:t>
                      </a:r>
                    </a:p>
                  </a:txBody>
                  <a:tcPr>
                    <a:lnT w="12700" cap="flat" cmpd="sng" algn="ctr">
                      <a:solidFill>
                        <a:schemeClr val="tx1"/>
                      </a:solidFill>
                      <a:prstDash val="solid"/>
                      <a:round/>
                      <a:headEnd type="none" w="med" len="med"/>
                      <a:tailEnd type="none" w="med" len="med"/>
                    </a:lnT>
                    <a:noFill/>
                  </a:tcPr>
                </a:tc>
                <a:tc>
                  <a:txBody>
                    <a:bodyPr/>
                    <a:lstStyle/>
                    <a:p>
                      <a:pPr algn="r"/>
                      <a:endParaRPr lang="en-US" sz="1400" noProof="0" dirty="0"/>
                    </a:p>
                  </a:txBody>
                  <a:tcPr>
                    <a:lnT w="12700" cap="flat" cmpd="sng" algn="ctr">
                      <a:solidFill>
                        <a:schemeClr val="tx1"/>
                      </a:solidFill>
                      <a:prstDash val="solid"/>
                      <a:round/>
                      <a:headEnd type="none" w="med" len="med"/>
                      <a:tailEnd type="none" w="med" len="med"/>
                    </a:lnT>
                    <a:noFill/>
                  </a:tcPr>
                </a:tc>
                <a:tc>
                  <a:txBody>
                    <a:bodyPr/>
                    <a:lstStyle/>
                    <a:p>
                      <a:r>
                        <a:rPr lang="en-US" sz="1400" noProof="0" dirty="0"/>
                        <a:t>Liquids</a:t>
                      </a:r>
                    </a:p>
                  </a:txBody>
                  <a:tcPr>
                    <a:lnT w="12700" cap="flat" cmpd="sng" algn="ctr">
                      <a:solidFill>
                        <a:schemeClr val="tx1"/>
                      </a:solidFill>
                      <a:prstDash val="solid"/>
                      <a:round/>
                      <a:headEnd type="none" w="med" len="med"/>
                      <a:tailEnd type="none" w="med" len="med"/>
                    </a:lnT>
                    <a:noFill/>
                  </a:tcPr>
                </a:tc>
                <a:tc gridSpan="2">
                  <a:txBody>
                    <a:bodyPr/>
                    <a:lstStyle/>
                    <a:p>
                      <a:r>
                        <a:rPr lang="en-US" sz="1400" noProof="0" dirty="0"/>
                        <a:t>Solids</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extLst>
                  <a:ext uri="{0D108BD9-81ED-4DB2-BD59-A6C34878D82A}">
                    <a16:rowId xmlns:a16="http://schemas.microsoft.com/office/drawing/2014/main" val="10001"/>
                  </a:ext>
                </a:extLst>
              </a:tr>
              <a:tr h="298646">
                <a:tc>
                  <a:txBody>
                    <a:bodyPr/>
                    <a:lstStyle/>
                    <a:p>
                      <a:pPr algn="r"/>
                      <a:r>
                        <a:rPr lang="en-US" sz="1400" noProof="0" dirty="0"/>
                        <a:t>Coupler</a:t>
                      </a:r>
                      <a:r>
                        <a:rPr lang="en-US" sz="1400" baseline="0" noProof="0" dirty="0"/>
                        <a:t> diameter, NPT version</a:t>
                      </a:r>
                      <a:endParaRPr lang="en-US" sz="1400" noProof="0" dirty="0"/>
                    </a:p>
                  </a:txBody>
                  <a:tcPr>
                    <a:noFill/>
                  </a:tcPr>
                </a:tc>
                <a:tc>
                  <a:txBody>
                    <a:bodyPr/>
                    <a:lstStyle/>
                    <a:p>
                      <a:pPr algn="r"/>
                      <a:endParaRPr lang="en-US" sz="1400" noProof="0" dirty="0"/>
                    </a:p>
                  </a:txBody>
                  <a:tcPr>
                    <a:noFill/>
                  </a:tcPr>
                </a:tc>
                <a:tc gridSpan="2">
                  <a:txBody>
                    <a:bodyPr/>
                    <a:lstStyle/>
                    <a:p>
                      <a:pPr algn="l"/>
                      <a:r>
                        <a:rPr lang="en-US" sz="1400" noProof="0" dirty="0"/>
                        <a:t>3/4 in.</a:t>
                      </a:r>
                    </a:p>
                  </a:txBody>
                  <a:tcPr>
                    <a:noFill/>
                  </a:tcPr>
                </a:tc>
                <a:tc hMerge="1">
                  <a:txBody>
                    <a:bodyPr/>
                    <a:lstStyle/>
                    <a:p>
                      <a:endParaRPr lang="en-US"/>
                    </a:p>
                  </a:txBody>
                  <a:tcPr/>
                </a:tc>
                <a:tc>
                  <a:txBody>
                    <a:bodyPr/>
                    <a:lstStyle/>
                    <a:p>
                      <a:pPr marL="0" marR="0" lvl="0" indent="0" algn="l" defTabSz="914491" rtl="0" eaLnBrk="1" fontAlgn="auto" latinLnBrk="0" hangingPunct="1">
                        <a:lnSpc>
                          <a:spcPct val="100000"/>
                        </a:lnSpc>
                        <a:spcBef>
                          <a:spcPts val="0"/>
                        </a:spcBef>
                        <a:spcAft>
                          <a:spcPts val="0"/>
                        </a:spcAft>
                        <a:buClrTx/>
                        <a:buSzTx/>
                        <a:buFontTx/>
                        <a:buNone/>
                        <a:tabLst/>
                        <a:defRPr/>
                      </a:pPr>
                      <a:r>
                        <a:rPr lang="en-US" sz="1400" noProof="0" dirty="0"/>
                        <a:t>1-1/2 </a:t>
                      </a:r>
                      <a:r>
                        <a:rPr lang="en-US" sz="1400" baseline="0" noProof="0" dirty="0"/>
                        <a:t>in.</a:t>
                      </a:r>
                      <a:endParaRPr lang="en-US" sz="1400" noProof="0" dirty="0"/>
                    </a:p>
                  </a:txBody>
                  <a:tcPr>
                    <a:noFill/>
                  </a:tcPr>
                </a:tc>
                <a:extLst>
                  <a:ext uri="{0D108BD9-81ED-4DB2-BD59-A6C34878D82A}">
                    <a16:rowId xmlns:a16="http://schemas.microsoft.com/office/drawing/2014/main" val="10002"/>
                  </a:ext>
                </a:extLst>
              </a:tr>
              <a:tr h="298646">
                <a:tc>
                  <a:txBody>
                    <a:bodyPr/>
                    <a:lstStyle/>
                    <a:p>
                      <a:pPr algn="r"/>
                      <a:r>
                        <a:rPr lang="en-US" sz="1400" noProof="0" dirty="0"/>
                        <a:t>Process temperature</a:t>
                      </a:r>
                    </a:p>
                  </a:txBody>
                  <a:tcPr>
                    <a:noFill/>
                  </a:tcPr>
                </a:tc>
                <a:tc>
                  <a:txBody>
                    <a:bodyPr/>
                    <a:lstStyle/>
                    <a:p>
                      <a:pPr algn="r"/>
                      <a:endParaRPr lang="en-US" sz="1400" noProof="0" dirty="0"/>
                    </a:p>
                  </a:txBody>
                  <a:tcPr>
                    <a:noFill/>
                  </a:tcPr>
                </a:tc>
                <a:tc gridSpan="3">
                  <a:txBody>
                    <a:bodyPr/>
                    <a:lstStyle/>
                    <a:p>
                      <a:pPr algn="ctr"/>
                      <a:r>
                        <a:rPr lang="en-US" sz="1400" noProof="0" dirty="0"/>
                        <a:t>-50C</a:t>
                      </a:r>
                      <a:r>
                        <a:rPr lang="en-US" sz="1400" baseline="0" noProof="0" dirty="0"/>
                        <a:t> to 204°C (-58°F to 400°F)</a:t>
                      </a:r>
                      <a:endParaRPr lang="en-US" sz="1400" noProof="0" dirty="0"/>
                    </a:p>
                  </a:txBody>
                  <a:tcPr>
                    <a:noFill/>
                  </a:tcPr>
                </a:tc>
                <a:tc hMerge="1">
                  <a:txBody>
                    <a:bodyPr/>
                    <a:lstStyle/>
                    <a:p>
                      <a:endParaRPr lang="en-US" sz="1400" noProof="0" dirty="0"/>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298646">
                <a:tc>
                  <a:txBody>
                    <a:bodyPr/>
                    <a:lstStyle/>
                    <a:p>
                      <a:pPr algn="r"/>
                      <a:r>
                        <a:rPr lang="en-US" sz="1400" noProof="0" dirty="0"/>
                        <a:t>Process pressure</a:t>
                      </a:r>
                    </a:p>
                  </a:txBody>
                  <a:tcPr>
                    <a:noFill/>
                  </a:tcPr>
                </a:tc>
                <a:tc>
                  <a:txBody>
                    <a:bodyPr/>
                    <a:lstStyle/>
                    <a:p>
                      <a:pPr algn="r"/>
                      <a:endParaRPr lang="en-US" sz="1400" noProof="0" dirty="0"/>
                    </a:p>
                  </a:txBody>
                  <a:tcPr>
                    <a:noFill/>
                  </a:tcPr>
                </a:tc>
                <a:tc gridSpan="3">
                  <a:txBody>
                    <a:bodyPr/>
                    <a:lstStyle/>
                    <a:p>
                      <a:pPr algn="ctr"/>
                      <a:r>
                        <a:rPr lang="en-US" sz="1400" noProof="0" dirty="0"/>
                        <a:t>up to 200 bar (2900 psi)</a:t>
                      </a:r>
                    </a:p>
                  </a:txBody>
                  <a:tcPr>
                    <a:no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40776411"/>
                  </a:ext>
                </a:extLst>
              </a:tr>
              <a:tr h="298646">
                <a:tc>
                  <a:txBody>
                    <a:bodyPr/>
                    <a:lstStyle/>
                    <a:p>
                      <a:pPr algn="r"/>
                      <a:r>
                        <a:rPr lang="en-US" sz="1400" noProof="0" dirty="0"/>
                        <a:t>Minimum DC</a:t>
                      </a:r>
                    </a:p>
                  </a:txBody>
                  <a:tcPr>
                    <a:noFill/>
                  </a:tcPr>
                </a:tc>
                <a:tc>
                  <a:txBody>
                    <a:bodyPr/>
                    <a:lstStyle/>
                    <a:p>
                      <a:pPr algn="r"/>
                      <a:endParaRPr lang="en-US" sz="1400" noProof="0" dirty="0"/>
                    </a:p>
                  </a:txBody>
                  <a:tcPr>
                    <a:noFill/>
                  </a:tcPr>
                </a:tc>
                <a:tc gridSpan="3">
                  <a:txBody>
                    <a:bodyPr/>
                    <a:lstStyle/>
                    <a:p>
                      <a:pPr algn="ctr"/>
                      <a:r>
                        <a:rPr lang="en-US" sz="1400" noProof="0" dirty="0"/>
                        <a:t>1.4</a:t>
                      </a:r>
                    </a:p>
                  </a:txBody>
                  <a:tcPr>
                    <a:noFill/>
                  </a:tcPr>
                </a:tc>
                <a:tc hMerge="1">
                  <a:txBody>
                    <a:bodyPr/>
                    <a:lstStyle/>
                    <a:p>
                      <a:endParaRPr lang="en-US" sz="1400" noProof="0" dirty="0"/>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4"/>
                  </a:ext>
                </a:extLst>
              </a:tr>
              <a:tr h="298646">
                <a:tc>
                  <a:txBody>
                    <a:bodyPr/>
                    <a:lstStyle/>
                    <a:p>
                      <a:pPr algn="r"/>
                      <a:r>
                        <a:rPr lang="en-US" sz="1400" noProof="0" dirty="0"/>
                        <a:t>Update rate</a:t>
                      </a:r>
                    </a:p>
                  </a:txBody>
                  <a:tcPr>
                    <a:noFill/>
                  </a:tcPr>
                </a:tc>
                <a:tc>
                  <a:txBody>
                    <a:bodyPr/>
                    <a:lstStyle/>
                    <a:p>
                      <a:pPr algn="r"/>
                      <a:endParaRPr lang="en-US" sz="1400" noProof="0" dirty="0"/>
                    </a:p>
                  </a:txBody>
                  <a:tcPr>
                    <a:noFill/>
                  </a:tcPr>
                </a:tc>
                <a:tc gridSpan="3">
                  <a:txBody>
                    <a:bodyPr/>
                    <a:lstStyle/>
                    <a:p>
                      <a:pPr algn="ctr"/>
                      <a:r>
                        <a:rPr lang="en-US" sz="1400" noProof="0" dirty="0"/>
                        <a:t>5 Hz</a:t>
                      </a:r>
                    </a:p>
                  </a:txBody>
                  <a:tcPr>
                    <a:noFill/>
                  </a:tcPr>
                </a:tc>
                <a:tc hMerge="1">
                  <a:txBody>
                    <a:bodyPr/>
                    <a:lstStyle/>
                    <a:p>
                      <a:endParaRPr lang="en-US" sz="1400" noProof="0" dirty="0"/>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5"/>
                  </a:ext>
                </a:extLst>
              </a:tr>
              <a:tr h="298646">
                <a:tc>
                  <a:txBody>
                    <a:bodyPr/>
                    <a:lstStyle/>
                    <a:p>
                      <a:pPr algn="r"/>
                      <a:r>
                        <a:rPr lang="en-US" sz="1400" noProof="0" dirty="0"/>
                        <a:t>Accuracy</a:t>
                      </a:r>
                    </a:p>
                  </a:txBody>
                  <a:tcPr>
                    <a:noFill/>
                  </a:tcPr>
                </a:tc>
                <a:tc>
                  <a:txBody>
                    <a:bodyPr/>
                    <a:lstStyle/>
                    <a:p>
                      <a:pPr algn="r"/>
                      <a:endParaRPr lang="en-US" sz="1400" noProof="0" dirty="0"/>
                    </a:p>
                  </a:txBody>
                  <a:tcPr>
                    <a:noFill/>
                  </a:tcPr>
                </a:tc>
                <a:tc gridSpan="3">
                  <a:txBody>
                    <a:bodyPr/>
                    <a:lstStyle/>
                    <a:p>
                      <a:pPr algn="ctr"/>
                      <a:r>
                        <a:rPr lang="en-US" sz="1400" noProof="0" dirty="0"/>
                        <a:t>2 mm (5/64</a:t>
                      </a:r>
                      <a:r>
                        <a:rPr lang="en-US" sz="1400" baseline="0" noProof="0" dirty="0"/>
                        <a:t> in.)</a:t>
                      </a:r>
                      <a:endParaRPr lang="en-US" sz="1400" noProof="0" dirty="0"/>
                    </a:p>
                  </a:txBody>
                  <a:tcPr>
                    <a:noFill/>
                  </a:tcPr>
                </a:tc>
                <a:tc hMerge="1">
                  <a:txBody>
                    <a:bodyPr/>
                    <a:lstStyle/>
                    <a:p>
                      <a:endParaRPr lang="en-US" sz="1400" noProof="0" dirty="0"/>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6"/>
                  </a:ext>
                </a:extLst>
              </a:tr>
              <a:tr h="298646">
                <a:tc>
                  <a:txBody>
                    <a:bodyPr/>
                    <a:lstStyle/>
                    <a:p>
                      <a:pPr algn="r"/>
                      <a:r>
                        <a:rPr lang="en-US" sz="1400" noProof="0" dirty="0"/>
                        <a:t>Resolution</a:t>
                      </a:r>
                    </a:p>
                  </a:txBody>
                  <a:tcPr>
                    <a:noFill/>
                  </a:tcPr>
                </a:tc>
                <a:tc>
                  <a:txBody>
                    <a:bodyPr/>
                    <a:lstStyle/>
                    <a:p>
                      <a:pPr algn="r"/>
                      <a:endParaRPr lang="en-US" sz="1400" noProof="0" dirty="0"/>
                    </a:p>
                  </a:txBody>
                  <a:tcPr>
                    <a:noFill/>
                  </a:tcPr>
                </a:tc>
                <a:tc gridSpan="3">
                  <a:txBody>
                    <a:bodyPr/>
                    <a:lstStyle/>
                    <a:p>
                      <a:pPr algn="ctr"/>
                      <a:r>
                        <a:rPr lang="en-US" sz="1400" noProof="0" dirty="0"/>
                        <a:t>1 mm (3/64 in.)</a:t>
                      </a:r>
                    </a:p>
                  </a:txBody>
                  <a:tcPr>
                    <a:noFill/>
                  </a:tcPr>
                </a:tc>
                <a:tc hMerge="1">
                  <a:txBody>
                    <a:bodyPr/>
                    <a:lstStyle/>
                    <a:p>
                      <a:endParaRPr lang="en-US" sz="1400" noProof="0" dirty="0"/>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7"/>
                  </a:ext>
                </a:extLst>
              </a:tr>
              <a:tr h="298646">
                <a:tc>
                  <a:txBody>
                    <a:bodyPr/>
                    <a:lstStyle/>
                    <a:p>
                      <a:pPr algn="r"/>
                      <a:r>
                        <a:rPr lang="en-US" sz="1400" noProof="0" dirty="0"/>
                        <a:t>Protection class</a:t>
                      </a:r>
                    </a:p>
                  </a:txBody>
                  <a:tcPr>
                    <a:noFill/>
                  </a:tcPr>
                </a:tc>
                <a:tc>
                  <a:txBody>
                    <a:bodyPr/>
                    <a:lstStyle/>
                    <a:p>
                      <a:pPr algn="r"/>
                      <a:endParaRPr lang="en-US" sz="1400" noProof="0" dirty="0"/>
                    </a:p>
                  </a:txBody>
                  <a:tcPr>
                    <a:noFill/>
                  </a:tcPr>
                </a:tc>
                <a:tc gridSpan="3">
                  <a:txBody>
                    <a:bodyPr/>
                    <a:lstStyle/>
                    <a:p>
                      <a:pPr algn="ctr"/>
                      <a:r>
                        <a:rPr lang="en-US" sz="1400" noProof="0" dirty="0"/>
                        <a:t>IP68 /NEMA 6P</a:t>
                      </a:r>
                    </a:p>
                  </a:txBody>
                  <a:tcPr>
                    <a:noFill/>
                  </a:tcPr>
                </a:tc>
                <a:tc hMerge="1">
                  <a:txBody>
                    <a:bodyPr/>
                    <a:lstStyle/>
                    <a:p>
                      <a:endParaRPr lang="en-US" sz="1400" noProof="0" dirty="0"/>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8"/>
                  </a:ext>
                </a:extLst>
              </a:tr>
              <a:tr h="298646">
                <a:tc>
                  <a:txBody>
                    <a:bodyPr/>
                    <a:lstStyle/>
                    <a:p>
                      <a:pPr algn="r"/>
                      <a:r>
                        <a:rPr lang="en-US" sz="1400" noProof="0" dirty="0"/>
                        <a:t>Probes</a:t>
                      </a:r>
                    </a:p>
                  </a:txBody>
                  <a:tcPr>
                    <a:noFill/>
                  </a:tcPr>
                </a:tc>
                <a:tc>
                  <a:txBody>
                    <a:bodyPr/>
                    <a:lstStyle/>
                    <a:p>
                      <a:pPr algn="r"/>
                      <a:endParaRPr lang="en-US" sz="1400" noProof="0" dirty="0"/>
                    </a:p>
                  </a:txBody>
                  <a:tcPr>
                    <a:noFill/>
                  </a:tcPr>
                </a:tc>
                <a:tc gridSpan="3">
                  <a:txBody>
                    <a:bodyPr/>
                    <a:lstStyle/>
                    <a:p>
                      <a:pPr algn="ctr"/>
                      <a:r>
                        <a:rPr lang="en-US" sz="1400" noProof="0" dirty="0"/>
                        <a:t>Cable</a:t>
                      </a:r>
                    </a:p>
                    <a:p>
                      <a:pPr algn="ctr"/>
                      <a:r>
                        <a:rPr lang="en-US" sz="1400" noProof="0" dirty="0"/>
                        <a:t>Rigid</a:t>
                      </a:r>
                      <a:r>
                        <a:rPr lang="en-US" sz="1400" baseline="0" noProof="0" dirty="0"/>
                        <a:t> rod</a:t>
                      </a:r>
                    </a:p>
                    <a:p>
                      <a:pPr algn="ctr"/>
                      <a:r>
                        <a:rPr lang="en-US" sz="1400" baseline="0" noProof="0" dirty="0"/>
                        <a:t>Segmented rod (connected segments of 1 m)</a:t>
                      </a:r>
                    </a:p>
                    <a:p>
                      <a:pPr algn="ctr"/>
                      <a:r>
                        <a:rPr lang="en-US" sz="1400" baseline="0" noProof="0" dirty="0"/>
                        <a:t>Coaxial</a:t>
                      </a:r>
                      <a:endParaRPr lang="en-US" sz="1400" noProof="0" dirty="0"/>
                    </a:p>
                  </a:txBody>
                  <a:tcPr>
                    <a:noFill/>
                  </a:tcPr>
                </a:tc>
                <a:tc hMerge="1">
                  <a:txBody>
                    <a:bodyPr/>
                    <a:lstStyle/>
                    <a:p>
                      <a:endParaRPr lang="en-US" sz="1400" noProof="0" dirty="0"/>
                    </a:p>
                  </a:txBody>
                  <a:tcPr>
                    <a:noFill/>
                  </a:tcPr>
                </a:tc>
                <a:tc hMerge="1">
                  <a:txBody>
                    <a:bodyPr/>
                    <a:lstStyle/>
                    <a:p>
                      <a:endParaRPr lang="en-US"/>
                    </a:p>
                  </a:txBody>
                  <a:tcPr/>
                </a:tc>
                <a:extLst>
                  <a:ext uri="{0D108BD9-81ED-4DB2-BD59-A6C34878D82A}">
                    <a16:rowId xmlns:a16="http://schemas.microsoft.com/office/drawing/2014/main" val="10009"/>
                  </a:ext>
                </a:extLst>
              </a:tr>
              <a:tr h="298646">
                <a:tc>
                  <a:txBody>
                    <a:bodyPr/>
                    <a:lstStyle/>
                    <a:p>
                      <a:pPr algn="r"/>
                      <a:r>
                        <a:rPr lang="en-US" sz="1400" noProof="0" dirty="0"/>
                        <a:t>Maximum pull force</a:t>
                      </a:r>
                    </a:p>
                  </a:txBody>
                  <a:tcPr>
                    <a:lnB w="12700" cap="flat" cmpd="sng" algn="ctr">
                      <a:solidFill>
                        <a:schemeClr val="tx1"/>
                      </a:solidFill>
                      <a:prstDash val="solid"/>
                      <a:round/>
                      <a:headEnd type="none" w="med" len="med"/>
                      <a:tailEnd type="none" w="med" len="med"/>
                    </a:lnB>
                    <a:noFill/>
                  </a:tcPr>
                </a:tc>
                <a:tc>
                  <a:txBody>
                    <a:bodyPr/>
                    <a:lstStyle/>
                    <a:p>
                      <a:pPr algn="r"/>
                      <a:endParaRPr lang="en-US" sz="1400" noProof="0" dirty="0"/>
                    </a:p>
                  </a:txBody>
                  <a:tcPr>
                    <a:lnB w="12700" cap="flat" cmpd="sng" algn="ctr">
                      <a:solidFill>
                        <a:schemeClr val="tx1"/>
                      </a:solidFill>
                      <a:prstDash val="solid"/>
                      <a:round/>
                      <a:headEnd type="none" w="med" len="med"/>
                      <a:tailEnd type="none" w="med" len="med"/>
                    </a:lnB>
                    <a:noFill/>
                  </a:tcPr>
                </a:tc>
                <a:tc>
                  <a:txBody>
                    <a:bodyPr/>
                    <a:lstStyle/>
                    <a:p>
                      <a:r>
                        <a:rPr lang="en-US" sz="1400" noProof="0" dirty="0"/>
                        <a:t>450 kg (1000 lb.)</a:t>
                      </a:r>
                    </a:p>
                  </a:txBody>
                  <a:tcPr>
                    <a:lnB w="12700" cap="flat" cmpd="sng" algn="ctr">
                      <a:solidFill>
                        <a:schemeClr val="tx1"/>
                      </a:solidFill>
                      <a:prstDash val="solid"/>
                      <a:round/>
                      <a:headEnd type="none" w="med" len="med"/>
                      <a:tailEnd type="none" w="med" len="med"/>
                    </a:lnB>
                    <a:noFill/>
                  </a:tcPr>
                </a:tc>
                <a:tc gridSpan="2">
                  <a:txBody>
                    <a:bodyPr/>
                    <a:lstStyle/>
                    <a:p>
                      <a:r>
                        <a:rPr lang="en-US" sz="1400" noProof="0" dirty="0"/>
                        <a:t>635 kg (1400 lb.)</a:t>
                      </a:r>
                    </a:p>
                  </a:txBody>
                  <a:tcPr>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3" name="Title 2"/>
          <p:cNvSpPr>
            <a:spLocks noGrp="1"/>
          </p:cNvSpPr>
          <p:nvPr>
            <p:ph type="title"/>
          </p:nvPr>
        </p:nvSpPr>
        <p:spPr/>
        <p:txBody>
          <a:bodyPr/>
          <a:lstStyle/>
          <a:p>
            <a:r>
              <a:rPr lang="en-US" dirty="0"/>
              <a:t>LWT Models and specifications</a:t>
            </a:r>
          </a:p>
        </p:txBody>
      </p:sp>
      <p:sp>
        <p:nvSpPr>
          <p:cNvPr id="4" name="Date Placeholder 3"/>
          <p:cNvSpPr>
            <a:spLocks noGrp="1"/>
          </p:cNvSpPr>
          <p:nvPr>
            <p:ph type="dt" sz="half" idx="18"/>
          </p:nvPr>
        </p:nvSpPr>
        <p:spPr/>
        <p:txBody>
          <a:bodyPr/>
          <a:lstStyle/>
          <a:p>
            <a:fld id="{FFAB2352-921F-4DD8-A99A-A1474F6943FF}" type="datetime4">
              <a:rPr lang="en-US" smtClean="0"/>
              <a:t>May 24, 2022</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a:t>Slide </a:t>
            </a:r>
            <a:fld id="{619F89D8-7AE3-494A-97F3-03D680869632}" type="slidenum">
              <a:rPr lang="en-US" smtClean="0"/>
              <a:pPr/>
              <a:t>5</a:t>
            </a:fld>
            <a:endParaRPr lang="en-US" dirty="0"/>
          </a:p>
        </p:txBody>
      </p:sp>
      <p:sp>
        <p:nvSpPr>
          <p:cNvPr id="29" name="Subtitle 28"/>
          <p:cNvSpPr>
            <a:spLocks noGrp="1"/>
          </p:cNvSpPr>
          <p:nvPr>
            <p:ph type="subTitle" idx="13"/>
          </p:nvPr>
        </p:nvSpPr>
        <p:spPr/>
        <p:txBody>
          <a:bodyPr/>
          <a:lstStyle/>
          <a:p>
            <a:r>
              <a:rPr lang="en-US" dirty="0"/>
              <a:t>GWR provides high accuracy and excellent reliability in harsh conditions</a:t>
            </a:r>
          </a:p>
        </p:txBody>
      </p:sp>
      <p:pic>
        <p:nvPicPr>
          <p:cNvPr id="31" name="Picture 3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131" y="1751061"/>
            <a:ext cx="1752374" cy="3725758"/>
          </a:xfrm>
          <a:prstGeom prst="rect">
            <a:avLst/>
          </a:prstGeom>
        </p:spPr>
      </p:pic>
    </p:spTree>
    <p:extLst>
      <p:ext uri="{BB962C8B-B14F-4D97-AF65-F5344CB8AC3E}">
        <p14:creationId xmlns:p14="http://schemas.microsoft.com/office/powerpoint/2010/main" val="302074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device&#10;&#10;Description automatically generated">
            <a:extLst>
              <a:ext uri="{FF2B5EF4-FFF2-40B4-BE49-F238E27FC236}">
                <a16:creationId xmlns:a16="http://schemas.microsoft.com/office/drawing/2014/main" id="{4A02C026-9491-4C45-B0C2-8B24AFB3FEB8}"/>
              </a:ext>
            </a:extLst>
          </p:cNvPr>
          <p:cNvPicPr>
            <a:picLocks noChangeAspect="1"/>
          </p:cNvPicPr>
          <p:nvPr/>
        </p:nvPicPr>
        <p:blipFill rotWithShape="1">
          <a:blip r:embed="rId2"/>
          <a:srcRect l="33309" t="13955" r="31449" b="7473"/>
          <a:stretch/>
        </p:blipFill>
        <p:spPr>
          <a:xfrm>
            <a:off x="6840798" y="2317185"/>
            <a:ext cx="1074198" cy="3592320"/>
          </a:xfrm>
          <a:prstGeom prst="rect">
            <a:avLst/>
          </a:prstGeom>
        </p:spPr>
      </p:pic>
      <p:pic>
        <p:nvPicPr>
          <p:cNvPr id="19" name="Picture 18" descr="A picture containing meter&#10;&#10;Description automatically generated">
            <a:extLst>
              <a:ext uri="{FF2B5EF4-FFF2-40B4-BE49-F238E27FC236}">
                <a16:creationId xmlns:a16="http://schemas.microsoft.com/office/drawing/2014/main" id="{A70BD9FF-D57D-4DA9-9187-619BF75489BF}"/>
              </a:ext>
            </a:extLst>
          </p:cNvPr>
          <p:cNvPicPr>
            <a:picLocks noChangeAspect="1"/>
          </p:cNvPicPr>
          <p:nvPr/>
        </p:nvPicPr>
        <p:blipFill rotWithShape="1">
          <a:blip r:embed="rId3"/>
          <a:srcRect l="18843" t="15104" r="23895" b="6268"/>
          <a:stretch/>
        </p:blipFill>
        <p:spPr>
          <a:xfrm>
            <a:off x="2301940" y="2314572"/>
            <a:ext cx="1745355" cy="3594932"/>
          </a:xfrm>
          <a:prstGeom prst="rect">
            <a:avLst/>
          </a:prstGeom>
        </p:spPr>
      </p:pic>
      <p:sp>
        <p:nvSpPr>
          <p:cNvPr id="20" name="Title 19">
            <a:extLst>
              <a:ext uri="{FF2B5EF4-FFF2-40B4-BE49-F238E27FC236}">
                <a16:creationId xmlns:a16="http://schemas.microsoft.com/office/drawing/2014/main" id="{E4DD9EBF-2D69-411F-B6C5-C8EA66434DDE}"/>
              </a:ext>
            </a:extLst>
          </p:cNvPr>
          <p:cNvSpPr>
            <a:spLocks noGrp="1"/>
          </p:cNvSpPr>
          <p:nvPr>
            <p:ph type="title"/>
          </p:nvPr>
        </p:nvSpPr>
        <p:spPr/>
        <p:txBody>
          <a:bodyPr/>
          <a:lstStyle/>
          <a:p>
            <a:r>
              <a:rPr lang="en-US"/>
              <a:t>Different probes can be used in different contexts</a:t>
            </a:r>
          </a:p>
        </p:txBody>
      </p:sp>
      <p:sp>
        <p:nvSpPr>
          <p:cNvPr id="5" name="Footer Placeholder 4">
            <a:extLst>
              <a:ext uri="{FF2B5EF4-FFF2-40B4-BE49-F238E27FC236}">
                <a16:creationId xmlns:a16="http://schemas.microsoft.com/office/drawing/2014/main" id="{F62AD946-1460-437E-9A47-A0559EF4496A}"/>
              </a:ext>
            </a:extLst>
          </p:cNvPr>
          <p:cNvSpPr>
            <a:spLocks noGrp="1"/>
          </p:cNvSpPr>
          <p:nvPr>
            <p:ph type="ftr" sz="quarter" idx="10"/>
          </p:nvPr>
        </p:nvSpPr>
        <p:spPr/>
        <p:txBody>
          <a:bodyPr/>
          <a:lstStyle/>
          <a:p>
            <a:pPr lvl="8"/>
            <a:endParaRPr lang="en-US"/>
          </a:p>
        </p:txBody>
      </p:sp>
      <p:sp>
        <p:nvSpPr>
          <p:cNvPr id="4" name="Date Placeholder 3">
            <a:extLst>
              <a:ext uri="{FF2B5EF4-FFF2-40B4-BE49-F238E27FC236}">
                <a16:creationId xmlns:a16="http://schemas.microsoft.com/office/drawing/2014/main" id="{1FF0F3CB-0462-45ED-9292-A4C34FFC3A56}"/>
              </a:ext>
            </a:extLst>
          </p:cNvPr>
          <p:cNvSpPr>
            <a:spLocks noGrp="1"/>
          </p:cNvSpPr>
          <p:nvPr>
            <p:ph type="dt" sz="half" idx="11"/>
          </p:nvPr>
        </p:nvSpPr>
        <p:spPr/>
        <p:txBody>
          <a:bodyPr/>
          <a:lstStyle/>
          <a:p>
            <a:fld id="{FFAB2352-921F-4DD8-A99A-A1474F6943FF}" type="datetime4">
              <a:rPr lang="en-US" smtClean="0"/>
              <a:t>May 24, 2022</a:t>
            </a:fld>
            <a:endParaRPr lang="en-US"/>
          </a:p>
        </p:txBody>
      </p:sp>
      <p:sp>
        <p:nvSpPr>
          <p:cNvPr id="6" name="Slide Number Placeholder 5">
            <a:extLst>
              <a:ext uri="{FF2B5EF4-FFF2-40B4-BE49-F238E27FC236}">
                <a16:creationId xmlns:a16="http://schemas.microsoft.com/office/drawing/2014/main" id="{1049DCB2-BA7C-423C-9E59-4E257A0EF844}"/>
              </a:ext>
            </a:extLst>
          </p:cNvPr>
          <p:cNvSpPr>
            <a:spLocks noGrp="1"/>
          </p:cNvSpPr>
          <p:nvPr>
            <p:ph type="sldNum" sz="quarter" idx="12"/>
          </p:nvPr>
        </p:nvSpPr>
        <p:spPr/>
        <p:txBody>
          <a:bodyPr/>
          <a:lstStyle/>
          <a:p>
            <a:r>
              <a:rPr lang="en-US"/>
              <a:t>Slide </a:t>
            </a:r>
            <a:fld id="{619F89D8-7AE3-494A-97F3-03D680869632}" type="slidenum">
              <a:rPr lang="en-US" smtClean="0"/>
              <a:pPr/>
              <a:t>6</a:t>
            </a:fld>
            <a:endParaRPr lang="en-US"/>
          </a:p>
        </p:txBody>
      </p:sp>
      <p:sp>
        <p:nvSpPr>
          <p:cNvPr id="22" name="Text Placeholder 21">
            <a:extLst>
              <a:ext uri="{FF2B5EF4-FFF2-40B4-BE49-F238E27FC236}">
                <a16:creationId xmlns:a16="http://schemas.microsoft.com/office/drawing/2014/main" id="{9BDE332B-0EEA-451E-B968-5E5D1CE7077E}"/>
              </a:ext>
            </a:extLst>
          </p:cNvPr>
          <p:cNvSpPr>
            <a:spLocks noGrp="1"/>
          </p:cNvSpPr>
          <p:nvPr>
            <p:ph type="body" sz="quarter" idx="16"/>
          </p:nvPr>
        </p:nvSpPr>
        <p:spPr/>
        <p:txBody>
          <a:bodyPr/>
          <a:lstStyle/>
          <a:p>
            <a:r>
              <a:rPr lang="en-US"/>
              <a:t>Cable probe</a:t>
            </a:r>
          </a:p>
        </p:txBody>
      </p:sp>
      <p:sp>
        <p:nvSpPr>
          <p:cNvPr id="2" name="Content Placeholder 1">
            <a:extLst>
              <a:ext uri="{FF2B5EF4-FFF2-40B4-BE49-F238E27FC236}">
                <a16:creationId xmlns:a16="http://schemas.microsoft.com/office/drawing/2014/main" id="{E7C10CCD-CF8D-4942-9DE3-4ACA724BEF7E}"/>
              </a:ext>
            </a:extLst>
          </p:cNvPr>
          <p:cNvSpPr>
            <a:spLocks noGrp="1"/>
          </p:cNvSpPr>
          <p:nvPr>
            <p:ph sz="quarter" idx="23"/>
          </p:nvPr>
        </p:nvSpPr>
        <p:spPr>
          <a:xfrm>
            <a:off x="333264" y="2317184"/>
            <a:ext cx="2525346" cy="3594931"/>
          </a:xfrm>
        </p:spPr>
        <p:txBody>
          <a:bodyPr/>
          <a:lstStyle/>
          <a:p>
            <a:r>
              <a:rPr lang="en-US"/>
              <a:t>Up to 60 m long (200 ft.)</a:t>
            </a:r>
          </a:p>
          <a:p>
            <a:r>
              <a:rPr lang="en-US"/>
              <a:t>Very convenient for shipping and handling</a:t>
            </a:r>
          </a:p>
          <a:p>
            <a:r>
              <a:rPr lang="en-US"/>
              <a:t>A weight is placed at the bottom to keep cable straight</a:t>
            </a:r>
          </a:p>
          <a:p>
            <a:r>
              <a:rPr lang="en-US"/>
              <a:t>Cable can be cut and weight reattached</a:t>
            </a:r>
          </a:p>
        </p:txBody>
      </p:sp>
      <p:sp>
        <p:nvSpPr>
          <p:cNvPr id="23" name="Text Placeholder 22">
            <a:extLst>
              <a:ext uri="{FF2B5EF4-FFF2-40B4-BE49-F238E27FC236}">
                <a16:creationId xmlns:a16="http://schemas.microsoft.com/office/drawing/2014/main" id="{B197E84E-DF6E-4171-A657-FD608FD1C9B5}"/>
              </a:ext>
            </a:extLst>
          </p:cNvPr>
          <p:cNvSpPr>
            <a:spLocks noGrp="1"/>
          </p:cNvSpPr>
          <p:nvPr>
            <p:ph type="body" sz="quarter" idx="24"/>
          </p:nvPr>
        </p:nvSpPr>
        <p:spPr/>
        <p:txBody>
          <a:bodyPr/>
          <a:lstStyle/>
          <a:p>
            <a:r>
              <a:rPr lang="en-US"/>
              <a:t>Rod, segmented or continuous</a:t>
            </a:r>
          </a:p>
        </p:txBody>
      </p:sp>
      <p:sp>
        <p:nvSpPr>
          <p:cNvPr id="24" name="Content Placeholder 23">
            <a:extLst>
              <a:ext uri="{FF2B5EF4-FFF2-40B4-BE49-F238E27FC236}">
                <a16:creationId xmlns:a16="http://schemas.microsoft.com/office/drawing/2014/main" id="{FC11916E-2D58-4A29-B862-50136AC37F3E}"/>
              </a:ext>
            </a:extLst>
          </p:cNvPr>
          <p:cNvSpPr>
            <a:spLocks noGrp="1"/>
          </p:cNvSpPr>
          <p:nvPr>
            <p:ph sz="quarter" idx="25"/>
          </p:nvPr>
        </p:nvSpPr>
        <p:spPr>
          <a:xfrm>
            <a:off x="4271796" y="2317184"/>
            <a:ext cx="2569002" cy="3594931"/>
          </a:xfrm>
        </p:spPr>
        <p:txBody>
          <a:bodyPr/>
          <a:lstStyle/>
          <a:p>
            <a:r>
              <a:rPr lang="en-US"/>
              <a:t>Up to 6 m long (20 ft.)</a:t>
            </a:r>
          </a:p>
          <a:p>
            <a:r>
              <a:rPr lang="en-US"/>
              <a:t>Segmented rod are very convenient for shipping and handling</a:t>
            </a:r>
          </a:p>
          <a:p>
            <a:r>
              <a:rPr lang="en-US"/>
              <a:t>Segments of 1 m (3 ft.) long</a:t>
            </a:r>
          </a:p>
        </p:txBody>
      </p:sp>
      <p:sp>
        <p:nvSpPr>
          <p:cNvPr id="25" name="Text Placeholder 24">
            <a:extLst>
              <a:ext uri="{FF2B5EF4-FFF2-40B4-BE49-F238E27FC236}">
                <a16:creationId xmlns:a16="http://schemas.microsoft.com/office/drawing/2014/main" id="{DC95FC57-7090-48A2-83D5-0517B2B9257D}"/>
              </a:ext>
            </a:extLst>
          </p:cNvPr>
          <p:cNvSpPr>
            <a:spLocks noGrp="1"/>
          </p:cNvSpPr>
          <p:nvPr>
            <p:ph type="body" sz="quarter" idx="26"/>
          </p:nvPr>
        </p:nvSpPr>
        <p:spPr/>
        <p:txBody>
          <a:bodyPr/>
          <a:lstStyle/>
          <a:p>
            <a:r>
              <a:rPr lang="en-US"/>
              <a:t>Coaxial probe</a:t>
            </a:r>
          </a:p>
        </p:txBody>
      </p:sp>
      <p:sp>
        <p:nvSpPr>
          <p:cNvPr id="26" name="Content Placeholder 25">
            <a:extLst>
              <a:ext uri="{FF2B5EF4-FFF2-40B4-BE49-F238E27FC236}">
                <a16:creationId xmlns:a16="http://schemas.microsoft.com/office/drawing/2014/main" id="{136ADCC3-8F26-4E6E-AC5F-B10088792E80}"/>
              </a:ext>
            </a:extLst>
          </p:cNvPr>
          <p:cNvSpPr>
            <a:spLocks noGrp="1"/>
          </p:cNvSpPr>
          <p:nvPr>
            <p:ph sz="quarter" idx="27"/>
          </p:nvPr>
        </p:nvSpPr>
        <p:spPr>
          <a:xfrm>
            <a:off x="8210327" y="2317184"/>
            <a:ext cx="2639760" cy="3594931"/>
          </a:xfrm>
        </p:spPr>
        <p:txBody>
          <a:bodyPr/>
          <a:lstStyle/>
          <a:p>
            <a:r>
              <a:rPr lang="en-US"/>
              <a:t>Up to 6 m long (20 ft.)</a:t>
            </a:r>
          </a:p>
          <a:p>
            <a:r>
              <a:rPr lang="en-US"/>
              <a:t>Used for special applications</a:t>
            </a:r>
          </a:p>
          <a:p>
            <a:r>
              <a:rPr lang="en-US"/>
              <a:t>Keeps radar pulse inside coaxial tube, high intensity</a:t>
            </a:r>
          </a:p>
          <a:p>
            <a:r>
              <a:rPr lang="en-US"/>
              <a:t>Relevant for low dielectrics (DC &lt; 2)</a:t>
            </a:r>
          </a:p>
          <a:p>
            <a:r>
              <a:rPr lang="en-US"/>
              <a:t>No dead zone (5 cm (2 in.) for others)</a:t>
            </a:r>
          </a:p>
        </p:txBody>
      </p:sp>
      <p:sp>
        <p:nvSpPr>
          <p:cNvPr id="21" name="Subtitle 20">
            <a:extLst>
              <a:ext uri="{FF2B5EF4-FFF2-40B4-BE49-F238E27FC236}">
                <a16:creationId xmlns:a16="http://schemas.microsoft.com/office/drawing/2014/main" id="{AA71B517-0530-44DA-9299-D7DCE4FAB017}"/>
              </a:ext>
            </a:extLst>
          </p:cNvPr>
          <p:cNvSpPr>
            <a:spLocks noGrp="1"/>
          </p:cNvSpPr>
          <p:nvPr>
            <p:ph type="subTitle" idx="13"/>
          </p:nvPr>
        </p:nvSpPr>
        <p:spPr/>
        <p:txBody>
          <a:bodyPr/>
          <a:lstStyle/>
          <a:p>
            <a:endParaRPr lang="en-US"/>
          </a:p>
        </p:txBody>
      </p:sp>
      <p:pic>
        <p:nvPicPr>
          <p:cNvPr id="13" name="Picture 12" descr="A close up of a device&#10;&#10;Description automatically generated">
            <a:extLst>
              <a:ext uri="{FF2B5EF4-FFF2-40B4-BE49-F238E27FC236}">
                <a16:creationId xmlns:a16="http://schemas.microsoft.com/office/drawing/2014/main" id="{7A7FC371-79B1-4DB0-92CD-B304FE61AEE8}"/>
              </a:ext>
            </a:extLst>
          </p:cNvPr>
          <p:cNvPicPr>
            <a:picLocks noChangeAspect="1"/>
          </p:cNvPicPr>
          <p:nvPr/>
        </p:nvPicPr>
        <p:blipFill rotWithShape="1">
          <a:blip r:embed="rId4"/>
          <a:srcRect l="32670" t="14244" r="34418" b="7070"/>
          <a:stretch/>
        </p:blipFill>
        <p:spPr>
          <a:xfrm>
            <a:off x="10850087" y="2314572"/>
            <a:ext cx="1003177" cy="3597543"/>
          </a:xfrm>
          <a:prstGeom prst="rect">
            <a:avLst/>
          </a:prstGeom>
        </p:spPr>
      </p:pic>
    </p:spTree>
    <p:extLst>
      <p:ext uri="{BB962C8B-B14F-4D97-AF65-F5344CB8AC3E}">
        <p14:creationId xmlns:p14="http://schemas.microsoft.com/office/powerpoint/2010/main" val="21453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7BB44-77F7-4A54-BC11-0D094730FFAC}"/>
              </a:ext>
            </a:extLst>
          </p:cNvPr>
          <p:cNvSpPr/>
          <p:nvPr/>
        </p:nvSpPr>
        <p:spPr bwMode="gray">
          <a:xfrm>
            <a:off x="3500834" y="3261094"/>
            <a:ext cx="8352430" cy="2644254"/>
          </a:xfrm>
          <a:prstGeom prst="rect">
            <a:avLst/>
          </a:prstGeom>
          <a:solidFill>
            <a:schemeClr val="bg1"/>
          </a:solidFill>
          <a:ln>
            <a:solidFill>
              <a:schemeClr val="accent6">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dirty="0" err="1"/>
          </a:p>
        </p:txBody>
      </p:sp>
      <p:sp>
        <p:nvSpPr>
          <p:cNvPr id="3" name="Title 2"/>
          <p:cNvSpPr>
            <a:spLocks noGrp="1"/>
          </p:cNvSpPr>
          <p:nvPr>
            <p:ph type="title"/>
          </p:nvPr>
        </p:nvSpPr>
        <p:spPr/>
        <p:txBody>
          <a:bodyPr/>
          <a:lstStyle/>
          <a:p>
            <a:r>
              <a:rPr lang="fr-CA" dirty="0"/>
              <a:t>The LevelExpert</a:t>
            </a:r>
            <a:r>
              <a:rPr lang="en-US" dirty="0"/>
              <a:t>™</a:t>
            </a:r>
          </a:p>
        </p:txBody>
      </p:sp>
      <p:sp>
        <p:nvSpPr>
          <p:cNvPr id="4" name="Date Placeholder 3"/>
          <p:cNvSpPr>
            <a:spLocks noGrp="1"/>
          </p:cNvSpPr>
          <p:nvPr>
            <p:ph type="dt" sz="half" idx="18"/>
          </p:nvPr>
        </p:nvSpPr>
        <p:spPr/>
        <p:txBody>
          <a:bodyPr/>
          <a:lstStyle/>
          <a:p>
            <a:fld id="{FFAB2352-921F-4DD8-A99A-A1474F6943FF}" type="datetime4">
              <a:rPr lang="en-US" smtClean="0"/>
              <a:t>May 24, 2022</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a:t>Slide </a:t>
            </a:r>
            <a:fld id="{619F89D8-7AE3-494A-97F3-03D680869632}" type="slidenum">
              <a:rPr lang="en-US" smtClean="0"/>
              <a:pPr/>
              <a:t>7</a:t>
            </a:fld>
            <a:endParaRPr lang="en-US" dirty="0"/>
          </a:p>
        </p:txBody>
      </p:sp>
      <p:sp>
        <p:nvSpPr>
          <p:cNvPr id="7" name="Subtitle 6"/>
          <p:cNvSpPr>
            <a:spLocks noGrp="1"/>
          </p:cNvSpPr>
          <p:nvPr>
            <p:ph type="subTitle" idx="13"/>
          </p:nvPr>
        </p:nvSpPr>
        <p:spPr/>
        <p:txBody>
          <a:bodyPr/>
          <a:lstStyle/>
          <a:p>
            <a:r>
              <a:rPr lang="fr-CA" dirty="0"/>
              <a:t>A GWR </a:t>
            </a:r>
            <a:r>
              <a:rPr lang="fr-CA" dirty="0" err="1"/>
              <a:t>that</a:t>
            </a:r>
            <a:r>
              <a:rPr lang="fr-CA" dirty="0"/>
              <a:t> </a:t>
            </a:r>
            <a:r>
              <a:rPr lang="fr-CA" dirty="0" err="1"/>
              <a:t>anyone</a:t>
            </a:r>
            <a:r>
              <a:rPr lang="fr-CA" dirty="0"/>
              <a:t> can use</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0527" y="3261094"/>
            <a:ext cx="1510981" cy="2545404"/>
          </a:xfrm>
          <a:prstGeom prst="rect">
            <a:avLst/>
          </a:prstGeom>
        </p:spPr>
      </p:pic>
      <p:sp>
        <p:nvSpPr>
          <p:cNvPr id="9" name="Content Placeholder 1">
            <a:extLst>
              <a:ext uri="{FF2B5EF4-FFF2-40B4-BE49-F238E27FC236}">
                <a16:creationId xmlns:a16="http://schemas.microsoft.com/office/drawing/2014/main" id="{BC4BF78D-5D16-4748-906A-2EF1101AD2AC}"/>
              </a:ext>
            </a:extLst>
          </p:cNvPr>
          <p:cNvSpPr txBox="1">
            <a:spLocks/>
          </p:cNvSpPr>
          <p:nvPr/>
        </p:nvSpPr>
        <p:spPr bwMode="gray">
          <a:xfrm>
            <a:off x="333264" y="1958546"/>
            <a:ext cx="11520000" cy="898166"/>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600" dirty="0"/>
              <a:t>A guided wave radar that anyone can use. No need to be an expert anymore.</a:t>
            </a:r>
          </a:p>
          <a:p>
            <a:r>
              <a:rPr lang="en-US" sz="1600" dirty="0"/>
              <a:t>GWR is often considered difficult to setup</a:t>
            </a:r>
          </a:p>
          <a:p>
            <a:r>
              <a:rPr lang="en-US" sz="1600" dirty="0"/>
              <a:t>LWT series benefits from powerful and user-friendly way of configuring a GWR</a:t>
            </a:r>
            <a:endParaRPr lang="en-US" sz="1200" dirty="0"/>
          </a:p>
        </p:txBody>
      </p:sp>
      <p:sp>
        <p:nvSpPr>
          <p:cNvPr id="10" name="Content Placeholder 1"/>
          <p:cNvSpPr>
            <a:spLocks noGrp="1"/>
          </p:cNvSpPr>
          <p:nvPr>
            <p:ph sz="quarter" idx="21"/>
          </p:nvPr>
        </p:nvSpPr>
        <p:spPr>
          <a:xfrm>
            <a:off x="3685231" y="3509883"/>
            <a:ext cx="6330900" cy="2706218"/>
          </a:xfrm>
        </p:spPr>
        <p:txBody>
          <a:bodyPr/>
          <a:lstStyle/>
          <a:p>
            <a:r>
              <a:rPr lang="en-US" sz="1800" b="1" dirty="0"/>
              <a:t>LWT series guided-wave radar </a:t>
            </a:r>
          </a:p>
          <a:p>
            <a:r>
              <a:rPr lang="en-US" sz="1800" dirty="0"/>
              <a:t>With LevelExpert™: The expert inside</a:t>
            </a:r>
          </a:p>
          <a:p>
            <a:endParaRPr lang="en-US" dirty="0"/>
          </a:p>
          <a:p>
            <a:r>
              <a:rPr lang="en-US" dirty="0"/>
              <a:t>The LevelExpert™ concentrates 20 years of industrial level measurement experience into an intelligent algorithm made to accurately detect the level even in the most demanding conditions. Forget baseline mapping and echo selection, LevelExpert™ knows how to find the right level through the clutter. The expert is now inside your guided-wave radar.</a:t>
            </a:r>
          </a:p>
          <a:p>
            <a:endParaRPr lang="en-US" dirty="0"/>
          </a:p>
          <a:p>
            <a:endParaRPr lang="en-US" dirty="0"/>
          </a:p>
          <a:p>
            <a:endParaRPr lang="en-US" dirty="0"/>
          </a:p>
        </p:txBody>
      </p:sp>
    </p:spTree>
    <p:extLst>
      <p:ext uri="{BB962C8B-B14F-4D97-AF65-F5344CB8AC3E}">
        <p14:creationId xmlns:p14="http://schemas.microsoft.com/office/powerpoint/2010/main" val="376406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t>Remote head with long cable</a:t>
            </a:r>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4" name="Date Placeholder 3">
            <a:extLst>
              <a:ext uri="{FF2B5EF4-FFF2-40B4-BE49-F238E27FC236}">
                <a16:creationId xmlns:a16="http://schemas.microsoft.com/office/drawing/2014/main" id="{D1C60562-48E2-43AF-AB60-A5F202DEFFBF}"/>
              </a:ext>
            </a:extLst>
          </p:cNvPr>
          <p:cNvSpPr>
            <a:spLocks noGrp="1"/>
          </p:cNvSpPr>
          <p:nvPr>
            <p:ph type="dt" sz="half" idx="11"/>
          </p:nvPr>
        </p:nvSpPr>
        <p:spPr/>
        <p:txBody>
          <a:bodyPr/>
          <a:lstStyle/>
          <a:p>
            <a:fld id="{8F8FF341-9601-47A6-A4C1-F2885A66BAA5}" type="datetime4">
              <a:rPr lang="en-US" smtClean="0"/>
              <a:t>May 24, 2022</a:t>
            </a:fld>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8</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p:txBody>
          <a:bodyPr/>
          <a:lstStyle/>
          <a:p>
            <a:r>
              <a:rPr lang="en-US"/>
              <a:t>Placing head away from coupler</a:t>
            </a:r>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p:txBody>
          <a:bodyPr/>
          <a:lstStyle/>
          <a:p>
            <a:r>
              <a:rPr lang="en-US"/>
              <a:t>Remote head with long cable, </a:t>
            </a:r>
            <a:r>
              <a:rPr lang="en-US" b="1">
                <a:solidFill>
                  <a:srgbClr val="FF0000"/>
                </a:solidFill>
              </a:rPr>
              <a:t>as much as 60 m (200 ft.)</a:t>
            </a:r>
          </a:p>
          <a:p>
            <a:r>
              <a:rPr lang="en-US"/>
              <a:t>The remote head option can be very convenient, for instance when</a:t>
            </a:r>
          </a:p>
          <a:p>
            <a:pPr lvl="1"/>
            <a:r>
              <a:rPr lang="en-US"/>
              <a:t>The coupler is hard to reach</a:t>
            </a:r>
          </a:p>
          <a:p>
            <a:pPr lvl="1"/>
            <a:r>
              <a:rPr lang="en-US"/>
              <a:t>The coupler is in a warm place, where uncomfortable to work</a:t>
            </a:r>
          </a:p>
          <a:p>
            <a:pPr lvl="1"/>
            <a:r>
              <a:rPr lang="en-US"/>
              <a:t>The coupler is on top of the vessel but the display needs to be at a lower level</a:t>
            </a:r>
          </a:p>
          <a:p>
            <a:pPr lvl="1"/>
            <a:endParaRPr lang="en-US"/>
          </a:p>
          <a:p>
            <a:r>
              <a:rPr lang="en-US"/>
              <a:t>The head is separated from the coupler and probe by a coaxial cable</a:t>
            </a:r>
          </a:p>
          <a:p>
            <a:r>
              <a:rPr lang="en-US"/>
              <a:t>The coaxial cable is rated for outdoor use and shielded</a:t>
            </a:r>
          </a:p>
          <a:p>
            <a:endParaRPr lang="en-US"/>
          </a:p>
          <a:p>
            <a:endParaRPr lang="en-US"/>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endParaRPr lang="en-US"/>
          </a:p>
        </p:txBody>
      </p:sp>
      <p:pic>
        <p:nvPicPr>
          <p:cNvPr id="10" name="Picture 9">
            <a:extLst>
              <a:ext uri="{FF2B5EF4-FFF2-40B4-BE49-F238E27FC236}">
                <a16:creationId xmlns:a16="http://schemas.microsoft.com/office/drawing/2014/main" id="{9D92A1AD-3B66-497E-B0A5-DF89BEBAA5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7007" y="2018974"/>
            <a:ext cx="2961630" cy="3948840"/>
          </a:xfrm>
          <a:prstGeom prst="rect">
            <a:avLst/>
          </a:prstGeom>
        </p:spPr>
      </p:pic>
      <p:sp>
        <p:nvSpPr>
          <p:cNvPr id="11" name="Flowchart: Alternate Process 10">
            <a:extLst>
              <a:ext uri="{FF2B5EF4-FFF2-40B4-BE49-F238E27FC236}">
                <a16:creationId xmlns:a16="http://schemas.microsoft.com/office/drawing/2014/main" id="{4A11DBB4-41C9-491E-AB85-D04B9467289F}"/>
              </a:ext>
            </a:extLst>
          </p:cNvPr>
          <p:cNvSpPr/>
          <p:nvPr/>
        </p:nvSpPr>
        <p:spPr bwMode="gray">
          <a:xfrm>
            <a:off x="8582375" y="5001940"/>
            <a:ext cx="1219200" cy="897466"/>
          </a:xfrm>
          <a:prstGeom prst="flowChartAlternateProcess">
            <a:avLst/>
          </a:prstGeom>
          <a:noFill/>
          <a:ln>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sp>
        <p:nvSpPr>
          <p:cNvPr id="12" name="Flowchart: Alternate Process 11">
            <a:extLst>
              <a:ext uri="{FF2B5EF4-FFF2-40B4-BE49-F238E27FC236}">
                <a16:creationId xmlns:a16="http://schemas.microsoft.com/office/drawing/2014/main" id="{F49D07F7-2936-4068-AEF8-C985E2D58058}"/>
              </a:ext>
            </a:extLst>
          </p:cNvPr>
          <p:cNvSpPr/>
          <p:nvPr/>
        </p:nvSpPr>
        <p:spPr bwMode="gray">
          <a:xfrm>
            <a:off x="9657641" y="3050045"/>
            <a:ext cx="812801" cy="897466"/>
          </a:xfrm>
          <a:prstGeom prst="flowChartAlternateProcess">
            <a:avLst/>
          </a:prstGeom>
          <a:noFill/>
          <a:ln>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spTree>
    <p:extLst>
      <p:ext uri="{BB962C8B-B14F-4D97-AF65-F5344CB8AC3E}">
        <p14:creationId xmlns:p14="http://schemas.microsoft.com/office/powerpoint/2010/main" val="6918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t>Remote head with long cable</a:t>
            </a:r>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4" name="Date Placeholder 3">
            <a:extLst>
              <a:ext uri="{FF2B5EF4-FFF2-40B4-BE49-F238E27FC236}">
                <a16:creationId xmlns:a16="http://schemas.microsoft.com/office/drawing/2014/main" id="{D1C60562-48E2-43AF-AB60-A5F202DEFFBF}"/>
              </a:ext>
            </a:extLst>
          </p:cNvPr>
          <p:cNvSpPr>
            <a:spLocks noGrp="1"/>
          </p:cNvSpPr>
          <p:nvPr>
            <p:ph type="dt" sz="half" idx="11"/>
          </p:nvPr>
        </p:nvSpPr>
        <p:spPr/>
        <p:txBody>
          <a:bodyPr/>
          <a:lstStyle/>
          <a:p>
            <a:fld id="{8F8FF341-9601-47A6-A4C1-F2885A66BAA5}" type="datetime4">
              <a:rPr lang="en-US" smtClean="0"/>
              <a:t>May 24, 2022</a:t>
            </a:fld>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9</a:t>
            </a:fld>
            <a:endParaRPr lang="en-US"/>
          </a:p>
        </p:txBody>
      </p:sp>
      <p:sp>
        <p:nvSpPr>
          <p:cNvPr id="13" name="Text Placeholder 12">
            <a:extLst>
              <a:ext uri="{FF2B5EF4-FFF2-40B4-BE49-F238E27FC236}">
                <a16:creationId xmlns:a16="http://schemas.microsoft.com/office/drawing/2014/main" id="{D34EC445-CC42-482B-BE56-7621E2D52B02}"/>
              </a:ext>
            </a:extLst>
          </p:cNvPr>
          <p:cNvSpPr>
            <a:spLocks noGrp="1"/>
          </p:cNvSpPr>
          <p:nvPr>
            <p:ph type="body" sz="quarter" idx="16"/>
          </p:nvPr>
        </p:nvSpPr>
        <p:spPr/>
        <p:txBody>
          <a:bodyPr/>
          <a:lstStyle/>
          <a:p>
            <a:r>
              <a:rPr lang="en-US"/>
              <a:t>Placing head away from coupler</a:t>
            </a:r>
          </a:p>
          <a:p>
            <a:endParaRPr lang="en-US"/>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p:txBody>
          <a:bodyPr/>
          <a:lstStyle/>
          <a:p>
            <a:r>
              <a:rPr lang="en-US"/>
              <a:t>Remote head with long cable, </a:t>
            </a:r>
            <a:r>
              <a:rPr lang="en-US" b="1">
                <a:solidFill>
                  <a:srgbClr val="FF0000"/>
                </a:solidFill>
              </a:rPr>
              <a:t>as much as 60 m (200 ft.)</a:t>
            </a:r>
          </a:p>
          <a:p>
            <a:r>
              <a:rPr lang="en-US"/>
              <a:t>The remote head option can be very convenient, for instance when</a:t>
            </a:r>
          </a:p>
          <a:p>
            <a:pPr lvl="1"/>
            <a:r>
              <a:rPr lang="en-US"/>
              <a:t>The coupler is hard to reach</a:t>
            </a:r>
          </a:p>
          <a:p>
            <a:pPr lvl="1"/>
            <a:r>
              <a:rPr lang="en-US"/>
              <a:t>The coupler is in a warm place, where uncomfortable to work</a:t>
            </a:r>
          </a:p>
          <a:p>
            <a:pPr lvl="1"/>
            <a:r>
              <a:rPr lang="en-US"/>
              <a:t>The coupler is on top of the vessel but the display needs to be at a lower level</a:t>
            </a:r>
          </a:p>
          <a:p>
            <a:pPr lvl="1"/>
            <a:endParaRPr lang="en-US"/>
          </a:p>
          <a:p>
            <a:r>
              <a:rPr lang="en-US"/>
              <a:t>The head is separated from the coupler and probe by a coaxial cable</a:t>
            </a:r>
          </a:p>
          <a:p>
            <a:r>
              <a:rPr lang="en-US"/>
              <a:t>The coaxial cable is rated for outdoor use and shielded</a:t>
            </a:r>
          </a:p>
          <a:p>
            <a:endParaRPr lang="en-US"/>
          </a:p>
        </p:txBody>
      </p:sp>
      <p:sp>
        <p:nvSpPr>
          <p:cNvPr id="9" name="Subtitle 8">
            <a:extLst>
              <a:ext uri="{FF2B5EF4-FFF2-40B4-BE49-F238E27FC236}">
                <a16:creationId xmlns:a16="http://schemas.microsoft.com/office/drawing/2014/main" id="{3D5C92E7-7D55-4DA7-8088-05187CD4A54E}"/>
              </a:ext>
            </a:extLst>
          </p:cNvPr>
          <p:cNvSpPr>
            <a:spLocks noGrp="1"/>
          </p:cNvSpPr>
          <p:nvPr>
            <p:ph type="subTitle" idx="13"/>
          </p:nvPr>
        </p:nvSpPr>
        <p:spPr/>
        <p:txBody>
          <a:bodyPr/>
          <a:lstStyle/>
          <a:p>
            <a:endParaRPr lang="en-US"/>
          </a:p>
        </p:txBody>
      </p:sp>
      <p:sp>
        <p:nvSpPr>
          <p:cNvPr id="11" name="Content Placeholder 10">
            <a:extLst>
              <a:ext uri="{FF2B5EF4-FFF2-40B4-BE49-F238E27FC236}">
                <a16:creationId xmlns:a16="http://schemas.microsoft.com/office/drawing/2014/main" id="{08545381-D486-47D4-9C10-19CA3182020B}"/>
              </a:ext>
            </a:extLst>
          </p:cNvPr>
          <p:cNvSpPr>
            <a:spLocks noGrp="1"/>
          </p:cNvSpPr>
          <p:nvPr>
            <p:ph sz="quarter" idx="20"/>
          </p:nvPr>
        </p:nvSpPr>
        <p:spPr/>
        <p:txBody>
          <a:bodyPr/>
          <a:lstStyle/>
          <a:p>
            <a:endParaRPr lang="fr-CA"/>
          </a:p>
        </p:txBody>
      </p:sp>
      <p:pic>
        <p:nvPicPr>
          <p:cNvPr id="12" name="Picture 11">
            <a:extLst>
              <a:ext uri="{FF2B5EF4-FFF2-40B4-BE49-F238E27FC236}">
                <a16:creationId xmlns:a16="http://schemas.microsoft.com/office/drawing/2014/main" id="{09568AEE-3305-4D5F-A73E-71FF79E893A0}"/>
              </a:ext>
            </a:extLst>
          </p:cNvPr>
          <p:cNvPicPr>
            <a:picLocks noChangeAspect="1"/>
          </p:cNvPicPr>
          <p:nvPr/>
        </p:nvPicPr>
        <p:blipFill>
          <a:blip r:embed="rId2"/>
          <a:stretch>
            <a:fillRect/>
          </a:stretch>
        </p:blipFill>
        <p:spPr>
          <a:xfrm>
            <a:off x="4724929" y="1906779"/>
            <a:ext cx="7128598" cy="4005336"/>
          </a:xfrm>
          <a:prstGeom prst="rect">
            <a:avLst/>
          </a:prstGeom>
        </p:spPr>
      </p:pic>
    </p:spTree>
    <p:extLst>
      <p:ext uri="{BB962C8B-B14F-4D97-AF65-F5344CB8AC3E}">
        <p14:creationId xmlns:p14="http://schemas.microsoft.com/office/powerpoint/2010/main" val="225521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4" id="{AB123FCC-75BF-413D-9ADE-5DE1BC5101C9}" vid="{30A3DC37-1BE1-4015-B67A-9AB1D23BAC10}"/>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BFFBD2F0DC6F4EACDF43583F9FD8E3" ma:contentTypeVersion="13" ma:contentTypeDescription="Create a new document." ma:contentTypeScope="" ma:versionID="46e5df5ee9542df83f6f37b11e92dff0">
  <xsd:schema xmlns:xsd="http://www.w3.org/2001/XMLSchema" xmlns:xs="http://www.w3.org/2001/XMLSchema" xmlns:p="http://schemas.microsoft.com/office/2006/metadata/properties" xmlns:ns3="26ccb3c8-b3b1-4fcd-94ac-d6babacd8561" xmlns:ns4="d1cb5e77-e2f8-4adb-b936-e58cc7b237c5" targetNamespace="http://schemas.microsoft.com/office/2006/metadata/properties" ma:root="true" ma:fieldsID="5f1aa2115a2856de933e3505f63ecf1b" ns3:_="" ns4:_="">
    <xsd:import namespace="26ccb3c8-b3b1-4fcd-94ac-d6babacd8561"/>
    <xsd:import namespace="d1cb5e77-e2f8-4adb-b936-e58cc7b237c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b3c8-b3b1-4fcd-94ac-d6babacd85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cb5e77-e2f8-4adb-b936-e58cc7b237c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Application xmlns="http://www.sap.com/cof/ao/powerpoint/application">
  <com.sap.ip.bi.pioneer>
    <Version>4</Version>
    <AAO_Revision>2.4.4.72368</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5.xml><?xml version="1.0" encoding="utf-8"?>
<Application xmlns="http://www.sap.com/cof/powerpoint/application">
  <Version>2</Version>
  <Revision>2.4.4.72368</Revision>
</Application>
</file>

<file path=customXml/itemProps1.xml><?xml version="1.0" encoding="utf-8"?>
<ds:datastoreItem xmlns:ds="http://schemas.openxmlformats.org/officeDocument/2006/customXml" ds:itemID="{4150DAC3-648C-45FC-B524-D2E92B79C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b3c8-b3b1-4fcd-94ac-d6babacd8561"/>
    <ds:schemaRef ds:uri="d1cb5e77-e2f8-4adb-b936-e58cc7b23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F4822-5D24-4853-ADDE-624A7B2A47E8}">
  <ds:schemaRefs>
    <ds:schemaRef ds:uri="http://schemas.microsoft.com/sharepoint/v3/contenttype/forms"/>
  </ds:schemaRefs>
</ds:datastoreItem>
</file>

<file path=customXml/itemProps3.xml><?xml version="1.0" encoding="utf-8"?>
<ds:datastoreItem xmlns:ds="http://schemas.openxmlformats.org/officeDocument/2006/customXml" ds:itemID="{175C9394-9158-4614-B143-4E41CC85B74B}">
  <ds:schemaRefs>
    <ds:schemaRef ds:uri="http://purl.org/dc/elements/1.1/"/>
    <ds:schemaRef ds:uri="http://schemas.microsoft.com/office/infopath/2007/PartnerControls"/>
    <ds:schemaRef ds:uri="http://purl.org/dc/terms/"/>
    <ds:schemaRef ds:uri="http://schemas.openxmlformats.org/package/2006/metadata/core-properties"/>
    <ds:schemaRef ds:uri="d1cb5e77-e2f8-4adb-b936-e58cc7b237c5"/>
    <ds:schemaRef ds:uri="http://schemas.microsoft.com/office/2006/documentManagement/types"/>
    <ds:schemaRef ds:uri="26ccb3c8-b3b1-4fcd-94ac-d6babacd856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7D4ADD63-D032-46DA-8AD3-51102B73F213}">
  <ds:schemaRefs>
    <ds:schemaRef ds:uri="http://www.sap.com/cof/ao/powerpoint/application"/>
  </ds:schemaRefs>
</ds:datastoreItem>
</file>

<file path=customXml/itemProps5.xml><?xml version="1.0" encoding="utf-8"?>
<ds:datastoreItem xmlns:ds="http://schemas.openxmlformats.org/officeDocument/2006/customXml" ds:itemID="{EC18A79C-FA84-4C21-94FE-DCAE49435807}">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ABB PowerPoint Template 16by9</Template>
  <TotalTime>31277</TotalTime>
  <Words>1763</Words>
  <Application>Microsoft Office PowerPoint</Application>
  <PresentationFormat>Widescreen</PresentationFormat>
  <Paragraphs>269</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ABBvoice</vt:lpstr>
      <vt:lpstr>ABBvoiceOffice</vt:lpstr>
      <vt:lpstr>Arial</vt:lpstr>
      <vt:lpstr>Symbol</vt:lpstr>
      <vt:lpstr>ABB Master</vt:lpstr>
      <vt:lpstr>LWT series – A renewed GWR offering</vt:lpstr>
      <vt:lpstr>Why do you need guided wave radar?</vt:lpstr>
      <vt:lpstr>How does GWR work?</vt:lpstr>
      <vt:lpstr>The LWT300 series</vt:lpstr>
      <vt:lpstr>LWT Models and specifications</vt:lpstr>
      <vt:lpstr>Different probes can be used in different contexts</vt:lpstr>
      <vt:lpstr>The LevelExpert™</vt:lpstr>
      <vt:lpstr>Remote head with long cable</vt:lpstr>
      <vt:lpstr>Remote head with long cable</vt:lpstr>
      <vt:lpstr>Very low temperature drift possible</vt:lpstr>
      <vt:lpstr>Faster step response for measuring fast changes</vt:lpstr>
      <vt:lpstr>Probe type and length can easily be changed on site</vt:lpstr>
      <vt:lpstr>Applications</vt:lpstr>
      <vt:lpstr>Applications</vt:lpstr>
      <vt:lpstr>Typical tank level measurement</vt:lpstr>
      <vt:lpstr>Typical external chamber installation </vt:lpstr>
      <vt:lpstr>ABB’s LWT310 to secure tunnel from being flooded in Warsaw in Poland</vt:lpstr>
      <vt:lpstr>Find more information on our web site</vt:lpstr>
      <vt:lpstr>How-to videos</vt:lpstr>
      <vt:lpstr>Summary</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M. Moreau</dc:creator>
  <cp:lastModifiedBy>MS Sreekanth</cp:lastModifiedBy>
  <cp:revision>190</cp:revision>
  <cp:lastPrinted>2019-03-18T14:20:11Z</cp:lastPrinted>
  <dcterms:created xsi:type="dcterms:W3CDTF">2017-08-28T20:18:29Z</dcterms:created>
  <dcterms:modified xsi:type="dcterms:W3CDTF">2022-05-24T19:17:34Z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0x0101005CBFFBD2F0DC6F4EACDF43583F9FD8E3</vt:lpwstr>
  </property>
</Properties>
</file>