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645" r:id="rId5"/>
    <p:sldId id="600" r:id="rId6"/>
    <p:sldId id="676" r:id="rId7"/>
    <p:sldId id="606" r:id="rId8"/>
    <p:sldId id="649" r:id="rId9"/>
    <p:sldId id="677" r:id="rId10"/>
    <p:sldId id="678" r:id="rId11"/>
    <p:sldId id="679" r:id="rId12"/>
    <p:sldId id="680" r:id="rId13"/>
    <p:sldId id="681" r:id="rId14"/>
    <p:sldId id="682" r:id="rId15"/>
    <p:sldId id="683" r:id="rId16"/>
    <p:sldId id="684" r:id="rId17"/>
    <p:sldId id="685" r:id="rId18"/>
    <p:sldId id="686" r:id="rId19"/>
    <p:sldId id="687" r:id="rId20"/>
    <p:sldId id="688" r:id="rId21"/>
    <p:sldId id="689" r:id="rId22"/>
    <p:sldId id="690" r:id="rId23"/>
    <p:sldId id="6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napToObjects="1" showGuides="1">
      <p:cViewPr varScale="1">
        <p:scale>
          <a:sx n="118" d="100"/>
          <a:sy n="118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zo Gazzola" userId="c7c8833d-566c-4d44-8f02-a7e993bb8c0f" providerId="ADAL" clId="{F08B2C58-D12A-4833-A056-FC26B377D9B0}"/>
    <pc:docChg chg="delSld modSld">
      <pc:chgData name="Lorenzo Gazzola" userId="c7c8833d-566c-4d44-8f02-a7e993bb8c0f" providerId="ADAL" clId="{F08B2C58-D12A-4833-A056-FC26B377D9B0}" dt="2023-04-06T17:14:08.250" v="111"/>
      <pc:docMkLst>
        <pc:docMk/>
      </pc:docMkLst>
      <pc:sldChg chg="modSp mod">
        <pc:chgData name="Lorenzo Gazzola" userId="c7c8833d-566c-4d44-8f02-a7e993bb8c0f" providerId="ADAL" clId="{F08B2C58-D12A-4833-A056-FC26B377D9B0}" dt="2023-04-06T17:08:41.269" v="1" actId="6549"/>
        <pc:sldMkLst>
          <pc:docMk/>
          <pc:sldMk cId="1336610018" sldId="649"/>
        </pc:sldMkLst>
        <pc:spChg chg="mod">
          <ac:chgData name="Lorenzo Gazzola" userId="c7c8833d-566c-4d44-8f02-a7e993bb8c0f" providerId="ADAL" clId="{F08B2C58-D12A-4833-A056-FC26B377D9B0}" dt="2023-04-06T17:08:41.269" v="1" actId="6549"/>
          <ac:spMkLst>
            <pc:docMk/>
            <pc:sldMk cId="1336610018" sldId="649"/>
            <ac:spMk id="11" creationId="{D5DA087F-A923-41CB-8617-E0D64C1FBE3D}"/>
          </ac:spMkLst>
        </pc:spChg>
      </pc:sldChg>
      <pc:sldChg chg="modSp mod">
        <pc:chgData name="Lorenzo Gazzola" userId="c7c8833d-566c-4d44-8f02-a7e993bb8c0f" providerId="ADAL" clId="{F08B2C58-D12A-4833-A056-FC26B377D9B0}" dt="2023-04-06T17:10:01.120" v="39" actId="6549"/>
        <pc:sldMkLst>
          <pc:docMk/>
          <pc:sldMk cId="1808930635" sldId="682"/>
        </pc:sldMkLst>
        <pc:graphicFrameChg chg="mod modGraphic">
          <ac:chgData name="Lorenzo Gazzola" userId="c7c8833d-566c-4d44-8f02-a7e993bb8c0f" providerId="ADAL" clId="{F08B2C58-D12A-4833-A056-FC26B377D9B0}" dt="2023-04-06T17:10:01.120" v="39" actId="6549"/>
          <ac:graphicFrameMkLst>
            <pc:docMk/>
            <pc:sldMk cId="1808930635" sldId="682"/>
            <ac:graphicFrameMk id="11" creationId="{97D7C830-7620-4165-A7A5-FDB40574B405}"/>
          </ac:graphicFrameMkLst>
        </pc:graphicFrameChg>
        <pc:graphicFrameChg chg="mod modGraphic">
          <ac:chgData name="Lorenzo Gazzola" userId="c7c8833d-566c-4d44-8f02-a7e993bb8c0f" providerId="ADAL" clId="{F08B2C58-D12A-4833-A056-FC26B377D9B0}" dt="2023-04-06T17:09:28.477" v="14"/>
          <ac:graphicFrameMkLst>
            <pc:docMk/>
            <pc:sldMk cId="1808930635" sldId="682"/>
            <ac:graphicFrameMk id="14" creationId="{6B123F2F-3414-4D17-8FE7-1EBF4D049C08}"/>
          </ac:graphicFrameMkLst>
        </pc:graphicFrameChg>
      </pc:sldChg>
      <pc:sldChg chg="modSp mod">
        <pc:chgData name="Lorenzo Gazzola" userId="c7c8833d-566c-4d44-8f02-a7e993bb8c0f" providerId="ADAL" clId="{F08B2C58-D12A-4833-A056-FC26B377D9B0}" dt="2023-04-06T17:10:27.366" v="44"/>
        <pc:sldMkLst>
          <pc:docMk/>
          <pc:sldMk cId="3408972728" sldId="684"/>
        </pc:sldMkLst>
        <pc:graphicFrameChg chg="mod modGraphic">
          <ac:chgData name="Lorenzo Gazzola" userId="c7c8833d-566c-4d44-8f02-a7e993bb8c0f" providerId="ADAL" clId="{F08B2C58-D12A-4833-A056-FC26B377D9B0}" dt="2023-04-06T17:10:27.366" v="44"/>
          <ac:graphicFrameMkLst>
            <pc:docMk/>
            <pc:sldMk cId="3408972728" sldId="684"/>
            <ac:graphicFrameMk id="18" creationId="{89148BC0-3BD9-4A73-833B-FB4CDB598E5C}"/>
          </ac:graphicFrameMkLst>
        </pc:graphicFrameChg>
      </pc:sldChg>
      <pc:sldChg chg="modSp mod">
        <pc:chgData name="Lorenzo Gazzola" userId="c7c8833d-566c-4d44-8f02-a7e993bb8c0f" providerId="ADAL" clId="{F08B2C58-D12A-4833-A056-FC26B377D9B0}" dt="2023-04-06T17:11:16.067" v="51"/>
        <pc:sldMkLst>
          <pc:docMk/>
          <pc:sldMk cId="2955620726" sldId="685"/>
        </pc:sldMkLst>
        <pc:graphicFrameChg chg="mod modGraphic">
          <ac:chgData name="Lorenzo Gazzola" userId="c7c8833d-566c-4d44-8f02-a7e993bb8c0f" providerId="ADAL" clId="{F08B2C58-D12A-4833-A056-FC26B377D9B0}" dt="2023-04-06T17:11:16.067" v="51"/>
          <ac:graphicFrameMkLst>
            <pc:docMk/>
            <pc:sldMk cId="2955620726" sldId="685"/>
            <ac:graphicFrameMk id="18" creationId="{89148BC0-3BD9-4A73-833B-FB4CDB598E5C}"/>
          </ac:graphicFrameMkLst>
        </pc:graphicFrameChg>
      </pc:sldChg>
      <pc:sldChg chg="modSp mod">
        <pc:chgData name="Lorenzo Gazzola" userId="c7c8833d-566c-4d44-8f02-a7e993bb8c0f" providerId="ADAL" clId="{F08B2C58-D12A-4833-A056-FC26B377D9B0}" dt="2023-04-06T17:11:35.542" v="59"/>
        <pc:sldMkLst>
          <pc:docMk/>
          <pc:sldMk cId="2051774170" sldId="687"/>
        </pc:sldMkLst>
        <pc:graphicFrameChg chg="mod modGraphic">
          <ac:chgData name="Lorenzo Gazzola" userId="c7c8833d-566c-4d44-8f02-a7e993bb8c0f" providerId="ADAL" clId="{F08B2C58-D12A-4833-A056-FC26B377D9B0}" dt="2023-04-06T17:11:35.542" v="59"/>
          <ac:graphicFrameMkLst>
            <pc:docMk/>
            <pc:sldMk cId="2051774170" sldId="687"/>
            <ac:graphicFrameMk id="18" creationId="{89148BC0-3BD9-4A73-833B-FB4CDB598E5C}"/>
          </ac:graphicFrameMkLst>
        </pc:graphicFrameChg>
      </pc:sldChg>
      <pc:sldChg chg="modSp mod">
        <pc:chgData name="Lorenzo Gazzola" userId="c7c8833d-566c-4d44-8f02-a7e993bb8c0f" providerId="ADAL" clId="{F08B2C58-D12A-4833-A056-FC26B377D9B0}" dt="2023-04-06T17:14:08.250" v="111"/>
        <pc:sldMkLst>
          <pc:docMk/>
          <pc:sldMk cId="3797245294" sldId="690"/>
        </pc:sldMkLst>
        <pc:graphicFrameChg chg="mod modGraphic">
          <ac:chgData name="Lorenzo Gazzola" userId="c7c8833d-566c-4d44-8f02-a7e993bb8c0f" providerId="ADAL" clId="{F08B2C58-D12A-4833-A056-FC26B377D9B0}" dt="2023-04-06T17:14:08.250" v="111"/>
          <ac:graphicFrameMkLst>
            <pc:docMk/>
            <pc:sldMk cId="3797245294" sldId="690"/>
            <ac:graphicFrameMk id="11" creationId="{ED99FE4A-31FC-45F5-B013-DEB8DF4B648D}"/>
          </ac:graphicFrameMkLst>
        </pc:graphicFrameChg>
      </pc:sldChg>
      <pc:sldChg chg="del">
        <pc:chgData name="Lorenzo Gazzola" userId="c7c8833d-566c-4d44-8f02-a7e993bb8c0f" providerId="ADAL" clId="{F08B2C58-D12A-4833-A056-FC26B377D9B0}" dt="2023-04-06T17:08:35.654" v="0" actId="47"/>
        <pc:sldMkLst>
          <pc:docMk/>
          <pc:sldMk cId="261812303" sldId="693"/>
        </pc:sldMkLst>
      </pc:sldChg>
    </pc:docChg>
  </pc:docChgLst>
  <pc:docChgLst>
    <pc:chgData name="Lorenzo Gazzola" userId="c7c8833d-566c-4d44-8f02-a7e993bb8c0f" providerId="ADAL" clId="{5F920EDD-9994-4883-AFDC-DADC4786262E}"/>
    <pc:docChg chg="addSld delSld modSld">
      <pc:chgData name="Lorenzo Gazzola" userId="c7c8833d-566c-4d44-8f02-a7e993bb8c0f" providerId="ADAL" clId="{5F920EDD-9994-4883-AFDC-DADC4786262E}" dt="2023-04-26T12:42:21.548" v="1"/>
      <pc:docMkLst>
        <pc:docMk/>
      </pc:docMkLst>
      <pc:sldChg chg="del">
        <pc:chgData name="Lorenzo Gazzola" userId="c7c8833d-566c-4d44-8f02-a7e993bb8c0f" providerId="ADAL" clId="{5F920EDD-9994-4883-AFDC-DADC4786262E}" dt="2023-04-26T12:42:16.912" v="0" actId="47"/>
        <pc:sldMkLst>
          <pc:docMk/>
          <pc:sldMk cId="2223988258" sldId="597"/>
        </pc:sldMkLst>
      </pc:sldChg>
      <pc:sldChg chg="add">
        <pc:chgData name="Lorenzo Gazzola" userId="c7c8833d-566c-4d44-8f02-a7e993bb8c0f" providerId="ADAL" clId="{5F920EDD-9994-4883-AFDC-DADC4786262E}" dt="2023-04-26T12:42:21.548" v="1"/>
        <pc:sldMkLst>
          <pc:docMk/>
          <pc:sldMk cId="2927748133" sldId="676"/>
        </pc:sldMkLst>
      </pc:sldChg>
      <pc:sldMasterChg chg="delSldLayout">
        <pc:chgData name="Lorenzo Gazzola" userId="c7c8833d-566c-4d44-8f02-a7e993bb8c0f" providerId="ADAL" clId="{5F920EDD-9994-4883-AFDC-DADC4786262E}" dt="2023-04-26T12:42:16.912" v="0" actId="47"/>
        <pc:sldMasterMkLst>
          <pc:docMk/>
          <pc:sldMasterMk cId="2242401632" sldId="2147483648"/>
        </pc:sldMasterMkLst>
        <pc:sldLayoutChg chg="del">
          <pc:chgData name="Lorenzo Gazzola" userId="c7c8833d-566c-4d44-8f02-a7e993bb8c0f" providerId="ADAL" clId="{5F920EDD-9994-4883-AFDC-DADC4786262E}" dt="2023-04-26T12:42:16.912" v="0" actId="47"/>
          <pc:sldLayoutMkLst>
            <pc:docMk/>
            <pc:sldMasterMk cId="2242401632" sldId="2147483648"/>
            <pc:sldLayoutMk cId="2355401079" sldId="214748370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4/26/2023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4/26/2023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46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423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3423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1</a:t>
            </a:r>
            <a:endParaRPr lang="en-GB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2</a:t>
            </a:r>
            <a:endParaRPr lang="en-GB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3</a:t>
            </a:r>
            <a:endParaRPr lang="en-GB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2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April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369992" y="1816571"/>
            <a:ext cx="11443717" cy="409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72533" y="1120928"/>
            <a:ext cx="1144117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7ACB855-50C9-4F86-A518-9FAC0F011B9E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3423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72533" y="1120928"/>
            <a:ext cx="1144117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FF9C19AF-AEEF-4951-9229-7E9EBFDC8F25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3423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3423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gray">
          <a:xfrm>
            <a:off x="3423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April 26, 2023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56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657" r:id="rId10"/>
    <p:sldLayoutId id="2147483658" r:id="rId11"/>
    <p:sldLayoutId id="2147483653" r:id="rId12"/>
    <p:sldLayoutId id="2147483650" r:id="rId13"/>
    <p:sldLayoutId id="2147483691" r:id="rId14"/>
    <p:sldLayoutId id="2147483661" r:id="rId15"/>
    <p:sldLayoutId id="2147483696" r:id="rId16"/>
    <p:sldLayoutId id="2147483663" r:id="rId17"/>
    <p:sldLayoutId id="2147483662" r:id="rId18"/>
    <p:sldLayoutId id="2147483664" r:id="rId19"/>
    <p:sldLayoutId id="2147483692" r:id="rId20"/>
    <p:sldLayoutId id="2147483693" r:id="rId21"/>
    <p:sldLayoutId id="2147483665" r:id="rId22"/>
    <p:sldLayoutId id="2147483667" r:id="rId23"/>
    <p:sldLayoutId id="2147483668" r:id="rId24"/>
    <p:sldLayoutId id="2147483669" r:id="rId25"/>
    <p:sldLayoutId id="2147483670" r:id="rId26"/>
    <p:sldLayoutId id="2147483700" r:id="rId27"/>
    <p:sldLayoutId id="2147483659" r:id="rId28"/>
    <p:sldLayoutId id="2147483660" r:id="rId29"/>
    <p:sldLayoutId id="2147483694" r:id="rId30"/>
    <p:sldLayoutId id="2147483677" r:id="rId31"/>
    <p:sldLayoutId id="2147483679" r:id="rId32"/>
    <p:sldLayoutId id="2147483680" r:id="rId33"/>
    <p:sldLayoutId id="2147483666" r:id="rId34"/>
    <p:sldLayoutId id="2147483672" r:id="rId35"/>
    <p:sldLayoutId id="2147483673" r:id="rId36"/>
    <p:sldLayoutId id="2147483674" r:id="rId37"/>
    <p:sldLayoutId id="2147483675" r:id="rId38"/>
    <p:sldLayoutId id="2147483676" r:id="rId39"/>
    <p:sldLayoutId id="2147483701" r:id="rId40"/>
    <p:sldLayoutId id="2147483681" r:id="rId41"/>
    <p:sldLayoutId id="2147483682" r:id="rId42"/>
    <p:sldLayoutId id="2147483702" r:id="rId43"/>
    <p:sldLayoutId id="2147483703" r:id="rId44"/>
    <p:sldLayoutId id="2147483699" r:id="rId45"/>
    <p:sldLayoutId id="2147483695" r:id="rId46"/>
    <p:sldLayoutId id="2147483683" r:id="rId47"/>
    <p:sldLayoutId id="2147483684" r:id="rId48"/>
    <p:sldLayoutId id="2147483698" r:id="rId49"/>
    <p:sldLayoutId id="2147483697" r:id="rId50"/>
    <p:sldLayoutId id="2147483685" r:id="rId51"/>
    <p:sldLayoutId id="2147483686" r:id="rId52"/>
    <p:sldLayoutId id="2147483687" r:id="rId53"/>
    <p:sldLayoutId id="2147483688" r:id="rId54"/>
    <p:sldLayoutId id="2147483689" r:id="rId55"/>
    <p:sldLayoutId id="2147483705" r:id="rId56"/>
    <p:sldLayoutId id="2147483651" r:id="rId57"/>
    <p:sldLayoutId id="2147483652" r:id="rId58"/>
    <p:sldLayoutId id="2147483709" r:id="rId59"/>
    <p:sldLayoutId id="2147483715" r:id="rId6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Pxx100 – The Essential Pressure Transmitter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The game changer in fast-to-serve markets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 bwMode="gray">
          <a:xfrm>
            <a:off x="0" y="5000625"/>
            <a:ext cx="10112375" cy="223838"/>
          </a:xfrm>
        </p:spPr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F2BF3-3CEC-49E0-BD91-84B5504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PxD100 – The Essential Pressure Transmitter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A50B9-A494-46E6-88A0-2959FB4A60F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E2DF-2EE8-46FF-900E-9083153B7D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9D99C-2564-4636-B150-98A68C6ACFD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54AB3A-297E-4DEC-9D81-16FEBC777C4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Model overview</a:t>
            </a:r>
          </a:p>
          <a:p>
            <a:endParaRPr lang="en-US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D91B5E-C73C-4659-B34A-015025FE97B8}"/>
              </a:ext>
            </a:extLst>
          </p:cNvPr>
          <p:cNvSpPr/>
          <p:nvPr/>
        </p:nvSpPr>
        <p:spPr>
          <a:xfrm>
            <a:off x="332367" y="1589213"/>
            <a:ext cx="7788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  DIGIT – PROCESS CONNECTION MATERIAL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3A421E6-566B-48FE-B3EF-9F05E5068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47907"/>
              </p:ext>
            </p:extLst>
          </p:nvPr>
        </p:nvGraphicFramePr>
        <p:xfrm>
          <a:off x="421652" y="1968357"/>
          <a:ext cx="4309739" cy="50673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64045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3745694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600" kern="1200" noProof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kern="1200" noProof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6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6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Remote seal installation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106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0C53AE3-F556-4803-B718-A5266E51446E}"/>
              </a:ext>
            </a:extLst>
          </p:cNvPr>
          <p:cNvSpPr/>
          <p:nvPr/>
        </p:nvSpPr>
        <p:spPr>
          <a:xfrm>
            <a:off x="333264" y="2560300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13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 DIGIT – PROCESS CONNECTION SIZE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7D7C830-7620-4165-A7A5-FDB40574B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394853"/>
              </p:ext>
            </p:extLst>
          </p:nvPr>
        </p:nvGraphicFramePr>
        <p:xfrm>
          <a:off x="421652" y="2867254"/>
          <a:ext cx="7260697" cy="50673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76638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6684059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</a:tblGrid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endParaRPr lang="en-US" sz="1600" kern="1200" noProof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endParaRPr lang="en-US" sz="1600" kern="1200" noProof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665521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6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6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Remote seal installation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44366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25783FF-8A30-45FF-8E60-EC52BCA2D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001012"/>
              </p:ext>
            </p:extLst>
          </p:nvPr>
        </p:nvGraphicFramePr>
        <p:xfrm>
          <a:off x="421652" y="4103548"/>
          <a:ext cx="7260697" cy="10134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76638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6684059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endParaRPr lang="it-IT" sz="1600" kern="120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Compatible Remote seal models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665521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endParaRPr lang="it-IT" sz="1600" kern="120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S26FA / S26FE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443665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endParaRPr lang="it-IT" sz="1600" kern="120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S26RA / S26RE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134708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endParaRPr lang="it-IT" sz="1600" kern="120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S26WA / S26WE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553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0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F2BF3-3CEC-49E0-BD91-84B5504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Pxx100 – The Essential Pressure Transmitter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A50B9-A494-46E6-88A0-2959FB4A60F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E2DF-2EE8-46FF-900E-9083153B7D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9D99C-2564-4636-B150-98A68C6ACFD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54AB3A-297E-4DEC-9D81-16FEBC777C4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Model overview</a:t>
            </a:r>
          </a:p>
          <a:p>
            <a:endParaRPr lang="en-US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D91B5E-C73C-4659-B34A-015025FE97B8}"/>
              </a:ext>
            </a:extLst>
          </p:cNvPr>
          <p:cNvSpPr/>
          <p:nvPr/>
        </p:nvSpPr>
        <p:spPr>
          <a:xfrm>
            <a:off x="332367" y="1589213"/>
            <a:ext cx="7788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14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  DIGIT – BOLTS &amp; GASKETS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3A421E6-566B-48FE-B3EF-9F05E5068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532405"/>
              </p:ext>
            </p:extLst>
          </p:nvPr>
        </p:nvGraphicFramePr>
        <p:xfrm>
          <a:off x="421652" y="1968357"/>
          <a:ext cx="8596513" cy="41529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49896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2548821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529136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342238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1266738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459684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it-IT" sz="1300" kern="120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300" kern="120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Y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NONE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 (default)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106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0C53AE3-F556-4803-B718-A5266E51446E}"/>
              </a:ext>
            </a:extLst>
          </p:cNvPr>
          <p:cNvSpPr/>
          <p:nvPr/>
        </p:nvSpPr>
        <p:spPr>
          <a:xfrm>
            <a:off x="332365" y="4240393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 DIGIT – FILL FLUID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7D7C830-7620-4165-A7A5-FDB40574B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536410"/>
              </p:ext>
            </p:extLst>
          </p:nvPr>
        </p:nvGraphicFramePr>
        <p:xfrm>
          <a:off x="421651" y="4608913"/>
          <a:ext cx="8596513" cy="12268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49896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2548821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529136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342238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1266738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459684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3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kern="1200" noProof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3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4..20 mA Analog only (Zero / Span setting only)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106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3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4 - 20 mA + Hart (including Easy Set up)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11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3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IO-link (with M12 connector)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4396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369A5A5-858F-40DC-9B41-0788BAE3C796}"/>
              </a:ext>
            </a:extLst>
          </p:cNvPr>
          <p:cNvSpPr/>
          <p:nvPr/>
        </p:nvSpPr>
        <p:spPr>
          <a:xfrm>
            <a:off x="332366" y="2422956"/>
            <a:ext cx="7788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  DIGIT – HOUSING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B123F2F-3414-4D17-8FE7-1EBF4D049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893416"/>
              </p:ext>
            </p:extLst>
          </p:nvPr>
        </p:nvGraphicFramePr>
        <p:xfrm>
          <a:off x="421651" y="2802100"/>
          <a:ext cx="8596513" cy="145351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49896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2548821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529136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342238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1266738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459684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it-IT" sz="1300" kern="120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300" kern="120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AISI 316L </a:t>
                      </a:r>
                      <a:r>
                        <a:rPr lang="it-IT" sz="1300" kern="1200" dirty="0" err="1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ss</a:t>
                      </a:r>
                      <a:r>
                        <a:rPr lang="it-IT" sz="13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- Barrel - 1/2" NPT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106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fr-FR" sz="13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AISI 316L </a:t>
                      </a:r>
                      <a:r>
                        <a:rPr lang="fr-FR" sz="1300" kern="1200" dirty="0" err="1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ss</a:t>
                      </a:r>
                      <a:r>
                        <a:rPr lang="fr-FR" sz="13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- Barrel - M20 X 1.5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660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AISI 316L </a:t>
                      </a:r>
                      <a:r>
                        <a:rPr lang="it-IT" sz="1300" kern="1200" dirty="0" err="1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ss</a:t>
                      </a:r>
                      <a:r>
                        <a:rPr lang="it-IT" sz="13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- M16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235826"/>
                  </a:ext>
                </a:extLst>
              </a:tr>
              <a:tr h="167166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Plastic - M16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JUN 2023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JUN 2023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JUN 2023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JUN 2023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060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Plastic - M20 X 1.5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JUN 2023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JUN 2023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JUN 2023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JUN 2023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43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Plastic - 1/2" NPT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JUN 2023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JUN 2023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JUN 2023</a:t>
                      </a:r>
                      <a:endParaRPr kumimoji="0" lang="it-IT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JUN 2023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62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9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F2BF3-3CEC-49E0-BD91-84B5504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Pxx100 – The Essential Pressure Transmitter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E2DF-2EE8-46FF-900E-9083153B7D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54AB3A-297E-4DEC-9D81-16FEBC777C4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Options overview</a:t>
            </a:r>
          </a:p>
          <a:p>
            <a:endParaRPr lang="en-US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D91B5E-C73C-4659-B34A-015025FE97B8}"/>
              </a:ext>
            </a:extLst>
          </p:cNvPr>
          <p:cNvSpPr/>
          <p:nvPr/>
        </p:nvSpPr>
        <p:spPr>
          <a:xfrm>
            <a:off x="332367" y="1589213"/>
            <a:ext cx="7788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DISPLAY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C53AE3-F556-4803-B718-A5266E51446E}"/>
              </a:ext>
            </a:extLst>
          </p:cNvPr>
          <p:cNvSpPr/>
          <p:nvPr/>
        </p:nvSpPr>
        <p:spPr>
          <a:xfrm>
            <a:off x="332367" y="3229374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EXTENDED PERFORMANCE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B123F2F-3414-4D17-8FE7-1EBF4D049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969478"/>
              </p:ext>
            </p:extLst>
          </p:nvPr>
        </p:nvGraphicFramePr>
        <p:xfrm>
          <a:off x="421651" y="1957733"/>
          <a:ext cx="8596513" cy="66865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47010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372242">
                  <a:extLst>
                    <a:ext uri="{9D8B030D-6E8A-4147-A177-3AD203B41FA5}">
                      <a16:colId xmlns:a16="http://schemas.microsoft.com/office/drawing/2014/main" val="8960439"/>
                    </a:ext>
                  </a:extLst>
                </a:gridCol>
                <a:gridCol w="3559622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179439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035282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977048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125870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67166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2 buttons - Touch display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060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2 buttons with backlight - Touch display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4380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3177D74-37CD-4839-BB37-C6E47F566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188861"/>
              </p:ext>
            </p:extLst>
          </p:nvPr>
        </p:nvGraphicFramePr>
        <p:xfrm>
          <a:off x="421651" y="3620989"/>
          <a:ext cx="8596513" cy="66865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47010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372242">
                  <a:extLst>
                    <a:ext uri="{9D8B030D-6E8A-4147-A177-3AD203B41FA5}">
                      <a16:colId xmlns:a16="http://schemas.microsoft.com/office/drawing/2014/main" val="8960439"/>
                    </a:ext>
                  </a:extLst>
                </a:gridCol>
                <a:gridCol w="3559622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179439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035282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977048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125870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67166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Extended Base accuracy 0,075%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060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Extended Base accuracy 0,1%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Base Acc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Base Acc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Base Acc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43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2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F2BF3-3CEC-49E0-BD91-84B5504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Pxx100 – The Essential Pressure Transmitter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E2DF-2EE8-46FF-900E-9083153B7D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54AB3A-297E-4DEC-9D81-16FEBC777C4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Options overview</a:t>
            </a:r>
          </a:p>
          <a:p>
            <a:endParaRPr lang="en-US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2A666E-E641-46B8-9F36-AC604BC7FE84}"/>
              </a:ext>
            </a:extLst>
          </p:cNvPr>
          <p:cNvSpPr/>
          <p:nvPr/>
        </p:nvSpPr>
        <p:spPr>
          <a:xfrm>
            <a:off x="333264" y="1584480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>
                <a:solidFill>
                  <a:schemeClr val="bg1">
                    <a:lumMod val="50000"/>
                  </a:schemeClr>
                </a:solidFill>
              </a:rPr>
              <a:t>EX APPROVALS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9148BC0-3BD9-4A73-833B-FB4CDB598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017288"/>
              </p:ext>
            </p:extLst>
          </p:nvPr>
        </p:nvGraphicFramePr>
        <p:xfrm>
          <a:off x="421649" y="1945862"/>
          <a:ext cx="10081367" cy="222885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0059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418420">
                  <a:extLst>
                    <a:ext uri="{9D8B030D-6E8A-4147-A177-3AD203B41FA5}">
                      <a16:colId xmlns:a16="http://schemas.microsoft.com/office/drawing/2014/main" val="226987216"/>
                    </a:ext>
                  </a:extLst>
                </a:gridCol>
                <a:gridCol w="418420">
                  <a:extLst>
                    <a:ext uri="{9D8B030D-6E8A-4147-A177-3AD203B41FA5}">
                      <a16:colId xmlns:a16="http://schemas.microsoft.com/office/drawing/2014/main" val="8960439"/>
                    </a:ext>
                  </a:extLst>
                </a:gridCol>
                <a:gridCol w="3817416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367482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210073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1131370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328127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General Purpose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10605"/>
                  </a:ext>
                </a:extLst>
              </a:tr>
              <a:tr h="167166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ATEX for all methods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060640"/>
                  </a:ext>
                </a:extLst>
              </a:tr>
              <a:tr h="167166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CSA US / Canada for all methods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557514"/>
                  </a:ext>
                </a:extLst>
              </a:tr>
              <a:tr h="167166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J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IECEX for all methods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862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UKCA all methods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Q3 2023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Q3 2023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Q3 2023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Q3 2023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43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Combined ATEX CSA IECEX for all methods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948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Combined NEPSI all methods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429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Combined EAC all methods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325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Combined INMETRO all methods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012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9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F2BF3-3CEC-49E0-BD91-84B5504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Pxx100 – The Essential Pressure Transmitter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E2DF-2EE8-46FF-900E-9083153B7D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54AB3A-297E-4DEC-9D81-16FEBC777C4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Options overview</a:t>
            </a:r>
          </a:p>
          <a:p>
            <a:endParaRPr lang="en-US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2A666E-E641-46B8-9F36-AC604BC7FE84}"/>
              </a:ext>
            </a:extLst>
          </p:cNvPr>
          <p:cNvSpPr/>
          <p:nvPr/>
        </p:nvSpPr>
        <p:spPr>
          <a:xfrm>
            <a:off x="333264" y="1584480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OTHER APPROVALS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9148BC0-3BD9-4A73-833B-FB4CDB598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23860"/>
              </p:ext>
            </p:extLst>
          </p:nvPr>
        </p:nvGraphicFramePr>
        <p:xfrm>
          <a:off x="421649" y="1945862"/>
          <a:ext cx="9662947" cy="200596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0059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418420">
                  <a:extLst>
                    <a:ext uri="{9D8B030D-6E8A-4147-A177-3AD203B41FA5}">
                      <a16:colId xmlns:a16="http://schemas.microsoft.com/office/drawing/2014/main" val="8960439"/>
                    </a:ext>
                  </a:extLst>
                </a:gridCol>
                <a:gridCol w="3817416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367482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210073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1131370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328127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endParaRPr lang="en-US" sz="1400" kern="1200" noProof="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106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CSA Ordinary Location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43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CRN - Canadian Registration Number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Q2 2023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Q2 2023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Q2 2023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Q2 2023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429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Combined 3A &amp; EHEDG approvals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325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DM174 water approval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0121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W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WRAS water approval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7764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Combined water approvals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909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endParaRPr lang="it-IT" sz="1400" kern="120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endParaRPr lang="it-IT" sz="1400" kern="120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endParaRPr lang="en-US" sz="14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399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6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F2BF3-3CEC-49E0-BD91-84B5504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Pxx100 – The Essential Pressure Transmitter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E2DF-2EE8-46FF-900E-9083153B7D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54AB3A-297E-4DEC-9D81-16FEBC777C4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Options overview</a:t>
            </a:r>
          </a:p>
          <a:p>
            <a:endParaRPr lang="en-US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2A666E-E641-46B8-9F36-AC604BC7FE84}"/>
              </a:ext>
            </a:extLst>
          </p:cNvPr>
          <p:cNvSpPr/>
          <p:nvPr/>
        </p:nvSpPr>
        <p:spPr>
          <a:xfrm>
            <a:off x="333264" y="1584480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PHYSICAL APPLICATIONS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9148BC0-3BD9-4A73-833B-FB4CDB598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7099"/>
              </p:ext>
            </p:extLst>
          </p:nvPr>
        </p:nvGraphicFramePr>
        <p:xfrm>
          <a:off x="421649" y="1945862"/>
          <a:ext cx="9662947" cy="66865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0059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418420">
                  <a:extLst>
                    <a:ext uri="{9D8B030D-6E8A-4147-A177-3AD203B41FA5}">
                      <a16:colId xmlns:a16="http://schemas.microsoft.com/office/drawing/2014/main" val="8960439"/>
                    </a:ext>
                  </a:extLst>
                </a:gridCol>
                <a:gridCol w="3817416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367482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210073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1131370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328127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218131">
                <a:tc>
                  <a:txBody>
                    <a:bodyPr/>
                    <a:lstStyle/>
                    <a:p>
                      <a:pPr algn="ctr" fontAlgn="ctr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O2 service cleaning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43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Vacuum-proof design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>
                        <a:solidFill>
                          <a:schemeClr val="tx2"/>
                        </a:solidFill>
                        <a:highlight>
                          <a:srgbClr val="FFFF00"/>
                        </a:highlight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2"/>
                        </a:solidFill>
                        <a:highlight>
                          <a:srgbClr val="FFFF00"/>
                        </a:highlight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42954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6F20083-7FBD-465A-8929-BC4B12D529A0}"/>
              </a:ext>
            </a:extLst>
          </p:cNvPr>
          <p:cNvSpPr/>
          <p:nvPr/>
        </p:nvSpPr>
        <p:spPr>
          <a:xfrm>
            <a:off x="333264" y="2986442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MOUNTED ACCESSORIES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4CF70A8-BB65-4442-84D0-2009390B7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317950"/>
              </p:ext>
            </p:extLst>
          </p:nvPr>
        </p:nvGraphicFramePr>
        <p:xfrm>
          <a:off x="421649" y="3347824"/>
          <a:ext cx="9662947" cy="66865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0059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418420">
                  <a:extLst>
                    <a:ext uri="{9D8B030D-6E8A-4147-A177-3AD203B41FA5}">
                      <a16:colId xmlns:a16="http://schemas.microsoft.com/office/drawing/2014/main" val="8960439"/>
                    </a:ext>
                  </a:extLst>
                </a:gridCol>
                <a:gridCol w="3817416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367482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210073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1131370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328127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Manifold assembly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43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External terminal for grounding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42954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ACED054-6077-4ED1-9C10-C26B1E84F87F}"/>
              </a:ext>
            </a:extLst>
          </p:cNvPr>
          <p:cNvSpPr/>
          <p:nvPr/>
        </p:nvSpPr>
        <p:spPr>
          <a:xfrm>
            <a:off x="333264" y="4301270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BRACKETS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06557B2-144E-43C6-A337-0FCD45864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65821"/>
              </p:ext>
            </p:extLst>
          </p:nvPr>
        </p:nvGraphicFramePr>
        <p:xfrm>
          <a:off x="421649" y="4662652"/>
          <a:ext cx="9662947" cy="65913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0059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418420">
                  <a:extLst>
                    <a:ext uri="{9D8B030D-6E8A-4147-A177-3AD203B41FA5}">
                      <a16:colId xmlns:a16="http://schemas.microsoft.com/office/drawing/2014/main" val="8960439"/>
                    </a:ext>
                  </a:extLst>
                </a:gridCol>
                <a:gridCol w="3817416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367482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210073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1131370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328127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Universal for pipe or wall mounting SS bracket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43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8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F2BF3-3CEC-49E0-BD91-84B5504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Pxx100 – The Essential Pressure Transmitter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E2DF-2EE8-46FF-900E-9083153B7D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54AB3A-297E-4DEC-9D81-16FEBC777C4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Options overview</a:t>
            </a:r>
          </a:p>
          <a:p>
            <a:endParaRPr lang="en-US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2A666E-E641-46B8-9F36-AC604BC7FE84}"/>
              </a:ext>
            </a:extLst>
          </p:cNvPr>
          <p:cNvSpPr/>
          <p:nvPr/>
        </p:nvSpPr>
        <p:spPr>
          <a:xfrm>
            <a:off x="333264" y="1584480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OUTPUT CONFIGURATIONS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9148BC0-3BD9-4A73-833B-FB4CDB598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72837"/>
              </p:ext>
            </p:extLst>
          </p:nvPr>
        </p:nvGraphicFramePr>
        <p:xfrm>
          <a:off x="421649" y="1945862"/>
          <a:ext cx="9662947" cy="44577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0059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418420">
                  <a:extLst>
                    <a:ext uri="{9D8B030D-6E8A-4147-A177-3AD203B41FA5}">
                      <a16:colId xmlns:a16="http://schemas.microsoft.com/office/drawing/2014/main" val="8960439"/>
                    </a:ext>
                  </a:extLst>
                </a:gridCol>
                <a:gridCol w="3817416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367482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210073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1131370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328127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218131">
                <a:tc>
                  <a:txBody>
                    <a:bodyPr/>
                    <a:lstStyle/>
                    <a:p>
                      <a:pPr algn="ctr" fontAlgn="ctr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SIL2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Q3 2023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Q3 2023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Q3 2023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Q3 2023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4380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6F20083-7FBD-465A-8929-BC4B12D529A0}"/>
              </a:ext>
            </a:extLst>
          </p:cNvPr>
          <p:cNvSpPr/>
          <p:nvPr/>
        </p:nvSpPr>
        <p:spPr>
          <a:xfrm>
            <a:off x="333264" y="2642493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SOFTWARE APPLICATION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4CF70A8-BB65-4442-84D0-2009390B7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885044"/>
              </p:ext>
            </p:extLst>
          </p:nvPr>
        </p:nvGraphicFramePr>
        <p:xfrm>
          <a:off x="421649" y="3003875"/>
          <a:ext cx="9662947" cy="175450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0059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418420">
                  <a:extLst>
                    <a:ext uri="{9D8B030D-6E8A-4147-A177-3AD203B41FA5}">
                      <a16:colId xmlns:a16="http://schemas.microsoft.com/office/drawing/2014/main" val="8960439"/>
                    </a:ext>
                  </a:extLst>
                </a:gridCol>
                <a:gridCol w="3817416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367482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210073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1131370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328127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endParaRPr lang="en-US" sz="1400" b="1" kern="1200" noProof="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endParaRPr lang="en-US" sz="1400" b="1" kern="1200" noProof="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endParaRPr lang="en-US" sz="1400" b="1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Calibration adjusted range and/or tag (Calibration report provided with the digit)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43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Low Alarm setting to 3.6 mA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429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Digital Access </a:t>
                      </a:r>
                      <a:r>
                        <a:rPr lang="it-IT" sz="1400" kern="1200" dirty="0" err="1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Diagnostics</a:t>
                      </a:r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- Dynamic QR Code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3972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Local configuration (Easy Set Up) for 4..20mA Version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107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7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F2BF3-3CEC-49E0-BD91-84B5504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Pxx100 – The Essential Pressure Transmitter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E2DF-2EE8-46FF-900E-9083153B7D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54AB3A-297E-4DEC-9D81-16FEBC777C4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Options overview</a:t>
            </a:r>
          </a:p>
          <a:p>
            <a:endParaRPr lang="en-US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2A666E-E641-46B8-9F36-AC604BC7FE84}"/>
              </a:ext>
            </a:extLst>
          </p:cNvPr>
          <p:cNvSpPr/>
          <p:nvPr/>
        </p:nvSpPr>
        <p:spPr>
          <a:xfrm>
            <a:off x="333264" y="1584480"/>
            <a:ext cx="7435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INSPECTION CERTIFICATES</a:t>
            </a:r>
          </a:p>
          <a:p>
            <a:endParaRPr lang="en-US" b="1" spc="3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9148BC0-3BD9-4A73-833B-FB4CDB598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91667"/>
              </p:ext>
            </p:extLst>
          </p:nvPr>
        </p:nvGraphicFramePr>
        <p:xfrm>
          <a:off x="421649" y="1945862"/>
          <a:ext cx="9662947" cy="285940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0059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418420">
                  <a:extLst>
                    <a:ext uri="{9D8B030D-6E8A-4147-A177-3AD203B41FA5}">
                      <a16:colId xmlns:a16="http://schemas.microsoft.com/office/drawing/2014/main" val="8960439"/>
                    </a:ext>
                  </a:extLst>
                </a:gridCol>
                <a:gridCol w="3817416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367482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210073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1131370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328127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218131">
                <a:tc>
                  <a:txBody>
                    <a:bodyPr/>
                    <a:lstStyle/>
                    <a:p>
                      <a:pPr algn="ctr" fontAlgn="ctr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Inspection </a:t>
                      </a:r>
                      <a:r>
                        <a:rPr lang="fr-FR" sz="1400" kern="1200" dirty="0" err="1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Certificate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UNI EN 10204 3.1 (5 points calibration)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43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Inspection </a:t>
                      </a:r>
                      <a:r>
                        <a:rPr lang="fr-FR" sz="1400" kern="120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Certificate</a:t>
                      </a:r>
                      <a:r>
                        <a:rPr lang="fr-FR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UNI EN 10204 3.1 (9 points calibration)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130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Cleanliness Stage acc. To 3.1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390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Helium leakage test of the sensor module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4002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Inspection cert. EN 10204 3.1 of the hydrostatic pressure test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3683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Factory B EN 10204 of instrument design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733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400" kern="1200" dirty="0" err="1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Material</a:t>
                      </a:r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</a:t>
                      </a:r>
                      <a:r>
                        <a:rPr lang="it-IT" sz="1400" kern="1200" dirty="0" err="1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according</a:t>
                      </a:r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to UNI EN 10204 3.1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296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W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Certificate 2.1 P-bearing and process wetted parts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77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68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F2BF3-3CEC-49E0-BD91-84B5504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Pxx100 – The Essential Pressure Transmitter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E2DF-2EE8-46FF-900E-9083153B7D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54AB3A-297E-4DEC-9D81-16FEBC777C4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Options overview</a:t>
            </a:r>
          </a:p>
          <a:p>
            <a:endParaRPr lang="en-US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2A666E-E641-46B8-9F36-AC604BC7FE84}"/>
              </a:ext>
            </a:extLst>
          </p:cNvPr>
          <p:cNvSpPr/>
          <p:nvPr/>
        </p:nvSpPr>
        <p:spPr>
          <a:xfrm>
            <a:off x="333264" y="1584480"/>
            <a:ext cx="7435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LABELS</a:t>
            </a:r>
          </a:p>
          <a:p>
            <a:endParaRPr lang="en-US" b="1" spc="3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AB661D5-3560-41E3-924B-1AFC004CD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70349"/>
              </p:ext>
            </p:extLst>
          </p:nvPr>
        </p:nvGraphicFramePr>
        <p:xfrm>
          <a:off x="421649" y="1945862"/>
          <a:ext cx="10081367" cy="11049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0059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418420">
                  <a:extLst>
                    <a:ext uri="{9D8B030D-6E8A-4147-A177-3AD203B41FA5}">
                      <a16:colId xmlns:a16="http://schemas.microsoft.com/office/drawing/2014/main" val="226987216"/>
                    </a:ext>
                  </a:extLst>
                </a:gridCol>
                <a:gridCol w="418420">
                  <a:extLst>
                    <a:ext uri="{9D8B030D-6E8A-4147-A177-3AD203B41FA5}">
                      <a16:colId xmlns:a16="http://schemas.microsoft.com/office/drawing/2014/main" val="8960439"/>
                    </a:ext>
                  </a:extLst>
                </a:gridCol>
                <a:gridCol w="3817416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367482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210073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1131370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328127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67166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Label and HMI visualization in Chinese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060640"/>
                  </a:ext>
                </a:extLst>
              </a:tr>
              <a:tr h="167166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Label and HMI visualization in US Unit of Measure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557514"/>
                  </a:ext>
                </a:extLst>
              </a:tr>
              <a:tr h="167166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W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Additional Wired on SS label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68620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46F6199-821E-451D-8475-1DF4B08A63D4}"/>
              </a:ext>
            </a:extLst>
          </p:cNvPr>
          <p:cNvSpPr/>
          <p:nvPr/>
        </p:nvSpPr>
        <p:spPr>
          <a:xfrm>
            <a:off x="333264" y="3102433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MANUALS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1DEA11B-E0E6-4CB1-995E-42CEFB643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624576"/>
              </p:ext>
            </p:extLst>
          </p:nvPr>
        </p:nvGraphicFramePr>
        <p:xfrm>
          <a:off x="421649" y="3463815"/>
          <a:ext cx="10081366" cy="200596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06949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436538">
                  <a:extLst>
                    <a:ext uri="{9D8B030D-6E8A-4147-A177-3AD203B41FA5}">
                      <a16:colId xmlns:a16="http://schemas.microsoft.com/office/drawing/2014/main" val="8960439"/>
                    </a:ext>
                  </a:extLst>
                </a:gridCol>
                <a:gridCol w="4196097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400961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182848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1124125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333848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218131">
                <a:tc>
                  <a:txBody>
                    <a:bodyPr/>
                    <a:lstStyle/>
                    <a:p>
                      <a:pPr algn="ctr" fontAlgn="ctr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German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43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Italian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0827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Spanish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78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French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324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English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838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Chinese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41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Portuguese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313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Russian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400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8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F2BF3-3CEC-49E0-BD91-84B5504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Pxx100 – The Essential Pressure Transmitter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E2DF-2EE8-46FF-900E-9083153B7D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54AB3A-297E-4DEC-9D81-16FEBC777C4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Options overview</a:t>
            </a:r>
          </a:p>
          <a:p>
            <a:endParaRPr lang="en-US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2A666E-E641-46B8-9F36-AC604BC7FE84}"/>
              </a:ext>
            </a:extLst>
          </p:cNvPr>
          <p:cNvSpPr/>
          <p:nvPr/>
        </p:nvSpPr>
        <p:spPr>
          <a:xfrm>
            <a:off x="333264" y="1584480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PLUGS &amp; CONNECTORS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6F6199-821E-451D-8475-1DF4B08A63D4}"/>
              </a:ext>
            </a:extLst>
          </p:cNvPr>
          <p:cNvSpPr/>
          <p:nvPr/>
        </p:nvSpPr>
        <p:spPr>
          <a:xfrm>
            <a:off x="333264" y="4377561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OTHER ACCESSORIES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1DEA11B-E0E6-4CB1-995E-42CEFB643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476457"/>
              </p:ext>
            </p:extLst>
          </p:nvPr>
        </p:nvGraphicFramePr>
        <p:xfrm>
          <a:off x="421649" y="4764110"/>
          <a:ext cx="10081366" cy="42577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06949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436538">
                  <a:extLst>
                    <a:ext uri="{9D8B030D-6E8A-4147-A177-3AD203B41FA5}">
                      <a16:colId xmlns:a16="http://schemas.microsoft.com/office/drawing/2014/main" val="8960439"/>
                    </a:ext>
                  </a:extLst>
                </a:gridCol>
                <a:gridCol w="4196097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400961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182848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1124125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333848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218131">
                <a:tc>
                  <a:txBody>
                    <a:bodyPr/>
                    <a:lstStyle/>
                    <a:p>
                      <a:pPr algn="ctr" fontAlgn="ctr"/>
                      <a:endParaRPr lang="en-US" sz="13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3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EPDM for F&amp;B (3A, FDA, EHEDG) and drinkable water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4380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D99FE4A-31FC-45F5-B013-DEB8DF4B6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14758"/>
              </p:ext>
            </p:extLst>
          </p:nvPr>
        </p:nvGraphicFramePr>
        <p:xfrm>
          <a:off x="421649" y="1913191"/>
          <a:ext cx="10081366" cy="223647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06949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436538">
                  <a:extLst>
                    <a:ext uri="{9D8B030D-6E8A-4147-A177-3AD203B41FA5}">
                      <a16:colId xmlns:a16="http://schemas.microsoft.com/office/drawing/2014/main" val="8960439"/>
                    </a:ext>
                  </a:extLst>
                </a:gridCol>
                <a:gridCol w="4196097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400961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182848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1124125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333848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97363">
                <a:tc>
                  <a:txBody>
                    <a:bodyPr/>
                    <a:lstStyle/>
                    <a:p>
                      <a:pPr algn="ctr" fontAlgn="ctr"/>
                      <a:endParaRPr lang="en-US" sz="13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kern="1200" noProof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81114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3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M16 plastic cable gland (supplied loose in case of Ex approved unit)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43809"/>
                  </a:ext>
                </a:extLst>
              </a:tr>
              <a:tr h="181114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3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M16 plastic cable gland and metal filter (supplied loose in case of Ex approved unit)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082784"/>
                  </a:ext>
                </a:extLst>
              </a:tr>
              <a:tr h="181114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300" kern="120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Harting</a:t>
                      </a:r>
                      <a:r>
                        <a:rPr lang="en-US" sz="13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HAN 8D straight connector (supplied loose in case of Ex approved unit)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78005"/>
                  </a:ext>
                </a:extLst>
              </a:tr>
              <a:tr h="181114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3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M12 x 1 connector (supplied loose in case of Ex approved unit)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324024"/>
                  </a:ext>
                </a:extLst>
              </a:tr>
              <a:tr h="181114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3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3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M16 nickel plated cable gland (supplied loose in case of Ex approved unit)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90000"/>
                          </a:solidFill>
                          <a:effectLst/>
                          <a:uLnTx/>
                          <a:uFillTx/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PENDING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90000"/>
                        </a:solidFill>
                        <a:effectLst/>
                        <a:uLnTx/>
                        <a:uFillTx/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838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2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04660A4-7F62-40FA-B7A4-0FCF6E91C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do we want to sell Pxx100?</a:t>
            </a:r>
          </a:p>
        </p:txBody>
      </p:sp>
    </p:spTree>
    <p:extLst>
      <p:ext uri="{BB962C8B-B14F-4D97-AF65-F5344CB8AC3E}">
        <p14:creationId xmlns:p14="http://schemas.microsoft.com/office/powerpoint/2010/main" val="5776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F2BF3-3CEC-49E0-BD91-84B5504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PxF100 – The Essential Pressure Transmitter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E2DF-2EE8-46FF-900E-9083153B7D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54AB3A-297E-4DEC-9D81-16FEBC777C4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Hygienic adapters</a:t>
            </a:r>
          </a:p>
          <a:p>
            <a:endParaRPr lang="en-US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2A666E-E641-46B8-9F36-AC604BC7FE84}"/>
              </a:ext>
            </a:extLst>
          </p:cNvPr>
          <p:cNvSpPr/>
          <p:nvPr/>
        </p:nvSpPr>
        <p:spPr>
          <a:xfrm>
            <a:off x="333264" y="2297545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 DIGIT - CONNECTION TO TRANSMITTER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6AEB5CB-0CC6-4747-BE38-956087681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76924"/>
              </p:ext>
            </p:extLst>
          </p:nvPr>
        </p:nvGraphicFramePr>
        <p:xfrm>
          <a:off x="421652" y="2691085"/>
          <a:ext cx="4947303" cy="44577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00469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4546834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</a:tblGrid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endParaRPr lang="en-US" sz="14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endParaRPr lang="en-US" sz="14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665521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Front bonded G1" hygienic (adapter-compatible)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44366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F543BF8-1398-436E-B091-EC542C1ADA5E}"/>
              </a:ext>
            </a:extLst>
          </p:cNvPr>
          <p:cNvSpPr txBox="1"/>
          <p:nvPr/>
        </p:nvSpPr>
        <p:spPr bwMode="gray">
          <a:xfrm>
            <a:off x="333264" y="1438504"/>
            <a:ext cx="8894626" cy="8463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  <a:sym typeface="Wingdings" panose="05000000000000000000" pitchFamily="2" charset="2"/>
              </a:rPr>
              <a:t>PZF  Threaded flange for PxS100, connection digit P</a:t>
            </a:r>
          </a:p>
          <a:p>
            <a:pPr>
              <a:spcBef>
                <a:spcPts val="300"/>
              </a:spcBef>
            </a:pPr>
            <a:r>
              <a:rPr lang="en-US" sz="14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  <a:sym typeface="Wingdings" panose="05000000000000000000" pitchFamily="2" charset="2"/>
              </a:rPr>
              <a:t>PZT  Threaded adapter for PxS100, connection digit B</a:t>
            </a:r>
          </a:p>
          <a:p>
            <a:pPr>
              <a:spcBef>
                <a:spcPts val="300"/>
              </a:spcBef>
            </a:pPr>
            <a:r>
              <a:rPr lang="en-US" sz="1400" dirty="0">
                <a:solidFill>
                  <a:schemeClr val="tx2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  <a:sym typeface="Wingdings" panose="05000000000000000000" pitchFamily="2" charset="2"/>
              </a:rPr>
              <a:t>PZH  Threaded hygienic </a:t>
            </a:r>
            <a:r>
              <a:rPr lang="en-US" sz="1600" dirty="0">
                <a:solidFill>
                  <a:schemeClr val="tx2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  <a:sym typeface="Wingdings" panose="05000000000000000000" pitchFamily="2" charset="2"/>
              </a:rPr>
              <a:t>adapter</a:t>
            </a:r>
            <a:r>
              <a:rPr lang="en-US" sz="1400" dirty="0">
                <a:solidFill>
                  <a:schemeClr val="tx2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  <a:sym typeface="Wingdings" panose="05000000000000000000" pitchFamily="2" charset="2"/>
              </a:rPr>
              <a:t> for PxF100, universal connection digit 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9EAC8C-E2CB-42CF-8687-8DCDB90D0ACA}"/>
              </a:ext>
            </a:extLst>
          </p:cNvPr>
          <p:cNvSpPr/>
          <p:nvPr/>
        </p:nvSpPr>
        <p:spPr>
          <a:xfrm>
            <a:off x="333264" y="3222243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 DIGIT - CONNECTION TO PROCESS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F49748B-FED8-4DED-9754-CF33ED9C8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766120"/>
              </p:ext>
            </p:extLst>
          </p:nvPr>
        </p:nvGraphicFramePr>
        <p:xfrm>
          <a:off x="421653" y="3591575"/>
          <a:ext cx="4947302" cy="133731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2910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4554392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</a:tblGrid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Tri-Clamp ISO2852 DN 25 (1"), DIN 32676 DN 25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443665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Tri-Clamp ISO2852 DN 38 (1-1½"), DIN 32676 DN 40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40332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Tri-Clamp ISO2852 DN 40-51 (2"), DIN 32676 DN 50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803825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Tri-Clamp ISO2852 DN 70 (3"), DIN 32676 DN 65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8210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Tri-Clamp ISO2852 DN 101,6 (4"), DIN 32676 DN 100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051560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DRD 65mm (DN 50)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1999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98BC62-83B5-4643-A780-ED344B2F9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622122"/>
              </p:ext>
            </p:extLst>
          </p:nvPr>
        </p:nvGraphicFramePr>
        <p:xfrm>
          <a:off x="5819775" y="3591575"/>
          <a:ext cx="4947302" cy="17830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2910">
                  <a:extLst>
                    <a:ext uri="{9D8B030D-6E8A-4147-A177-3AD203B41FA5}">
                      <a16:colId xmlns:a16="http://schemas.microsoft.com/office/drawing/2014/main" val="2917418966"/>
                    </a:ext>
                  </a:extLst>
                </a:gridCol>
                <a:gridCol w="4554392">
                  <a:extLst>
                    <a:ext uri="{9D8B030D-6E8A-4147-A177-3AD203B41FA5}">
                      <a16:colId xmlns:a16="http://schemas.microsoft.com/office/drawing/2014/main" val="3406194067"/>
                    </a:ext>
                  </a:extLst>
                </a:gridCol>
              </a:tblGrid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Diary 11851 DN40 PN40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855993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Diary 11851 DN50 PN25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3739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SMS 1 ½" PN40 (</a:t>
                      </a:r>
                      <a:r>
                        <a:rPr lang="en-US" sz="1400" kern="1200" noProof="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dia</a:t>
                      </a:r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35)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839502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SMS 2" PN40 (</a:t>
                      </a:r>
                      <a:r>
                        <a:rPr lang="en-US" sz="1400" kern="1200" noProof="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dia</a:t>
                      </a:r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45)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315166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400" kern="120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Variline</a:t>
                      </a:r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® F DN25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043621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400" kern="120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Variline</a:t>
                      </a:r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® N DN40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445275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Q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400" kern="120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Neumo</a:t>
                      </a:r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</a:t>
                      </a:r>
                      <a:r>
                        <a:rPr lang="it-IT" sz="1400" kern="120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Biocontrol</a:t>
                      </a:r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® GR50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084078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R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400" kern="120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Neumo</a:t>
                      </a:r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</a:t>
                      </a:r>
                      <a:r>
                        <a:rPr lang="it-IT" sz="1400" kern="120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Biocontrol</a:t>
                      </a:r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® GR65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153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31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E418F1D-F119-48D5-B8B8-079EE3BF59CE}"/>
              </a:ext>
            </a:extLst>
          </p:cNvPr>
          <p:cNvSpPr/>
          <p:nvPr/>
        </p:nvSpPr>
        <p:spPr bwMode="gray">
          <a:xfrm>
            <a:off x="1199168" y="2145672"/>
            <a:ext cx="6306289" cy="3325816"/>
          </a:xfrm>
          <a:prstGeom prst="rect">
            <a:avLst/>
          </a:prstGeom>
          <a:pattFill prst="pct3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sz="1400" dirty="0">
                <a:solidFill>
                  <a:schemeClr val="tx1"/>
                </a:solidFill>
              </a:rPr>
              <a:t>OEM and Machine Builders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B3136D9-6F8A-4342-9D11-73AF0E8CBE07}"/>
              </a:ext>
            </a:extLst>
          </p:cNvPr>
          <p:cNvSpPr/>
          <p:nvPr/>
        </p:nvSpPr>
        <p:spPr bwMode="gray">
          <a:xfrm>
            <a:off x="707610" y="3783661"/>
            <a:ext cx="3608342" cy="2029347"/>
          </a:xfrm>
          <a:prstGeom prst="rect">
            <a:avLst/>
          </a:prstGeom>
          <a:solidFill>
            <a:schemeClr val="accent3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it-IT" sz="1400" dirty="0">
                <a:solidFill>
                  <a:schemeClr val="tx1"/>
                </a:solidFill>
              </a:rPr>
              <a:t>Water &amp; </a:t>
            </a:r>
          </a:p>
          <a:p>
            <a:r>
              <a:rPr lang="it-IT" sz="1400" dirty="0">
                <a:solidFill>
                  <a:schemeClr val="tx1"/>
                </a:solidFill>
              </a:rPr>
              <a:t>Waste Water</a:t>
            </a:r>
          </a:p>
          <a:p>
            <a:r>
              <a:rPr lang="it-IT" sz="1400" dirty="0">
                <a:solidFill>
                  <a:schemeClr val="tx1"/>
                </a:solidFill>
              </a:rPr>
              <a:t>Metals</a:t>
            </a:r>
          </a:p>
          <a:p>
            <a:r>
              <a:rPr lang="it-IT" sz="1400" dirty="0">
                <a:solidFill>
                  <a:schemeClr val="tx1"/>
                </a:solidFill>
              </a:rPr>
              <a:t>Cements &amp; Mining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F23316-36E8-46EA-8F89-577A664BD155}"/>
              </a:ext>
            </a:extLst>
          </p:cNvPr>
          <p:cNvSpPr/>
          <p:nvPr/>
        </p:nvSpPr>
        <p:spPr bwMode="gray">
          <a:xfrm>
            <a:off x="697383" y="3786681"/>
            <a:ext cx="3608341" cy="554232"/>
          </a:xfrm>
          <a:prstGeom prst="rect">
            <a:avLst/>
          </a:prstGeom>
          <a:solidFill>
            <a:schemeClr val="bg1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>
                <a:solidFill>
                  <a:schemeClr val="tx1"/>
                </a:solidFill>
              </a:rPr>
              <a:t>Ancillary processes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A57439C-E3CA-44CB-AB6F-7BF64B46E43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3264" y="1120928"/>
            <a:ext cx="11441176" cy="504000"/>
          </a:xfrm>
        </p:spPr>
        <p:txBody>
          <a:bodyPr/>
          <a:lstStyle/>
          <a:p>
            <a:r>
              <a:rPr lang="en-US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Positioning Outlook</a:t>
            </a:r>
            <a:endParaRPr lang="it-IT" dirty="0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4238CF9-AD5D-46B9-90D1-EAB5F0F1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Pxx100 – The essential pressure transmitter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0E2C5BD-F2DA-4359-915D-EF8E924F740C}"/>
              </a:ext>
            </a:extLst>
          </p:cNvPr>
          <p:cNvCxnSpPr>
            <a:cxnSpLocks/>
          </p:cNvCxnSpPr>
          <p:nvPr/>
        </p:nvCxnSpPr>
        <p:spPr bwMode="gray">
          <a:xfrm flipV="1">
            <a:off x="700619" y="1671862"/>
            <a:ext cx="0" cy="415286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2545C18-0165-4A67-97A1-A8F74DD2F184}"/>
              </a:ext>
            </a:extLst>
          </p:cNvPr>
          <p:cNvCxnSpPr>
            <a:cxnSpLocks/>
          </p:cNvCxnSpPr>
          <p:nvPr/>
        </p:nvCxnSpPr>
        <p:spPr bwMode="gray">
          <a:xfrm>
            <a:off x="691192" y="5824728"/>
            <a:ext cx="11122517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5B8E68F-81FC-426F-A0A1-FC527793C60E}"/>
              </a:ext>
            </a:extLst>
          </p:cNvPr>
          <p:cNvSpPr txBox="1"/>
          <p:nvPr/>
        </p:nvSpPr>
        <p:spPr>
          <a:xfrm>
            <a:off x="9009387" y="5737072"/>
            <a:ext cx="2905511" cy="498549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algn="ctr">
              <a:spcBef>
                <a:spcPts val="1100"/>
              </a:spcBef>
              <a:buClr>
                <a:schemeClr val="tx2"/>
              </a:buClr>
              <a:buSzPct val="70000"/>
              <a:defRPr sz="1050" b="1" spc="300">
                <a:solidFill>
                  <a:schemeClr val="bg1">
                    <a:lumMod val="50000"/>
                  </a:schemeClr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r>
              <a:rPr lang="en-US" sz="1000" dirty="0"/>
              <a:t>HIGH SPECIFICATIONS LEVEL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BFE50B-E6A9-41C7-B7F2-6371348EE3BB}"/>
              </a:ext>
            </a:extLst>
          </p:cNvPr>
          <p:cNvSpPr txBox="1"/>
          <p:nvPr/>
        </p:nvSpPr>
        <p:spPr>
          <a:xfrm>
            <a:off x="691192" y="5718814"/>
            <a:ext cx="2905511" cy="498549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algn="ctr">
              <a:spcBef>
                <a:spcPts val="1100"/>
              </a:spcBef>
              <a:buClr>
                <a:schemeClr val="tx2"/>
              </a:buClr>
              <a:buSzPct val="70000"/>
              <a:defRPr sz="1050" b="1" spc="300">
                <a:solidFill>
                  <a:schemeClr val="bg1">
                    <a:lumMod val="50000"/>
                  </a:schemeClr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r>
              <a:rPr lang="en-US" sz="1000" dirty="0"/>
              <a:t>LOW SPECIFICATIONS LEVEL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2049E5-7455-402D-B4AB-2B378983D82C}"/>
              </a:ext>
            </a:extLst>
          </p:cNvPr>
          <p:cNvSpPr txBox="1"/>
          <p:nvPr/>
        </p:nvSpPr>
        <p:spPr>
          <a:xfrm rot="16200000">
            <a:off x="-476928" y="4824105"/>
            <a:ext cx="1856545" cy="498549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en-US" sz="1050" b="1" spc="300" dirty="0">
                <a:solidFill>
                  <a:schemeClr val="bg1">
                    <a:lumMod val="50000"/>
                  </a:schemeClr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FAST DELIVERY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90CF6D-AF7A-4E4B-BFA9-3AD52FF486A1}"/>
              </a:ext>
            </a:extLst>
          </p:cNvPr>
          <p:cNvSpPr txBox="1"/>
          <p:nvPr/>
        </p:nvSpPr>
        <p:spPr>
          <a:xfrm rot="16200000">
            <a:off x="-525380" y="2399313"/>
            <a:ext cx="1953450" cy="498549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defPPr>
              <a:defRPr lang="en-US"/>
            </a:defPPr>
            <a:lvl1pPr algn="ctr">
              <a:spcBef>
                <a:spcPts val="1100"/>
              </a:spcBef>
              <a:buClr>
                <a:schemeClr val="tx2"/>
              </a:buClr>
              <a:buSzPct val="70000"/>
              <a:defRPr sz="1050" b="1" spc="300">
                <a:solidFill>
                  <a:schemeClr val="bg1">
                    <a:lumMod val="50000"/>
                  </a:schemeClr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r>
              <a:rPr lang="en-US" dirty="0"/>
              <a:t>PLANNED DELIVERY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9012E5-B13D-458D-9EAB-89845FA862FB}"/>
              </a:ext>
            </a:extLst>
          </p:cNvPr>
          <p:cNvSpPr/>
          <p:nvPr/>
        </p:nvSpPr>
        <p:spPr bwMode="gray">
          <a:xfrm>
            <a:off x="2501552" y="3793088"/>
            <a:ext cx="3469332" cy="2020316"/>
          </a:xfrm>
          <a:prstGeom prst="rect">
            <a:avLst/>
          </a:prstGeom>
          <a:solidFill>
            <a:schemeClr val="bg1">
              <a:lumMod val="6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Power Generation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012B7C-26EB-4B71-B7BA-B479749ED301}"/>
              </a:ext>
            </a:extLst>
          </p:cNvPr>
          <p:cNvSpPr/>
          <p:nvPr/>
        </p:nvSpPr>
        <p:spPr bwMode="gray">
          <a:xfrm>
            <a:off x="2501554" y="3129460"/>
            <a:ext cx="4683722" cy="1123797"/>
          </a:xfrm>
          <a:prstGeom prst="rect">
            <a:avLst/>
          </a:prstGeom>
          <a:solidFill>
            <a:schemeClr val="accent4">
              <a:lumMod val="2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it-IT" sz="1400" dirty="0">
                <a:solidFill>
                  <a:schemeClr val="tx1"/>
                </a:solidFill>
              </a:rPr>
              <a:t>Food &amp; Beverage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3B974A-0711-464A-9124-0F72A918516B}"/>
              </a:ext>
            </a:extLst>
          </p:cNvPr>
          <p:cNvSpPr/>
          <p:nvPr/>
        </p:nvSpPr>
        <p:spPr bwMode="gray">
          <a:xfrm>
            <a:off x="5019847" y="1892820"/>
            <a:ext cx="5582972" cy="1537657"/>
          </a:xfrm>
          <a:prstGeom prst="rect">
            <a:avLst/>
          </a:prstGeom>
          <a:solidFill>
            <a:schemeClr val="accent5">
              <a:lumMod val="1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400" dirty="0">
                <a:solidFill>
                  <a:schemeClr val="tx1"/>
                </a:solidFill>
              </a:rPr>
              <a:t>Oil &amp; Gas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8CA62E-A30C-4314-A3DD-5CBBBDD618F5}"/>
              </a:ext>
            </a:extLst>
          </p:cNvPr>
          <p:cNvSpPr/>
          <p:nvPr/>
        </p:nvSpPr>
        <p:spPr bwMode="gray">
          <a:xfrm>
            <a:off x="4315950" y="2427842"/>
            <a:ext cx="5066565" cy="1365302"/>
          </a:xfrm>
          <a:prstGeom prst="rect">
            <a:avLst/>
          </a:prstGeom>
          <a:solidFill>
            <a:schemeClr val="accent5">
              <a:lumMod val="1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it-IT" sz="1400" dirty="0">
                <a:solidFill>
                  <a:schemeClr val="tx1"/>
                </a:solidFill>
              </a:rPr>
              <a:t>Chemical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A15BF14-D046-49B5-A1C6-D4F5F9AC30C1}"/>
              </a:ext>
            </a:extLst>
          </p:cNvPr>
          <p:cNvSpPr/>
          <p:nvPr/>
        </p:nvSpPr>
        <p:spPr bwMode="gray">
          <a:xfrm>
            <a:off x="2501553" y="4253257"/>
            <a:ext cx="4683722" cy="994944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Pulp &amp; Paper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80DB47-B241-48B5-A5C2-210DEBF3B03F}"/>
              </a:ext>
            </a:extLst>
          </p:cNvPr>
          <p:cNvGrpSpPr/>
          <p:nvPr/>
        </p:nvGrpSpPr>
        <p:grpSpPr>
          <a:xfrm>
            <a:off x="8261473" y="2083372"/>
            <a:ext cx="917722" cy="890951"/>
            <a:chOff x="8261473" y="2083372"/>
            <a:chExt cx="917722" cy="89095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A86BB17-3402-4FC3-8D5B-0F7C41EE5B9E}"/>
                </a:ext>
              </a:extLst>
            </p:cNvPr>
            <p:cNvSpPr/>
            <p:nvPr/>
          </p:nvSpPr>
          <p:spPr bwMode="gray">
            <a:xfrm>
              <a:off x="8280286" y="2083372"/>
              <a:ext cx="890951" cy="8909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870FD8F-5BC1-4731-92C8-A53AA37FDAC4}"/>
                </a:ext>
              </a:extLst>
            </p:cNvPr>
            <p:cNvSpPr txBox="1"/>
            <p:nvPr/>
          </p:nvSpPr>
          <p:spPr bwMode="gray">
            <a:xfrm>
              <a:off x="8261473" y="2356490"/>
              <a:ext cx="917722" cy="27804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266MV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8B531F-ED50-464C-A330-48B98BC64E55}"/>
              </a:ext>
            </a:extLst>
          </p:cNvPr>
          <p:cNvGrpSpPr/>
          <p:nvPr/>
        </p:nvGrpSpPr>
        <p:grpSpPr>
          <a:xfrm>
            <a:off x="6559713" y="2640634"/>
            <a:ext cx="917722" cy="890951"/>
            <a:chOff x="6559713" y="2640634"/>
            <a:chExt cx="917722" cy="89095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8CA3FF-C140-4013-BB05-D1B46DA42AAC}"/>
                </a:ext>
              </a:extLst>
            </p:cNvPr>
            <p:cNvSpPr/>
            <p:nvPr/>
          </p:nvSpPr>
          <p:spPr bwMode="gray">
            <a:xfrm>
              <a:off x="6578526" y="2640634"/>
              <a:ext cx="890951" cy="8909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B2293A-C652-4517-8858-EA3A2F29A942}"/>
                </a:ext>
              </a:extLst>
            </p:cNvPr>
            <p:cNvSpPr txBox="1"/>
            <p:nvPr/>
          </p:nvSpPr>
          <p:spPr bwMode="gray">
            <a:xfrm>
              <a:off x="6559713" y="2913752"/>
              <a:ext cx="917722" cy="27804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266xxT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758286-9C69-44FC-9885-270463B8A618}"/>
              </a:ext>
            </a:extLst>
          </p:cNvPr>
          <p:cNvGrpSpPr/>
          <p:nvPr/>
        </p:nvGrpSpPr>
        <p:grpSpPr>
          <a:xfrm>
            <a:off x="4624377" y="3167578"/>
            <a:ext cx="917722" cy="890951"/>
            <a:chOff x="4624377" y="3167578"/>
            <a:chExt cx="917722" cy="89095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52FFAC5-D0D4-4577-99A5-85579CC9B6E6}"/>
                </a:ext>
              </a:extLst>
            </p:cNvPr>
            <p:cNvSpPr/>
            <p:nvPr/>
          </p:nvSpPr>
          <p:spPr bwMode="gray">
            <a:xfrm>
              <a:off x="4643190" y="3167578"/>
              <a:ext cx="890951" cy="8909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FA4BAA4-68F4-4131-9077-3B648B581CEF}"/>
                </a:ext>
              </a:extLst>
            </p:cNvPr>
            <p:cNvSpPr txBox="1"/>
            <p:nvPr/>
          </p:nvSpPr>
          <p:spPr bwMode="gray">
            <a:xfrm>
              <a:off x="4624377" y="3440696"/>
              <a:ext cx="917722" cy="278045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266xxH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4FC44-25C1-4AF2-A33B-325A50D3785E}"/>
              </a:ext>
            </a:extLst>
          </p:cNvPr>
          <p:cNvGrpSpPr/>
          <p:nvPr/>
        </p:nvGrpSpPr>
        <p:grpSpPr>
          <a:xfrm>
            <a:off x="2143947" y="4334725"/>
            <a:ext cx="1007026" cy="1145695"/>
            <a:chOff x="9009387" y="4259509"/>
            <a:chExt cx="1007026" cy="1145695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52CDF60-94EF-45B6-91B4-CA389BA82BF5}"/>
                </a:ext>
              </a:extLst>
            </p:cNvPr>
            <p:cNvSpPr/>
            <p:nvPr/>
          </p:nvSpPr>
          <p:spPr bwMode="gray">
            <a:xfrm>
              <a:off x="9035991" y="4262134"/>
              <a:ext cx="965012" cy="36571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A3D654-37EC-4914-9FA8-C9ACFD932F64}"/>
                </a:ext>
              </a:extLst>
            </p:cNvPr>
            <p:cNvGrpSpPr/>
            <p:nvPr/>
          </p:nvGrpSpPr>
          <p:grpSpPr>
            <a:xfrm>
              <a:off x="9009387" y="4259509"/>
              <a:ext cx="1007026" cy="1145695"/>
              <a:chOff x="2002584" y="4325793"/>
              <a:chExt cx="1007026" cy="1145695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7EFAD62-422C-48F9-B0C2-A66266E15ADC}"/>
                  </a:ext>
                </a:extLst>
              </p:cNvPr>
              <p:cNvSpPr/>
              <p:nvPr/>
            </p:nvSpPr>
            <p:spPr bwMode="gray">
              <a:xfrm>
                <a:off x="2060287" y="4580537"/>
                <a:ext cx="890951" cy="8909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3684306-6867-448A-BADE-7A98F74089C2}"/>
                  </a:ext>
                </a:extLst>
              </p:cNvPr>
              <p:cNvSpPr txBox="1"/>
              <p:nvPr/>
            </p:nvSpPr>
            <p:spPr bwMode="gray">
              <a:xfrm>
                <a:off x="2041474" y="4853655"/>
                <a:ext cx="917722" cy="278045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/>
                    </a:solidFill>
                  </a:rPr>
                  <a:t>PxS100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F29998C-1E1B-4BB9-81F7-462689F6FB46}"/>
                  </a:ext>
                </a:extLst>
              </p:cNvPr>
              <p:cNvSpPr txBox="1"/>
              <p:nvPr/>
            </p:nvSpPr>
            <p:spPr bwMode="gray">
              <a:xfrm>
                <a:off x="2002584" y="4325793"/>
                <a:ext cx="1007026" cy="278045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UPGRADE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E296683-7311-4416-DCEE-CF58A9CE74C5}"/>
              </a:ext>
            </a:extLst>
          </p:cNvPr>
          <p:cNvGrpSpPr/>
          <p:nvPr/>
        </p:nvGrpSpPr>
        <p:grpSpPr>
          <a:xfrm>
            <a:off x="3405056" y="3614158"/>
            <a:ext cx="1007026" cy="1145695"/>
            <a:chOff x="9009387" y="4259509"/>
            <a:chExt cx="1007026" cy="114569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4B2A7F-6CAA-AD01-0AF7-FF81F7A922C3}"/>
                </a:ext>
              </a:extLst>
            </p:cNvPr>
            <p:cNvSpPr/>
            <p:nvPr/>
          </p:nvSpPr>
          <p:spPr bwMode="gray">
            <a:xfrm>
              <a:off x="9035991" y="4262134"/>
              <a:ext cx="965012" cy="36571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6D3AEA2-A351-A463-B668-F77E0630F3D3}"/>
                </a:ext>
              </a:extLst>
            </p:cNvPr>
            <p:cNvGrpSpPr/>
            <p:nvPr/>
          </p:nvGrpSpPr>
          <p:grpSpPr>
            <a:xfrm>
              <a:off x="9009387" y="4259509"/>
              <a:ext cx="1007026" cy="1145695"/>
              <a:chOff x="2002584" y="4325793"/>
              <a:chExt cx="1007026" cy="114569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3DD1366-E923-E028-9D1D-637EEFFCF8BB}"/>
                  </a:ext>
                </a:extLst>
              </p:cNvPr>
              <p:cNvSpPr/>
              <p:nvPr/>
            </p:nvSpPr>
            <p:spPr bwMode="gray">
              <a:xfrm>
                <a:off x="2060287" y="4580537"/>
                <a:ext cx="890951" cy="8909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E31070-EE8C-2E71-3A40-1DA6B305C9D6}"/>
                  </a:ext>
                </a:extLst>
              </p:cNvPr>
              <p:cNvSpPr txBox="1"/>
              <p:nvPr/>
            </p:nvSpPr>
            <p:spPr bwMode="gray">
              <a:xfrm>
                <a:off x="2041474" y="4635455"/>
                <a:ext cx="917722" cy="278045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/>
                    </a:solidFill>
                  </a:rPr>
                  <a:t>PxF100</a:t>
                </a:r>
              </a:p>
              <a:p>
                <a:pPr algn="ctr"/>
                <a:r>
                  <a:rPr lang="en-US" sz="1400" b="1" dirty="0">
                    <a:solidFill>
                      <a:schemeClr val="bg2"/>
                    </a:solidFill>
                  </a:rPr>
                  <a:t>PxD100</a:t>
                </a:r>
              </a:p>
              <a:p>
                <a:pPr algn="ctr"/>
                <a:r>
                  <a:rPr lang="en-US" sz="1400" b="1" dirty="0">
                    <a:solidFill>
                      <a:schemeClr val="bg2"/>
                    </a:solidFill>
                  </a:rPr>
                  <a:t>PxP100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3647CF7-0A9A-0142-B3E1-333E3EB37929}"/>
                  </a:ext>
                </a:extLst>
              </p:cNvPr>
              <p:cNvSpPr txBox="1"/>
              <p:nvPr/>
            </p:nvSpPr>
            <p:spPr bwMode="gray">
              <a:xfrm>
                <a:off x="2002584" y="4325793"/>
                <a:ext cx="1007026" cy="278045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UPGRADE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77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8" grpId="0" animBg="1"/>
      <p:bldP spid="39" grpId="0" animBg="1"/>
      <p:bldP spid="22" grpId="0" animBg="1"/>
      <p:bldP spid="24" grpId="0" animBg="1"/>
      <p:bldP spid="31" grpId="0" animBg="1"/>
      <p:bldP spid="36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04660A4-7F62-40FA-B7A4-0FCF6E91C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Product structure and rules</a:t>
            </a:r>
          </a:p>
        </p:txBody>
      </p:sp>
    </p:spTree>
    <p:extLst>
      <p:ext uri="{BB962C8B-B14F-4D97-AF65-F5344CB8AC3E}">
        <p14:creationId xmlns:p14="http://schemas.microsoft.com/office/powerpoint/2010/main" val="9998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F2BF3-3CEC-49E0-BD91-84B5504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Pxx100 – The Essential Pressure Transmitter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A50B9-A494-46E6-88A0-2959FB4A60F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E2DF-2EE8-46FF-900E-9083153B7D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9D99C-2564-4636-B150-98A68C6ACFD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54AB3A-297E-4DEC-9D81-16FEBC777C4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Model overview</a:t>
            </a:r>
          </a:p>
          <a:p>
            <a:endParaRPr lang="en-US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DA087F-A923-41CB-8617-E0D64C1FBE3D}"/>
              </a:ext>
            </a:extLst>
          </p:cNvPr>
          <p:cNvSpPr/>
          <p:nvPr/>
        </p:nvSpPr>
        <p:spPr>
          <a:xfrm>
            <a:off x="332366" y="2002513"/>
            <a:ext cx="10486609" cy="200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PGS100 / PAS100 </a:t>
            </a:r>
            <a:r>
              <a:rPr lang="en-US" sz="2000" dirty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  <a:sym typeface="Wingdings" panose="05000000000000000000" pitchFamily="2" charset="2"/>
              </a:rPr>
              <a:t> standard model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>
                <a:solidFill>
                  <a:schemeClr val="tx2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  <a:sym typeface="Wingdings" panose="05000000000000000000" pitchFamily="2" charset="2"/>
              </a:rPr>
              <a:t>PGF100 / PAF100  food and beverage model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>
                <a:solidFill>
                  <a:schemeClr val="tx2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  <a:sym typeface="Wingdings" panose="05000000000000000000" pitchFamily="2" charset="2"/>
              </a:rPr>
              <a:t>PGP100 / PAP100  pulp and paper model</a:t>
            </a:r>
            <a:endParaRPr lang="it-IT" sz="2400" dirty="0">
              <a:solidFill>
                <a:schemeClr val="tx2"/>
              </a:solidFill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>
                <a:solidFill>
                  <a:schemeClr val="tx2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  <a:sym typeface="Wingdings" panose="05000000000000000000" pitchFamily="2" charset="2"/>
              </a:rPr>
              <a:t>PGD100 / PAD100  remote seal model mounting S26FA/FE / S26WA/WE / S26RA/RE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D91B5E-C73C-4659-B34A-015025FE97B8}"/>
              </a:ext>
            </a:extLst>
          </p:cNvPr>
          <p:cNvSpPr/>
          <p:nvPr/>
        </p:nvSpPr>
        <p:spPr>
          <a:xfrm>
            <a:off x="332367" y="1589213"/>
            <a:ext cx="2691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ST 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- 6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  DIGITS</a:t>
            </a:r>
          </a:p>
        </p:txBody>
      </p:sp>
    </p:spTree>
    <p:extLst>
      <p:ext uri="{BB962C8B-B14F-4D97-AF65-F5344CB8AC3E}">
        <p14:creationId xmlns:p14="http://schemas.microsoft.com/office/powerpoint/2010/main" val="133661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F2BF3-3CEC-49E0-BD91-84B5504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Pxx100 – The Essential Pressure Transmitter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A50B9-A494-46E6-88A0-2959FB4A60F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E2DF-2EE8-46FF-900E-9083153B7D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9D99C-2564-4636-B150-98A68C6ACFD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54AB3A-297E-4DEC-9D81-16FEBC777C4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Model overview</a:t>
            </a:r>
          </a:p>
          <a:p>
            <a:endParaRPr lang="en-US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D91B5E-C73C-4659-B34A-015025FE97B8}"/>
              </a:ext>
            </a:extLst>
          </p:cNvPr>
          <p:cNvSpPr/>
          <p:nvPr/>
        </p:nvSpPr>
        <p:spPr>
          <a:xfrm>
            <a:off x="332367" y="1589213"/>
            <a:ext cx="7511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  DIGIT - SENSOR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3A421E6-566B-48FE-B3EF-9F05E5068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787"/>
              </p:ext>
            </p:extLst>
          </p:nvPr>
        </p:nvGraphicFramePr>
        <p:xfrm>
          <a:off x="421652" y="1968357"/>
          <a:ext cx="5041900" cy="188595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90954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3950946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60 mbar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400 mbar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106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2.5 bar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11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10 bar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733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K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40 bar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581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kern="120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100 bar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11140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0C53AE3-F556-4803-B718-A5266E51446E}"/>
              </a:ext>
            </a:extLst>
          </p:cNvPr>
          <p:cNvSpPr/>
          <p:nvPr/>
        </p:nvSpPr>
        <p:spPr>
          <a:xfrm>
            <a:off x="332366" y="4033303"/>
            <a:ext cx="7075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 - 9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  DIGITS - MWP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3BFD0F-E7F0-4C62-9200-04E8FA554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557270"/>
              </p:ext>
            </p:extLst>
          </p:nvPr>
        </p:nvGraphicFramePr>
        <p:xfrm>
          <a:off x="421652" y="4522278"/>
          <a:ext cx="5041900" cy="3143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90954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3950946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Standard by design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26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F2BF3-3CEC-49E0-BD91-84B5504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Pxx100 – The Essential Pressure Transmitter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A50B9-A494-46E6-88A0-2959FB4A60F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E2DF-2EE8-46FF-900E-9083153B7D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9D99C-2564-4636-B150-98A68C6ACFD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54AB3A-297E-4DEC-9D81-16FEBC777C4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Model overview</a:t>
            </a:r>
          </a:p>
          <a:p>
            <a:endParaRPr lang="en-US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D91B5E-C73C-4659-B34A-015025FE97B8}"/>
              </a:ext>
            </a:extLst>
          </p:cNvPr>
          <p:cNvSpPr/>
          <p:nvPr/>
        </p:nvSpPr>
        <p:spPr>
          <a:xfrm>
            <a:off x="332367" y="1589213"/>
            <a:ext cx="7788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  DIGIT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3A421E6-566B-48FE-B3EF-9F05E5068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04423"/>
              </p:ext>
            </p:extLst>
          </p:nvPr>
        </p:nvGraphicFramePr>
        <p:xfrm>
          <a:off x="421652" y="1968357"/>
          <a:ext cx="8596513" cy="177355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49896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2548821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529136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342238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1266738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459684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it-IT" sz="1600" kern="120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kern="120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AISI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 (default)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106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kern="120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11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Diaflex (on AISI)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kern="120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111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Diaflex (on HC)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kern="120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6700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H-Shield (on AISI)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kern="120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kern="120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kern="120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18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Duplex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kern="120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kern="120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kern="120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94191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0C53AE3-F556-4803-B718-A5266E51446E}"/>
              </a:ext>
            </a:extLst>
          </p:cNvPr>
          <p:cNvSpPr/>
          <p:nvPr/>
        </p:nvSpPr>
        <p:spPr>
          <a:xfrm>
            <a:off x="332366" y="3882301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 DIGIT – FILL FLUID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7D7C830-7620-4165-A7A5-FDB40574B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377492"/>
              </p:ext>
            </p:extLst>
          </p:nvPr>
        </p:nvGraphicFramePr>
        <p:xfrm>
          <a:off x="421652" y="4250821"/>
          <a:ext cx="8596513" cy="12668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49896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2548821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1529136">
                  <a:extLst>
                    <a:ext uri="{9D8B030D-6E8A-4147-A177-3AD203B41FA5}">
                      <a16:colId xmlns:a16="http://schemas.microsoft.com/office/drawing/2014/main" val="1757166015"/>
                    </a:ext>
                  </a:extLst>
                </a:gridCol>
                <a:gridCol w="1342238">
                  <a:extLst>
                    <a:ext uri="{9D8B030D-6E8A-4147-A177-3AD203B41FA5}">
                      <a16:colId xmlns:a16="http://schemas.microsoft.com/office/drawing/2014/main" val="1857839546"/>
                    </a:ext>
                  </a:extLst>
                </a:gridCol>
                <a:gridCol w="1266738">
                  <a:extLst>
                    <a:ext uri="{9D8B030D-6E8A-4147-A177-3AD203B41FA5}">
                      <a16:colId xmlns:a16="http://schemas.microsoft.com/office/drawing/2014/main" val="3279524957"/>
                    </a:ext>
                  </a:extLst>
                </a:gridCol>
                <a:gridCol w="1459684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6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kern="1200" noProof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PxS100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PxF100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PxP100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PxD100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Silicone oil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 (default)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106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Inert oil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noProof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kern="1200" noProof="0" dirty="0">
                        <a:solidFill>
                          <a:schemeClr val="tx1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111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6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6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Mineral white oil (FDA)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kern="1200" noProof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kern="1200" noProof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111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6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6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Vegetal white oil (FDA)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kern="1200" noProof="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18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4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F2BF3-3CEC-49E0-BD91-84B5504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PxF100 – The Essential Pressure Transmitter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A50B9-A494-46E6-88A0-2959FB4A60F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E2DF-2EE8-46FF-900E-9083153B7D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r>
              <a:rPr lang="en-US" dirty="0"/>
              <a:t>*only available with AISI diaphragm</a:t>
            </a:r>
          </a:p>
          <a:p>
            <a:pPr lvl="8"/>
            <a:r>
              <a:rPr lang="en-US" dirty="0"/>
              <a:t>** available with AISI, DIAFLEX, HC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9D99C-2564-4636-B150-98A68C6ACFD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54AB3A-297E-4DEC-9D81-16FEBC777C4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Model overview</a:t>
            </a:r>
          </a:p>
          <a:p>
            <a:endParaRPr lang="en-US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D91B5E-C73C-4659-B34A-015025FE97B8}"/>
              </a:ext>
            </a:extLst>
          </p:cNvPr>
          <p:cNvSpPr/>
          <p:nvPr/>
        </p:nvSpPr>
        <p:spPr>
          <a:xfrm>
            <a:off x="332367" y="1589213"/>
            <a:ext cx="7788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  DIGIT – PROCESS CONNECTION MATERIAL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3A421E6-566B-48FE-B3EF-9F05E5068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305268"/>
              </p:ext>
            </p:extLst>
          </p:nvPr>
        </p:nvGraphicFramePr>
        <p:xfrm>
          <a:off x="421652" y="1968357"/>
          <a:ext cx="4309739" cy="50673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64045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3745694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it-IT" sz="1600" kern="120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kern="1200" dirty="0">
                        <a:solidFill>
                          <a:schemeClr val="tx2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AISI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106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0C53AE3-F556-4803-B718-A5266E51446E}"/>
              </a:ext>
            </a:extLst>
          </p:cNvPr>
          <p:cNvSpPr/>
          <p:nvPr/>
        </p:nvSpPr>
        <p:spPr>
          <a:xfrm>
            <a:off x="333264" y="2560300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13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 DIGIT – PROCESS CONNECTION SIZE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7D7C830-7620-4165-A7A5-FDB40574B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45454"/>
              </p:ext>
            </p:extLst>
          </p:nvPr>
        </p:nvGraphicFramePr>
        <p:xfrm>
          <a:off x="421652" y="2959532"/>
          <a:ext cx="5017752" cy="255811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51471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4466281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</a:tblGrid>
              <a:tr h="284235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Front bonded G1" hygienic (adapter-compatible)**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443665"/>
                  </a:ext>
                </a:extLst>
              </a:tr>
              <a:tr h="284235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Tri-Clamp ISO2852 DN 38 (1½"), DIN 32676 DN 40*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108021"/>
                  </a:ext>
                </a:extLst>
              </a:tr>
              <a:tr h="284235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Tri-Clamp ISO2852 DN 25 (1"), DIN 32676 DN 25*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129912"/>
                  </a:ext>
                </a:extLst>
              </a:tr>
              <a:tr h="284235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Tri-Clamp ISO2852 DN 40-51 (2"), DIN 32676 DN 50*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07312"/>
                  </a:ext>
                </a:extLst>
              </a:tr>
              <a:tr h="284235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Tri-Clamp ISO2852 DN 70 (3"), DIN 32676 DN 65*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28323"/>
                  </a:ext>
                </a:extLst>
              </a:tr>
              <a:tr h="284235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Tri-Clamp ISO2852 DN 101,6 (4"), DIN 32676 DN 100*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981045"/>
                  </a:ext>
                </a:extLst>
              </a:tr>
              <a:tr h="284235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DRD 65mm (DN 50)*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207332"/>
                  </a:ext>
                </a:extLst>
              </a:tr>
              <a:tr h="284235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Diary 11851 DN40 PN40*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4616"/>
                  </a:ext>
                </a:extLst>
              </a:tr>
              <a:tr h="284235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Diary 11851 DN50 PN25*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0910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BE472C-CAF1-473D-8E5F-2530FD474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6820"/>
              </p:ext>
            </p:extLst>
          </p:nvPr>
        </p:nvGraphicFramePr>
        <p:xfrm>
          <a:off x="6224090" y="2959533"/>
          <a:ext cx="5017751" cy="230925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45826">
                  <a:extLst>
                    <a:ext uri="{9D8B030D-6E8A-4147-A177-3AD203B41FA5}">
                      <a16:colId xmlns:a16="http://schemas.microsoft.com/office/drawing/2014/main" val="2879579873"/>
                    </a:ext>
                  </a:extLst>
                </a:gridCol>
                <a:gridCol w="4471925">
                  <a:extLst>
                    <a:ext uri="{9D8B030D-6E8A-4147-A177-3AD203B41FA5}">
                      <a16:colId xmlns:a16="http://schemas.microsoft.com/office/drawing/2014/main" val="1192990888"/>
                    </a:ext>
                  </a:extLst>
                </a:gridCol>
              </a:tblGrid>
              <a:tr h="288657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SMS 1 ½" PN40 (</a:t>
                      </a:r>
                      <a:r>
                        <a:rPr lang="en-US" sz="1400" kern="1200" noProof="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dia</a:t>
                      </a:r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35)*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362350"/>
                  </a:ext>
                </a:extLst>
              </a:tr>
              <a:tr h="288657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SMS 2" PN40 (</a:t>
                      </a:r>
                      <a:r>
                        <a:rPr lang="en-US" sz="1400" kern="1200" noProof="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dia</a:t>
                      </a:r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45)*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68175"/>
                  </a:ext>
                </a:extLst>
              </a:tr>
              <a:tr h="288657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400" kern="120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Varinline</a:t>
                      </a:r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® F DN25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88337"/>
                  </a:ext>
                </a:extLst>
              </a:tr>
              <a:tr h="288657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400" kern="120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Varinline</a:t>
                      </a:r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® N DN40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2958"/>
                  </a:ext>
                </a:extLst>
              </a:tr>
              <a:tr h="288657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400" kern="120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Neumo</a:t>
                      </a:r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</a:t>
                      </a:r>
                      <a:r>
                        <a:rPr lang="it-IT" sz="1400" kern="120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Biocontrol</a:t>
                      </a:r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® D50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395257"/>
                  </a:ext>
                </a:extLst>
              </a:tr>
              <a:tr h="288657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Q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400" kern="120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Neumo</a:t>
                      </a:r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</a:t>
                      </a:r>
                      <a:r>
                        <a:rPr lang="it-IT" sz="1400" kern="120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Biocontrol</a:t>
                      </a:r>
                      <a:r>
                        <a:rPr lang="it-IT" sz="14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® D65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43073"/>
                  </a:ext>
                </a:extLst>
              </a:tr>
              <a:tr h="288657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Dairy DIN 11864-1 </a:t>
                      </a:r>
                      <a:r>
                        <a:rPr lang="en-US" sz="1400" kern="1200" noProof="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typeA</a:t>
                      </a:r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DN40 PN40*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272488"/>
                  </a:ext>
                </a:extLst>
              </a:tr>
              <a:tr h="288657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en-US" sz="1400" kern="1200" noProof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Dairy DIN 11864-1 </a:t>
                      </a:r>
                      <a:r>
                        <a:rPr lang="en-US" sz="1400" kern="1200" noProof="0" dirty="0" err="1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typeA</a:t>
                      </a:r>
                      <a:r>
                        <a:rPr lang="en-US" sz="1400" kern="1200" noProof="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 DN50 PN25*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221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71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EF2BF3-3CEC-49E0-BD91-84B5504C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PxP100 – The Essential Pressure Transmitter -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JAN 2022</a:t>
            </a:r>
            <a:br>
              <a:rPr lang="en-US" sz="2400" kern="1200" dirty="0">
                <a:solidFill>
                  <a:srgbClr val="FF0000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A50B9-A494-46E6-88A0-2959FB4A60F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April 26,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E2DF-2EE8-46FF-900E-9083153B7D5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9D99C-2564-4636-B150-98A68C6ACFD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54AB3A-297E-4DEC-9D81-16FEBC777C4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Model overview</a:t>
            </a:r>
          </a:p>
          <a:p>
            <a:endParaRPr lang="en-US">
              <a:latin typeface="ABBvoice Light" panose="020D0403020503020204" pitchFamily="34" charset="0"/>
              <a:ea typeface="ABBvoice Light" panose="020D0403020503020204" pitchFamily="34" charset="0"/>
              <a:cs typeface="ABBvoice Light" panose="020D04030205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D91B5E-C73C-4659-B34A-015025FE97B8}"/>
              </a:ext>
            </a:extLst>
          </p:cNvPr>
          <p:cNvSpPr/>
          <p:nvPr/>
        </p:nvSpPr>
        <p:spPr>
          <a:xfrm>
            <a:off x="332367" y="1589213"/>
            <a:ext cx="7788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  DIGIT – PROCESS CONNECTION MATERIAL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3A421E6-566B-48FE-B3EF-9F05E5068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952225"/>
              </p:ext>
            </p:extLst>
          </p:nvPr>
        </p:nvGraphicFramePr>
        <p:xfrm>
          <a:off x="421652" y="1968357"/>
          <a:ext cx="4309739" cy="50673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64045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3745694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endParaRPr lang="it-IT" sz="1600" kern="1200" dirty="0">
                        <a:solidFill>
                          <a:srgbClr val="FF0000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kern="1200" dirty="0">
                        <a:solidFill>
                          <a:srgbClr val="FF0000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48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AISI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11060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0C53AE3-F556-4803-B718-A5266E51446E}"/>
              </a:ext>
            </a:extLst>
          </p:cNvPr>
          <p:cNvSpPr/>
          <p:nvPr/>
        </p:nvSpPr>
        <p:spPr>
          <a:xfrm>
            <a:off x="333264" y="2560300"/>
            <a:ext cx="743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13</a:t>
            </a:r>
            <a:r>
              <a:rPr lang="en-US" b="1" spc="3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b="1" spc="300" dirty="0">
                <a:solidFill>
                  <a:schemeClr val="bg1">
                    <a:lumMod val="50000"/>
                  </a:schemeClr>
                </a:solidFill>
              </a:rPr>
              <a:t> DIGIT – PROCESS CONNECTION SIZE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7D7C830-7620-4165-A7A5-FDB40574B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156246"/>
              </p:ext>
            </p:extLst>
          </p:nvPr>
        </p:nvGraphicFramePr>
        <p:xfrm>
          <a:off x="421652" y="2867254"/>
          <a:ext cx="10349812" cy="301180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76638">
                  <a:extLst>
                    <a:ext uri="{9D8B030D-6E8A-4147-A177-3AD203B41FA5}">
                      <a16:colId xmlns:a16="http://schemas.microsoft.com/office/drawing/2014/main" val="876755208"/>
                    </a:ext>
                  </a:extLst>
                </a:gridCol>
                <a:gridCol w="6684059">
                  <a:extLst>
                    <a:ext uri="{9D8B030D-6E8A-4147-A177-3AD203B41FA5}">
                      <a16:colId xmlns:a16="http://schemas.microsoft.com/office/drawing/2014/main" val="731498503"/>
                    </a:ext>
                  </a:extLst>
                </a:gridCol>
                <a:gridCol w="3089115">
                  <a:extLst>
                    <a:ext uri="{9D8B030D-6E8A-4147-A177-3AD203B41FA5}">
                      <a16:colId xmlns:a16="http://schemas.microsoft.com/office/drawing/2014/main" val="90829133"/>
                    </a:ext>
                  </a:extLst>
                </a:gridCol>
              </a:tblGrid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endParaRPr lang="it-IT" sz="1600" kern="1200" dirty="0">
                        <a:solidFill>
                          <a:srgbClr val="FF0000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endParaRPr lang="en-US" sz="1600" kern="1200" dirty="0">
                        <a:solidFill>
                          <a:srgbClr val="FF0000"/>
                        </a:solidFill>
                        <a:latin typeface="ABBvoice Light" panose="020D0403020503020204" pitchFamily="34" charset="0"/>
                        <a:ea typeface="ABBvoice Light" panose="020D0403020503020204" pitchFamily="34" charset="0"/>
                        <a:cs typeface="ABBvoice Light" panose="020D04030205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S26 equivalent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665521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F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1 in. pulp and paper seal - sealing with gaskets to spud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S26KN - U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443665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1 1/2 in. pulp and paper seal - sealing with gasket to spud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S26KN - K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108021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6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1 in. pulp and paper seal with 1 in. NPT male threaded connection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S26KN - W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129912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6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1 1/2 in. pulp and paper seal with 1 1/2 in. NPT male threaded connection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S26KN - Z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07312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6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1 in. pulp and paper seal with G 1 in. A male threaded connection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S26KN - 1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528323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6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1 1/2 in. pulp and paper seal with G 1 1/2 in. A male threaded connection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S26KN - 2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981045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6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1 in. pulp and paper seal with ball valve connection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S26KN - Y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207332"/>
                  </a:ext>
                </a:extLst>
              </a:tr>
              <a:tr h="160102">
                <a:tc>
                  <a:txBody>
                    <a:bodyPr/>
                    <a:lstStyle/>
                    <a:p>
                      <a:pPr marL="0" algn="ctr" defTabSz="914491" rtl="0" eaLnBrk="1" fontAlgn="ctr" latinLnBrk="0" hangingPunct="1"/>
                      <a:r>
                        <a:rPr lang="it-IT" sz="1600" kern="120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1 1/2 in. pulp and paper seal - sealing with gasket to M44 threaded spud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91" rtl="0" eaLnBrk="1" fontAlgn="ctr" latinLnBrk="0" hangingPunct="1"/>
                      <a:r>
                        <a:rPr lang="it-IT" sz="1600" kern="1200" dirty="0">
                          <a:solidFill>
                            <a:schemeClr val="tx1"/>
                          </a:solidFill>
                          <a:latin typeface="ABBvoice Light" panose="020D0403020503020204" pitchFamily="34" charset="0"/>
                          <a:ea typeface="ABBvoice Light" panose="020D0403020503020204" pitchFamily="34" charset="0"/>
                          <a:cs typeface="ABBvoice Light" panose="020D0403020503020204" pitchFamily="34" charset="0"/>
                        </a:rPr>
                        <a:t>S26KN - V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4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3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BA9BBE7DC3649ACBBD4F810771DFC" ma:contentTypeVersion="10" ma:contentTypeDescription="Create a new document." ma:contentTypeScope="" ma:versionID="19acce8770c0b939d941ff5635b2ebfe">
  <xsd:schema xmlns:xsd="http://www.w3.org/2001/XMLSchema" xmlns:xs="http://www.w3.org/2001/XMLSchema" xmlns:p="http://schemas.microsoft.com/office/2006/metadata/properties" xmlns:ns3="83c82fa9-208d-4113-a467-e530b1fe0faf" targetNamespace="http://schemas.microsoft.com/office/2006/metadata/properties" ma:root="true" ma:fieldsID="e5b986cf23a9834fcc8ee45e64d1b7df" ns3:_="">
    <xsd:import namespace="83c82fa9-208d-4113-a467-e530b1fe0f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82fa9-208d-4113-a467-e530b1fe0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BFE2E3-EEA8-47EC-A4EB-EF2EB48328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124ADB-8F4A-44B1-99FB-64E90BEABD1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3c82fa9-208d-4113-a467-e530b1fe0fa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68D045-7EF8-460F-B62E-C7FF2E24CF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82fa9-208d-4113-a467-e530b1fe0f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ABB PowerPoint Template 16by9</Template>
  <TotalTime>7</TotalTime>
  <Words>1839</Words>
  <Application>Microsoft Office PowerPoint</Application>
  <PresentationFormat>Widescreen</PresentationFormat>
  <Paragraphs>779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ABBvoice</vt:lpstr>
      <vt:lpstr>ABBvoice Light</vt:lpstr>
      <vt:lpstr>ABBvoiceOffice</vt:lpstr>
      <vt:lpstr>Arial</vt:lpstr>
      <vt:lpstr>Symbol</vt:lpstr>
      <vt:lpstr>ABB Master</vt:lpstr>
      <vt:lpstr>Pxx100 – The Essential Pressure Transmitter </vt:lpstr>
      <vt:lpstr>Where do we want to sell Pxx100?</vt:lpstr>
      <vt:lpstr>Pxx100 – The essential pressure transmitter</vt:lpstr>
      <vt:lpstr>Product structure and rules</vt:lpstr>
      <vt:lpstr>Pxx100 – The Essential Pressure Transmitter</vt:lpstr>
      <vt:lpstr>Pxx100 – The Essential Pressure Transmitter</vt:lpstr>
      <vt:lpstr>Pxx100 – The Essential Pressure Transmitter</vt:lpstr>
      <vt:lpstr>PxF100 – The Essential Pressure Transmitter</vt:lpstr>
      <vt:lpstr>PxP100 – The Essential Pressure Transmitter - JAN 2022 </vt:lpstr>
      <vt:lpstr>PxD100 – The Essential Pressure Transmitter</vt:lpstr>
      <vt:lpstr>Pxx100 – The Essential Pressure Transmitter</vt:lpstr>
      <vt:lpstr>Pxx100 – The Essential Pressure Transmitter</vt:lpstr>
      <vt:lpstr>Pxx100 – The Essential Pressure Transmitter</vt:lpstr>
      <vt:lpstr>Pxx100 – The Essential Pressure Transmitter</vt:lpstr>
      <vt:lpstr>Pxx100 – The Essential Pressure Transmitter</vt:lpstr>
      <vt:lpstr>Pxx100 – The Essential Pressure Transmitter</vt:lpstr>
      <vt:lpstr>Pxx100 – The Essential Pressure Transmitter</vt:lpstr>
      <vt:lpstr>Pxx100 – The Essential Pressure Transmitter</vt:lpstr>
      <vt:lpstr>Pxx100 – The Essential Pressure Transmitter</vt:lpstr>
      <vt:lpstr>PxF100 – The Essential Pressure Transmitter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PxS 100 – Low Tier Pressure Transmitter</dc:title>
  <dc:creator>Giorgio Decataldo</dc:creator>
  <cp:lastModifiedBy>Lorenzo Gazzola</cp:lastModifiedBy>
  <cp:revision>119</cp:revision>
  <dcterms:created xsi:type="dcterms:W3CDTF">2019-08-23T09:56:45Z</dcterms:created>
  <dcterms:modified xsi:type="dcterms:W3CDTF">2023-04-26T12:43:12Z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0x010100478BA9BBE7DC3649ACBBD4F810771DFC</vt:lpwstr>
  </property>
</Properties>
</file>