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541" r:id="rId5"/>
    <p:sldId id="560" r:id="rId6"/>
    <p:sldId id="544" r:id="rId7"/>
    <p:sldId id="563" r:id="rId8"/>
    <p:sldId id="542" r:id="rId9"/>
    <p:sldId id="561" r:id="rId10"/>
    <p:sldId id="562" r:id="rId11"/>
    <p:sldId id="553" r:id="rId12"/>
    <p:sldId id="549" r:id="rId13"/>
    <p:sldId id="564" r:id="rId14"/>
    <p:sldId id="565" r:id="rId15"/>
    <p:sldId id="566" r:id="rId16"/>
    <p:sldId id="568" r:id="rId17"/>
    <p:sldId id="569" r:id="rId18"/>
    <p:sldId id="570" r:id="rId19"/>
    <p:sldId id="571" r:id="rId20"/>
    <p:sldId id="5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Liddil" initials="NL" lastIdx="39" clrIdx="0">
    <p:extLst>
      <p:ext uri="{19B8F6BF-5375-455C-9EA6-DF929625EA0E}">
        <p15:presenceInfo xmlns:p15="http://schemas.microsoft.com/office/powerpoint/2012/main" userId="S-1-5-21-3843430899-739076899-1899061497-1521" providerId="AD"/>
      </p:ext>
    </p:extLst>
  </p:cmAuthor>
  <p:cmAuthor id="2" name="JD Biros" initials="JB" lastIdx="9" clrIdx="1">
    <p:extLst>
      <p:ext uri="{19B8F6BF-5375-455C-9EA6-DF929625EA0E}">
        <p15:presenceInfo xmlns:p15="http://schemas.microsoft.com/office/powerpoint/2012/main" userId="S-1-5-21-3843430899-739076899-1899061497-1136" providerId="AD"/>
      </p:ext>
    </p:extLst>
  </p:cmAuthor>
  <p:cmAuthor id="3" name="Boban Gladovic" initials="BG" lastIdx="2" clrIdx="2">
    <p:extLst>
      <p:ext uri="{19B8F6BF-5375-455C-9EA6-DF929625EA0E}">
        <p15:presenceInfo xmlns:p15="http://schemas.microsoft.com/office/powerpoint/2012/main" userId="S-1-5-21-949097175-1232799982-392391902-43071" providerId="AD"/>
      </p:ext>
    </p:extLst>
  </p:cmAuthor>
  <p:cmAuthor id="4" name="Waqas Ikram" initials="WI" lastIdx="2" clrIdx="3">
    <p:extLst>
      <p:ext uri="{19B8F6BF-5375-455C-9EA6-DF929625EA0E}">
        <p15:presenceInfo xmlns:p15="http://schemas.microsoft.com/office/powerpoint/2012/main" userId="S-1-5-21-949097175-1232799982-392391902-304710" providerId="AD"/>
      </p:ext>
    </p:extLst>
  </p:cmAuthor>
  <p:cmAuthor id="5" name="Mike Schmidt" initials="MS" lastIdx="1" clrIdx="4">
    <p:extLst>
      <p:ext uri="{19B8F6BF-5375-455C-9EA6-DF929625EA0E}">
        <p15:presenceInfo xmlns:p15="http://schemas.microsoft.com/office/powerpoint/2012/main" userId="S-1-5-21-3843430899-739076899-1899061497-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9" autoAdjust="0"/>
    <p:restoredTop sz="96357" autoAdjust="0"/>
  </p:normalViewPr>
  <p:slideViewPr>
    <p:cSldViewPr snapToGrid="0" snapToObjects="1" showGuides="1">
      <p:cViewPr varScale="1">
        <p:scale>
          <a:sx n="25" d="100"/>
          <a:sy n="25" d="100"/>
        </p:scale>
        <p:origin x="2300" y="2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0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3/30/2022</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3/30/2022</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6</a:t>
            </a:fld>
            <a:endParaRPr lang="en-US" dirty="0"/>
          </a:p>
        </p:txBody>
      </p:sp>
    </p:spTree>
    <p:extLst>
      <p:ext uri="{BB962C8B-B14F-4D97-AF65-F5344CB8AC3E}">
        <p14:creationId xmlns:p14="http://schemas.microsoft.com/office/powerpoint/2010/main" val="296908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b="1" noProof="0" dirty="0"/>
              <a:t>FEATURES TO ANSWER TO REMOTE VISIBILITY DEMAND</a:t>
            </a:r>
          </a:p>
          <a:p>
            <a:endParaRPr lang="en-US" noProof="0" dirty="0"/>
          </a:p>
          <a:p>
            <a:r>
              <a:rPr lang="en-US" noProof="0" dirty="0"/>
              <a:t>The device can show up to 8 process variables that come from different connected devices, plus the indication about the goodness of the measure (good, uncertain, bad).</a:t>
            </a:r>
          </a:p>
          <a:p>
            <a:r>
              <a:rPr lang="en-US" noProof="0" dirty="0"/>
              <a:t>Also a single variable can be displayed multiple times with a defined refresh time (interval of 1 sec – preset).</a:t>
            </a:r>
          </a:p>
          <a:p>
            <a:r>
              <a:rPr lang="en-US" noProof="0" dirty="0"/>
              <a:t>In case of multiple variables, the sequence is defined by the ranking through which devices are connected to FF block (MAO).</a:t>
            </a:r>
          </a:p>
          <a:p>
            <a:endParaRPr lang="en-US" noProof="0" dirty="0"/>
          </a:p>
          <a:p>
            <a:r>
              <a:rPr lang="en-US" noProof="0" dirty="0"/>
              <a:t>The local display can be configured to ensure the proper setting of the incoming variables is correct.</a:t>
            </a:r>
          </a:p>
          <a:p>
            <a:r>
              <a:rPr lang="en-US" noProof="0" dirty="0"/>
              <a:t>In fact user can set in the position from 1 to 8 (max number of variables) each and every UOM coherent with the relevant analog input (connected device) </a:t>
            </a:r>
          </a:p>
          <a:p>
            <a:r>
              <a:rPr lang="en-US" noProof="0" dirty="0"/>
              <a:t>The Easy Set up and the Device Set Up functions are also active on the JDF300 allowing the following settings:</a:t>
            </a:r>
          </a:p>
          <a:p>
            <a:endParaRPr lang="en-US" noProof="0" dirty="0"/>
          </a:p>
          <a:p>
            <a:r>
              <a:rPr lang="en-GB" sz="1200" u="sng"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EASY SETUP:</a:t>
            </a:r>
            <a:endParaRPr lang="it-IT" sz="1200" u="sng"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Language -&gt; select the preferred language among the supported languages</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Contrast -&gt; Set the desired contrast for a better visualization</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Auto Scrolling -&gt; ON/OFF</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Input Selection S</a:t>
            </a:r>
            <a:r>
              <a:rPr lang="en-GB" sz="120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elect the </a:t>
            </a:r>
            <a:r>
              <a:rPr lang="en-GB" sz="1200" kern="1200" dirty="0" err="1">
                <a:solidFill>
                  <a:schemeClr val="tx1"/>
                </a:solidFill>
                <a:effectLst/>
                <a:latin typeface="ABBvoice" panose="020D0603020503020204" pitchFamily="34" charset="0"/>
                <a:ea typeface="ABBvoice" panose="020D0603020503020204" pitchFamily="34" charset="0"/>
                <a:cs typeface="ABBvoice" panose="020D0603020503020204" pitchFamily="34" charset="0"/>
              </a:rPr>
              <a:t>MAO_input</a:t>
            </a:r>
            <a:r>
              <a:rPr lang="en-GB" sz="120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 to be displayed</a:t>
            </a:r>
            <a:r>
              <a:rPr lang="en-GB" sz="1200" b="1"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 </a:t>
            </a:r>
            <a:endParaRPr lang="it-IT" sz="120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r>
              <a:rPr lang="en-GB" sz="120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 </a:t>
            </a:r>
            <a:endParaRPr lang="it-IT" sz="120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r>
              <a:rPr lang="en-GB" sz="1200" u="sng"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DEVICE SETUP:</a:t>
            </a:r>
            <a:endParaRPr lang="it-IT" sz="1200" u="sng"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Language  </a:t>
            </a:r>
          </a:p>
          <a:p>
            <a:pPr lvl="0"/>
            <a:r>
              <a:rPr lang="it-IT" sz="1200" b="0" kern="1200" dirty="0" err="1">
                <a:solidFill>
                  <a:schemeClr val="tx1"/>
                </a:solidFill>
                <a:effectLst/>
                <a:latin typeface="ABBvoice" panose="020D0603020503020204" pitchFamily="34" charset="0"/>
                <a:ea typeface="ABBvoice" panose="020D0603020503020204" pitchFamily="34" charset="0"/>
                <a:cs typeface="ABBvoice" panose="020D0603020503020204" pitchFamily="34" charset="0"/>
              </a:rPr>
              <a:t>Contrast</a:t>
            </a:r>
            <a:r>
              <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  </a:t>
            </a: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Auto Scrolling -&gt; ON/OFF</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Input selection -&gt; Select the </a:t>
            </a:r>
            <a:r>
              <a:rPr lang="en-GB" sz="1200" b="0" kern="1200" dirty="0" err="1">
                <a:solidFill>
                  <a:schemeClr val="tx1"/>
                </a:solidFill>
                <a:effectLst/>
                <a:latin typeface="ABBvoice" panose="020D0603020503020204" pitchFamily="34" charset="0"/>
                <a:ea typeface="ABBvoice" panose="020D0603020503020204" pitchFamily="34" charset="0"/>
                <a:cs typeface="ABBvoice" panose="020D0603020503020204" pitchFamily="34" charset="0"/>
              </a:rPr>
              <a:t>MAO_input</a:t>
            </a:r>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 to be displayed</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Inputs enable -&gt; Enable which of the 8 MAO inputs are used </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pPr lvl="0"/>
            <a:r>
              <a:rPr lang="en-GB"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Quality Status format -&gt; Text or Number</a:t>
            </a:r>
            <a:endParaRPr lang="it-IT" sz="1200" b="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endParaRPr>
          </a:p>
          <a:p>
            <a:endParaRPr lang="en-US" b="1" noProof="0" dirty="0"/>
          </a:p>
          <a:p>
            <a:r>
              <a:rPr lang="en-US" b="0" noProof="0" dirty="0"/>
              <a:t>Another element to be considered in the visibility context is the installation easiness.</a:t>
            </a:r>
          </a:p>
          <a:p>
            <a:r>
              <a:rPr lang="en-US" b="0" noProof="0" dirty="0"/>
              <a:t>JDF300 can be ordered with a multipurpose bracket that can be either used for wall or pipe installation freely.</a:t>
            </a:r>
          </a:p>
          <a:p>
            <a:r>
              <a:rPr lang="en-US" b="0" noProof="0" dirty="0"/>
              <a:t>No need for a specific ordering code on the part while having the opportunity to flexibly manage stock regardless off the application installation.</a:t>
            </a:r>
          </a:p>
          <a:p>
            <a:endParaRPr lang="en-US" b="1" noProof="0" dirty="0"/>
          </a:p>
          <a:p>
            <a:r>
              <a:rPr lang="en-US" b="1" noProof="0" dirty="0"/>
              <a:t>FEATURES TO ANSWER TO DELOCALIZED CONTROL DEMAND</a:t>
            </a:r>
          </a:p>
          <a:p>
            <a:endParaRPr lang="en-US" b="1" noProof="0" dirty="0"/>
          </a:p>
          <a:p>
            <a:r>
              <a:rPr lang="en-US" b="0" noProof="0" dirty="0"/>
              <a:t>JDF300 is featuring 5 specific blocks on top of the MAO one. These blocks are to be configured at DCS level so as to be exploited at their maximum potential.</a:t>
            </a:r>
          </a:p>
          <a:p>
            <a:r>
              <a:rPr lang="en-US" b="0" noProof="0" dirty="0"/>
              <a:t>The available function blocks are the following one:</a:t>
            </a:r>
          </a:p>
          <a:p>
            <a:pPr marL="171450" indent="-171450">
              <a:buFontTx/>
              <a:buChar char="-"/>
            </a:pPr>
            <a:r>
              <a:rPr lang="en-US" b="0" noProof="0" dirty="0"/>
              <a:t>arithmetic: this block allows to perform the arithmetic functions like sum, difference, average, compensated volume, etc.</a:t>
            </a:r>
          </a:p>
          <a:p>
            <a:pPr marL="171450" indent="-171450">
              <a:buFontTx/>
              <a:buChar char="-"/>
            </a:pPr>
            <a:r>
              <a:rPr lang="en-US" b="0" noProof="0" dirty="0"/>
              <a:t>Input selector: this block returns a specific output based on a set of rules to be applied on the input. For example it can return the “First Good” among the variables linked to the block. </a:t>
            </a:r>
          </a:p>
          <a:p>
            <a:pPr marL="171450" indent="-171450">
              <a:buFontTx/>
              <a:buChar char="-"/>
            </a:pPr>
            <a:r>
              <a:rPr lang="en-US" b="0" noProof="0" dirty="0"/>
              <a:t>Control selector: this block behaves in the same way input selector does, returning a specific output based on a set of rules that applies to a control block input. It is a more sophisticate way to define a control system: for example it could be used in systems where two controllers are used in parallel.</a:t>
            </a:r>
          </a:p>
          <a:p>
            <a:pPr marL="171450" indent="-171450">
              <a:buFontTx/>
              <a:buChar char="-"/>
            </a:pPr>
            <a:r>
              <a:rPr lang="en-US" b="0" noProof="0" dirty="0"/>
              <a:t>2 PID function blocks. PID stands for Proportional, integral, derivative and it’s a controlling block: </a:t>
            </a:r>
          </a:p>
          <a:p>
            <a:pPr marL="351450" lvl="1" indent="-171450">
              <a:buFontTx/>
              <a:buChar char="-"/>
            </a:pPr>
            <a:r>
              <a:rPr lang="en-US" b="0" noProof="0" dirty="0"/>
              <a:t>Proportional means that input is related to output through a coefficient that defines how the output needs to vary (i.e. 10% error means 10% opening of a valve for a tank filling system). This condition implies the presence of a minimum error that cannot be zeroed.</a:t>
            </a:r>
          </a:p>
          <a:p>
            <a:pPr marL="351450" lvl="1" indent="-171450">
              <a:buFontTx/>
              <a:buChar char="-"/>
            </a:pPr>
            <a:r>
              <a:rPr lang="en-US" b="0" noProof="0" dirty="0"/>
              <a:t>Integral means that the effect defined based on the input is related to the integral of the error, which means that the action will normalize the system behavior once the error is brought back to zero.  Using this method aims at reducing to zero the error.</a:t>
            </a:r>
          </a:p>
          <a:p>
            <a:pPr marL="351450" lvl="1" indent="-171450">
              <a:buFontTx/>
              <a:buChar char="-"/>
            </a:pPr>
            <a:r>
              <a:rPr lang="en-US" b="0" noProof="0" dirty="0"/>
              <a:t>Derivative means that the effect defined is based on the derivative of the error (i.e. inclination of the curve of the error). This allows to anticipate the effect of the error in case the error increases fast.</a:t>
            </a:r>
          </a:p>
          <a:p>
            <a:pPr marL="0" lvl="0" indent="0">
              <a:buFontTx/>
              <a:buNone/>
            </a:pPr>
            <a:endParaRPr lang="en-US" b="0" noProof="0" dirty="0"/>
          </a:p>
          <a:p>
            <a:pPr marL="0" lvl="0" indent="0">
              <a:buFontTx/>
              <a:buNone/>
            </a:pPr>
            <a:r>
              <a:rPr lang="en-US" b="0" noProof="0" dirty="0"/>
              <a:t>The LAS (or link active scheduler) is a function that activates autonomously in case of issues on the network.</a:t>
            </a:r>
          </a:p>
          <a:p>
            <a:pPr marL="0" lvl="0" indent="0">
              <a:buFontTx/>
              <a:buNone/>
            </a:pPr>
            <a:r>
              <a:rPr lang="en-US" b="0" noProof="0" dirty="0"/>
              <a:t>It basically replaces the scheduler defined by the DCS, allowing the control loop to be kept alive.</a:t>
            </a:r>
          </a:p>
          <a:p>
            <a:pPr marL="0" lvl="0" indent="0">
              <a:buFontTx/>
              <a:buNone/>
            </a:pPr>
            <a:r>
              <a:rPr lang="en-US" b="0" noProof="0" dirty="0"/>
              <a:t>This function is a way to ensure no losses are there in case of unexpected malfunctions of the control room.</a:t>
            </a:r>
          </a:p>
          <a:p>
            <a:pPr marL="0" lvl="0" indent="0">
              <a:buFontTx/>
              <a:buNone/>
            </a:pPr>
            <a:r>
              <a:rPr lang="en-US" b="0" noProof="0" dirty="0"/>
              <a:t>As well, it could be used in order to maintain efficiency in case of maintenance of DCS itself.</a:t>
            </a:r>
          </a:p>
          <a:p>
            <a:pPr marL="0" lvl="0" indent="0">
              <a:buFontTx/>
              <a:buNone/>
            </a:pPr>
            <a:endParaRPr lang="en-US" b="0" noProof="0" dirty="0"/>
          </a:p>
          <a:p>
            <a:r>
              <a:rPr lang="en-US" b="1" noProof="0" dirty="0"/>
              <a:t>FEATURES TO ANSWER TO FF NETWORK KIT DEMAND</a:t>
            </a:r>
          </a:p>
          <a:p>
            <a:pPr marL="0" lvl="0" indent="0">
              <a:buFontTx/>
              <a:buNone/>
            </a:pPr>
            <a:endParaRPr lang="en-US" b="0" noProof="0" dirty="0"/>
          </a:p>
          <a:p>
            <a:pPr marL="0" lvl="0" indent="0">
              <a:buFontTx/>
              <a:buNone/>
            </a:pPr>
            <a:r>
              <a:rPr lang="en-US" b="0" noProof="0" dirty="0"/>
              <a:t>Last but not least it is important to mention that JDF300 will fit into any FF network thanks to the intrinsic FF architecture on which it is built .</a:t>
            </a:r>
          </a:p>
          <a:p>
            <a:pPr marL="0" lvl="0" indent="0">
              <a:buFontTx/>
              <a:buNone/>
            </a:pPr>
            <a:r>
              <a:rPr lang="en-US" b="0" noProof="0" dirty="0"/>
              <a:t>This means that JDF300 can be connected to any existing network easily, no matter if the network is composed by ABBs or competitors products.</a:t>
            </a:r>
          </a:p>
          <a:p>
            <a:pPr marL="0" lvl="0" indent="0">
              <a:buFontTx/>
              <a:buNone/>
            </a:pPr>
            <a:r>
              <a:rPr lang="en-US" b="0" noProof="0" dirty="0"/>
              <a:t>When connected to a FF network, JDF300 can receive different types of inputs, as seen in the MAO section, including also the Setpoints that could be defined at DCS level or from other loop elements.</a:t>
            </a:r>
          </a:p>
          <a:p>
            <a:pPr marL="171450" indent="-171450">
              <a:buFontTx/>
              <a:buChar char="-"/>
            </a:pPr>
            <a:endParaRPr lang="en-US" b="0" noProof="0" dirty="0"/>
          </a:p>
          <a:p>
            <a:pPr marL="171450" indent="-171450">
              <a:buFontTx/>
              <a:buChar char="-"/>
            </a:pPr>
            <a:endParaRPr lang="en-US" b="0" noProof="0" dirty="0"/>
          </a:p>
          <a:p>
            <a:pPr marL="171450" indent="-171450">
              <a:buFontTx/>
              <a:buChar char="-"/>
            </a:pPr>
            <a:endParaRPr lang="en-US" b="0" noProof="0" dirty="0"/>
          </a:p>
          <a:p>
            <a:pPr marL="171450" indent="-171450">
              <a:buFontTx/>
              <a:buChar char="-"/>
            </a:pPr>
            <a:endParaRPr lang="en-US" b="0" noProof="0" dirty="0"/>
          </a:p>
          <a:p>
            <a:pPr marL="171450" indent="-171450">
              <a:buFontTx/>
              <a:buChar char="-"/>
            </a:pPr>
            <a:endParaRPr lang="en-US" b="0" noProof="0" dirty="0"/>
          </a:p>
          <a:p>
            <a:pPr marL="171450" indent="-171450">
              <a:buFontTx/>
              <a:buChar char="-"/>
            </a:pPr>
            <a:endParaRPr lang="en-US" b="0" noProof="0"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7</a:t>
            </a:fld>
            <a:endParaRPr lang="en-US" dirty="0"/>
          </a:p>
        </p:txBody>
      </p:sp>
    </p:spTree>
    <p:extLst>
      <p:ext uri="{BB962C8B-B14F-4D97-AF65-F5344CB8AC3E}">
        <p14:creationId xmlns:p14="http://schemas.microsoft.com/office/powerpoint/2010/main" val="249427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dirty="0"/>
              <a:t>COST SAVING</a:t>
            </a:r>
          </a:p>
          <a:p>
            <a:pPr marL="285750" indent="-285750">
              <a:lnSpc>
                <a:spcPct val="150000"/>
              </a:lnSpc>
              <a:buFont typeface="Arial" panose="020B0604020202020204" pitchFamily="34" charset="0"/>
              <a:buChar char="•"/>
            </a:pPr>
            <a:r>
              <a:rPr lang="en-US" dirty="0"/>
              <a:t>Lower operating cost:  monitoring system can be designed in a simpler way to leverage all the internal functions in the JDF300 function blocks library</a:t>
            </a:r>
          </a:p>
          <a:p>
            <a:pPr marL="285750" indent="-285750">
              <a:lnSpc>
                <a:spcPct val="150000"/>
              </a:lnSpc>
              <a:buFont typeface="Arial" panose="020B0604020202020204" pitchFamily="34" charset="0"/>
              <a:buChar char="•"/>
            </a:pPr>
            <a:r>
              <a:rPr lang="en-US" dirty="0"/>
              <a:t>Lower installation cost: store one bracket code for pipe and wall installation</a:t>
            </a:r>
          </a:p>
          <a:p>
            <a:pPr marL="285750" indent="-285750">
              <a:lnSpc>
                <a:spcPct val="150000"/>
              </a:lnSpc>
              <a:buFont typeface="Arial" panose="020B0604020202020204" pitchFamily="34" charset="0"/>
              <a:buChar char="•"/>
            </a:pPr>
            <a:r>
              <a:rPr lang="en-US" dirty="0"/>
              <a:t>Lower cost of ownership: combined certification and modular spare parts reduce immobilized capital</a:t>
            </a:r>
          </a:p>
          <a:p>
            <a:endParaRPr lang="it-IT" dirty="0"/>
          </a:p>
          <a:p>
            <a:r>
              <a:rPr lang="it-IT" b="1" dirty="0"/>
              <a:t>IMPROVED CONTROL</a:t>
            </a:r>
          </a:p>
          <a:p>
            <a:pPr marL="285750" indent="-285750">
              <a:lnSpc>
                <a:spcPct val="150000"/>
              </a:lnSpc>
              <a:buFont typeface="Arial" panose="020B0604020202020204" pitchFamily="34" charset="0"/>
              <a:buChar char="•"/>
            </a:pPr>
            <a:r>
              <a:rPr lang="en-US" dirty="0"/>
              <a:t>Faster in field diagnostic improved by multiple simultaneously available data</a:t>
            </a:r>
          </a:p>
          <a:p>
            <a:pPr marL="285750" indent="-285750">
              <a:lnSpc>
                <a:spcPct val="150000"/>
              </a:lnSpc>
              <a:buFont typeface="Arial" panose="020B0604020202020204" pitchFamily="34" charset="0"/>
              <a:buChar char="•"/>
            </a:pPr>
            <a:r>
              <a:rPr lang="en-US" dirty="0"/>
              <a:t>System failure recovery and stops avoidance through LAS capability</a:t>
            </a:r>
          </a:p>
          <a:p>
            <a:endParaRPr lang="it-IT" b="1" dirty="0"/>
          </a:p>
          <a:p>
            <a:r>
              <a:rPr lang="it-IT" b="1" dirty="0"/>
              <a:t>ENHANCED PRODUCTIVITY</a:t>
            </a:r>
          </a:p>
          <a:p>
            <a:pPr marL="285750" indent="-285750">
              <a:lnSpc>
                <a:spcPct val="150000"/>
              </a:lnSpc>
              <a:buFont typeface="Arial" panose="020B0604020202020204" pitchFamily="34" charset="0"/>
              <a:buChar char="•"/>
            </a:pPr>
            <a:r>
              <a:rPr lang="en-US" dirty="0"/>
              <a:t>No operators running around: by leveraging the sequence of variables, it is possible to observe more data in the same place and relevant to different devices across the plant.</a:t>
            </a:r>
          </a:p>
          <a:p>
            <a:pPr marL="285750" indent="-285750">
              <a:lnSpc>
                <a:spcPct val="150000"/>
              </a:lnSpc>
              <a:buFont typeface="Arial" panose="020B0604020202020204" pitchFamily="34" charset="0"/>
              <a:buChar char="•"/>
            </a:pPr>
            <a:r>
              <a:rPr lang="en-US" dirty="0"/>
              <a:t>No costs for training: operating the devices is the same as ABB 266 models. The simplicity of the JDF300 withstands in the common practices that are consolidated in the 266 range since years.</a:t>
            </a:r>
          </a:p>
          <a:p>
            <a:pPr marL="285750" indent="-285750">
              <a:lnSpc>
                <a:spcPct val="150000"/>
              </a:lnSpc>
              <a:buFont typeface="Arial" panose="020B0604020202020204" pitchFamily="34" charset="0"/>
              <a:buChar char="•"/>
            </a:pPr>
            <a:r>
              <a:rPr lang="en-US" dirty="0"/>
              <a:t>Improved operators’ safety level due to elimination of need to reach difficult measurement points. No more climbing or having to adjust using ladders and or other specific tools. Once installed, operators can safely monitor devices data avoiding any proximity or position-related risks.</a:t>
            </a:r>
          </a:p>
          <a:p>
            <a:endParaRPr lang="it-IT"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8</a:t>
            </a:fld>
            <a:endParaRPr lang="en-US" dirty="0"/>
          </a:p>
        </p:txBody>
      </p:sp>
    </p:spTree>
    <p:extLst>
      <p:ext uri="{BB962C8B-B14F-4D97-AF65-F5344CB8AC3E}">
        <p14:creationId xmlns:p14="http://schemas.microsoft.com/office/powerpoint/2010/main" val="3583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9</a:t>
            </a:fld>
            <a:endParaRPr lang="en-US" dirty="0"/>
          </a:p>
        </p:txBody>
      </p:sp>
    </p:spTree>
    <p:extLst>
      <p:ext uri="{BB962C8B-B14F-4D97-AF65-F5344CB8AC3E}">
        <p14:creationId xmlns:p14="http://schemas.microsoft.com/office/powerpoint/2010/main" val="399249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dirty="0"/>
              <a:t>COST SAVING</a:t>
            </a:r>
          </a:p>
          <a:p>
            <a:pPr marL="285750" indent="-285750">
              <a:lnSpc>
                <a:spcPct val="150000"/>
              </a:lnSpc>
              <a:buFont typeface="Arial" panose="020B0604020202020204" pitchFamily="34" charset="0"/>
              <a:buChar char="•"/>
            </a:pPr>
            <a:r>
              <a:rPr lang="en-US" dirty="0"/>
              <a:t>Lower operating cost:  monitoring system can be designed in a simpler way to leverage all the internal functions in the JDF300 function blocks library</a:t>
            </a:r>
          </a:p>
          <a:p>
            <a:pPr marL="285750" indent="-285750">
              <a:lnSpc>
                <a:spcPct val="150000"/>
              </a:lnSpc>
              <a:buFont typeface="Arial" panose="020B0604020202020204" pitchFamily="34" charset="0"/>
              <a:buChar char="•"/>
            </a:pPr>
            <a:r>
              <a:rPr lang="en-US" dirty="0"/>
              <a:t>Lower installation cost: store one bracket code for pipe and wall installation</a:t>
            </a:r>
          </a:p>
          <a:p>
            <a:pPr marL="285750" indent="-285750">
              <a:lnSpc>
                <a:spcPct val="150000"/>
              </a:lnSpc>
              <a:buFont typeface="Arial" panose="020B0604020202020204" pitchFamily="34" charset="0"/>
              <a:buChar char="•"/>
            </a:pPr>
            <a:r>
              <a:rPr lang="en-US" dirty="0"/>
              <a:t>Lower cost of ownership: combined certification and modular spare parts reduce immobilized capital</a:t>
            </a:r>
          </a:p>
          <a:p>
            <a:endParaRPr lang="it-IT" dirty="0"/>
          </a:p>
          <a:p>
            <a:r>
              <a:rPr lang="it-IT" b="1" dirty="0"/>
              <a:t>IMPROVED CONTROL</a:t>
            </a:r>
          </a:p>
          <a:p>
            <a:pPr marL="285750" indent="-285750">
              <a:lnSpc>
                <a:spcPct val="150000"/>
              </a:lnSpc>
              <a:buFont typeface="Arial" panose="020B0604020202020204" pitchFamily="34" charset="0"/>
              <a:buChar char="•"/>
            </a:pPr>
            <a:r>
              <a:rPr lang="en-US" dirty="0"/>
              <a:t>Faster in field diagnostic improved by multiple simultaneously available data</a:t>
            </a:r>
          </a:p>
          <a:p>
            <a:pPr marL="285750" indent="-285750">
              <a:lnSpc>
                <a:spcPct val="150000"/>
              </a:lnSpc>
              <a:buFont typeface="Arial" panose="020B0604020202020204" pitchFamily="34" charset="0"/>
              <a:buChar char="•"/>
            </a:pPr>
            <a:r>
              <a:rPr lang="en-US" dirty="0"/>
              <a:t>System failure recovery and stops avoidance through LAS capability</a:t>
            </a:r>
          </a:p>
          <a:p>
            <a:endParaRPr lang="it-IT" b="1" dirty="0"/>
          </a:p>
          <a:p>
            <a:r>
              <a:rPr lang="it-IT" b="1" dirty="0"/>
              <a:t>ENHANCED PRODUCTIVITY</a:t>
            </a:r>
          </a:p>
          <a:p>
            <a:pPr marL="285750" indent="-285750">
              <a:lnSpc>
                <a:spcPct val="150000"/>
              </a:lnSpc>
              <a:buFont typeface="Arial" panose="020B0604020202020204" pitchFamily="34" charset="0"/>
              <a:buChar char="•"/>
            </a:pPr>
            <a:r>
              <a:rPr lang="en-US" dirty="0"/>
              <a:t>No operators running around: by leveraging the sequence of variables, it is possible to observe more data in the same place and relevant to different devices across the plant.</a:t>
            </a:r>
          </a:p>
          <a:p>
            <a:pPr marL="285750" indent="-285750">
              <a:lnSpc>
                <a:spcPct val="150000"/>
              </a:lnSpc>
              <a:buFont typeface="Arial" panose="020B0604020202020204" pitchFamily="34" charset="0"/>
              <a:buChar char="•"/>
            </a:pPr>
            <a:r>
              <a:rPr lang="en-US" dirty="0"/>
              <a:t>No costs for training: operating the devices is the same as ABB 266 models. The simplicity of the JDF300 withstands in the common practices that are consolidated in the 266 range since years.</a:t>
            </a:r>
          </a:p>
          <a:p>
            <a:pPr marL="285750" indent="-285750">
              <a:lnSpc>
                <a:spcPct val="150000"/>
              </a:lnSpc>
              <a:buFont typeface="Arial" panose="020B0604020202020204" pitchFamily="34" charset="0"/>
              <a:buChar char="•"/>
            </a:pPr>
            <a:r>
              <a:rPr lang="en-US" dirty="0"/>
              <a:t>Improved operators’ safety level due to elimination of need to reach difficult measurement points. No more climbing or having to adjust using ladders and or other specific tools. Once installed, operators can safely monitor devices data avoiding any proximity or position-related risks.</a:t>
            </a:r>
          </a:p>
          <a:p>
            <a:endParaRPr lang="it-IT"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15</a:t>
            </a:fld>
            <a:endParaRPr lang="en-US" dirty="0"/>
          </a:p>
        </p:txBody>
      </p:sp>
    </p:spTree>
    <p:extLst>
      <p:ext uri="{BB962C8B-B14F-4D97-AF65-F5344CB8AC3E}">
        <p14:creationId xmlns:p14="http://schemas.microsoft.com/office/powerpoint/2010/main" val="178307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dirty="0"/>
              <a:t>COST SAVING</a:t>
            </a:r>
          </a:p>
          <a:p>
            <a:pPr marL="285750" indent="-285750">
              <a:lnSpc>
                <a:spcPct val="150000"/>
              </a:lnSpc>
              <a:buFont typeface="Arial" panose="020B0604020202020204" pitchFamily="34" charset="0"/>
              <a:buChar char="•"/>
            </a:pPr>
            <a:r>
              <a:rPr lang="en-US" dirty="0"/>
              <a:t>Lower operating cost:  monitoring system can be designed in a simpler way to leverage all the internal functions in the JDF300 function blocks library</a:t>
            </a:r>
          </a:p>
          <a:p>
            <a:pPr marL="285750" indent="-285750">
              <a:lnSpc>
                <a:spcPct val="150000"/>
              </a:lnSpc>
              <a:buFont typeface="Arial" panose="020B0604020202020204" pitchFamily="34" charset="0"/>
              <a:buChar char="•"/>
            </a:pPr>
            <a:r>
              <a:rPr lang="en-US" dirty="0"/>
              <a:t>Lower installation cost: store one bracket code for pipe and wall installation</a:t>
            </a:r>
          </a:p>
          <a:p>
            <a:pPr marL="285750" indent="-285750">
              <a:lnSpc>
                <a:spcPct val="150000"/>
              </a:lnSpc>
              <a:buFont typeface="Arial" panose="020B0604020202020204" pitchFamily="34" charset="0"/>
              <a:buChar char="•"/>
            </a:pPr>
            <a:r>
              <a:rPr lang="en-US" dirty="0"/>
              <a:t>Lower cost of ownership: combined certification and modular spare parts reduce immobilized capital</a:t>
            </a:r>
          </a:p>
          <a:p>
            <a:endParaRPr lang="it-IT" dirty="0"/>
          </a:p>
          <a:p>
            <a:r>
              <a:rPr lang="it-IT" b="1" dirty="0"/>
              <a:t>IMPROVED CONTROL</a:t>
            </a:r>
          </a:p>
          <a:p>
            <a:pPr marL="285750" indent="-285750">
              <a:lnSpc>
                <a:spcPct val="150000"/>
              </a:lnSpc>
              <a:buFont typeface="Arial" panose="020B0604020202020204" pitchFamily="34" charset="0"/>
              <a:buChar char="•"/>
            </a:pPr>
            <a:r>
              <a:rPr lang="en-US" dirty="0"/>
              <a:t>Faster in field diagnostic improved by multiple simultaneously available data</a:t>
            </a:r>
          </a:p>
          <a:p>
            <a:pPr marL="285750" indent="-285750">
              <a:lnSpc>
                <a:spcPct val="150000"/>
              </a:lnSpc>
              <a:buFont typeface="Arial" panose="020B0604020202020204" pitchFamily="34" charset="0"/>
              <a:buChar char="•"/>
            </a:pPr>
            <a:r>
              <a:rPr lang="en-US" dirty="0"/>
              <a:t>System failure recovery and stops avoidance through LAS capability</a:t>
            </a:r>
          </a:p>
          <a:p>
            <a:endParaRPr lang="it-IT" b="1" dirty="0"/>
          </a:p>
          <a:p>
            <a:r>
              <a:rPr lang="it-IT" b="1" dirty="0"/>
              <a:t>ENHANCED PRODUCTIVITY</a:t>
            </a:r>
          </a:p>
          <a:p>
            <a:pPr marL="285750" indent="-285750">
              <a:lnSpc>
                <a:spcPct val="150000"/>
              </a:lnSpc>
              <a:buFont typeface="Arial" panose="020B0604020202020204" pitchFamily="34" charset="0"/>
              <a:buChar char="•"/>
            </a:pPr>
            <a:r>
              <a:rPr lang="en-US" dirty="0"/>
              <a:t>No operators running around: by leveraging the sequence of variables, it is possible to observe more data in the same place and relevant to different devices across the plant.</a:t>
            </a:r>
          </a:p>
          <a:p>
            <a:pPr marL="285750" indent="-285750">
              <a:lnSpc>
                <a:spcPct val="150000"/>
              </a:lnSpc>
              <a:buFont typeface="Arial" panose="020B0604020202020204" pitchFamily="34" charset="0"/>
              <a:buChar char="•"/>
            </a:pPr>
            <a:r>
              <a:rPr lang="en-US" dirty="0"/>
              <a:t>No costs for training: operating the devices is the same as ABB 266 models. The simplicity of the JDF300 withstands in the common practices that are consolidated in the 266 range since years.</a:t>
            </a:r>
          </a:p>
          <a:p>
            <a:pPr marL="285750" indent="-285750">
              <a:lnSpc>
                <a:spcPct val="150000"/>
              </a:lnSpc>
              <a:buFont typeface="Arial" panose="020B0604020202020204" pitchFamily="34" charset="0"/>
              <a:buChar char="•"/>
            </a:pPr>
            <a:r>
              <a:rPr lang="en-US" dirty="0"/>
              <a:t>Improved operators’ safety level due to elimination of need to reach difficult measurement points. No more climbing or having to adjust using ladders and or other specific tools. Once installed, operators can safely monitor devices data avoiding any proximity or position-related risks.</a:t>
            </a:r>
          </a:p>
          <a:p>
            <a:endParaRPr lang="it-IT"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16</a:t>
            </a:fld>
            <a:endParaRPr lang="en-US" dirty="0"/>
          </a:p>
        </p:txBody>
      </p:sp>
    </p:spTree>
    <p:extLst>
      <p:ext uri="{BB962C8B-B14F-4D97-AF65-F5344CB8AC3E}">
        <p14:creationId xmlns:p14="http://schemas.microsoft.com/office/powerpoint/2010/main" val="236898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a:xfrm>
            <a:off x="332367" y="6489341"/>
            <a:ext cx="1243045" cy="118192"/>
          </a:xfrm>
        </p:spPr>
        <p:txBody>
          <a:bodyPr/>
          <a:lstStyle/>
          <a:p>
            <a:fld id="{17488BFE-015E-452C-932B-DB979AC8F282}"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31" name="Text Placeholder 11"/>
          <p:cNvSpPr>
            <a:spLocks noGrp="1"/>
          </p:cNvSpPr>
          <p:nvPr>
            <p:ph type="body" sz="quarter" idx="29"/>
          </p:nvPr>
        </p:nvSpPr>
        <p:spPr bwMode="gray">
          <a:xfrm>
            <a:off x="333264" y="1929739"/>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3"/>
          <p:cNvSpPr>
            <a:spLocks noGrp="1"/>
          </p:cNvSpPr>
          <p:nvPr>
            <p:ph sz="quarter" idx="30"/>
          </p:nvPr>
        </p:nvSpPr>
        <p:spPr bwMode="gray">
          <a:xfrm>
            <a:off x="333264" y="2316187"/>
            <a:ext cx="3643200" cy="1422821"/>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4" name="Straight Connector 33"/>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309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3"/>
            <a:ext cx="0" cy="398091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March 30,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March 30,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March 30,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March 30,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dirty="0"/>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March 30, 2022</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March 30,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March 30,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March 30,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March 30, 2022</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March 30,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March 30,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March 30, 2022</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March 30, 2022</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March 30, 2022</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March 30, 2022</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dirty="0"/>
              <a:t>Click icon to add picture</a:t>
            </a:r>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March 30, 2022</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March 30, 2022</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March 30,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78" y="1819425"/>
            <a:ext cx="11632206" cy="4093946"/>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pPr/>
              <a:t>March 30, 2022</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853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78" y="1819425"/>
            <a:ext cx="11632206" cy="4093946"/>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pPr/>
              <a:t>March 30, 2022</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56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March 30, 2022</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March 30,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March 30,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0"/>
            <a:ext cx="1255227" cy="132453"/>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March 30, 2022</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a:solidFill>
                <a:schemeClr val="bg2"/>
              </a:solidFill>
            </a:endParaRPr>
          </a:p>
        </p:txBody>
      </p:sp>
      <p:pic>
        <p:nvPicPr>
          <p:cNvPr id="16" name="Picture 19"/>
          <p:cNvPicPr>
            <a:picLocks noChangeAspect="1" noChangeArrowheads="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709" r:id="rId12"/>
    <p:sldLayoutId id="2147483663" r:id="rId13"/>
    <p:sldLayoutId id="2147483662" r:id="rId14"/>
    <p:sldLayoutId id="2147483664" r:id="rId15"/>
    <p:sldLayoutId id="2147483692" r:id="rId16"/>
    <p:sldLayoutId id="2147483693" r:id="rId17"/>
    <p:sldLayoutId id="2147483665" r:id="rId18"/>
    <p:sldLayoutId id="2147483667" r:id="rId19"/>
    <p:sldLayoutId id="2147483668" r:id="rId20"/>
    <p:sldLayoutId id="2147483669" r:id="rId21"/>
    <p:sldLayoutId id="2147483670" r:id="rId22"/>
    <p:sldLayoutId id="2147483700" r:id="rId23"/>
    <p:sldLayoutId id="2147483659" r:id="rId24"/>
    <p:sldLayoutId id="2147483660" r:id="rId25"/>
    <p:sldLayoutId id="2147483694" r:id="rId26"/>
    <p:sldLayoutId id="2147483677" r:id="rId27"/>
    <p:sldLayoutId id="2147483679" r:id="rId28"/>
    <p:sldLayoutId id="2147483680" r:id="rId29"/>
    <p:sldLayoutId id="2147483666" r:id="rId30"/>
    <p:sldLayoutId id="2147483672" r:id="rId31"/>
    <p:sldLayoutId id="2147483673" r:id="rId32"/>
    <p:sldLayoutId id="2147483674" r:id="rId33"/>
    <p:sldLayoutId id="2147483675" r:id="rId34"/>
    <p:sldLayoutId id="2147483676" r:id="rId35"/>
    <p:sldLayoutId id="2147483701" r:id="rId36"/>
    <p:sldLayoutId id="2147483681" r:id="rId37"/>
    <p:sldLayoutId id="2147483682" r:id="rId38"/>
    <p:sldLayoutId id="2147483702" r:id="rId39"/>
    <p:sldLayoutId id="2147483703" r:id="rId40"/>
    <p:sldLayoutId id="2147483699" r:id="rId41"/>
    <p:sldLayoutId id="2147483695" r:id="rId42"/>
    <p:sldLayoutId id="2147483683" r:id="rId43"/>
    <p:sldLayoutId id="2147483684" r:id="rId44"/>
    <p:sldLayoutId id="2147483698" r:id="rId45"/>
    <p:sldLayoutId id="2147483697" r:id="rId46"/>
    <p:sldLayoutId id="2147483685" r:id="rId47"/>
    <p:sldLayoutId id="2147483686" r:id="rId48"/>
    <p:sldLayoutId id="2147483687" r:id="rId49"/>
    <p:sldLayoutId id="2147483688" r:id="rId50"/>
    <p:sldLayoutId id="2147483689" r:id="rId51"/>
    <p:sldLayoutId id="2147483705" r:id="rId52"/>
    <p:sldLayoutId id="2147483651" r:id="rId53"/>
    <p:sldLayoutId id="2147483652" r:id="rId54"/>
    <p:sldLayoutId id="2147483706" r:id="rId55"/>
    <p:sldLayoutId id="2147483708"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35A295-F59D-4222-95A6-AB44EB8E037D}"/>
              </a:ext>
            </a:extLst>
          </p:cNvPr>
          <p:cNvSpPr>
            <a:spLocks noGrp="1"/>
          </p:cNvSpPr>
          <p:nvPr>
            <p:ph type="body" sz="quarter" idx="13"/>
          </p:nvPr>
        </p:nvSpPr>
        <p:spPr/>
        <p:txBody>
          <a:bodyPr/>
          <a:lstStyle/>
          <a:p>
            <a:r>
              <a:rPr lang="it-IT" dirty="0"/>
              <a:t>LAUNCH PRESENTATION</a:t>
            </a:r>
          </a:p>
        </p:txBody>
      </p:sp>
      <p:sp>
        <p:nvSpPr>
          <p:cNvPr id="4" name="Title 3">
            <a:extLst>
              <a:ext uri="{FF2B5EF4-FFF2-40B4-BE49-F238E27FC236}">
                <a16:creationId xmlns:a16="http://schemas.microsoft.com/office/drawing/2014/main" id="{06A2E417-2514-42F2-B9DF-CAA6286414BD}"/>
              </a:ext>
            </a:extLst>
          </p:cNvPr>
          <p:cNvSpPr>
            <a:spLocks noGrp="1"/>
          </p:cNvSpPr>
          <p:nvPr>
            <p:ph type="ctrTitle"/>
          </p:nvPr>
        </p:nvSpPr>
        <p:spPr/>
        <p:txBody>
          <a:bodyPr/>
          <a:lstStyle/>
          <a:p>
            <a:r>
              <a:rPr lang="en-US" dirty="0"/>
              <a:t>ABB Field Indicators</a:t>
            </a:r>
            <a:endParaRPr lang="it-IT" dirty="0"/>
          </a:p>
        </p:txBody>
      </p:sp>
      <p:sp>
        <p:nvSpPr>
          <p:cNvPr id="5" name="Subtitle 4">
            <a:extLst>
              <a:ext uri="{FF2B5EF4-FFF2-40B4-BE49-F238E27FC236}">
                <a16:creationId xmlns:a16="http://schemas.microsoft.com/office/drawing/2014/main" id="{1684194A-2D92-4946-9D43-2479FEBA0344}"/>
              </a:ext>
            </a:extLst>
          </p:cNvPr>
          <p:cNvSpPr>
            <a:spLocks noGrp="1"/>
          </p:cNvSpPr>
          <p:nvPr>
            <p:ph type="subTitle" idx="1"/>
          </p:nvPr>
        </p:nvSpPr>
        <p:spPr/>
        <p:txBody>
          <a:bodyPr/>
          <a:lstStyle/>
          <a:p>
            <a:r>
              <a:rPr lang="en-US" dirty="0"/>
              <a:t>JDFx00 Models</a:t>
            </a:r>
          </a:p>
        </p:txBody>
      </p:sp>
    </p:spTree>
    <p:extLst>
      <p:ext uri="{BB962C8B-B14F-4D97-AF65-F5344CB8AC3E}">
        <p14:creationId xmlns:p14="http://schemas.microsoft.com/office/powerpoint/2010/main" val="2162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E72ADB-C766-4F49-B0DD-7E39C4D65751}"/>
              </a:ext>
            </a:extLst>
          </p:cNvPr>
          <p:cNvSpPr>
            <a:spLocks noGrp="1"/>
          </p:cNvSpPr>
          <p:nvPr>
            <p:ph type="ctrTitle"/>
          </p:nvPr>
        </p:nvSpPr>
        <p:spPr/>
        <p:txBody>
          <a:bodyPr/>
          <a:lstStyle/>
          <a:p>
            <a:r>
              <a:rPr lang="it-IT" dirty="0"/>
              <a:t>JDF200 – </a:t>
            </a:r>
            <a:r>
              <a:rPr lang="it-IT" dirty="0" err="1"/>
              <a:t>Analog</a:t>
            </a:r>
            <a:r>
              <a:rPr lang="it-IT" dirty="0"/>
              <a:t> </a:t>
            </a:r>
            <a:r>
              <a:rPr lang="it-IT" dirty="0" err="1"/>
              <a:t>indicator</a:t>
            </a:r>
            <a:endParaRPr lang="it-IT" dirty="0"/>
          </a:p>
        </p:txBody>
      </p:sp>
      <p:sp>
        <p:nvSpPr>
          <p:cNvPr id="4" name="Date Placeholder 3">
            <a:extLst>
              <a:ext uri="{FF2B5EF4-FFF2-40B4-BE49-F238E27FC236}">
                <a16:creationId xmlns:a16="http://schemas.microsoft.com/office/drawing/2014/main" id="{45FDFDBB-6F9C-414F-8F48-87A78EFF9FBC}"/>
              </a:ext>
            </a:extLst>
          </p:cNvPr>
          <p:cNvSpPr>
            <a:spLocks noGrp="1"/>
          </p:cNvSpPr>
          <p:nvPr>
            <p:ph type="dt" sz="half" idx="4294967295"/>
          </p:nvPr>
        </p:nvSpPr>
        <p:spPr>
          <a:xfrm>
            <a:off x="0" y="6489700"/>
            <a:ext cx="1255713" cy="131763"/>
          </a:xfrm>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2C110E9D-AA0F-431C-93D1-54EFDC80DF69}"/>
              </a:ext>
            </a:extLst>
          </p:cNvPr>
          <p:cNvSpPr>
            <a:spLocks noGrp="1"/>
          </p:cNvSpPr>
          <p:nvPr>
            <p:ph type="sldNum" sz="quarter" idx="4294967295"/>
          </p:nvPr>
        </p:nvSpPr>
        <p:spPr>
          <a:xfrm>
            <a:off x="0" y="6488113"/>
            <a:ext cx="676275" cy="119062"/>
          </a:xfrm>
        </p:spPr>
        <p:txBody>
          <a:bodyPr/>
          <a:lstStyle/>
          <a:p>
            <a:r>
              <a:rPr lang="en-US"/>
              <a:t>Slide </a:t>
            </a:r>
            <a:fld id="{619F89D8-7AE3-494A-97F3-03D680869632}" type="slidenum">
              <a:rPr lang="en-US" smtClean="0"/>
              <a:pPr/>
              <a:t>10</a:t>
            </a:fld>
            <a:endParaRPr lang="en-US" dirty="0"/>
          </a:p>
        </p:txBody>
      </p:sp>
    </p:spTree>
    <p:extLst>
      <p:ext uri="{BB962C8B-B14F-4D97-AF65-F5344CB8AC3E}">
        <p14:creationId xmlns:p14="http://schemas.microsoft.com/office/powerpoint/2010/main" val="2919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C10044-41D6-4F65-893D-85794426016D}"/>
              </a:ext>
            </a:extLst>
          </p:cNvPr>
          <p:cNvSpPr>
            <a:spLocks noGrp="1"/>
          </p:cNvSpPr>
          <p:nvPr>
            <p:ph type="title"/>
          </p:nvPr>
        </p:nvSpPr>
        <p:spPr/>
        <p:txBody>
          <a:bodyPr/>
          <a:lstStyle/>
          <a:p>
            <a:r>
              <a:rPr lang="en-US" dirty="0"/>
              <a:t>Introduction</a:t>
            </a:r>
            <a:endParaRPr lang="it-IT" dirty="0"/>
          </a:p>
        </p:txBody>
      </p:sp>
      <p:sp>
        <p:nvSpPr>
          <p:cNvPr id="12" name="Text Placeholder 11">
            <a:extLst>
              <a:ext uri="{FF2B5EF4-FFF2-40B4-BE49-F238E27FC236}">
                <a16:creationId xmlns:a16="http://schemas.microsoft.com/office/drawing/2014/main" id="{4CCD1AD7-F90B-4E05-8023-EE896E9A371F}"/>
              </a:ext>
            </a:extLst>
          </p:cNvPr>
          <p:cNvSpPr>
            <a:spLocks noGrp="1"/>
          </p:cNvSpPr>
          <p:nvPr>
            <p:ph type="body" sz="quarter" idx="16"/>
          </p:nvPr>
        </p:nvSpPr>
        <p:spPr/>
        <p:txBody>
          <a:bodyPr/>
          <a:lstStyle/>
          <a:p>
            <a:r>
              <a:rPr lang="it-IT" dirty="0" err="1"/>
              <a:t>Context</a:t>
            </a:r>
            <a:endParaRPr lang="it-IT" dirty="0"/>
          </a:p>
        </p:txBody>
      </p:sp>
      <p:sp>
        <p:nvSpPr>
          <p:cNvPr id="13" name="Content Placeholder 12">
            <a:extLst>
              <a:ext uri="{FF2B5EF4-FFF2-40B4-BE49-F238E27FC236}">
                <a16:creationId xmlns:a16="http://schemas.microsoft.com/office/drawing/2014/main" id="{CDDE3453-92BE-474E-B942-D7867EA308E1}"/>
              </a:ext>
            </a:extLst>
          </p:cNvPr>
          <p:cNvSpPr>
            <a:spLocks noGrp="1"/>
          </p:cNvSpPr>
          <p:nvPr>
            <p:ph sz="quarter" idx="19"/>
          </p:nvPr>
        </p:nvSpPr>
        <p:spPr/>
        <p:txBody>
          <a:bodyPr/>
          <a:lstStyle/>
          <a:p>
            <a:pPr marL="285750" indent="-285750">
              <a:buFont typeface="Arial" panose="020B0604020202020204" pitchFamily="34" charset="0"/>
              <a:buChar char="•"/>
            </a:pPr>
            <a:r>
              <a:rPr lang="en-US" dirty="0"/>
              <a:t>JDF200 has been conceived to replace the former 695FI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JDF200 is featuring the ABB common, menu-controlled HMI </a:t>
            </a:r>
          </a:p>
          <a:p>
            <a:endParaRPr lang="it-IT" dirty="0"/>
          </a:p>
        </p:txBody>
      </p:sp>
      <p:sp>
        <p:nvSpPr>
          <p:cNvPr id="11" name="Subtitle 10">
            <a:extLst>
              <a:ext uri="{FF2B5EF4-FFF2-40B4-BE49-F238E27FC236}">
                <a16:creationId xmlns:a16="http://schemas.microsoft.com/office/drawing/2014/main" id="{FFEAA557-CC76-4A2D-860F-D327A60FDCA6}"/>
              </a:ext>
            </a:extLst>
          </p:cNvPr>
          <p:cNvSpPr>
            <a:spLocks noGrp="1"/>
          </p:cNvSpPr>
          <p:nvPr>
            <p:ph type="subTitle" idx="13"/>
          </p:nvPr>
        </p:nvSpPr>
        <p:spPr/>
        <p:txBody>
          <a:bodyPr/>
          <a:lstStyle/>
          <a:p>
            <a:r>
              <a:rPr lang="en-US" dirty="0"/>
              <a:t>JDF200 – Analog Field Indicator</a:t>
            </a:r>
            <a:endParaRPr lang="it-IT" dirty="0"/>
          </a:p>
        </p:txBody>
      </p:sp>
      <p:pic>
        <p:nvPicPr>
          <p:cNvPr id="9" name="Picture 8">
            <a:extLst>
              <a:ext uri="{FF2B5EF4-FFF2-40B4-BE49-F238E27FC236}">
                <a16:creationId xmlns:a16="http://schemas.microsoft.com/office/drawing/2014/main" id="{DE08F58B-AE4A-4E0A-8B51-3B79A2B81A28}"/>
              </a:ext>
            </a:extLst>
          </p:cNvPr>
          <p:cNvPicPr>
            <a:picLocks noChangeAspect="1"/>
          </p:cNvPicPr>
          <p:nvPr/>
        </p:nvPicPr>
        <p:blipFill rotWithShape="1">
          <a:blip r:embed="rId2">
            <a:extLst>
              <a:ext uri="{28A0092B-C50C-407E-A947-70E740481C1C}">
                <a14:useLocalDpi xmlns:a14="http://schemas.microsoft.com/office/drawing/2010/main" val="0"/>
              </a:ext>
            </a:extLst>
          </a:blip>
          <a:srcRect l="10310" t="4641" r="23540" b="29209"/>
          <a:stretch/>
        </p:blipFill>
        <p:spPr>
          <a:xfrm>
            <a:off x="4588192" y="2455192"/>
            <a:ext cx="3270546" cy="3270546"/>
          </a:xfrm>
          <a:prstGeom prst="rect">
            <a:avLst/>
          </a:prstGeom>
        </p:spPr>
      </p:pic>
      <p:sp>
        <p:nvSpPr>
          <p:cNvPr id="15" name="Arrow: Right 14">
            <a:extLst>
              <a:ext uri="{FF2B5EF4-FFF2-40B4-BE49-F238E27FC236}">
                <a16:creationId xmlns:a16="http://schemas.microsoft.com/office/drawing/2014/main" id="{A7773B22-4962-45B7-B218-206604331AD1}"/>
              </a:ext>
            </a:extLst>
          </p:cNvPr>
          <p:cNvSpPr/>
          <p:nvPr/>
        </p:nvSpPr>
        <p:spPr bwMode="gray">
          <a:xfrm>
            <a:off x="8019900" y="3598431"/>
            <a:ext cx="884873" cy="98406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a:p>
        </p:txBody>
      </p:sp>
      <p:pic>
        <p:nvPicPr>
          <p:cNvPr id="19" name="Picture 18">
            <a:extLst>
              <a:ext uri="{FF2B5EF4-FFF2-40B4-BE49-F238E27FC236}">
                <a16:creationId xmlns:a16="http://schemas.microsoft.com/office/drawing/2014/main" id="{3D6D7768-D80B-401D-9DC8-3BD769E520DE}"/>
              </a:ext>
            </a:extLst>
          </p:cNvPr>
          <p:cNvPicPr>
            <a:picLocks noChangeAspect="1"/>
          </p:cNvPicPr>
          <p:nvPr/>
        </p:nvPicPr>
        <p:blipFill>
          <a:blip r:embed="rId3"/>
          <a:stretch>
            <a:fillRect/>
          </a:stretch>
        </p:blipFill>
        <p:spPr>
          <a:xfrm>
            <a:off x="9065935" y="2442095"/>
            <a:ext cx="3048000" cy="3192780"/>
          </a:xfrm>
          <a:prstGeom prst="rect">
            <a:avLst/>
          </a:prstGeom>
        </p:spPr>
      </p:pic>
    </p:spTree>
    <p:extLst>
      <p:ext uri="{BB962C8B-B14F-4D97-AF65-F5344CB8AC3E}">
        <p14:creationId xmlns:p14="http://schemas.microsoft.com/office/powerpoint/2010/main" val="1891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C10044-41D6-4F65-893D-85794426016D}"/>
              </a:ext>
            </a:extLst>
          </p:cNvPr>
          <p:cNvSpPr>
            <a:spLocks noGrp="1"/>
          </p:cNvSpPr>
          <p:nvPr>
            <p:ph type="title"/>
          </p:nvPr>
        </p:nvSpPr>
        <p:spPr/>
        <p:txBody>
          <a:bodyPr/>
          <a:lstStyle/>
          <a:p>
            <a:r>
              <a:rPr lang="en-US" dirty="0"/>
              <a:t>Product Look and Feel</a:t>
            </a:r>
            <a:endParaRPr lang="it-IT" dirty="0"/>
          </a:p>
        </p:txBody>
      </p:sp>
      <p:sp>
        <p:nvSpPr>
          <p:cNvPr id="12" name="Text Placeholder 11">
            <a:extLst>
              <a:ext uri="{FF2B5EF4-FFF2-40B4-BE49-F238E27FC236}">
                <a16:creationId xmlns:a16="http://schemas.microsoft.com/office/drawing/2014/main" id="{4CCD1AD7-F90B-4E05-8023-EE896E9A371F}"/>
              </a:ext>
            </a:extLst>
          </p:cNvPr>
          <p:cNvSpPr>
            <a:spLocks noGrp="1"/>
          </p:cNvSpPr>
          <p:nvPr>
            <p:ph type="body" sz="quarter" idx="16"/>
          </p:nvPr>
        </p:nvSpPr>
        <p:spPr/>
        <p:txBody>
          <a:bodyPr/>
          <a:lstStyle/>
          <a:p>
            <a:r>
              <a:rPr lang="it-IT" dirty="0"/>
              <a:t>Key Features</a:t>
            </a:r>
          </a:p>
        </p:txBody>
      </p:sp>
      <p:sp>
        <p:nvSpPr>
          <p:cNvPr id="13" name="Content Placeholder 12">
            <a:extLst>
              <a:ext uri="{FF2B5EF4-FFF2-40B4-BE49-F238E27FC236}">
                <a16:creationId xmlns:a16="http://schemas.microsoft.com/office/drawing/2014/main" id="{CDDE3453-92BE-474E-B942-D7867EA308E1}"/>
              </a:ext>
            </a:extLst>
          </p:cNvPr>
          <p:cNvSpPr>
            <a:spLocks noGrp="1"/>
          </p:cNvSpPr>
          <p:nvPr>
            <p:ph sz="quarter" idx="19"/>
          </p:nvPr>
        </p:nvSpPr>
        <p:spPr/>
        <p:txBody>
          <a:bodyPr/>
          <a:lstStyle/>
          <a:p>
            <a:pPr marL="285750" indent="-285750">
              <a:lnSpc>
                <a:spcPct val="150000"/>
              </a:lnSpc>
              <a:buFont typeface="Arial" panose="020B0604020202020204" pitchFamily="34" charset="0"/>
              <a:buChar char="•"/>
            </a:pPr>
            <a:r>
              <a:rPr lang="en-US" dirty="0"/>
              <a:t>Loop-powered device</a:t>
            </a:r>
          </a:p>
          <a:p>
            <a:pPr marL="285750" indent="-285750">
              <a:lnSpc>
                <a:spcPct val="150000"/>
              </a:lnSpc>
              <a:buFont typeface="Arial" panose="020B0604020202020204" pitchFamily="34" charset="0"/>
              <a:buChar char="•"/>
            </a:pPr>
            <a:r>
              <a:rPr lang="en-US" dirty="0"/>
              <a:t>4…20 mA signal not to be interrupted in case of failure</a:t>
            </a:r>
          </a:p>
          <a:p>
            <a:pPr marL="285750" indent="-285750">
              <a:lnSpc>
                <a:spcPct val="150000"/>
              </a:lnSpc>
              <a:buFont typeface="Arial" panose="020B0604020202020204" pitchFamily="34" charset="0"/>
              <a:buChar char="•"/>
            </a:pPr>
            <a:r>
              <a:rPr lang="en-US" dirty="0"/>
              <a:t>The menu-controlled LCD will allow intuitive configuration</a:t>
            </a:r>
          </a:p>
          <a:p>
            <a:pPr marL="285750" indent="-285750">
              <a:lnSpc>
                <a:spcPct val="150000"/>
              </a:lnSpc>
              <a:buFont typeface="Arial" panose="020B0604020202020204" pitchFamily="34" charset="0"/>
              <a:buChar char="•"/>
            </a:pPr>
            <a:r>
              <a:rPr lang="en-US" dirty="0"/>
              <a:t>Square root and most common transfer functions are available</a:t>
            </a:r>
          </a:p>
          <a:p>
            <a:pPr marL="285750" indent="-285750">
              <a:lnSpc>
                <a:spcPct val="150000"/>
              </a:lnSpc>
              <a:buFont typeface="Arial" panose="020B0604020202020204" pitchFamily="34" charset="0"/>
              <a:buChar char="•"/>
            </a:pPr>
            <a:r>
              <a:rPr lang="en-US" dirty="0"/>
              <a:t>Alarm on failure notified by flashing icon on display </a:t>
            </a:r>
          </a:p>
          <a:p>
            <a:pPr marL="285750" indent="-285750">
              <a:lnSpc>
                <a:spcPct val="150000"/>
              </a:lnSpc>
              <a:buFont typeface="Arial" panose="020B0604020202020204" pitchFamily="34" charset="0"/>
              <a:buChar char="•"/>
            </a:pPr>
            <a:r>
              <a:rPr lang="en-US" dirty="0"/>
              <a:t>Compatible with all 4 to 20 mA, 2-wire systems</a:t>
            </a:r>
          </a:p>
          <a:p>
            <a:pPr marL="285750" indent="-285750">
              <a:lnSpc>
                <a:spcPct val="150000"/>
              </a:lnSpc>
              <a:buFont typeface="Arial" panose="020B0604020202020204" pitchFamily="34" charset="0"/>
              <a:buChar char="•"/>
            </a:pPr>
            <a:r>
              <a:rPr lang="en-US" dirty="0"/>
              <a:t>Rugged, compact, lightweight, enclosure compliant to IP67 and NEMA 4x</a:t>
            </a:r>
          </a:p>
          <a:p>
            <a:pPr marL="285750" indent="-285750">
              <a:lnSpc>
                <a:spcPct val="150000"/>
              </a:lnSpc>
              <a:buFont typeface="Arial" panose="020B0604020202020204" pitchFamily="34" charset="0"/>
              <a:buChar char="•"/>
            </a:pPr>
            <a:r>
              <a:rPr lang="en-US" dirty="0"/>
              <a:t>Corrosion resistant painting (C5 level)</a:t>
            </a:r>
          </a:p>
          <a:p>
            <a:endParaRPr lang="it-IT" dirty="0"/>
          </a:p>
        </p:txBody>
      </p:sp>
      <p:sp>
        <p:nvSpPr>
          <p:cNvPr id="11" name="Subtitle 10">
            <a:extLst>
              <a:ext uri="{FF2B5EF4-FFF2-40B4-BE49-F238E27FC236}">
                <a16:creationId xmlns:a16="http://schemas.microsoft.com/office/drawing/2014/main" id="{FFEAA557-CC76-4A2D-860F-D327A60FDCA6}"/>
              </a:ext>
            </a:extLst>
          </p:cNvPr>
          <p:cNvSpPr>
            <a:spLocks noGrp="1"/>
          </p:cNvSpPr>
          <p:nvPr>
            <p:ph type="subTitle" idx="13"/>
          </p:nvPr>
        </p:nvSpPr>
        <p:spPr/>
        <p:txBody>
          <a:bodyPr/>
          <a:lstStyle/>
          <a:p>
            <a:r>
              <a:rPr lang="en-US" dirty="0"/>
              <a:t>JDF200 – Analog Field Indicator</a:t>
            </a:r>
            <a:endParaRPr lang="it-IT" dirty="0"/>
          </a:p>
        </p:txBody>
      </p:sp>
      <p:pic>
        <p:nvPicPr>
          <p:cNvPr id="24" name="Content Placeholder 23">
            <a:extLst>
              <a:ext uri="{FF2B5EF4-FFF2-40B4-BE49-F238E27FC236}">
                <a16:creationId xmlns:a16="http://schemas.microsoft.com/office/drawing/2014/main" id="{9A44CBA5-F03E-4D5F-B8FD-6620762D40B1}"/>
              </a:ext>
            </a:extLst>
          </p:cNvPr>
          <p:cNvPicPr>
            <a:picLocks noGrp="1" noChangeAspect="1"/>
          </p:cNvPicPr>
          <p:nvPr>
            <p:ph sz="quarter" idx="20"/>
          </p:nvPr>
        </p:nvPicPr>
        <p:blipFill>
          <a:blip r:embed="rId2"/>
          <a:stretch>
            <a:fillRect/>
          </a:stretch>
        </p:blipFill>
        <p:spPr>
          <a:xfrm>
            <a:off x="6944201" y="1933099"/>
            <a:ext cx="4213860" cy="3977640"/>
          </a:xfrm>
          <a:prstGeom prst="rect">
            <a:avLst/>
          </a:prstGeom>
        </p:spPr>
      </p:pic>
    </p:spTree>
    <p:extLst>
      <p:ext uri="{BB962C8B-B14F-4D97-AF65-F5344CB8AC3E}">
        <p14:creationId xmlns:p14="http://schemas.microsoft.com/office/powerpoint/2010/main" val="237587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C10044-41D6-4F65-893D-85794426016D}"/>
              </a:ext>
            </a:extLst>
          </p:cNvPr>
          <p:cNvSpPr>
            <a:spLocks noGrp="1"/>
          </p:cNvSpPr>
          <p:nvPr>
            <p:ph type="title"/>
          </p:nvPr>
        </p:nvSpPr>
        <p:spPr/>
        <p:txBody>
          <a:bodyPr/>
          <a:lstStyle/>
          <a:p>
            <a:r>
              <a:rPr lang="en-US" dirty="0"/>
              <a:t>Performance Overview</a:t>
            </a:r>
            <a:endParaRPr lang="it-IT" dirty="0"/>
          </a:p>
        </p:txBody>
      </p:sp>
      <p:sp>
        <p:nvSpPr>
          <p:cNvPr id="12" name="Text Placeholder 11">
            <a:extLst>
              <a:ext uri="{FF2B5EF4-FFF2-40B4-BE49-F238E27FC236}">
                <a16:creationId xmlns:a16="http://schemas.microsoft.com/office/drawing/2014/main" id="{4CCD1AD7-F90B-4E05-8023-EE896E9A371F}"/>
              </a:ext>
            </a:extLst>
          </p:cNvPr>
          <p:cNvSpPr>
            <a:spLocks noGrp="1"/>
          </p:cNvSpPr>
          <p:nvPr>
            <p:ph type="body" sz="quarter" idx="16"/>
          </p:nvPr>
        </p:nvSpPr>
        <p:spPr/>
        <p:txBody>
          <a:bodyPr/>
          <a:lstStyle/>
          <a:p>
            <a:r>
              <a:rPr lang="it-IT" dirty="0"/>
              <a:t>Key Features</a:t>
            </a:r>
          </a:p>
        </p:txBody>
      </p:sp>
      <p:sp>
        <p:nvSpPr>
          <p:cNvPr id="2" name="Text Placeholder 1">
            <a:extLst>
              <a:ext uri="{FF2B5EF4-FFF2-40B4-BE49-F238E27FC236}">
                <a16:creationId xmlns:a16="http://schemas.microsoft.com/office/drawing/2014/main" id="{3897E067-6CF8-4E97-A225-670707204F7F}"/>
              </a:ext>
            </a:extLst>
          </p:cNvPr>
          <p:cNvSpPr>
            <a:spLocks noGrp="1"/>
          </p:cNvSpPr>
          <p:nvPr>
            <p:ph type="body" sz="quarter" idx="17"/>
          </p:nvPr>
        </p:nvSpPr>
        <p:spPr/>
        <p:txBody>
          <a:bodyPr/>
          <a:lstStyle/>
          <a:p>
            <a:r>
              <a:rPr lang="it-IT" dirty="0" err="1"/>
              <a:t>Potential</a:t>
            </a:r>
            <a:endParaRPr lang="it-IT" dirty="0"/>
          </a:p>
        </p:txBody>
      </p:sp>
      <p:sp>
        <p:nvSpPr>
          <p:cNvPr id="13" name="Content Placeholder 12">
            <a:extLst>
              <a:ext uri="{FF2B5EF4-FFF2-40B4-BE49-F238E27FC236}">
                <a16:creationId xmlns:a16="http://schemas.microsoft.com/office/drawing/2014/main" id="{CDDE3453-92BE-474E-B942-D7867EA308E1}"/>
              </a:ext>
            </a:extLst>
          </p:cNvPr>
          <p:cNvSpPr>
            <a:spLocks noGrp="1"/>
          </p:cNvSpPr>
          <p:nvPr>
            <p:ph sz="quarter" idx="19"/>
          </p:nvPr>
        </p:nvSpPr>
        <p:spPr/>
        <p:txBody>
          <a:bodyPr/>
          <a:lstStyle/>
          <a:p>
            <a:pPr marL="285750" indent="-285750">
              <a:lnSpc>
                <a:spcPct val="150000"/>
              </a:lnSpc>
              <a:buFont typeface="Arial" panose="020B0604020202020204" pitchFamily="34" charset="0"/>
              <a:buChar char="•"/>
            </a:pPr>
            <a:r>
              <a:rPr lang="en-US" dirty="0"/>
              <a:t>Indication accuracy</a:t>
            </a:r>
          </a:p>
          <a:p>
            <a:pPr marL="645786" lvl="4" indent="-285750">
              <a:lnSpc>
                <a:spcPct val="150000"/>
              </a:lnSpc>
            </a:pPr>
            <a:r>
              <a:rPr lang="en-US" dirty="0"/>
              <a:t>Digital: ±0,10% of span (16 mA) ± 1 digit</a:t>
            </a:r>
          </a:p>
          <a:p>
            <a:pPr marL="645786" lvl="2" indent="-285750">
              <a:lnSpc>
                <a:spcPct val="150000"/>
              </a:lnSpc>
            </a:pPr>
            <a:r>
              <a:rPr lang="en-US" dirty="0"/>
              <a:t>Bar graph: ±1%</a:t>
            </a:r>
          </a:p>
          <a:p>
            <a:pPr marL="285750" indent="-285750">
              <a:lnSpc>
                <a:spcPct val="150000"/>
              </a:lnSpc>
              <a:buFont typeface="Arial" panose="020B0604020202020204" pitchFamily="34" charset="0"/>
              <a:buChar char="•"/>
            </a:pPr>
            <a:r>
              <a:rPr lang="en-US" dirty="0"/>
              <a:t>Resolution</a:t>
            </a:r>
          </a:p>
          <a:p>
            <a:pPr marL="645786" lvl="2" indent="-285750">
              <a:lnSpc>
                <a:spcPct val="150000"/>
              </a:lnSpc>
            </a:pPr>
            <a:r>
              <a:rPr lang="en-US" dirty="0"/>
              <a:t>16-bit conversion</a:t>
            </a:r>
          </a:p>
          <a:p>
            <a:pPr marL="285750" indent="-285750">
              <a:lnSpc>
                <a:spcPct val="150000"/>
              </a:lnSpc>
              <a:buFont typeface="Arial" panose="020B0604020202020204" pitchFamily="34" charset="0"/>
              <a:buChar char="•"/>
            </a:pPr>
            <a:r>
              <a:rPr lang="en-US" dirty="0"/>
              <a:t>Ambient temperature effect</a:t>
            </a:r>
          </a:p>
          <a:p>
            <a:pPr marL="645786" lvl="2" indent="-285750">
              <a:lnSpc>
                <a:spcPct val="150000"/>
              </a:lnSpc>
            </a:pPr>
            <a:r>
              <a:rPr lang="en-US" dirty="0"/>
              <a:t>±0,15% of span (16 mA)</a:t>
            </a:r>
          </a:p>
          <a:p>
            <a:endParaRPr lang="it-IT" dirty="0"/>
          </a:p>
        </p:txBody>
      </p:sp>
      <p:sp>
        <p:nvSpPr>
          <p:cNvPr id="11" name="Subtitle 10">
            <a:extLst>
              <a:ext uri="{FF2B5EF4-FFF2-40B4-BE49-F238E27FC236}">
                <a16:creationId xmlns:a16="http://schemas.microsoft.com/office/drawing/2014/main" id="{FFEAA557-CC76-4A2D-860F-D327A60FDCA6}"/>
              </a:ext>
            </a:extLst>
          </p:cNvPr>
          <p:cNvSpPr>
            <a:spLocks noGrp="1"/>
          </p:cNvSpPr>
          <p:nvPr>
            <p:ph type="subTitle" idx="13"/>
          </p:nvPr>
        </p:nvSpPr>
        <p:spPr/>
        <p:txBody>
          <a:bodyPr/>
          <a:lstStyle/>
          <a:p>
            <a:r>
              <a:rPr lang="en-US" dirty="0"/>
              <a:t>JDF200 – Analog Field Indicator</a:t>
            </a:r>
            <a:endParaRPr lang="it-IT" dirty="0"/>
          </a:p>
        </p:txBody>
      </p:sp>
      <p:sp>
        <p:nvSpPr>
          <p:cNvPr id="4" name="Content Placeholder 3">
            <a:extLst>
              <a:ext uri="{FF2B5EF4-FFF2-40B4-BE49-F238E27FC236}">
                <a16:creationId xmlns:a16="http://schemas.microsoft.com/office/drawing/2014/main" id="{C7670A4B-C1A9-4414-BB6F-5909584FFF6F}"/>
              </a:ext>
            </a:extLst>
          </p:cNvPr>
          <p:cNvSpPr>
            <a:spLocks noGrp="1"/>
          </p:cNvSpPr>
          <p:nvPr>
            <p:ph sz="quarter" idx="20"/>
          </p:nvPr>
        </p:nvSpPr>
        <p:spPr/>
        <p:txBody>
          <a:bodyPr/>
          <a:lstStyle/>
          <a:p>
            <a:r>
              <a:rPr lang="en-US" dirty="0"/>
              <a:t>By applying an appropriate input scaling, JDF200 shows: </a:t>
            </a:r>
          </a:p>
          <a:p>
            <a:r>
              <a:rPr lang="en-US" dirty="0"/>
              <a:t>	Current</a:t>
            </a:r>
          </a:p>
          <a:p>
            <a:r>
              <a:rPr lang="en-US" dirty="0"/>
              <a:t>	Pressure</a:t>
            </a:r>
          </a:p>
          <a:p>
            <a:r>
              <a:rPr lang="en-US" dirty="0"/>
              <a:t>	Temperature</a:t>
            </a:r>
          </a:p>
          <a:p>
            <a:r>
              <a:rPr lang="en-US" dirty="0"/>
              <a:t>	Level</a:t>
            </a:r>
          </a:p>
          <a:p>
            <a:r>
              <a:rPr lang="en-US" dirty="0"/>
              <a:t>	Mass and Volume Flow</a:t>
            </a:r>
          </a:p>
          <a:p>
            <a:r>
              <a:rPr lang="en-US" dirty="0"/>
              <a:t>	Heat Transfer Rate</a:t>
            </a:r>
          </a:p>
          <a:p>
            <a:r>
              <a:rPr lang="en-US" dirty="0"/>
              <a:t>	Custom variable</a:t>
            </a:r>
          </a:p>
          <a:p>
            <a:endParaRPr lang="en-US" dirty="0"/>
          </a:p>
          <a:p>
            <a:r>
              <a:rPr lang="en-US" dirty="0"/>
              <a:t>Since JDF200 is compatible with all 4 to 20 mA, 2-wire systems and allows visualization of different variable types, it can be coupled to all field devices where indication at eye-level is required.</a:t>
            </a:r>
          </a:p>
          <a:p>
            <a:endParaRPr lang="it-IT" dirty="0"/>
          </a:p>
        </p:txBody>
      </p:sp>
    </p:spTree>
    <p:extLst>
      <p:ext uri="{BB962C8B-B14F-4D97-AF65-F5344CB8AC3E}">
        <p14:creationId xmlns:p14="http://schemas.microsoft.com/office/powerpoint/2010/main" val="14096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C10044-41D6-4F65-893D-85794426016D}"/>
              </a:ext>
            </a:extLst>
          </p:cNvPr>
          <p:cNvSpPr>
            <a:spLocks noGrp="1"/>
          </p:cNvSpPr>
          <p:nvPr>
            <p:ph type="title"/>
          </p:nvPr>
        </p:nvSpPr>
        <p:spPr/>
        <p:txBody>
          <a:bodyPr/>
          <a:lstStyle/>
          <a:p>
            <a:r>
              <a:rPr lang="en-US" dirty="0"/>
              <a:t>HMI and Board Overview</a:t>
            </a:r>
            <a:endParaRPr lang="it-IT" dirty="0"/>
          </a:p>
        </p:txBody>
      </p:sp>
      <p:sp>
        <p:nvSpPr>
          <p:cNvPr id="16" name="Text Placeholder 15">
            <a:extLst>
              <a:ext uri="{FF2B5EF4-FFF2-40B4-BE49-F238E27FC236}">
                <a16:creationId xmlns:a16="http://schemas.microsoft.com/office/drawing/2014/main" id="{5A9B803D-6072-410D-9D97-5194E207FB07}"/>
              </a:ext>
            </a:extLst>
          </p:cNvPr>
          <p:cNvSpPr>
            <a:spLocks noGrp="1"/>
          </p:cNvSpPr>
          <p:nvPr>
            <p:ph type="body" sz="quarter" idx="16"/>
          </p:nvPr>
        </p:nvSpPr>
        <p:spPr/>
        <p:txBody>
          <a:bodyPr/>
          <a:lstStyle/>
          <a:p>
            <a:r>
              <a:rPr lang="en-US"/>
              <a:t>Modularity</a:t>
            </a:r>
          </a:p>
        </p:txBody>
      </p:sp>
      <p:sp>
        <p:nvSpPr>
          <p:cNvPr id="17" name="Content Placeholder 16">
            <a:extLst>
              <a:ext uri="{FF2B5EF4-FFF2-40B4-BE49-F238E27FC236}">
                <a16:creationId xmlns:a16="http://schemas.microsoft.com/office/drawing/2014/main" id="{AC404827-F8C6-45B5-ACA9-65015613A397}"/>
              </a:ext>
            </a:extLst>
          </p:cNvPr>
          <p:cNvSpPr>
            <a:spLocks noGrp="1"/>
          </p:cNvSpPr>
          <p:nvPr>
            <p:ph sz="quarter" idx="23"/>
          </p:nvPr>
        </p:nvSpPr>
        <p:spPr/>
        <p:txBody>
          <a:bodyPr/>
          <a:lstStyle/>
          <a:p>
            <a:r>
              <a:rPr lang="en-US" dirty="0"/>
              <a:t>In-field replaceable conversion board </a:t>
            </a:r>
          </a:p>
          <a:p>
            <a:r>
              <a:rPr lang="en-US" dirty="0"/>
              <a:t>In case of failure, it can be replaced in seconds without removing the field indicator from the process</a:t>
            </a:r>
          </a:p>
          <a:p>
            <a:r>
              <a:rPr lang="en-US" dirty="0"/>
              <a:t>Part number printed on the terminal block for quicker reference.</a:t>
            </a:r>
          </a:p>
          <a:p>
            <a:endParaRPr lang="it-IT" dirty="0"/>
          </a:p>
        </p:txBody>
      </p:sp>
      <p:sp>
        <p:nvSpPr>
          <p:cNvPr id="18" name="Text Placeholder 17">
            <a:extLst>
              <a:ext uri="{FF2B5EF4-FFF2-40B4-BE49-F238E27FC236}">
                <a16:creationId xmlns:a16="http://schemas.microsoft.com/office/drawing/2014/main" id="{3D9EC562-CCFD-4265-B046-0473F60E50EF}"/>
              </a:ext>
            </a:extLst>
          </p:cNvPr>
          <p:cNvSpPr>
            <a:spLocks noGrp="1"/>
          </p:cNvSpPr>
          <p:nvPr>
            <p:ph type="body" sz="quarter" idx="24"/>
          </p:nvPr>
        </p:nvSpPr>
        <p:spPr/>
        <p:txBody>
          <a:bodyPr/>
          <a:lstStyle/>
          <a:p>
            <a:r>
              <a:rPr lang="en-US"/>
              <a:t>Common HMI for better usability</a:t>
            </a:r>
          </a:p>
        </p:txBody>
      </p:sp>
      <p:sp>
        <p:nvSpPr>
          <p:cNvPr id="21" name="Content Placeholder 20">
            <a:extLst>
              <a:ext uri="{FF2B5EF4-FFF2-40B4-BE49-F238E27FC236}">
                <a16:creationId xmlns:a16="http://schemas.microsoft.com/office/drawing/2014/main" id="{DB133FD4-9807-455D-95BA-0BEAD00DD696}"/>
              </a:ext>
            </a:extLst>
          </p:cNvPr>
          <p:cNvSpPr>
            <a:spLocks noGrp="1"/>
          </p:cNvSpPr>
          <p:nvPr>
            <p:ph sz="quarter" idx="27"/>
          </p:nvPr>
        </p:nvSpPr>
        <p:spPr/>
        <p:txBody>
          <a:bodyPr/>
          <a:lstStyle/>
          <a:p>
            <a:r>
              <a:rPr lang="en-US" b="1" dirty="0"/>
              <a:t>Easy setup</a:t>
            </a:r>
          </a:p>
          <a:p>
            <a:r>
              <a:rPr lang="en-US" dirty="0"/>
              <a:t>Allows easy and quick installation and startup without the need to use complicated additional tools. </a:t>
            </a:r>
          </a:p>
          <a:p>
            <a:r>
              <a:rPr lang="en-US" b="1" dirty="0"/>
              <a:t>Multilanguage menu</a:t>
            </a:r>
          </a:p>
          <a:p>
            <a:r>
              <a:rPr lang="en-US" dirty="0"/>
              <a:t>Wherever the transmitter will end up, thanks to its multi-language interface, the user will be able to navigate in English, German, Italian, French and Spanish</a:t>
            </a:r>
          </a:p>
          <a:p>
            <a:endParaRPr lang="it-IT" dirty="0"/>
          </a:p>
        </p:txBody>
      </p:sp>
      <p:sp>
        <p:nvSpPr>
          <p:cNvPr id="11" name="Subtitle 10">
            <a:extLst>
              <a:ext uri="{FF2B5EF4-FFF2-40B4-BE49-F238E27FC236}">
                <a16:creationId xmlns:a16="http://schemas.microsoft.com/office/drawing/2014/main" id="{FFEAA557-CC76-4A2D-860F-D327A60FDCA6}"/>
              </a:ext>
            </a:extLst>
          </p:cNvPr>
          <p:cNvSpPr>
            <a:spLocks noGrp="1"/>
          </p:cNvSpPr>
          <p:nvPr>
            <p:ph type="subTitle" idx="13"/>
          </p:nvPr>
        </p:nvSpPr>
        <p:spPr/>
        <p:txBody>
          <a:bodyPr/>
          <a:lstStyle/>
          <a:p>
            <a:r>
              <a:rPr lang="en-US" dirty="0"/>
              <a:t>JDF200 – Analog Field Indicator</a:t>
            </a:r>
            <a:endParaRPr lang="it-IT" dirty="0"/>
          </a:p>
        </p:txBody>
      </p:sp>
      <p:pic>
        <p:nvPicPr>
          <p:cNvPr id="22" name="Picture 21">
            <a:extLst>
              <a:ext uri="{FF2B5EF4-FFF2-40B4-BE49-F238E27FC236}">
                <a16:creationId xmlns:a16="http://schemas.microsoft.com/office/drawing/2014/main" id="{79059878-03CF-4E59-8A29-DDE39BBB0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17" y="3759058"/>
            <a:ext cx="2578294" cy="2287048"/>
          </a:xfrm>
          <a:prstGeom prst="rect">
            <a:avLst/>
          </a:prstGeom>
        </p:spPr>
      </p:pic>
      <p:pic>
        <p:nvPicPr>
          <p:cNvPr id="23" name="Picture 22">
            <a:extLst>
              <a:ext uri="{FF2B5EF4-FFF2-40B4-BE49-F238E27FC236}">
                <a16:creationId xmlns:a16="http://schemas.microsoft.com/office/drawing/2014/main" id="{D444D026-6C33-4A75-AAD5-16863048B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237" y="2377162"/>
            <a:ext cx="1874578" cy="903330"/>
          </a:xfrm>
          <a:prstGeom prst="rect">
            <a:avLst/>
          </a:prstGeom>
        </p:spPr>
      </p:pic>
      <p:pic>
        <p:nvPicPr>
          <p:cNvPr id="24" name="Picture 23">
            <a:extLst>
              <a:ext uri="{FF2B5EF4-FFF2-40B4-BE49-F238E27FC236}">
                <a16:creationId xmlns:a16="http://schemas.microsoft.com/office/drawing/2014/main" id="{310DAD23-196D-4278-9908-27BFB7063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237" y="3759058"/>
            <a:ext cx="1874580" cy="890089"/>
          </a:xfrm>
          <a:prstGeom prst="rect">
            <a:avLst/>
          </a:prstGeom>
        </p:spPr>
      </p:pic>
      <p:pic>
        <p:nvPicPr>
          <p:cNvPr id="25" name="Picture 24">
            <a:extLst>
              <a:ext uri="{FF2B5EF4-FFF2-40B4-BE49-F238E27FC236}">
                <a16:creationId xmlns:a16="http://schemas.microsoft.com/office/drawing/2014/main" id="{0763C887-881D-46D0-B1C8-E03AC984B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9257" y="5027259"/>
            <a:ext cx="1863560" cy="884856"/>
          </a:xfrm>
          <a:prstGeom prst="rect">
            <a:avLst/>
          </a:prstGeom>
        </p:spPr>
      </p:pic>
      <p:pic>
        <p:nvPicPr>
          <p:cNvPr id="26" name="Picture 25">
            <a:extLst>
              <a:ext uri="{FF2B5EF4-FFF2-40B4-BE49-F238E27FC236}">
                <a16:creationId xmlns:a16="http://schemas.microsoft.com/office/drawing/2014/main" id="{332A6139-45B1-4BF2-BFE4-47D665B72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3776" y="5027259"/>
            <a:ext cx="1874581" cy="890089"/>
          </a:xfrm>
          <a:prstGeom prst="rect">
            <a:avLst/>
          </a:prstGeom>
        </p:spPr>
      </p:pic>
      <p:pic>
        <p:nvPicPr>
          <p:cNvPr id="27" name="Picture 26">
            <a:extLst>
              <a:ext uri="{FF2B5EF4-FFF2-40B4-BE49-F238E27FC236}">
                <a16:creationId xmlns:a16="http://schemas.microsoft.com/office/drawing/2014/main" id="{AB67EB22-7C2E-4462-8AF2-BF6041CC9D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3776" y="2377162"/>
            <a:ext cx="1902467" cy="903330"/>
          </a:xfrm>
          <a:prstGeom prst="rect">
            <a:avLst/>
          </a:prstGeom>
        </p:spPr>
      </p:pic>
      <p:pic>
        <p:nvPicPr>
          <p:cNvPr id="28" name="Picture 27">
            <a:extLst>
              <a:ext uri="{FF2B5EF4-FFF2-40B4-BE49-F238E27FC236}">
                <a16:creationId xmlns:a16="http://schemas.microsoft.com/office/drawing/2014/main" id="{551E01AE-DE31-4835-A6CF-CEE083C00A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0816" y="3759058"/>
            <a:ext cx="1840500" cy="873906"/>
          </a:xfrm>
          <a:prstGeom prst="rect">
            <a:avLst/>
          </a:prstGeom>
        </p:spPr>
      </p:pic>
    </p:spTree>
    <p:extLst>
      <p:ext uri="{BB962C8B-B14F-4D97-AF65-F5344CB8AC3E}">
        <p14:creationId xmlns:p14="http://schemas.microsoft.com/office/powerpoint/2010/main" val="183286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622D9C8F-618E-4118-820A-9F5379D0B8DC}"/>
              </a:ext>
            </a:extLst>
          </p:cNvPr>
          <p:cNvSpPr>
            <a:spLocks noGrp="1"/>
          </p:cNvSpPr>
          <p:nvPr>
            <p:ph type="body" sz="quarter" idx="16"/>
          </p:nvPr>
        </p:nvSpPr>
        <p:spPr/>
        <p:txBody>
          <a:bodyPr/>
          <a:lstStyle/>
          <a:p>
            <a:r>
              <a:rPr lang="en-US"/>
              <a:t>Installation</a:t>
            </a:r>
          </a:p>
        </p:txBody>
      </p:sp>
      <p:sp>
        <p:nvSpPr>
          <p:cNvPr id="27" name="Text Placeholder 26">
            <a:extLst>
              <a:ext uri="{FF2B5EF4-FFF2-40B4-BE49-F238E27FC236}">
                <a16:creationId xmlns:a16="http://schemas.microsoft.com/office/drawing/2014/main" id="{27949B21-A7D5-4A70-B18C-7FE8547204BB}"/>
              </a:ext>
            </a:extLst>
          </p:cNvPr>
          <p:cNvSpPr>
            <a:spLocks noGrp="1"/>
          </p:cNvSpPr>
          <p:nvPr>
            <p:ph type="body" sz="quarter" idx="17"/>
          </p:nvPr>
        </p:nvSpPr>
        <p:spPr/>
        <p:txBody>
          <a:bodyPr/>
          <a:lstStyle/>
          <a:p>
            <a:r>
              <a:rPr lang="en-US"/>
              <a:t>Operation</a:t>
            </a:r>
          </a:p>
        </p:txBody>
      </p:sp>
      <p:sp>
        <p:nvSpPr>
          <p:cNvPr id="38" name="Text Placeholder 37">
            <a:extLst>
              <a:ext uri="{FF2B5EF4-FFF2-40B4-BE49-F238E27FC236}">
                <a16:creationId xmlns:a16="http://schemas.microsoft.com/office/drawing/2014/main" id="{BF92F328-F901-48BD-A6E5-F1B70C346908}"/>
              </a:ext>
            </a:extLst>
          </p:cNvPr>
          <p:cNvSpPr>
            <a:spLocks noGrp="1"/>
          </p:cNvSpPr>
          <p:nvPr>
            <p:ph type="body" sz="quarter" idx="18"/>
          </p:nvPr>
        </p:nvSpPr>
        <p:spPr/>
        <p:txBody>
          <a:bodyPr/>
          <a:lstStyle/>
          <a:p>
            <a:r>
              <a:rPr lang="en-US"/>
              <a:t>Installation Benefits</a:t>
            </a:r>
          </a:p>
        </p:txBody>
      </p:sp>
      <p:sp>
        <p:nvSpPr>
          <p:cNvPr id="28" name="Content Placeholder 27">
            <a:extLst>
              <a:ext uri="{FF2B5EF4-FFF2-40B4-BE49-F238E27FC236}">
                <a16:creationId xmlns:a16="http://schemas.microsoft.com/office/drawing/2014/main" id="{8D727B54-6B19-46F4-BEDE-0CEBE3461807}"/>
              </a:ext>
            </a:extLst>
          </p:cNvPr>
          <p:cNvSpPr>
            <a:spLocks noGrp="1"/>
          </p:cNvSpPr>
          <p:nvPr>
            <p:ph sz="quarter" idx="20"/>
          </p:nvPr>
        </p:nvSpPr>
        <p:spPr/>
        <p:txBody>
          <a:bodyPr/>
          <a:lstStyle/>
          <a:p>
            <a:pPr marL="285750" indent="-285750">
              <a:buFont typeface="Arial" panose="020B0604020202020204" pitchFamily="34" charset="0"/>
              <a:buChar char="•"/>
            </a:pPr>
            <a:r>
              <a:rPr lang="en-US"/>
              <a:t>Wide, easy-to-read display with 90° step rotation possibility</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Multilingual, intuitive, guided device configuration menu</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Compatible with all 4-20mA devices (P, T, flow, level, current or heat transfer rate)</a:t>
            </a:r>
          </a:p>
          <a:p>
            <a:endParaRPr lang="en-US"/>
          </a:p>
        </p:txBody>
      </p:sp>
      <p:sp>
        <p:nvSpPr>
          <p:cNvPr id="3" name="Footer Placeholder 2">
            <a:extLst>
              <a:ext uri="{FF2B5EF4-FFF2-40B4-BE49-F238E27FC236}">
                <a16:creationId xmlns:a16="http://schemas.microsoft.com/office/drawing/2014/main" id="{06548F36-8FBF-4D22-BE73-9B0503A721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D14471F0-47B5-46A5-83CA-F1427B8DF401}"/>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C3343F45-0C11-465C-94E1-D031BAC3D1FA}"/>
              </a:ext>
            </a:extLst>
          </p:cNvPr>
          <p:cNvSpPr>
            <a:spLocks noGrp="1"/>
          </p:cNvSpPr>
          <p:nvPr>
            <p:ph type="sldNum" sz="quarter" idx="12"/>
          </p:nvPr>
        </p:nvSpPr>
        <p:spPr/>
        <p:txBody>
          <a:bodyPr/>
          <a:lstStyle/>
          <a:p>
            <a:r>
              <a:rPr lang="en-US"/>
              <a:t>Slide </a:t>
            </a:r>
            <a:fld id="{619F89D8-7AE3-494A-97F3-03D680869632}" type="slidenum">
              <a:rPr lang="en-US" smtClean="0"/>
              <a:pPr/>
              <a:t>15</a:t>
            </a:fld>
            <a:endParaRPr lang="en-US" dirty="0"/>
          </a:p>
        </p:txBody>
      </p:sp>
      <p:sp>
        <p:nvSpPr>
          <p:cNvPr id="39" name="Content Placeholder 38">
            <a:extLst>
              <a:ext uri="{FF2B5EF4-FFF2-40B4-BE49-F238E27FC236}">
                <a16:creationId xmlns:a16="http://schemas.microsoft.com/office/drawing/2014/main" id="{03FD8A08-EC81-4B34-BCBD-752025B6DC14}"/>
              </a:ext>
            </a:extLst>
          </p:cNvPr>
          <p:cNvSpPr>
            <a:spLocks noGrp="1"/>
          </p:cNvSpPr>
          <p:nvPr>
            <p:ph sz="quarter" idx="21"/>
          </p:nvPr>
        </p:nvSpPr>
        <p:spPr/>
        <p:txBody>
          <a:bodyPr/>
          <a:lstStyle/>
          <a:p>
            <a:pPr marL="285750" indent="-285750">
              <a:buFont typeface="Arial" panose="020B0604020202020204" pitchFamily="34" charset="0"/>
              <a:buChar char="•"/>
            </a:pPr>
            <a:r>
              <a:rPr lang="en-US"/>
              <a:t>Optimal flexibility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No need of over-specifying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Ease of operation</a:t>
            </a:r>
          </a:p>
          <a:p>
            <a:endParaRPr lang="en-US"/>
          </a:p>
        </p:txBody>
      </p:sp>
      <p:sp>
        <p:nvSpPr>
          <p:cNvPr id="2" name="Title 1">
            <a:extLst>
              <a:ext uri="{FF2B5EF4-FFF2-40B4-BE49-F238E27FC236}">
                <a16:creationId xmlns:a16="http://schemas.microsoft.com/office/drawing/2014/main" id="{B5668F00-8521-410D-9311-A2F67D7BB41B}"/>
              </a:ext>
            </a:extLst>
          </p:cNvPr>
          <p:cNvSpPr>
            <a:spLocks noGrp="1"/>
          </p:cNvSpPr>
          <p:nvPr>
            <p:ph type="title"/>
          </p:nvPr>
        </p:nvSpPr>
        <p:spPr/>
        <p:txBody>
          <a:bodyPr/>
          <a:lstStyle/>
          <a:p>
            <a:r>
              <a:rPr lang="en-US" dirty="0"/>
              <a:t>What are the benefits for the customer (1 of 2)?</a:t>
            </a:r>
          </a:p>
        </p:txBody>
      </p:sp>
      <p:sp>
        <p:nvSpPr>
          <p:cNvPr id="8" name="Subtitle 7">
            <a:extLst>
              <a:ext uri="{FF2B5EF4-FFF2-40B4-BE49-F238E27FC236}">
                <a16:creationId xmlns:a16="http://schemas.microsoft.com/office/drawing/2014/main" id="{EB149E2D-4E20-4E18-B1AC-FE2C14FDE22B}"/>
              </a:ext>
            </a:extLst>
          </p:cNvPr>
          <p:cNvSpPr>
            <a:spLocks noGrp="1"/>
          </p:cNvSpPr>
          <p:nvPr>
            <p:ph type="subTitle" idx="13"/>
          </p:nvPr>
        </p:nvSpPr>
        <p:spPr/>
        <p:txBody>
          <a:bodyPr/>
          <a:lstStyle/>
          <a:p>
            <a:r>
              <a:rPr lang="en-US" dirty="0"/>
              <a:t>JDF200 – Analog Field Indicator</a:t>
            </a:r>
            <a:endParaRPr lang="it-IT" dirty="0"/>
          </a:p>
        </p:txBody>
      </p:sp>
      <p:sp>
        <p:nvSpPr>
          <p:cNvPr id="40" name="Text Placeholder 39">
            <a:extLst>
              <a:ext uri="{FF2B5EF4-FFF2-40B4-BE49-F238E27FC236}">
                <a16:creationId xmlns:a16="http://schemas.microsoft.com/office/drawing/2014/main" id="{2B73F258-4507-4152-BAEE-0348F84DA15A}"/>
              </a:ext>
            </a:extLst>
          </p:cNvPr>
          <p:cNvSpPr>
            <a:spLocks noGrp="1"/>
          </p:cNvSpPr>
          <p:nvPr>
            <p:ph type="body" sz="quarter" idx="22"/>
          </p:nvPr>
        </p:nvSpPr>
        <p:spPr/>
        <p:txBody>
          <a:bodyPr/>
          <a:lstStyle/>
          <a:p>
            <a:r>
              <a:rPr lang="en-US"/>
              <a:t>Operation Benefits</a:t>
            </a:r>
          </a:p>
        </p:txBody>
      </p:sp>
      <p:sp>
        <p:nvSpPr>
          <p:cNvPr id="41" name="Content Placeholder 40">
            <a:extLst>
              <a:ext uri="{FF2B5EF4-FFF2-40B4-BE49-F238E27FC236}">
                <a16:creationId xmlns:a16="http://schemas.microsoft.com/office/drawing/2014/main" id="{B477501B-35D2-4667-A498-568F609374E3}"/>
              </a:ext>
            </a:extLst>
          </p:cNvPr>
          <p:cNvSpPr>
            <a:spLocks noGrp="1"/>
          </p:cNvSpPr>
          <p:nvPr>
            <p:ph sz="quarter" idx="23"/>
          </p:nvPr>
        </p:nvSpPr>
        <p:spPr/>
        <p:txBody>
          <a:bodyPr/>
          <a:lstStyle/>
          <a:p>
            <a:pPr marL="285750" indent="-285750">
              <a:buFont typeface="Arial" panose="020B0604020202020204" pitchFamily="34" charset="0"/>
              <a:buChar char="•"/>
            </a:pPr>
            <a:r>
              <a:rPr lang="en-US" dirty="0"/>
              <a:t>The measure you need where you need</a:t>
            </a:r>
          </a:p>
          <a:p>
            <a:pPr marL="285750" indent="-285750">
              <a:buFont typeface="Arial" panose="020B0604020202020204" pitchFamily="34" charset="0"/>
              <a:buChar char="•"/>
            </a:pPr>
            <a:r>
              <a:rPr lang="en-US" dirty="0"/>
              <a:t>JDF200 set-up in a minute</a:t>
            </a:r>
          </a:p>
          <a:p>
            <a:pPr marL="285750" indent="-285750">
              <a:buFont typeface="Arial" panose="020B0604020202020204" pitchFamily="34" charset="0"/>
              <a:buChar char="•"/>
            </a:pPr>
            <a:r>
              <a:rPr lang="en-US" dirty="0"/>
              <a:t>Minimal need of referring to documentation</a:t>
            </a:r>
          </a:p>
          <a:p>
            <a:pPr marL="285750" indent="-285750">
              <a:buFont typeface="Arial" panose="020B0604020202020204" pitchFamily="34" charset="0"/>
              <a:buChar char="•"/>
            </a:pPr>
            <a:r>
              <a:rPr lang="en-US" dirty="0"/>
              <a:t>Perfect match regardless from the measurement type</a:t>
            </a:r>
          </a:p>
          <a:p>
            <a:pPr marL="285750" indent="-285750">
              <a:buFont typeface="Arial" panose="020B0604020202020204" pitchFamily="34" charset="0"/>
              <a:buChar char="•"/>
            </a:pPr>
            <a:r>
              <a:rPr lang="en-US" dirty="0"/>
              <a:t>Enhanced flexibility</a:t>
            </a:r>
          </a:p>
          <a:p>
            <a:pPr marL="285750" indent="-285750">
              <a:buFont typeface="Arial" panose="020B0604020202020204" pitchFamily="34" charset="0"/>
              <a:buChar char="•"/>
            </a:pPr>
            <a:endParaRPr lang="en-US" dirty="0"/>
          </a:p>
        </p:txBody>
      </p:sp>
      <p:sp>
        <p:nvSpPr>
          <p:cNvPr id="43" name="Content Placeholder 42">
            <a:extLst>
              <a:ext uri="{FF2B5EF4-FFF2-40B4-BE49-F238E27FC236}">
                <a16:creationId xmlns:a16="http://schemas.microsoft.com/office/drawing/2014/main" id="{550AE3DA-3570-4C7D-B3F9-F3B3FDD1B032}"/>
              </a:ext>
            </a:extLst>
          </p:cNvPr>
          <p:cNvSpPr>
            <a:spLocks noGrp="1"/>
          </p:cNvSpPr>
          <p:nvPr>
            <p:ph sz="quarter" idx="19"/>
          </p:nvPr>
        </p:nvSpPr>
        <p:spPr/>
        <p:txBody>
          <a:bodyPr/>
          <a:lstStyle/>
          <a:p>
            <a:pPr marL="285750" indent="-285750">
              <a:buFont typeface="Arial" panose="020B0604020202020204" pitchFamily="34" charset="0"/>
              <a:buChar char="•"/>
            </a:pPr>
            <a:r>
              <a:rPr lang="en-US"/>
              <a:t>Installation is easy thanks to the V-Bolt supplied as standard.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case of wall mounting, four, casted, accessible holes will grant total ease of installation</a:t>
            </a:r>
          </a:p>
          <a:p>
            <a:endParaRPr lang="en-US"/>
          </a:p>
        </p:txBody>
      </p:sp>
      <p:pic>
        <p:nvPicPr>
          <p:cNvPr id="44" name="Graphic 43">
            <a:extLst>
              <a:ext uri="{FF2B5EF4-FFF2-40B4-BE49-F238E27FC236}">
                <a16:creationId xmlns:a16="http://schemas.microsoft.com/office/drawing/2014/main" id="{78A067A4-F0E6-49B7-B8CC-A121923D5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8061" y="4307513"/>
            <a:ext cx="863435" cy="863435"/>
          </a:xfrm>
          <a:prstGeom prst="rect">
            <a:avLst/>
          </a:prstGeom>
        </p:spPr>
      </p:pic>
      <p:pic>
        <p:nvPicPr>
          <p:cNvPr id="46" name="Graphic 45">
            <a:extLst>
              <a:ext uri="{FF2B5EF4-FFF2-40B4-BE49-F238E27FC236}">
                <a16:creationId xmlns:a16="http://schemas.microsoft.com/office/drawing/2014/main" id="{AC0AAE30-6F97-4FCB-BC09-116DE2232B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0980" y="2236511"/>
            <a:ext cx="797596" cy="797596"/>
          </a:xfrm>
          <a:prstGeom prst="rect">
            <a:avLst/>
          </a:prstGeom>
        </p:spPr>
      </p:pic>
    </p:spTree>
    <p:extLst>
      <p:ext uri="{BB962C8B-B14F-4D97-AF65-F5344CB8AC3E}">
        <p14:creationId xmlns:p14="http://schemas.microsoft.com/office/powerpoint/2010/main" val="394418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622D9C8F-618E-4118-820A-9F5379D0B8DC}"/>
              </a:ext>
            </a:extLst>
          </p:cNvPr>
          <p:cNvSpPr>
            <a:spLocks noGrp="1"/>
          </p:cNvSpPr>
          <p:nvPr>
            <p:ph type="body" sz="quarter" idx="16"/>
          </p:nvPr>
        </p:nvSpPr>
        <p:spPr/>
        <p:txBody>
          <a:bodyPr/>
          <a:lstStyle/>
          <a:p>
            <a:r>
              <a:rPr lang="en-US"/>
              <a:t>Diagnostics</a:t>
            </a:r>
          </a:p>
        </p:txBody>
      </p:sp>
      <p:sp>
        <p:nvSpPr>
          <p:cNvPr id="27" name="Text Placeholder 26">
            <a:extLst>
              <a:ext uri="{FF2B5EF4-FFF2-40B4-BE49-F238E27FC236}">
                <a16:creationId xmlns:a16="http://schemas.microsoft.com/office/drawing/2014/main" id="{27949B21-A7D5-4A70-B18C-7FE8547204BB}"/>
              </a:ext>
            </a:extLst>
          </p:cNvPr>
          <p:cNvSpPr>
            <a:spLocks noGrp="1"/>
          </p:cNvSpPr>
          <p:nvPr>
            <p:ph type="body" sz="quarter" idx="17"/>
          </p:nvPr>
        </p:nvSpPr>
        <p:spPr/>
        <p:txBody>
          <a:bodyPr/>
          <a:lstStyle/>
          <a:p>
            <a:r>
              <a:rPr lang="en-US"/>
              <a:t>Maintenance</a:t>
            </a:r>
          </a:p>
        </p:txBody>
      </p:sp>
      <p:sp>
        <p:nvSpPr>
          <p:cNvPr id="38" name="Text Placeholder 37">
            <a:extLst>
              <a:ext uri="{FF2B5EF4-FFF2-40B4-BE49-F238E27FC236}">
                <a16:creationId xmlns:a16="http://schemas.microsoft.com/office/drawing/2014/main" id="{BF92F328-F901-48BD-A6E5-F1B70C346908}"/>
              </a:ext>
            </a:extLst>
          </p:cNvPr>
          <p:cNvSpPr>
            <a:spLocks noGrp="1"/>
          </p:cNvSpPr>
          <p:nvPr>
            <p:ph type="body" sz="quarter" idx="18"/>
          </p:nvPr>
        </p:nvSpPr>
        <p:spPr/>
        <p:txBody>
          <a:bodyPr/>
          <a:lstStyle/>
          <a:p>
            <a:r>
              <a:rPr lang="en-US"/>
              <a:t>Diagnostics Benefits</a:t>
            </a:r>
          </a:p>
        </p:txBody>
      </p:sp>
      <p:sp>
        <p:nvSpPr>
          <p:cNvPr id="28" name="Content Placeholder 27">
            <a:extLst>
              <a:ext uri="{FF2B5EF4-FFF2-40B4-BE49-F238E27FC236}">
                <a16:creationId xmlns:a16="http://schemas.microsoft.com/office/drawing/2014/main" id="{8D727B54-6B19-46F4-BEDE-0CEBE3461807}"/>
              </a:ext>
            </a:extLst>
          </p:cNvPr>
          <p:cNvSpPr>
            <a:spLocks noGrp="1"/>
          </p:cNvSpPr>
          <p:nvPr>
            <p:ph sz="quarter" idx="20"/>
          </p:nvPr>
        </p:nvSpPr>
        <p:spPr/>
        <p:txBody>
          <a:bodyPr/>
          <a:lstStyle/>
          <a:p>
            <a:pPr marL="285750" indent="-285750">
              <a:buFont typeface="Arial" panose="020B0604020202020204" pitchFamily="34" charset="0"/>
              <a:buChar char="•"/>
            </a:pPr>
            <a:r>
              <a:rPr lang="en-US"/>
              <a:t>4…20 mA will not be interrupted in case of failure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Conversion board easily accessible</a:t>
            </a:r>
          </a:p>
          <a:p>
            <a:endParaRPr lang="en-US"/>
          </a:p>
        </p:txBody>
      </p:sp>
      <p:sp>
        <p:nvSpPr>
          <p:cNvPr id="3" name="Footer Placeholder 2">
            <a:extLst>
              <a:ext uri="{FF2B5EF4-FFF2-40B4-BE49-F238E27FC236}">
                <a16:creationId xmlns:a16="http://schemas.microsoft.com/office/drawing/2014/main" id="{06548F36-8FBF-4D22-BE73-9B0503A721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D14471F0-47B5-46A5-83CA-F1427B8DF401}"/>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C3343F45-0C11-465C-94E1-D031BAC3D1FA}"/>
              </a:ext>
            </a:extLst>
          </p:cNvPr>
          <p:cNvSpPr>
            <a:spLocks noGrp="1"/>
          </p:cNvSpPr>
          <p:nvPr>
            <p:ph type="sldNum" sz="quarter" idx="12"/>
          </p:nvPr>
        </p:nvSpPr>
        <p:spPr/>
        <p:txBody>
          <a:bodyPr/>
          <a:lstStyle/>
          <a:p>
            <a:r>
              <a:rPr lang="en-US"/>
              <a:t>Slide </a:t>
            </a:r>
            <a:fld id="{619F89D8-7AE3-494A-97F3-03D680869632}" type="slidenum">
              <a:rPr lang="en-US" smtClean="0"/>
              <a:pPr/>
              <a:t>16</a:t>
            </a:fld>
            <a:endParaRPr lang="en-US" dirty="0"/>
          </a:p>
        </p:txBody>
      </p:sp>
      <p:sp>
        <p:nvSpPr>
          <p:cNvPr id="39" name="Content Placeholder 38">
            <a:extLst>
              <a:ext uri="{FF2B5EF4-FFF2-40B4-BE49-F238E27FC236}">
                <a16:creationId xmlns:a16="http://schemas.microsoft.com/office/drawing/2014/main" id="{03FD8A08-EC81-4B34-BCBD-752025B6DC14}"/>
              </a:ext>
            </a:extLst>
          </p:cNvPr>
          <p:cNvSpPr>
            <a:spLocks noGrp="1"/>
          </p:cNvSpPr>
          <p:nvPr>
            <p:ph sz="quarter" idx="21"/>
          </p:nvPr>
        </p:nvSpPr>
        <p:spPr>
          <a:xfrm>
            <a:off x="6248045" y="2317641"/>
            <a:ext cx="4741987" cy="1481057"/>
          </a:xfrm>
        </p:spPr>
        <p:txBody>
          <a:bodyPr/>
          <a:lstStyle/>
          <a:p>
            <a:pPr marL="285750" indent="-285750">
              <a:buFont typeface="Arial" panose="020B0604020202020204" pitchFamily="34" charset="0"/>
              <a:buChar char="•"/>
            </a:pPr>
            <a:r>
              <a:rPr lang="en-US" dirty="0"/>
              <a:t>Clear indication with relevant troubleshooting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Field issues can be approached easily with meaningful alarm strings</a:t>
            </a:r>
          </a:p>
          <a:p>
            <a:endParaRPr lang="en-US" dirty="0"/>
          </a:p>
        </p:txBody>
      </p:sp>
      <p:sp>
        <p:nvSpPr>
          <p:cNvPr id="2" name="Title 1">
            <a:extLst>
              <a:ext uri="{FF2B5EF4-FFF2-40B4-BE49-F238E27FC236}">
                <a16:creationId xmlns:a16="http://schemas.microsoft.com/office/drawing/2014/main" id="{B5668F00-8521-410D-9311-A2F67D7BB41B}"/>
              </a:ext>
            </a:extLst>
          </p:cNvPr>
          <p:cNvSpPr>
            <a:spLocks noGrp="1"/>
          </p:cNvSpPr>
          <p:nvPr>
            <p:ph type="title"/>
          </p:nvPr>
        </p:nvSpPr>
        <p:spPr/>
        <p:txBody>
          <a:bodyPr/>
          <a:lstStyle/>
          <a:p>
            <a:r>
              <a:rPr lang="en-US" dirty="0"/>
              <a:t>What are the benefits for the customer (2 of 2)?</a:t>
            </a:r>
          </a:p>
        </p:txBody>
      </p:sp>
      <p:sp>
        <p:nvSpPr>
          <p:cNvPr id="8" name="Subtitle 7">
            <a:extLst>
              <a:ext uri="{FF2B5EF4-FFF2-40B4-BE49-F238E27FC236}">
                <a16:creationId xmlns:a16="http://schemas.microsoft.com/office/drawing/2014/main" id="{EB149E2D-4E20-4E18-B1AC-FE2C14FDE22B}"/>
              </a:ext>
            </a:extLst>
          </p:cNvPr>
          <p:cNvSpPr>
            <a:spLocks noGrp="1"/>
          </p:cNvSpPr>
          <p:nvPr>
            <p:ph type="subTitle" idx="13"/>
          </p:nvPr>
        </p:nvSpPr>
        <p:spPr/>
        <p:txBody>
          <a:bodyPr/>
          <a:lstStyle/>
          <a:p>
            <a:r>
              <a:rPr lang="en-US" dirty="0"/>
              <a:t>JDF200 – Analog Field Indicator</a:t>
            </a:r>
            <a:endParaRPr lang="it-IT" dirty="0"/>
          </a:p>
        </p:txBody>
      </p:sp>
      <p:sp>
        <p:nvSpPr>
          <p:cNvPr id="40" name="Text Placeholder 39">
            <a:extLst>
              <a:ext uri="{FF2B5EF4-FFF2-40B4-BE49-F238E27FC236}">
                <a16:creationId xmlns:a16="http://schemas.microsoft.com/office/drawing/2014/main" id="{2B73F258-4507-4152-BAEE-0348F84DA15A}"/>
              </a:ext>
            </a:extLst>
          </p:cNvPr>
          <p:cNvSpPr>
            <a:spLocks noGrp="1"/>
          </p:cNvSpPr>
          <p:nvPr>
            <p:ph type="body" sz="quarter" idx="22"/>
          </p:nvPr>
        </p:nvSpPr>
        <p:spPr/>
        <p:txBody>
          <a:bodyPr/>
          <a:lstStyle/>
          <a:p>
            <a:r>
              <a:rPr lang="en-US"/>
              <a:t>Maintenance Benefits</a:t>
            </a:r>
          </a:p>
        </p:txBody>
      </p:sp>
      <p:sp>
        <p:nvSpPr>
          <p:cNvPr id="41" name="Content Placeholder 40">
            <a:extLst>
              <a:ext uri="{FF2B5EF4-FFF2-40B4-BE49-F238E27FC236}">
                <a16:creationId xmlns:a16="http://schemas.microsoft.com/office/drawing/2014/main" id="{B477501B-35D2-4667-A498-568F609374E3}"/>
              </a:ext>
            </a:extLst>
          </p:cNvPr>
          <p:cNvSpPr>
            <a:spLocks noGrp="1"/>
          </p:cNvSpPr>
          <p:nvPr>
            <p:ph sz="quarter" idx="23"/>
          </p:nvPr>
        </p:nvSpPr>
        <p:spPr>
          <a:xfrm>
            <a:off x="6248045" y="4430420"/>
            <a:ext cx="4541875" cy="1481057"/>
          </a:xfrm>
        </p:spPr>
        <p:txBody>
          <a:bodyPr/>
          <a:lstStyle/>
          <a:p>
            <a:pPr marL="285750" indent="-285750">
              <a:buFont typeface="Arial" panose="020B0604020202020204" pitchFamily="34" charset="0"/>
              <a:buChar char="•"/>
            </a:pPr>
            <a:r>
              <a:rPr lang="en-US" dirty="0"/>
              <a:t>Comprehensive asset protection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Fast operations on the field reduce maintenance costs</a:t>
            </a:r>
          </a:p>
          <a:p>
            <a:pPr marL="285750" indent="-285750">
              <a:buFont typeface="Arial" panose="020B0604020202020204" pitchFamily="34" charset="0"/>
              <a:buChar char="•"/>
            </a:pPr>
            <a:endParaRPr lang="en-US" dirty="0"/>
          </a:p>
        </p:txBody>
      </p:sp>
      <p:sp>
        <p:nvSpPr>
          <p:cNvPr id="43" name="Content Placeholder 42">
            <a:extLst>
              <a:ext uri="{FF2B5EF4-FFF2-40B4-BE49-F238E27FC236}">
                <a16:creationId xmlns:a16="http://schemas.microsoft.com/office/drawing/2014/main" id="{550AE3DA-3570-4C7D-B3F9-F3B3FDD1B032}"/>
              </a:ext>
            </a:extLst>
          </p:cNvPr>
          <p:cNvSpPr>
            <a:spLocks noGrp="1"/>
          </p:cNvSpPr>
          <p:nvPr>
            <p:ph sz="quarter" idx="19"/>
          </p:nvPr>
        </p:nvSpPr>
        <p:spPr/>
        <p:txBody>
          <a:bodyPr/>
          <a:lstStyle/>
          <a:p>
            <a:pPr marL="285750" indent="-285750">
              <a:buFont typeface="Arial" panose="020B0604020202020204" pitchFamily="34" charset="0"/>
              <a:buChar char="•"/>
            </a:pPr>
            <a:r>
              <a:rPr lang="en-US"/>
              <a:t>Flashing icons and error codes according to NAMUR standard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Customizable alarm messages acc.to input signal thresholds (saturation and fail)</a:t>
            </a:r>
          </a:p>
          <a:p>
            <a:endParaRPr lang="en-US"/>
          </a:p>
        </p:txBody>
      </p:sp>
      <p:pic>
        <p:nvPicPr>
          <p:cNvPr id="15" name="Graphic 14">
            <a:extLst>
              <a:ext uri="{FF2B5EF4-FFF2-40B4-BE49-F238E27FC236}">
                <a16:creationId xmlns:a16="http://schemas.microsoft.com/office/drawing/2014/main" id="{ABF5872D-8EF0-428E-A1E7-B541B8EBC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6603" y="4395610"/>
            <a:ext cx="780767" cy="780767"/>
          </a:xfrm>
          <a:prstGeom prst="rect">
            <a:avLst/>
          </a:prstGeom>
        </p:spPr>
      </p:pic>
      <p:pic>
        <p:nvPicPr>
          <p:cNvPr id="16" name="Graphic 15">
            <a:extLst>
              <a:ext uri="{FF2B5EF4-FFF2-40B4-BE49-F238E27FC236}">
                <a16:creationId xmlns:a16="http://schemas.microsoft.com/office/drawing/2014/main" id="{26F5F51E-DEDF-4BDA-9D8C-529D0C355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6603" y="2250390"/>
            <a:ext cx="780767" cy="780767"/>
          </a:xfrm>
          <a:prstGeom prst="rect">
            <a:avLst/>
          </a:prstGeom>
        </p:spPr>
      </p:pic>
    </p:spTree>
    <p:extLst>
      <p:ext uri="{BB962C8B-B14F-4D97-AF65-F5344CB8AC3E}">
        <p14:creationId xmlns:p14="http://schemas.microsoft.com/office/powerpoint/2010/main" val="71135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March 30, 2022</a:t>
            </a:fld>
            <a:endParaRPr lang="en-US" dirty="0"/>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dirty="0"/>
              <a:t>Slide </a:t>
            </a:r>
            <a:fld id="{619F89D8-7AE3-494A-97F3-03D680869632}" type="slidenum">
              <a:rPr lang="en-US" smtClean="0"/>
              <a:pPr/>
              <a:t>17</a:t>
            </a:fld>
            <a:endParaRPr lang="en-US" dirty="0"/>
          </a:p>
        </p:txBody>
      </p:sp>
    </p:spTree>
    <p:extLst>
      <p:ext uri="{BB962C8B-B14F-4D97-AF65-F5344CB8AC3E}">
        <p14:creationId xmlns:p14="http://schemas.microsoft.com/office/powerpoint/2010/main" val="175986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8F00-8521-410D-9311-A2F67D7BB41B}"/>
              </a:ext>
            </a:extLst>
          </p:cNvPr>
          <p:cNvSpPr>
            <a:spLocks noGrp="1"/>
          </p:cNvSpPr>
          <p:nvPr>
            <p:ph type="title"/>
          </p:nvPr>
        </p:nvSpPr>
        <p:spPr/>
        <p:txBody>
          <a:bodyPr/>
          <a:lstStyle/>
          <a:p>
            <a:r>
              <a:rPr lang="en-US"/>
              <a:t>What does the customer needs?</a:t>
            </a:r>
          </a:p>
        </p:txBody>
      </p:sp>
      <p:sp>
        <p:nvSpPr>
          <p:cNvPr id="3" name="Footer Placeholder 2">
            <a:extLst>
              <a:ext uri="{FF2B5EF4-FFF2-40B4-BE49-F238E27FC236}">
                <a16:creationId xmlns:a16="http://schemas.microsoft.com/office/drawing/2014/main" id="{06548F36-8FBF-4D22-BE73-9B0503A721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D14471F0-47B5-46A5-83CA-F1427B8DF401}"/>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C3343F45-0C11-465C-94E1-D031BAC3D1FA}"/>
              </a:ext>
            </a:extLst>
          </p:cNvPr>
          <p:cNvSpPr>
            <a:spLocks noGrp="1"/>
          </p:cNvSpPr>
          <p:nvPr>
            <p:ph type="sldNum" sz="quarter" idx="12"/>
          </p:nvPr>
        </p:nvSpPr>
        <p:spPr/>
        <p:txBody>
          <a:bodyPr/>
          <a:lstStyle/>
          <a:p>
            <a:r>
              <a:rPr lang="en-US"/>
              <a:t>Slide </a:t>
            </a:r>
            <a:fld id="{619F89D8-7AE3-494A-97F3-03D680869632}" type="slidenum">
              <a:rPr lang="en-US" smtClean="0"/>
              <a:pPr/>
              <a:t>2</a:t>
            </a:fld>
            <a:endParaRPr lang="en-US" dirty="0"/>
          </a:p>
        </p:txBody>
      </p:sp>
      <p:sp>
        <p:nvSpPr>
          <p:cNvPr id="6" name="Content Placeholder 5">
            <a:extLst>
              <a:ext uri="{FF2B5EF4-FFF2-40B4-BE49-F238E27FC236}">
                <a16:creationId xmlns:a16="http://schemas.microsoft.com/office/drawing/2014/main" id="{29F071AA-F41C-43ED-B54A-2D85B48962E6}"/>
              </a:ext>
            </a:extLst>
          </p:cNvPr>
          <p:cNvSpPr>
            <a:spLocks noGrp="1"/>
          </p:cNvSpPr>
          <p:nvPr>
            <p:ph sz="quarter" idx="20"/>
          </p:nvPr>
        </p:nvSpPr>
        <p:spPr/>
        <p:txBody>
          <a:bodyPr/>
          <a:lstStyle/>
          <a:p>
            <a:r>
              <a:rPr lang="en-US" b="1">
                <a:solidFill>
                  <a:schemeClr val="tx2"/>
                </a:solidFill>
              </a:rPr>
              <a:t>Customer Needs</a:t>
            </a:r>
          </a:p>
        </p:txBody>
      </p:sp>
      <p:sp>
        <p:nvSpPr>
          <p:cNvPr id="7" name="Content Placeholder 6">
            <a:extLst>
              <a:ext uri="{FF2B5EF4-FFF2-40B4-BE49-F238E27FC236}">
                <a16:creationId xmlns:a16="http://schemas.microsoft.com/office/drawing/2014/main" id="{7F9DDD3B-F912-440C-80AC-950CA23C637C}"/>
              </a:ext>
            </a:extLst>
          </p:cNvPr>
          <p:cNvSpPr>
            <a:spLocks noGrp="1"/>
          </p:cNvSpPr>
          <p:nvPr>
            <p:ph sz="quarter" idx="19"/>
          </p:nvPr>
        </p:nvSpPr>
        <p:spPr/>
        <p:txBody>
          <a:bodyPr/>
          <a:lstStyle/>
          <a:p>
            <a:r>
              <a:rPr lang="en-US" b="1" dirty="0">
                <a:solidFill>
                  <a:schemeClr val="tx2"/>
                </a:solidFill>
              </a:rPr>
              <a:t>Voice of the Customer</a:t>
            </a:r>
          </a:p>
          <a:p>
            <a:endParaRPr lang="it-IT" b="1" dirty="0">
              <a:solidFill>
                <a:schemeClr val="tx2"/>
              </a:solidFill>
            </a:endParaRPr>
          </a:p>
          <a:p>
            <a:pPr marL="285750" indent="-285750">
              <a:buFont typeface="Arial" panose="020B0604020202020204" pitchFamily="34" charset="0"/>
              <a:buChar char="•"/>
            </a:pPr>
            <a:r>
              <a:rPr lang="en-US" dirty="0"/>
              <a:t>I need to check on variables from a remote location, cannot keep going back to the control room</a:t>
            </a:r>
          </a:p>
          <a:p>
            <a:pPr marL="285750" indent="-285750">
              <a:buFont typeface="Arial" panose="020B0604020202020204" pitchFamily="34" charset="0"/>
              <a:buChar char="•"/>
            </a:pPr>
            <a:r>
              <a:rPr lang="en-US" dirty="0"/>
              <a:t>I need to have access to measurement points that are difficult to reach</a:t>
            </a:r>
          </a:p>
          <a:p>
            <a:pPr marL="285750" indent="-285750">
              <a:buFont typeface="Arial" panose="020B0604020202020204" pitchFamily="34" charset="0"/>
              <a:buChar char="•"/>
            </a:pPr>
            <a:r>
              <a:rPr lang="en-US" dirty="0"/>
              <a:t>I need a device reliable and simple to control</a:t>
            </a:r>
          </a:p>
          <a:p>
            <a:pPr marL="285750" indent="-285750">
              <a:buFont typeface="Arial" panose="020B0604020202020204" pitchFamily="34" charset="0"/>
              <a:buChar char="•"/>
            </a:pPr>
            <a:r>
              <a:rPr lang="en-US" dirty="0"/>
              <a:t>I work with an analog device or a FOUNDATION™ Fieldbus and I have devices of different brands in my system / plant</a:t>
            </a:r>
          </a:p>
          <a:p>
            <a:pPr marL="285750" indent="-285750">
              <a:buFont typeface="Arial" panose="020B0604020202020204" pitchFamily="34" charset="0"/>
              <a:buChar char="•"/>
            </a:pPr>
            <a:r>
              <a:rPr lang="en-US" dirty="0"/>
              <a:t>I need to operate / configure FF devices from the field in case of necessity</a:t>
            </a:r>
          </a:p>
          <a:p>
            <a:pPr marL="285750" indent="-285750">
              <a:buFont typeface="Arial" panose="020B0604020202020204" pitchFamily="34" charset="0"/>
              <a:buChar char="•"/>
            </a:pPr>
            <a:r>
              <a:rPr lang="en-US" dirty="0"/>
              <a:t>I need to set process controls when in front of measurement points</a:t>
            </a:r>
          </a:p>
          <a:p>
            <a:endParaRPr lang="it-IT" dirty="0"/>
          </a:p>
          <a:p>
            <a:pPr marL="285750" indent="-285750">
              <a:buFont typeface="Arial" panose="020B0604020202020204" pitchFamily="34" charset="0"/>
              <a:buChar char="•"/>
            </a:pPr>
            <a:endParaRPr lang="it-IT" dirty="0"/>
          </a:p>
        </p:txBody>
      </p:sp>
      <p:sp>
        <p:nvSpPr>
          <p:cNvPr id="8" name="Subtitle 7">
            <a:extLst>
              <a:ext uri="{FF2B5EF4-FFF2-40B4-BE49-F238E27FC236}">
                <a16:creationId xmlns:a16="http://schemas.microsoft.com/office/drawing/2014/main" id="{EB149E2D-4E20-4E18-B1AC-FE2C14FDE22B}"/>
              </a:ext>
            </a:extLst>
          </p:cNvPr>
          <p:cNvSpPr>
            <a:spLocks noGrp="1"/>
          </p:cNvSpPr>
          <p:nvPr>
            <p:ph type="subTitle" idx="13"/>
          </p:nvPr>
        </p:nvSpPr>
        <p:spPr/>
        <p:txBody>
          <a:bodyPr/>
          <a:lstStyle/>
          <a:p>
            <a:r>
              <a:rPr lang="en-US" dirty="0"/>
              <a:t>JDFx00 Field Indicators</a:t>
            </a:r>
          </a:p>
        </p:txBody>
      </p:sp>
      <p:pic>
        <p:nvPicPr>
          <p:cNvPr id="13" name="Graphic 12" descr="Network">
            <a:extLst>
              <a:ext uri="{FF2B5EF4-FFF2-40B4-BE49-F238E27FC236}">
                <a16:creationId xmlns:a16="http://schemas.microsoft.com/office/drawing/2014/main" id="{31366A65-D8C4-4B8E-B90D-A2589A1116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2695" y="4733655"/>
            <a:ext cx="914400" cy="914400"/>
          </a:xfrm>
          <a:prstGeom prst="rect">
            <a:avLst/>
          </a:prstGeom>
        </p:spPr>
      </p:pic>
      <p:pic>
        <p:nvPicPr>
          <p:cNvPr id="17" name="Graphic 16" descr="Tools">
            <a:extLst>
              <a:ext uri="{FF2B5EF4-FFF2-40B4-BE49-F238E27FC236}">
                <a16:creationId xmlns:a16="http://schemas.microsoft.com/office/drawing/2014/main" id="{A557749D-3997-4DD7-B8A6-4F1E422FE0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2695" y="3559768"/>
            <a:ext cx="914400" cy="914400"/>
          </a:xfrm>
          <a:prstGeom prst="rect">
            <a:avLst/>
          </a:prstGeom>
        </p:spPr>
      </p:pic>
      <p:pic>
        <p:nvPicPr>
          <p:cNvPr id="19" name="Graphic 18" descr="Eye">
            <a:extLst>
              <a:ext uri="{FF2B5EF4-FFF2-40B4-BE49-F238E27FC236}">
                <a16:creationId xmlns:a16="http://schemas.microsoft.com/office/drawing/2014/main" id="{70E6CF8C-B394-41F4-A6A1-C523C1F103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2695" y="2259083"/>
            <a:ext cx="914400" cy="914400"/>
          </a:xfrm>
          <a:prstGeom prst="rect">
            <a:avLst/>
          </a:prstGeom>
        </p:spPr>
      </p:pic>
      <p:sp>
        <p:nvSpPr>
          <p:cNvPr id="20" name="TextBox 19">
            <a:extLst>
              <a:ext uri="{FF2B5EF4-FFF2-40B4-BE49-F238E27FC236}">
                <a16:creationId xmlns:a16="http://schemas.microsoft.com/office/drawing/2014/main" id="{7B1EAAD0-CE79-41E0-8A43-94A20D798A35}"/>
              </a:ext>
            </a:extLst>
          </p:cNvPr>
          <p:cNvSpPr txBox="1"/>
          <p:nvPr/>
        </p:nvSpPr>
        <p:spPr bwMode="gray">
          <a:xfrm>
            <a:off x="7715578" y="3781836"/>
            <a:ext cx="3976413" cy="914400"/>
          </a:xfrm>
          <a:prstGeom prst="rect">
            <a:avLst/>
          </a:prstGeom>
          <a:noFill/>
        </p:spPr>
        <p:txBody>
          <a:bodyPr wrap="square" lIns="72000" tIns="72000" rIns="72000" bIns="72000" rtlCol="0" anchor="ctr">
            <a:normAutofit/>
          </a:bodyPr>
          <a:lstStyle/>
          <a:p>
            <a:r>
              <a:rPr lang="en-US" sz="1400" b="1" dirty="0"/>
              <a:t>Delocalization of process control and indicator configuration in the field</a:t>
            </a:r>
          </a:p>
          <a:p>
            <a:endParaRPr lang="en-US" sz="1400" b="1" dirty="0"/>
          </a:p>
          <a:p>
            <a:endParaRPr lang="en-US" sz="1400" b="1" dirty="0"/>
          </a:p>
        </p:txBody>
      </p:sp>
      <p:sp>
        <p:nvSpPr>
          <p:cNvPr id="21" name="TextBox 20">
            <a:extLst>
              <a:ext uri="{FF2B5EF4-FFF2-40B4-BE49-F238E27FC236}">
                <a16:creationId xmlns:a16="http://schemas.microsoft.com/office/drawing/2014/main" id="{AB6C8055-62A1-4083-B3E8-D709B28B3878}"/>
              </a:ext>
            </a:extLst>
          </p:cNvPr>
          <p:cNvSpPr txBox="1"/>
          <p:nvPr/>
        </p:nvSpPr>
        <p:spPr bwMode="gray">
          <a:xfrm>
            <a:off x="7715578" y="2389041"/>
            <a:ext cx="2232185" cy="914400"/>
          </a:xfrm>
          <a:prstGeom prst="rect">
            <a:avLst/>
          </a:prstGeom>
          <a:noFill/>
        </p:spPr>
        <p:txBody>
          <a:bodyPr wrap="square" lIns="72000" tIns="72000" rIns="72000" bIns="72000" rtlCol="0" anchor="ctr">
            <a:normAutofit/>
          </a:bodyPr>
          <a:lstStyle/>
          <a:p>
            <a:r>
              <a:rPr lang="en-US" sz="1400" b="1" dirty="0"/>
              <a:t>Remote Visibility</a:t>
            </a:r>
          </a:p>
          <a:p>
            <a:endParaRPr lang="en-US" sz="1400" b="1" dirty="0"/>
          </a:p>
        </p:txBody>
      </p:sp>
      <p:sp>
        <p:nvSpPr>
          <p:cNvPr id="22" name="TextBox 21">
            <a:extLst>
              <a:ext uri="{FF2B5EF4-FFF2-40B4-BE49-F238E27FC236}">
                <a16:creationId xmlns:a16="http://schemas.microsoft.com/office/drawing/2014/main" id="{D9C82F39-A397-4F7D-8507-FA8D3B3FC7C0}"/>
              </a:ext>
            </a:extLst>
          </p:cNvPr>
          <p:cNvSpPr txBox="1"/>
          <p:nvPr/>
        </p:nvSpPr>
        <p:spPr bwMode="gray">
          <a:xfrm>
            <a:off x="7715578" y="4873097"/>
            <a:ext cx="4291537" cy="914400"/>
          </a:xfrm>
          <a:prstGeom prst="rect">
            <a:avLst/>
          </a:prstGeom>
          <a:noFill/>
        </p:spPr>
        <p:txBody>
          <a:bodyPr wrap="square" lIns="72000" tIns="72000" rIns="72000" bIns="72000" rtlCol="0" anchor="ctr">
            <a:normAutofit/>
          </a:bodyPr>
          <a:lstStyle/>
          <a:p>
            <a:r>
              <a:rPr lang="en-US" sz="1400" b="1" dirty="0"/>
              <a:t>Fitting into the existing network </a:t>
            </a:r>
          </a:p>
          <a:p>
            <a:endParaRPr lang="en-US" sz="1400" b="1" dirty="0"/>
          </a:p>
        </p:txBody>
      </p:sp>
    </p:spTree>
    <p:extLst>
      <p:ext uri="{BB962C8B-B14F-4D97-AF65-F5344CB8AC3E}">
        <p14:creationId xmlns:p14="http://schemas.microsoft.com/office/powerpoint/2010/main" val="12866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9ACD-678F-4B6E-8887-DA2FB5269811}"/>
              </a:ext>
            </a:extLst>
          </p:cNvPr>
          <p:cNvSpPr>
            <a:spLocks noGrp="1"/>
          </p:cNvSpPr>
          <p:nvPr>
            <p:ph type="title"/>
          </p:nvPr>
        </p:nvSpPr>
        <p:spPr/>
        <p:txBody>
          <a:bodyPr/>
          <a:lstStyle/>
          <a:p>
            <a:r>
              <a:rPr lang="en-US"/>
              <a:t>Target Markets and Potential Applications</a:t>
            </a:r>
          </a:p>
        </p:txBody>
      </p:sp>
      <p:sp>
        <p:nvSpPr>
          <p:cNvPr id="3" name="Footer Placeholder 2">
            <a:extLst>
              <a:ext uri="{FF2B5EF4-FFF2-40B4-BE49-F238E27FC236}">
                <a16:creationId xmlns:a16="http://schemas.microsoft.com/office/drawing/2014/main" id="{E120933D-6EFE-485B-B5A0-4B7CA8D5F5B6}"/>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09666737-37AC-41F9-87A6-CBF5817F990F}"/>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9E88A971-040E-4D1C-85BD-A0183F1A2608}"/>
              </a:ext>
            </a:extLst>
          </p:cNvPr>
          <p:cNvSpPr>
            <a:spLocks noGrp="1"/>
          </p:cNvSpPr>
          <p:nvPr>
            <p:ph type="sldNum" sz="quarter" idx="12"/>
          </p:nvPr>
        </p:nvSpPr>
        <p:spPr/>
        <p:txBody>
          <a:bodyPr/>
          <a:lstStyle/>
          <a:p>
            <a:r>
              <a:rPr lang="en-US"/>
              <a:t>Slide </a:t>
            </a:r>
            <a:fld id="{619F89D8-7AE3-494A-97F3-03D680869632}" type="slidenum">
              <a:rPr lang="en-US" smtClean="0"/>
              <a:pPr/>
              <a:t>3</a:t>
            </a:fld>
            <a:endParaRPr lang="en-US" dirty="0"/>
          </a:p>
        </p:txBody>
      </p:sp>
      <p:sp>
        <p:nvSpPr>
          <p:cNvPr id="8" name="Subtitle 7">
            <a:extLst>
              <a:ext uri="{FF2B5EF4-FFF2-40B4-BE49-F238E27FC236}">
                <a16:creationId xmlns:a16="http://schemas.microsoft.com/office/drawing/2014/main" id="{E91CE909-949C-4565-9EEE-5B423327AA1E}"/>
              </a:ext>
            </a:extLst>
          </p:cNvPr>
          <p:cNvSpPr>
            <a:spLocks noGrp="1"/>
          </p:cNvSpPr>
          <p:nvPr>
            <p:ph type="subTitle" idx="13"/>
          </p:nvPr>
        </p:nvSpPr>
        <p:spPr/>
        <p:txBody>
          <a:bodyPr/>
          <a:lstStyle/>
          <a:p>
            <a:r>
              <a:rPr lang="en-US" dirty="0"/>
              <a:t>JDFx00 Field Indicators</a:t>
            </a:r>
          </a:p>
        </p:txBody>
      </p:sp>
      <p:pic>
        <p:nvPicPr>
          <p:cNvPr id="10" name="Picture 9">
            <a:extLst>
              <a:ext uri="{FF2B5EF4-FFF2-40B4-BE49-F238E27FC236}">
                <a16:creationId xmlns:a16="http://schemas.microsoft.com/office/drawing/2014/main" id="{F5756115-429D-4CA7-9B44-DBE148BA7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897" y="1907605"/>
            <a:ext cx="4832348" cy="3637834"/>
          </a:xfrm>
          <a:prstGeom prst="rect">
            <a:avLst/>
          </a:prstGeom>
        </p:spPr>
      </p:pic>
      <p:sp>
        <p:nvSpPr>
          <p:cNvPr id="11" name="TextBox 10">
            <a:extLst>
              <a:ext uri="{FF2B5EF4-FFF2-40B4-BE49-F238E27FC236}">
                <a16:creationId xmlns:a16="http://schemas.microsoft.com/office/drawing/2014/main" id="{292DDE0C-DD56-42FC-9F18-2CBBA1817E64}"/>
              </a:ext>
            </a:extLst>
          </p:cNvPr>
          <p:cNvSpPr txBox="1"/>
          <p:nvPr/>
        </p:nvSpPr>
        <p:spPr>
          <a:xfrm>
            <a:off x="332366" y="1907605"/>
            <a:ext cx="4536504"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Indicators must be designed for all-weather performances are needed.</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Indicators must be vibration and corrosion-resistant, as well as certified for use in hazardous areas</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Potential applications/plants can be:</a:t>
            </a:r>
          </a:p>
          <a:p>
            <a:pPr marL="742950" lvl="1" indent="-285750">
              <a:buFont typeface="Arial" panose="020B0604020202020204" pitchFamily="34" charset="0"/>
              <a:buChar char="•"/>
            </a:pPr>
            <a:r>
              <a:rPr lang="en-US" sz="1400" dirty="0">
                <a:latin typeface="+mn-lt"/>
              </a:rPr>
              <a:t>Steel plants</a:t>
            </a:r>
          </a:p>
          <a:p>
            <a:pPr marL="742950" lvl="1" indent="-285750">
              <a:buFont typeface="Arial" panose="020B0604020202020204" pitchFamily="34" charset="0"/>
              <a:buChar char="•"/>
            </a:pPr>
            <a:r>
              <a:rPr lang="en-US" sz="1400" dirty="0">
                <a:latin typeface="+mn-lt"/>
              </a:rPr>
              <a:t>Oil and gas refining</a:t>
            </a:r>
          </a:p>
          <a:p>
            <a:pPr marL="742950" lvl="1" indent="-285750">
              <a:buFont typeface="Arial" panose="020B0604020202020204" pitchFamily="34" charset="0"/>
              <a:buChar char="•"/>
            </a:pPr>
            <a:r>
              <a:rPr lang="en-US" sz="1400" dirty="0">
                <a:latin typeface="+mn-lt"/>
              </a:rPr>
              <a:t>Transportation</a:t>
            </a:r>
          </a:p>
          <a:p>
            <a:pPr marL="742950" lvl="1" indent="-285750">
              <a:buFont typeface="Arial" panose="020B0604020202020204" pitchFamily="34" charset="0"/>
              <a:buChar char="•"/>
            </a:pPr>
            <a:r>
              <a:rPr lang="en-US" sz="1400" dirty="0">
                <a:latin typeface="+mn-lt"/>
              </a:rPr>
              <a:t>Storage tank indication</a:t>
            </a:r>
          </a:p>
          <a:p>
            <a:pPr marL="742950" lvl="1" indent="-285750">
              <a:buFont typeface="Arial" panose="020B0604020202020204" pitchFamily="34" charset="0"/>
              <a:buChar char="•"/>
            </a:pPr>
            <a:r>
              <a:rPr lang="en-US" sz="1400" dirty="0">
                <a:latin typeface="+mn-lt"/>
              </a:rPr>
              <a:t>Chemical processing</a:t>
            </a:r>
          </a:p>
          <a:p>
            <a:pPr marL="742950" lvl="1" indent="-285750">
              <a:buFont typeface="Arial" panose="020B0604020202020204" pitchFamily="34" charset="0"/>
              <a:buChar char="•"/>
            </a:pPr>
            <a:r>
              <a:rPr lang="en-US" sz="1400" dirty="0">
                <a:latin typeface="+mn-lt"/>
              </a:rPr>
              <a:t>Storage stations</a:t>
            </a:r>
          </a:p>
          <a:p>
            <a:pPr marL="742950" lvl="1" indent="-285750">
              <a:buFont typeface="Arial" panose="020B0604020202020204" pitchFamily="34" charset="0"/>
              <a:buChar char="•"/>
            </a:pPr>
            <a:r>
              <a:rPr lang="en-US" sz="1400" dirty="0"/>
              <a:t>Ideally any process that requires remote measures visibility</a:t>
            </a:r>
            <a:endParaRPr lang="en-US" sz="1400" dirty="0">
              <a:latin typeface="+mn-lt"/>
            </a:endParaRPr>
          </a:p>
        </p:txBody>
      </p:sp>
    </p:spTree>
    <p:extLst>
      <p:ext uri="{BB962C8B-B14F-4D97-AF65-F5344CB8AC3E}">
        <p14:creationId xmlns:p14="http://schemas.microsoft.com/office/powerpoint/2010/main" val="277781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E72ADB-C766-4F49-B0DD-7E39C4D65751}"/>
              </a:ext>
            </a:extLst>
          </p:cNvPr>
          <p:cNvSpPr>
            <a:spLocks noGrp="1"/>
          </p:cNvSpPr>
          <p:nvPr>
            <p:ph type="ctrTitle"/>
          </p:nvPr>
        </p:nvSpPr>
        <p:spPr/>
        <p:txBody>
          <a:bodyPr/>
          <a:lstStyle/>
          <a:p>
            <a:r>
              <a:rPr lang="it-IT" dirty="0"/>
              <a:t>JDF300 – Foundation </a:t>
            </a:r>
            <a:r>
              <a:rPr lang="it-IT" dirty="0" err="1"/>
              <a:t>Fieldbus</a:t>
            </a:r>
            <a:r>
              <a:rPr lang="it-IT" dirty="0"/>
              <a:t> </a:t>
            </a:r>
            <a:r>
              <a:rPr lang="it-IT" dirty="0" err="1"/>
              <a:t>indicator</a:t>
            </a:r>
            <a:endParaRPr lang="it-IT" dirty="0"/>
          </a:p>
        </p:txBody>
      </p:sp>
      <p:sp>
        <p:nvSpPr>
          <p:cNvPr id="4" name="Date Placeholder 3">
            <a:extLst>
              <a:ext uri="{FF2B5EF4-FFF2-40B4-BE49-F238E27FC236}">
                <a16:creationId xmlns:a16="http://schemas.microsoft.com/office/drawing/2014/main" id="{45FDFDBB-6F9C-414F-8F48-87A78EFF9FBC}"/>
              </a:ext>
            </a:extLst>
          </p:cNvPr>
          <p:cNvSpPr>
            <a:spLocks noGrp="1"/>
          </p:cNvSpPr>
          <p:nvPr>
            <p:ph type="dt" sz="half" idx="4294967295"/>
          </p:nvPr>
        </p:nvSpPr>
        <p:spPr>
          <a:xfrm>
            <a:off x="0" y="6489700"/>
            <a:ext cx="1255713" cy="131763"/>
          </a:xfrm>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2C110E9D-AA0F-431C-93D1-54EFDC80DF69}"/>
              </a:ext>
            </a:extLst>
          </p:cNvPr>
          <p:cNvSpPr>
            <a:spLocks noGrp="1"/>
          </p:cNvSpPr>
          <p:nvPr>
            <p:ph type="sldNum" sz="quarter" idx="4294967295"/>
          </p:nvPr>
        </p:nvSpPr>
        <p:spPr>
          <a:xfrm>
            <a:off x="0" y="6488113"/>
            <a:ext cx="676275" cy="119062"/>
          </a:xfrm>
        </p:spPr>
        <p:txBody>
          <a:bodyPr/>
          <a:lstStyle/>
          <a:p>
            <a:r>
              <a:rPr lang="en-US"/>
              <a:t>Slide </a:t>
            </a:r>
            <a:fld id="{619F89D8-7AE3-494A-97F3-03D680869632}" type="slidenum">
              <a:rPr lang="en-US" smtClean="0"/>
              <a:pPr/>
              <a:t>4</a:t>
            </a:fld>
            <a:endParaRPr lang="en-US" dirty="0"/>
          </a:p>
        </p:txBody>
      </p:sp>
    </p:spTree>
    <p:extLst>
      <p:ext uri="{BB962C8B-B14F-4D97-AF65-F5344CB8AC3E}">
        <p14:creationId xmlns:p14="http://schemas.microsoft.com/office/powerpoint/2010/main" val="4855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2E85E9-C92F-4356-82B9-A8620BC30CA1}"/>
              </a:ext>
            </a:extLst>
          </p:cNvPr>
          <p:cNvSpPr>
            <a:spLocks noGrp="1"/>
          </p:cNvSpPr>
          <p:nvPr>
            <p:ph type="title"/>
          </p:nvPr>
        </p:nvSpPr>
        <p:spPr/>
        <p:txBody>
          <a:bodyPr/>
          <a:lstStyle/>
          <a:p>
            <a:r>
              <a:rPr lang="en-US" dirty="0"/>
              <a:t>Introduction</a:t>
            </a:r>
          </a:p>
        </p:txBody>
      </p:sp>
      <p:sp>
        <p:nvSpPr>
          <p:cNvPr id="10" name="Content Placeholder 9">
            <a:extLst>
              <a:ext uri="{FF2B5EF4-FFF2-40B4-BE49-F238E27FC236}">
                <a16:creationId xmlns:a16="http://schemas.microsoft.com/office/drawing/2014/main" id="{35BFE84A-344F-4652-BA27-CDA289A61A67}"/>
              </a:ext>
            </a:extLst>
          </p:cNvPr>
          <p:cNvSpPr>
            <a:spLocks noGrp="1"/>
          </p:cNvSpPr>
          <p:nvPr>
            <p:ph sz="quarter" idx="19"/>
          </p:nvPr>
        </p:nvSpPr>
        <p:spPr>
          <a:xfrm>
            <a:off x="332367" y="1931194"/>
            <a:ext cx="5603434" cy="3980918"/>
          </a:xfrm>
        </p:spPr>
        <p:txBody>
          <a:bodyPr/>
          <a:lstStyle/>
          <a:p>
            <a:r>
              <a:rPr lang="en-US" b="1" dirty="0">
                <a:solidFill>
                  <a:schemeClr val="tx2"/>
                </a:solidFill>
              </a:rPr>
              <a:t>Business Context</a:t>
            </a:r>
          </a:p>
          <a:p>
            <a:endParaRPr lang="en-US" b="1" dirty="0">
              <a:solidFill>
                <a:schemeClr val="tx2"/>
              </a:solidFill>
            </a:endParaRPr>
          </a:p>
          <a:p>
            <a:pPr marL="285750" indent="-285750">
              <a:buFont typeface="Arial" panose="020B0604020202020204" pitchFamily="34" charset="0"/>
              <a:buChar char="•"/>
            </a:pPr>
            <a:r>
              <a:rPr lang="en-US" dirty="0"/>
              <a:t>ABB offering in FOUNDATION™ Fieldbus frameworks has been historically composed by FF-based field measurement devices plus an indicator, the former code named 264IB.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264IB has been discontinued, the current solution in case of projects was to mitigate the absence of a true indicator via the delivery of a full FF pressure transmitter “downgraded” to serve the purpose.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order to close the above range gap, ensure coherence with the global ABB FID platform and provide a common ITK registered version across FF offering, the project of JDF300 has been initiated.</a:t>
            </a:r>
          </a:p>
          <a:p>
            <a:endParaRPr lang="en-US" dirty="0"/>
          </a:p>
        </p:txBody>
      </p:sp>
      <p:sp>
        <p:nvSpPr>
          <p:cNvPr id="9" name="Subtitle 8">
            <a:extLst>
              <a:ext uri="{FF2B5EF4-FFF2-40B4-BE49-F238E27FC236}">
                <a16:creationId xmlns:a16="http://schemas.microsoft.com/office/drawing/2014/main" id="{BA66D9CA-26ED-4F50-8BE7-FFFF58994579}"/>
              </a:ext>
            </a:extLst>
          </p:cNvPr>
          <p:cNvSpPr>
            <a:spLocks noGrp="1"/>
          </p:cNvSpPr>
          <p:nvPr>
            <p:ph type="subTitle" idx="13"/>
          </p:nvPr>
        </p:nvSpPr>
        <p:spPr/>
        <p:txBody>
          <a:bodyPr/>
          <a:lstStyle/>
          <a:p>
            <a:r>
              <a:rPr lang="en-US" dirty="0"/>
              <a:t>JDF300 – Multivariable FOUNDATION™ Fieldbus Field Indicator</a:t>
            </a:r>
          </a:p>
        </p:txBody>
      </p:sp>
      <p:pic>
        <p:nvPicPr>
          <p:cNvPr id="1026" name="Picture 2" descr="https://webimages.imagebank.abb.com/public/default/product/9AAC210725/presentation">
            <a:extLst>
              <a:ext uri="{FF2B5EF4-FFF2-40B4-BE49-F238E27FC236}">
                <a16:creationId xmlns:a16="http://schemas.microsoft.com/office/drawing/2014/main" id="{157907BE-DC03-4BF0-9B59-886AE6B26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36" y="1931194"/>
            <a:ext cx="4280650" cy="3204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3955BC-9E94-462D-8642-473487E27873}"/>
              </a:ext>
            </a:extLst>
          </p:cNvPr>
          <p:cNvSpPr txBox="1"/>
          <p:nvPr/>
        </p:nvSpPr>
        <p:spPr bwMode="gray">
          <a:xfrm>
            <a:off x="6540136" y="5135736"/>
            <a:ext cx="2508068" cy="274183"/>
          </a:xfrm>
          <a:prstGeom prst="rect">
            <a:avLst/>
          </a:prstGeom>
          <a:noFill/>
        </p:spPr>
        <p:txBody>
          <a:bodyPr wrap="square" lIns="72000" tIns="72000" rIns="72000" bIns="72000" rtlCol="0">
            <a:noAutofit/>
          </a:bodyPr>
          <a:lstStyle/>
          <a:p>
            <a:r>
              <a:rPr lang="it-IT" sz="1050" b="1" dirty="0"/>
              <a:t>264IB FF </a:t>
            </a:r>
            <a:r>
              <a:rPr lang="it-IT" sz="1050" b="1" dirty="0" err="1"/>
              <a:t>Indicator</a:t>
            </a:r>
            <a:endParaRPr lang="it-IT" sz="1050" b="1" dirty="0"/>
          </a:p>
        </p:txBody>
      </p:sp>
    </p:spTree>
    <p:extLst>
      <p:ext uri="{BB962C8B-B14F-4D97-AF65-F5344CB8AC3E}">
        <p14:creationId xmlns:p14="http://schemas.microsoft.com/office/powerpoint/2010/main" val="231454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9ACD-678F-4B6E-8887-DA2FB5269811}"/>
              </a:ext>
            </a:extLst>
          </p:cNvPr>
          <p:cNvSpPr>
            <a:spLocks noGrp="1"/>
          </p:cNvSpPr>
          <p:nvPr>
            <p:ph type="title"/>
          </p:nvPr>
        </p:nvSpPr>
        <p:spPr/>
        <p:txBody>
          <a:bodyPr/>
          <a:lstStyle/>
          <a:p>
            <a:r>
              <a:rPr lang="en-US" dirty="0"/>
              <a:t>Product Look and Feel</a:t>
            </a:r>
          </a:p>
        </p:txBody>
      </p:sp>
      <p:sp>
        <p:nvSpPr>
          <p:cNvPr id="3" name="Footer Placeholder 2">
            <a:extLst>
              <a:ext uri="{FF2B5EF4-FFF2-40B4-BE49-F238E27FC236}">
                <a16:creationId xmlns:a16="http://schemas.microsoft.com/office/drawing/2014/main" id="{E120933D-6EFE-485B-B5A0-4B7CA8D5F5B6}"/>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09666737-37AC-41F9-87A6-CBF5817F990F}"/>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9E88A971-040E-4D1C-85BD-A0183F1A2608}"/>
              </a:ext>
            </a:extLst>
          </p:cNvPr>
          <p:cNvSpPr>
            <a:spLocks noGrp="1"/>
          </p:cNvSpPr>
          <p:nvPr>
            <p:ph type="sldNum" sz="quarter" idx="12"/>
          </p:nvPr>
        </p:nvSpPr>
        <p:spPr/>
        <p:txBody>
          <a:bodyPr/>
          <a:lstStyle/>
          <a:p>
            <a:r>
              <a:rPr lang="en-US"/>
              <a:t>Slide </a:t>
            </a:r>
            <a:fld id="{619F89D8-7AE3-494A-97F3-03D680869632}" type="slidenum">
              <a:rPr lang="en-US" smtClean="0"/>
              <a:pPr/>
              <a:t>6</a:t>
            </a:fld>
            <a:endParaRPr lang="en-US" dirty="0"/>
          </a:p>
        </p:txBody>
      </p:sp>
      <p:sp>
        <p:nvSpPr>
          <p:cNvPr id="8" name="Subtitle 7">
            <a:extLst>
              <a:ext uri="{FF2B5EF4-FFF2-40B4-BE49-F238E27FC236}">
                <a16:creationId xmlns:a16="http://schemas.microsoft.com/office/drawing/2014/main" id="{E91CE909-949C-4565-9EEE-5B423327AA1E}"/>
              </a:ext>
            </a:extLst>
          </p:cNvPr>
          <p:cNvSpPr>
            <a:spLocks noGrp="1"/>
          </p:cNvSpPr>
          <p:nvPr>
            <p:ph type="subTitle" idx="13"/>
          </p:nvPr>
        </p:nvSpPr>
        <p:spPr/>
        <p:txBody>
          <a:bodyPr/>
          <a:lstStyle/>
          <a:p>
            <a:r>
              <a:rPr lang="en-US" dirty="0"/>
              <a:t>JDF300 – Multivariable FOUNDATION™ Fieldbus Field Indicator</a:t>
            </a:r>
          </a:p>
        </p:txBody>
      </p:sp>
      <p:sp>
        <p:nvSpPr>
          <p:cNvPr id="11" name="TextBox 10">
            <a:extLst>
              <a:ext uri="{FF2B5EF4-FFF2-40B4-BE49-F238E27FC236}">
                <a16:creationId xmlns:a16="http://schemas.microsoft.com/office/drawing/2014/main" id="{292DDE0C-DD56-42FC-9F18-2CBBA1817E64}"/>
              </a:ext>
            </a:extLst>
          </p:cNvPr>
          <p:cNvSpPr txBox="1"/>
          <p:nvPr/>
        </p:nvSpPr>
        <p:spPr>
          <a:xfrm>
            <a:off x="333264" y="2401784"/>
            <a:ext cx="4536504"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2600T family look and feel</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L1 display with common HMI operational logics, including Easy Setup</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t>Hazardous Area  Certified</a:t>
            </a:r>
          </a:p>
          <a:p>
            <a:pPr marL="742950" lvl="1" indent="-285750">
              <a:buFont typeface="Arial" panose="020B0604020202020204" pitchFamily="34" charset="0"/>
              <a:buChar char="•"/>
            </a:pPr>
            <a:r>
              <a:rPr lang="en-US" sz="1400" dirty="0"/>
              <a:t>ATEX</a:t>
            </a:r>
          </a:p>
          <a:p>
            <a:pPr marL="742950" lvl="1" indent="-285750">
              <a:buFont typeface="Arial" panose="020B0604020202020204" pitchFamily="34" charset="0"/>
              <a:buChar char="•"/>
            </a:pPr>
            <a:r>
              <a:rPr lang="en-US" sz="1400" dirty="0"/>
              <a:t>IECEx</a:t>
            </a:r>
          </a:p>
          <a:p>
            <a:pPr marL="742950" lvl="1" indent="-285750">
              <a:buFont typeface="Arial" panose="020B0604020202020204" pitchFamily="34" charset="0"/>
              <a:buChar char="•"/>
            </a:pPr>
            <a:r>
              <a:rPr lang="en-US" sz="1400" dirty="0"/>
              <a:t>FM</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t>IP67 protection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C5 corrosion protection painting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Additional external push-button for </a:t>
            </a:r>
            <a:r>
              <a:rPr lang="en-US" sz="1400" dirty="0" err="1"/>
              <a:t>haz-loc</a:t>
            </a:r>
            <a:r>
              <a:rPr lang="en-US" sz="1400" dirty="0"/>
              <a:t> configuration</a:t>
            </a:r>
          </a:p>
          <a:p>
            <a:pPr marL="285750" indent="-285750">
              <a:buFont typeface="Arial" panose="020B0604020202020204" pitchFamily="34" charset="0"/>
              <a:buChar char="•"/>
            </a:pPr>
            <a:endParaRPr lang="en-US" sz="1400" dirty="0">
              <a:latin typeface="+mn-lt"/>
            </a:endParaRPr>
          </a:p>
        </p:txBody>
      </p:sp>
      <p:sp>
        <p:nvSpPr>
          <p:cNvPr id="12" name="Text Placeholder 32">
            <a:extLst>
              <a:ext uri="{FF2B5EF4-FFF2-40B4-BE49-F238E27FC236}">
                <a16:creationId xmlns:a16="http://schemas.microsoft.com/office/drawing/2014/main" id="{E8CB9AA3-6263-48C3-843C-8C7E89CBC265}"/>
              </a:ext>
            </a:extLst>
          </p:cNvPr>
          <p:cNvSpPr txBox="1">
            <a:spLocks/>
          </p:cNvSpPr>
          <p:nvPr/>
        </p:nvSpPr>
        <p:spPr>
          <a:xfrm>
            <a:off x="333264" y="1931193"/>
            <a:ext cx="3643200" cy="252000"/>
          </a:xfrm>
          <a:prstGeom prst="rect">
            <a:avLst/>
          </a:prstGeom>
        </p:spPr>
        <p:txBody>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b="1" dirty="0">
                <a:solidFill>
                  <a:schemeClr val="tx2"/>
                </a:solidFill>
              </a:rPr>
              <a:t>Macro specs</a:t>
            </a:r>
          </a:p>
        </p:txBody>
      </p:sp>
      <p:pic>
        <p:nvPicPr>
          <p:cNvPr id="15" name="Picture 14">
            <a:extLst>
              <a:ext uri="{FF2B5EF4-FFF2-40B4-BE49-F238E27FC236}">
                <a16:creationId xmlns:a16="http://schemas.microsoft.com/office/drawing/2014/main" id="{B8FA6D48-1169-452E-B202-55CCB396BFD5}"/>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491162" y="1781614"/>
            <a:ext cx="3091219" cy="4309503"/>
          </a:xfrm>
          <a:prstGeom prst="rect">
            <a:avLst/>
          </a:prstGeom>
        </p:spPr>
      </p:pic>
    </p:spTree>
    <p:extLst>
      <p:ext uri="{BB962C8B-B14F-4D97-AF65-F5344CB8AC3E}">
        <p14:creationId xmlns:p14="http://schemas.microsoft.com/office/powerpoint/2010/main" val="34197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8F00-8521-410D-9311-A2F67D7BB41B}"/>
              </a:ext>
            </a:extLst>
          </p:cNvPr>
          <p:cNvSpPr>
            <a:spLocks noGrp="1"/>
          </p:cNvSpPr>
          <p:nvPr>
            <p:ph type="title"/>
          </p:nvPr>
        </p:nvSpPr>
        <p:spPr/>
        <p:txBody>
          <a:bodyPr/>
          <a:lstStyle/>
          <a:p>
            <a:r>
              <a:rPr lang="en-US" dirty="0"/>
              <a:t>How do we answer the call?</a:t>
            </a:r>
          </a:p>
        </p:txBody>
      </p:sp>
      <p:sp>
        <p:nvSpPr>
          <p:cNvPr id="3" name="Footer Placeholder 2">
            <a:extLst>
              <a:ext uri="{FF2B5EF4-FFF2-40B4-BE49-F238E27FC236}">
                <a16:creationId xmlns:a16="http://schemas.microsoft.com/office/drawing/2014/main" id="{06548F36-8FBF-4D22-BE73-9B0503A721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D14471F0-47B5-46A5-83CA-F1427B8DF401}"/>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C3343F45-0C11-465C-94E1-D031BAC3D1FA}"/>
              </a:ext>
            </a:extLst>
          </p:cNvPr>
          <p:cNvSpPr>
            <a:spLocks noGrp="1"/>
          </p:cNvSpPr>
          <p:nvPr>
            <p:ph type="sldNum" sz="quarter" idx="12"/>
          </p:nvPr>
        </p:nvSpPr>
        <p:spPr/>
        <p:txBody>
          <a:bodyPr/>
          <a:lstStyle/>
          <a:p>
            <a:r>
              <a:rPr lang="en-US"/>
              <a:t>Slide </a:t>
            </a:r>
            <a:fld id="{619F89D8-7AE3-494A-97F3-03D680869632}" type="slidenum">
              <a:rPr lang="en-US" smtClean="0"/>
              <a:pPr/>
              <a:t>7</a:t>
            </a:fld>
            <a:endParaRPr lang="en-US" dirty="0"/>
          </a:p>
        </p:txBody>
      </p:sp>
      <p:sp>
        <p:nvSpPr>
          <p:cNvPr id="33" name="Text Placeholder 32">
            <a:extLst>
              <a:ext uri="{FF2B5EF4-FFF2-40B4-BE49-F238E27FC236}">
                <a16:creationId xmlns:a16="http://schemas.microsoft.com/office/drawing/2014/main" id="{41454AED-3AC8-418D-AC2B-A7D5D31ED0EE}"/>
              </a:ext>
            </a:extLst>
          </p:cNvPr>
          <p:cNvSpPr>
            <a:spLocks noGrp="1"/>
          </p:cNvSpPr>
          <p:nvPr>
            <p:ph type="body" sz="quarter" idx="16"/>
          </p:nvPr>
        </p:nvSpPr>
        <p:spPr/>
        <p:txBody>
          <a:bodyPr/>
          <a:lstStyle/>
          <a:p>
            <a:r>
              <a:rPr lang="en-US"/>
              <a:t>Remote Visibility</a:t>
            </a:r>
          </a:p>
        </p:txBody>
      </p:sp>
      <p:sp>
        <p:nvSpPr>
          <p:cNvPr id="34" name="Text Placeholder 33">
            <a:extLst>
              <a:ext uri="{FF2B5EF4-FFF2-40B4-BE49-F238E27FC236}">
                <a16:creationId xmlns:a16="http://schemas.microsoft.com/office/drawing/2014/main" id="{60BD8B1C-F54C-458A-900C-5E5793D98F72}"/>
              </a:ext>
            </a:extLst>
          </p:cNvPr>
          <p:cNvSpPr>
            <a:spLocks noGrp="1"/>
          </p:cNvSpPr>
          <p:nvPr>
            <p:ph type="body" sz="quarter" idx="24"/>
          </p:nvPr>
        </p:nvSpPr>
        <p:spPr/>
        <p:txBody>
          <a:bodyPr/>
          <a:lstStyle/>
          <a:p>
            <a:r>
              <a:rPr lang="en-US"/>
              <a:t>Delocalized Control</a:t>
            </a:r>
          </a:p>
        </p:txBody>
      </p:sp>
      <p:sp>
        <p:nvSpPr>
          <p:cNvPr id="35" name="Text Placeholder 34">
            <a:extLst>
              <a:ext uri="{FF2B5EF4-FFF2-40B4-BE49-F238E27FC236}">
                <a16:creationId xmlns:a16="http://schemas.microsoft.com/office/drawing/2014/main" id="{4B05342C-067E-44B8-99C4-256246AA7DA6}"/>
              </a:ext>
            </a:extLst>
          </p:cNvPr>
          <p:cNvSpPr>
            <a:spLocks noGrp="1"/>
          </p:cNvSpPr>
          <p:nvPr>
            <p:ph type="body" sz="quarter" idx="26"/>
          </p:nvPr>
        </p:nvSpPr>
        <p:spPr/>
        <p:txBody>
          <a:bodyPr/>
          <a:lstStyle/>
          <a:p>
            <a:r>
              <a:rPr lang="en-US"/>
              <a:t>FF Network Fit</a:t>
            </a:r>
          </a:p>
        </p:txBody>
      </p:sp>
      <p:sp>
        <p:nvSpPr>
          <p:cNvPr id="8" name="Subtitle 7">
            <a:extLst>
              <a:ext uri="{FF2B5EF4-FFF2-40B4-BE49-F238E27FC236}">
                <a16:creationId xmlns:a16="http://schemas.microsoft.com/office/drawing/2014/main" id="{EB149E2D-4E20-4E18-B1AC-FE2C14FDE22B}"/>
              </a:ext>
            </a:extLst>
          </p:cNvPr>
          <p:cNvSpPr>
            <a:spLocks noGrp="1"/>
          </p:cNvSpPr>
          <p:nvPr>
            <p:ph type="subTitle" idx="13"/>
          </p:nvPr>
        </p:nvSpPr>
        <p:spPr/>
        <p:txBody>
          <a:bodyPr/>
          <a:lstStyle/>
          <a:p>
            <a:r>
              <a:rPr lang="en-US" dirty="0"/>
              <a:t>JDF300 – Multivariable FOUNDATION™ Fieldbus Field Indicator</a:t>
            </a:r>
          </a:p>
        </p:txBody>
      </p:sp>
      <p:sp>
        <p:nvSpPr>
          <p:cNvPr id="13" name="Rectangle 12">
            <a:extLst>
              <a:ext uri="{FF2B5EF4-FFF2-40B4-BE49-F238E27FC236}">
                <a16:creationId xmlns:a16="http://schemas.microsoft.com/office/drawing/2014/main" id="{F8FB9F72-744D-4FDC-A719-E334130880A6}"/>
              </a:ext>
            </a:extLst>
          </p:cNvPr>
          <p:cNvSpPr/>
          <p:nvPr/>
        </p:nvSpPr>
        <p:spPr>
          <a:xfrm>
            <a:off x="332367" y="2353403"/>
            <a:ext cx="3458797" cy="3662606"/>
          </a:xfrm>
          <a:prstGeom prst="rect">
            <a:avLst/>
          </a:prstGeom>
        </p:spPr>
        <p:txBody>
          <a:bodyPr wrap="square">
            <a:spAutoFit/>
          </a:bodyPr>
          <a:lstStyle/>
          <a:p>
            <a:pPr>
              <a:lnSpc>
                <a:spcPct val="150000"/>
              </a:lnSpc>
            </a:pPr>
            <a:r>
              <a:rPr lang="en-US" sz="1300" b="1" dirty="0"/>
              <a:t>Multivariable display visibility</a:t>
            </a:r>
          </a:p>
          <a:p>
            <a:pPr marL="465768" lvl="1" indent="-285750">
              <a:lnSpc>
                <a:spcPct val="150000"/>
              </a:lnSpc>
              <a:buFont typeface="Symbol" panose="05050102010706020507" pitchFamily="18" charset="2"/>
              <a:buChar char=""/>
            </a:pPr>
            <a:r>
              <a:rPr lang="en-US" sz="1300" dirty="0"/>
              <a:t>Up to 8 variables, including measure goodness</a:t>
            </a:r>
          </a:p>
          <a:p>
            <a:pPr marL="465768" lvl="1" indent="-285750">
              <a:lnSpc>
                <a:spcPct val="150000"/>
              </a:lnSpc>
              <a:buFont typeface="Symbol" panose="05050102010706020507" pitchFamily="18" charset="2"/>
              <a:buChar char=""/>
            </a:pPr>
            <a:r>
              <a:rPr lang="en-US" sz="1300" dirty="0"/>
              <a:t>Single variable (P) displayed multiple times</a:t>
            </a:r>
          </a:p>
          <a:p>
            <a:pPr marL="465768" lvl="1" indent="-285750">
              <a:lnSpc>
                <a:spcPct val="150000"/>
              </a:lnSpc>
              <a:buFont typeface="Symbol" panose="05050102010706020507" pitchFamily="18" charset="2"/>
              <a:buChar char=""/>
            </a:pPr>
            <a:r>
              <a:rPr lang="en-US" sz="1300" dirty="0"/>
              <a:t>Set of variables (P, T, flow) displayed in sequence</a:t>
            </a:r>
          </a:p>
          <a:p>
            <a:pPr>
              <a:lnSpc>
                <a:spcPct val="150000"/>
              </a:lnSpc>
            </a:pPr>
            <a:r>
              <a:rPr lang="en-US" sz="1300" b="1" dirty="0"/>
              <a:t>Local display configuration</a:t>
            </a:r>
          </a:p>
          <a:p>
            <a:pPr marL="465768" lvl="1" indent="-285750">
              <a:lnSpc>
                <a:spcPct val="150000"/>
              </a:lnSpc>
              <a:buFont typeface="Symbol" panose="05050102010706020507" pitchFamily="18" charset="2"/>
              <a:buChar char="-"/>
            </a:pPr>
            <a:r>
              <a:rPr lang="en-US" sz="1300" dirty="0"/>
              <a:t>Tailored for specific visualization</a:t>
            </a:r>
          </a:p>
          <a:p>
            <a:pPr>
              <a:lnSpc>
                <a:spcPct val="150000"/>
              </a:lnSpc>
            </a:pPr>
            <a:r>
              <a:rPr lang="en-US" sz="1300" b="1" dirty="0"/>
              <a:t>Multipurpose bracket system</a:t>
            </a:r>
          </a:p>
          <a:p>
            <a:pPr marL="465768" lvl="1" indent="-285750">
              <a:lnSpc>
                <a:spcPct val="150000"/>
              </a:lnSpc>
              <a:buFont typeface="Symbol" panose="05050102010706020507" pitchFamily="18" charset="2"/>
              <a:buChar char="-"/>
            </a:pPr>
            <a:r>
              <a:rPr lang="en-US" sz="1300" dirty="0"/>
              <a:t>One bracket for wall &amp; pipe installation</a:t>
            </a:r>
          </a:p>
        </p:txBody>
      </p:sp>
      <p:sp>
        <p:nvSpPr>
          <p:cNvPr id="14" name="Rectangle 13">
            <a:extLst>
              <a:ext uri="{FF2B5EF4-FFF2-40B4-BE49-F238E27FC236}">
                <a16:creationId xmlns:a16="http://schemas.microsoft.com/office/drawing/2014/main" id="{E4AD097D-6C49-436E-BA30-CA09732574D1}"/>
              </a:ext>
            </a:extLst>
          </p:cNvPr>
          <p:cNvSpPr/>
          <p:nvPr/>
        </p:nvSpPr>
        <p:spPr>
          <a:xfrm>
            <a:off x="8093849" y="2353403"/>
            <a:ext cx="3513010" cy="3062441"/>
          </a:xfrm>
          <a:prstGeom prst="rect">
            <a:avLst/>
          </a:prstGeom>
        </p:spPr>
        <p:txBody>
          <a:bodyPr wrap="square">
            <a:spAutoFit/>
          </a:bodyPr>
          <a:lstStyle/>
          <a:p>
            <a:pPr>
              <a:lnSpc>
                <a:spcPct val="150000"/>
              </a:lnSpc>
            </a:pPr>
            <a:r>
              <a:rPr lang="en-US" sz="1300" b="1" dirty="0"/>
              <a:t>FOUNDATION™ Fieldbus architecture </a:t>
            </a:r>
            <a:r>
              <a:rPr lang="en-US" sz="1300" dirty="0"/>
              <a:t>allows JDF300 to process/receive any variable from existing FF network devices including:</a:t>
            </a:r>
          </a:p>
          <a:p>
            <a:pPr marL="465768" lvl="1" indent="-285750">
              <a:lnSpc>
                <a:spcPct val="150000"/>
              </a:lnSpc>
              <a:buFont typeface="Symbol" panose="05050102010706020507" pitchFamily="18" charset="2"/>
              <a:buChar char=""/>
            </a:pPr>
            <a:r>
              <a:rPr lang="en-US" sz="1300" dirty="0"/>
              <a:t>Pressure</a:t>
            </a:r>
          </a:p>
          <a:p>
            <a:pPr marL="465768" lvl="1" indent="-285750">
              <a:lnSpc>
                <a:spcPct val="150000"/>
              </a:lnSpc>
              <a:buFont typeface="Symbol" panose="05050102010706020507" pitchFamily="18" charset="2"/>
              <a:buChar char=""/>
            </a:pPr>
            <a:r>
              <a:rPr lang="en-US" sz="1300" dirty="0"/>
              <a:t>Temperature</a:t>
            </a:r>
          </a:p>
          <a:p>
            <a:pPr marL="465768" lvl="1" indent="-285750">
              <a:lnSpc>
                <a:spcPct val="150000"/>
              </a:lnSpc>
              <a:buFont typeface="Symbol" panose="05050102010706020507" pitchFamily="18" charset="2"/>
              <a:buChar char=""/>
            </a:pPr>
            <a:r>
              <a:rPr lang="en-US" sz="1300" dirty="0"/>
              <a:t>Flow</a:t>
            </a:r>
          </a:p>
          <a:p>
            <a:pPr marL="465768" lvl="1" indent="-285750">
              <a:lnSpc>
                <a:spcPct val="150000"/>
              </a:lnSpc>
              <a:buFont typeface="Symbol" panose="05050102010706020507" pitchFamily="18" charset="2"/>
              <a:buChar char=""/>
            </a:pPr>
            <a:r>
              <a:rPr lang="en-US" sz="1300" dirty="0"/>
              <a:t>Setpoint</a:t>
            </a:r>
          </a:p>
          <a:p>
            <a:pPr marL="465768" lvl="1" indent="-285750">
              <a:lnSpc>
                <a:spcPct val="150000"/>
              </a:lnSpc>
              <a:buFont typeface="Symbol" panose="05050102010706020507" pitchFamily="18" charset="2"/>
              <a:buChar char=""/>
            </a:pPr>
            <a:r>
              <a:rPr lang="en-US" sz="1300" dirty="0"/>
              <a:t>PID output (control variable %)</a:t>
            </a:r>
          </a:p>
          <a:p>
            <a:pPr>
              <a:lnSpc>
                <a:spcPct val="150000"/>
              </a:lnSpc>
            </a:pPr>
            <a:r>
              <a:rPr lang="en-US" sz="1300" dirty="0"/>
              <a:t>From both ABB and competitors’ products</a:t>
            </a:r>
          </a:p>
        </p:txBody>
      </p:sp>
      <p:sp>
        <p:nvSpPr>
          <p:cNvPr id="15" name="Rectangle 14">
            <a:extLst>
              <a:ext uri="{FF2B5EF4-FFF2-40B4-BE49-F238E27FC236}">
                <a16:creationId xmlns:a16="http://schemas.microsoft.com/office/drawing/2014/main" id="{AA6A028E-A38D-4719-85A4-FF16C20DB641}"/>
              </a:ext>
            </a:extLst>
          </p:cNvPr>
          <p:cNvSpPr/>
          <p:nvPr/>
        </p:nvSpPr>
        <p:spPr>
          <a:xfrm>
            <a:off x="4185176" y="2353403"/>
            <a:ext cx="3828667" cy="3062441"/>
          </a:xfrm>
          <a:prstGeom prst="rect">
            <a:avLst/>
          </a:prstGeom>
        </p:spPr>
        <p:txBody>
          <a:bodyPr wrap="square">
            <a:spAutoFit/>
          </a:bodyPr>
          <a:lstStyle/>
          <a:p>
            <a:pPr>
              <a:lnSpc>
                <a:spcPct val="150000"/>
              </a:lnSpc>
            </a:pPr>
            <a:r>
              <a:rPr lang="en-US" sz="1300" b="1" dirty="0"/>
              <a:t>Library of function block available</a:t>
            </a:r>
          </a:p>
          <a:p>
            <a:pPr marL="465768" lvl="1" indent="-285750">
              <a:lnSpc>
                <a:spcPct val="150000"/>
              </a:lnSpc>
              <a:buFont typeface="Symbol" panose="05050102010706020507" pitchFamily="18" charset="2"/>
              <a:buChar char=""/>
            </a:pPr>
            <a:r>
              <a:rPr lang="en-US" sz="1300" dirty="0"/>
              <a:t>1 Arithmetic (+, -, average, </a:t>
            </a:r>
            <a:r>
              <a:rPr lang="en-US" sz="1300" dirty="0" err="1"/>
              <a:t>etc</a:t>
            </a:r>
            <a:r>
              <a:rPr lang="en-US" sz="1300" dirty="0"/>
              <a:t>)</a:t>
            </a:r>
          </a:p>
          <a:p>
            <a:pPr marL="465768" lvl="1" indent="-285750">
              <a:lnSpc>
                <a:spcPct val="150000"/>
              </a:lnSpc>
              <a:buFont typeface="Symbol" panose="05050102010706020507" pitchFamily="18" charset="2"/>
              <a:buChar char=""/>
            </a:pPr>
            <a:r>
              <a:rPr lang="en-US" sz="1300" dirty="0"/>
              <a:t>1 Input selector (returns output based on rules on input received)</a:t>
            </a:r>
          </a:p>
          <a:p>
            <a:pPr marL="465768" lvl="1" indent="-285750">
              <a:lnSpc>
                <a:spcPct val="150000"/>
              </a:lnSpc>
              <a:buFont typeface="Symbol" panose="05050102010706020507" pitchFamily="18" charset="2"/>
              <a:buChar char=""/>
            </a:pPr>
            <a:r>
              <a:rPr lang="en-US" sz="1300" dirty="0"/>
              <a:t>1 Control selector (as ‘input selector’ but with input from control blocks)</a:t>
            </a:r>
          </a:p>
          <a:p>
            <a:pPr marL="465768" lvl="1" indent="-285750">
              <a:lnSpc>
                <a:spcPct val="150000"/>
              </a:lnSpc>
              <a:buFont typeface="Symbol" panose="05050102010706020507" pitchFamily="18" charset="2"/>
              <a:buChar char=""/>
            </a:pPr>
            <a:r>
              <a:rPr lang="en-US" sz="1300" dirty="0"/>
              <a:t>2 PID (Proportional, integral, derivative)</a:t>
            </a:r>
          </a:p>
          <a:p>
            <a:pPr>
              <a:lnSpc>
                <a:spcPct val="150000"/>
              </a:lnSpc>
            </a:pPr>
            <a:r>
              <a:rPr lang="en-US" sz="1300" b="1" dirty="0"/>
              <a:t>Backup LAS capability (Link Active Scheduler)</a:t>
            </a:r>
          </a:p>
          <a:p>
            <a:pPr marL="465768" lvl="1" indent="-285750">
              <a:lnSpc>
                <a:spcPct val="150000"/>
              </a:lnSpc>
              <a:buFont typeface="Symbol" panose="05050102010706020507" pitchFamily="18" charset="2"/>
              <a:buChar char=""/>
            </a:pPr>
            <a:r>
              <a:rPr lang="en-US" sz="1300" dirty="0"/>
              <a:t>JDF300 is able to auto-activate schedule of the planned activities on the network</a:t>
            </a:r>
          </a:p>
        </p:txBody>
      </p:sp>
    </p:spTree>
    <p:extLst>
      <p:ext uri="{BB962C8B-B14F-4D97-AF65-F5344CB8AC3E}">
        <p14:creationId xmlns:p14="http://schemas.microsoft.com/office/powerpoint/2010/main" val="143822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8F00-8521-410D-9311-A2F67D7BB41B}"/>
              </a:ext>
            </a:extLst>
          </p:cNvPr>
          <p:cNvSpPr>
            <a:spLocks noGrp="1"/>
          </p:cNvSpPr>
          <p:nvPr>
            <p:ph type="title"/>
          </p:nvPr>
        </p:nvSpPr>
        <p:spPr/>
        <p:txBody>
          <a:bodyPr/>
          <a:lstStyle/>
          <a:p>
            <a:r>
              <a:rPr lang="en-US" dirty="0"/>
              <a:t>What are the benefits for the customer?</a:t>
            </a:r>
          </a:p>
        </p:txBody>
      </p:sp>
      <p:sp>
        <p:nvSpPr>
          <p:cNvPr id="3" name="Footer Placeholder 2">
            <a:extLst>
              <a:ext uri="{FF2B5EF4-FFF2-40B4-BE49-F238E27FC236}">
                <a16:creationId xmlns:a16="http://schemas.microsoft.com/office/drawing/2014/main" id="{06548F36-8FBF-4D22-BE73-9B0503A721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D14471F0-47B5-46A5-83CA-F1427B8DF401}"/>
              </a:ext>
            </a:extLst>
          </p:cNvPr>
          <p:cNvSpPr>
            <a:spLocks noGrp="1"/>
          </p:cNvSpPr>
          <p:nvPr>
            <p:ph type="dt" sz="half" idx="11"/>
          </p:nvPr>
        </p:nvSpPr>
        <p:spPr/>
        <p:txBody>
          <a:bodyPr/>
          <a:lstStyle/>
          <a:p>
            <a:fld id="{8F8FF341-9601-47A6-A4C1-F2885A66BAA5}" type="datetime4">
              <a:rPr lang="en-US" smtClean="0"/>
              <a:t>March 30, 2022</a:t>
            </a:fld>
            <a:endParaRPr lang="en-US" dirty="0"/>
          </a:p>
        </p:txBody>
      </p:sp>
      <p:sp>
        <p:nvSpPr>
          <p:cNvPr id="5" name="Slide Number Placeholder 4">
            <a:extLst>
              <a:ext uri="{FF2B5EF4-FFF2-40B4-BE49-F238E27FC236}">
                <a16:creationId xmlns:a16="http://schemas.microsoft.com/office/drawing/2014/main" id="{C3343F45-0C11-465C-94E1-D031BAC3D1FA}"/>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dirty="0"/>
          </a:p>
        </p:txBody>
      </p:sp>
      <p:sp>
        <p:nvSpPr>
          <p:cNvPr id="13" name="Text Placeholder 12">
            <a:extLst>
              <a:ext uri="{FF2B5EF4-FFF2-40B4-BE49-F238E27FC236}">
                <a16:creationId xmlns:a16="http://schemas.microsoft.com/office/drawing/2014/main" id="{311DCA41-DAB2-4F6C-AF3E-CFD7C98D9E76}"/>
              </a:ext>
            </a:extLst>
          </p:cNvPr>
          <p:cNvSpPr>
            <a:spLocks noGrp="1"/>
          </p:cNvSpPr>
          <p:nvPr>
            <p:ph type="body" sz="quarter" idx="16"/>
          </p:nvPr>
        </p:nvSpPr>
        <p:spPr/>
        <p:txBody>
          <a:bodyPr/>
          <a:lstStyle/>
          <a:p>
            <a:r>
              <a:rPr lang="en-US"/>
              <a:t>Cost Saving</a:t>
            </a:r>
          </a:p>
        </p:txBody>
      </p:sp>
      <p:sp>
        <p:nvSpPr>
          <p:cNvPr id="9" name="Content Placeholder 8">
            <a:extLst>
              <a:ext uri="{FF2B5EF4-FFF2-40B4-BE49-F238E27FC236}">
                <a16:creationId xmlns:a16="http://schemas.microsoft.com/office/drawing/2014/main" id="{DE43F741-1522-4582-BC8F-F444705E0932}"/>
              </a:ext>
            </a:extLst>
          </p:cNvPr>
          <p:cNvSpPr>
            <a:spLocks noGrp="1"/>
          </p:cNvSpPr>
          <p:nvPr>
            <p:ph sz="quarter" idx="23"/>
          </p:nvPr>
        </p:nvSpPr>
        <p:spPr/>
        <p:txBody>
          <a:bodyPr/>
          <a:lstStyle/>
          <a:p>
            <a:pPr marL="285750" indent="-285750">
              <a:lnSpc>
                <a:spcPct val="150000"/>
              </a:lnSpc>
              <a:buFont typeface="Arial" panose="020B0604020202020204" pitchFamily="34" charset="0"/>
              <a:buChar char="•"/>
            </a:pPr>
            <a:r>
              <a:rPr lang="en-US" dirty="0"/>
              <a:t>Lower operating cost:  monitoring system can be designed in a simpler way</a:t>
            </a:r>
          </a:p>
          <a:p>
            <a:pPr marL="285750" indent="-285750">
              <a:lnSpc>
                <a:spcPct val="150000"/>
              </a:lnSpc>
              <a:buFont typeface="Arial" panose="020B0604020202020204" pitchFamily="34" charset="0"/>
              <a:buChar char="•"/>
            </a:pPr>
            <a:r>
              <a:rPr lang="en-US" dirty="0"/>
              <a:t>Lower installation cost: store one bracket code for pipe and wall installation</a:t>
            </a:r>
          </a:p>
          <a:p>
            <a:pPr marL="285750" indent="-285750">
              <a:lnSpc>
                <a:spcPct val="150000"/>
              </a:lnSpc>
              <a:buFont typeface="Arial" panose="020B0604020202020204" pitchFamily="34" charset="0"/>
              <a:buChar char="•"/>
            </a:pPr>
            <a:r>
              <a:rPr lang="en-US" dirty="0"/>
              <a:t>Lower cost of ownership: combined certification and modular spare parts reduce immobilized capital</a:t>
            </a:r>
          </a:p>
        </p:txBody>
      </p:sp>
      <p:sp>
        <p:nvSpPr>
          <p:cNvPr id="14" name="Text Placeholder 13">
            <a:extLst>
              <a:ext uri="{FF2B5EF4-FFF2-40B4-BE49-F238E27FC236}">
                <a16:creationId xmlns:a16="http://schemas.microsoft.com/office/drawing/2014/main" id="{C6BFB357-911F-4109-88E5-9F2AD197AB1F}"/>
              </a:ext>
            </a:extLst>
          </p:cNvPr>
          <p:cNvSpPr>
            <a:spLocks noGrp="1"/>
          </p:cNvSpPr>
          <p:nvPr>
            <p:ph type="body" sz="quarter" idx="24"/>
          </p:nvPr>
        </p:nvSpPr>
        <p:spPr/>
        <p:txBody>
          <a:bodyPr/>
          <a:lstStyle/>
          <a:p>
            <a:r>
              <a:rPr lang="en-US"/>
              <a:t>Improved Control</a:t>
            </a:r>
          </a:p>
        </p:txBody>
      </p:sp>
      <p:sp>
        <p:nvSpPr>
          <p:cNvPr id="10" name="Content Placeholder 9">
            <a:extLst>
              <a:ext uri="{FF2B5EF4-FFF2-40B4-BE49-F238E27FC236}">
                <a16:creationId xmlns:a16="http://schemas.microsoft.com/office/drawing/2014/main" id="{5B648D28-AE03-49A1-93D5-EC2D182EBAE1}"/>
              </a:ext>
            </a:extLst>
          </p:cNvPr>
          <p:cNvSpPr>
            <a:spLocks noGrp="1"/>
          </p:cNvSpPr>
          <p:nvPr>
            <p:ph sz="quarter" idx="25"/>
          </p:nvPr>
        </p:nvSpPr>
        <p:spPr/>
        <p:txBody>
          <a:bodyPr/>
          <a:lstStyle/>
          <a:p>
            <a:pPr marL="285750" indent="-285750">
              <a:lnSpc>
                <a:spcPct val="150000"/>
              </a:lnSpc>
              <a:buFont typeface="Arial" panose="020B0604020202020204" pitchFamily="34" charset="0"/>
              <a:buChar char="•"/>
            </a:pPr>
            <a:r>
              <a:rPr lang="en-US" dirty="0"/>
              <a:t>Faster in field diagnostic improved by multiple simultaneously available data</a:t>
            </a:r>
          </a:p>
          <a:p>
            <a:pPr marL="285750" indent="-285750">
              <a:lnSpc>
                <a:spcPct val="150000"/>
              </a:lnSpc>
              <a:buFont typeface="Arial" panose="020B0604020202020204" pitchFamily="34" charset="0"/>
              <a:buChar char="•"/>
            </a:pPr>
            <a:r>
              <a:rPr lang="en-US" dirty="0"/>
              <a:t>System failure recovery and stops avoidance through LAS capability</a:t>
            </a:r>
          </a:p>
          <a:p>
            <a:pPr marL="285750" indent="-285750">
              <a:lnSpc>
                <a:spcPct val="150000"/>
              </a:lnSpc>
              <a:buFont typeface="Arial" panose="020B0604020202020204" pitchFamily="34" charset="0"/>
              <a:buChar char="•"/>
            </a:pPr>
            <a:endParaRPr lang="en-US" dirty="0"/>
          </a:p>
        </p:txBody>
      </p:sp>
      <p:sp>
        <p:nvSpPr>
          <p:cNvPr id="15" name="Text Placeholder 14">
            <a:extLst>
              <a:ext uri="{FF2B5EF4-FFF2-40B4-BE49-F238E27FC236}">
                <a16:creationId xmlns:a16="http://schemas.microsoft.com/office/drawing/2014/main" id="{0A33ABDD-64C5-4CE3-BC8A-F6BAB74366DA}"/>
              </a:ext>
            </a:extLst>
          </p:cNvPr>
          <p:cNvSpPr>
            <a:spLocks noGrp="1"/>
          </p:cNvSpPr>
          <p:nvPr>
            <p:ph type="body" sz="quarter" idx="26"/>
          </p:nvPr>
        </p:nvSpPr>
        <p:spPr/>
        <p:txBody>
          <a:bodyPr/>
          <a:lstStyle/>
          <a:p>
            <a:r>
              <a:rPr lang="en-US" dirty="0"/>
              <a:t>Enhanced Productivity</a:t>
            </a:r>
          </a:p>
        </p:txBody>
      </p:sp>
      <p:sp>
        <p:nvSpPr>
          <p:cNvPr id="11" name="Content Placeholder 10">
            <a:extLst>
              <a:ext uri="{FF2B5EF4-FFF2-40B4-BE49-F238E27FC236}">
                <a16:creationId xmlns:a16="http://schemas.microsoft.com/office/drawing/2014/main" id="{B3F4B235-06E6-40A0-AA0F-BC81A42B93B0}"/>
              </a:ext>
            </a:extLst>
          </p:cNvPr>
          <p:cNvSpPr>
            <a:spLocks noGrp="1"/>
          </p:cNvSpPr>
          <p:nvPr>
            <p:ph sz="quarter" idx="27"/>
          </p:nvPr>
        </p:nvSpPr>
        <p:spPr/>
        <p:txBody>
          <a:bodyPr/>
          <a:lstStyle/>
          <a:p>
            <a:pPr marL="285750" indent="-285750">
              <a:lnSpc>
                <a:spcPct val="150000"/>
              </a:lnSpc>
              <a:buFont typeface="Arial" panose="020B0604020202020204" pitchFamily="34" charset="0"/>
              <a:buChar char="•"/>
            </a:pPr>
            <a:r>
              <a:rPr lang="en-US" dirty="0"/>
              <a:t>No operators running around: more data in the same place</a:t>
            </a:r>
          </a:p>
          <a:p>
            <a:pPr marL="285750" indent="-285750">
              <a:lnSpc>
                <a:spcPct val="150000"/>
              </a:lnSpc>
              <a:buFont typeface="Arial" panose="020B0604020202020204" pitchFamily="34" charset="0"/>
              <a:buChar char="•"/>
            </a:pPr>
            <a:r>
              <a:rPr lang="en-US" dirty="0"/>
              <a:t>No costs for training: operating the devices is the same as ABB 266 models</a:t>
            </a:r>
          </a:p>
          <a:p>
            <a:pPr marL="285750" indent="-285750">
              <a:lnSpc>
                <a:spcPct val="150000"/>
              </a:lnSpc>
              <a:buFont typeface="Arial" panose="020B0604020202020204" pitchFamily="34" charset="0"/>
              <a:buChar char="•"/>
            </a:pPr>
            <a:r>
              <a:rPr lang="en-US" dirty="0"/>
              <a:t>Improved operators’ safety level due to elimination of need to reach difficult measurement points</a:t>
            </a:r>
          </a:p>
        </p:txBody>
      </p:sp>
      <p:sp>
        <p:nvSpPr>
          <p:cNvPr id="8" name="Subtitle 7">
            <a:extLst>
              <a:ext uri="{FF2B5EF4-FFF2-40B4-BE49-F238E27FC236}">
                <a16:creationId xmlns:a16="http://schemas.microsoft.com/office/drawing/2014/main" id="{EB149E2D-4E20-4E18-B1AC-FE2C14FDE22B}"/>
              </a:ext>
            </a:extLst>
          </p:cNvPr>
          <p:cNvSpPr>
            <a:spLocks noGrp="1"/>
          </p:cNvSpPr>
          <p:nvPr>
            <p:ph type="subTitle" idx="13"/>
          </p:nvPr>
        </p:nvSpPr>
        <p:spPr/>
        <p:txBody>
          <a:bodyPr/>
          <a:lstStyle/>
          <a:p>
            <a:r>
              <a:rPr lang="en-US" dirty="0"/>
              <a:t>JDF300 – Multivariable FOUNDATION™ Fieldbus Field Indicator</a:t>
            </a:r>
          </a:p>
        </p:txBody>
      </p:sp>
      <p:pic>
        <p:nvPicPr>
          <p:cNvPr id="31" name="Graphic 30" descr="Upward trend">
            <a:extLst>
              <a:ext uri="{FF2B5EF4-FFF2-40B4-BE49-F238E27FC236}">
                <a16:creationId xmlns:a16="http://schemas.microsoft.com/office/drawing/2014/main" id="{19634596-9656-4766-B3E2-ED4AF6C954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589" y="1467711"/>
            <a:ext cx="803675" cy="803675"/>
          </a:xfrm>
          <a:prstGeom prst="rect">
            <a:avLst/>
          </a:prstGeom>
        </p:spPr>
      </p:pic>
      <p:pic>
        <p:nvPicPr>
          <p:cNvPr id="33" name="Graphic 32" descr="Single gear">
            <a:extLst>
              <a:ext uri="{FF2B5EF4-FFF2-40B4-BE49-F238E27FC236}">
                <a16:creationId xmlns:a16="http://schemas.microsoft.com/office/drawing/2014/main" id="{FB252B28-0FE1-4203-9FC8-6F529FD8AD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0477" y="1467711"/>
            <a:ext cx="803675" cy="803675"/>
          </a:xfrm>
          <a:prstGeom prst="rect">
            <a:avLst/>
          </a:prstGeom>
        </p:spPr>
      </p:pic>
      <p:pic>
        <p:nvPicPr>
          <p:cNvPr id="35" name="Graphic 34" descr="Coins">
            <a:extLst>
              <a:ext uri="{FF2B5EF4-FFF2-40B4-BE49-F238E27FC236}">
                <a16:creationId xmlns:a16="http://schemas.microsoft.com/office/drawing/2014/main" id="{D5430F13-03B5-4DF6-BB72-14883FDC08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77268" y="1467711"/>
            <a:ext cx="803675" cy="803675"/>
          </a:xfrm>
          <a:prstGeom prst="rect">
            <a:avLst/>
          </a:prstGeom>
        </p:spPr>
      </p:pic>
    </p:spTree>
    <p:extLst>
      <p:ext uri="{BB962C8B-B14F-4D97-AF65-F5344CB8AC3E}">
        <p14:creationId xmlns:p14="http://schemas.microsoft.com/office/powerpoint/2010/main" val="2266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7B79FF1-40B0-4842-93C0-38D21D90496E}"/>
              </a:ext>
            </a:extLst>
          </p:cNvPr>
          <p:cNvSpPr>
            <a:spLocks noGrp="1"/>
          </p:cNvSpPr>
          <p:nvPr>
            <p:ph type="title"/>
          </p:nvPr>
        </p:nvSpPr>
        <p:spPr/>
        <p:txBody>
          <a:bodyPr/>
          <a:lstStyle/>
          <a:p>
            <a:r>
              <a:rPr lang="en-US" dirty="0"/>
              <a:t>In a nutshell…4 things to remember</a:t>
            </a:r>
          </a:p>
        </p:txBody>
      </p:sp>
      <p:sp>
        <p:nvSpPr>
          <p:cNvPr id="3" name="Footer Placeholder 2">
            <a:extLst>
              <a:ext uri="{FF2B5EF4-FFF2-40B4-BE49-F238E27FC236}">
                <a16:creationId xmlns:a16="http://schemas.microsoft.com/office/drawing/2014/main" id="{F0348F0A-5D9A-4197-B338-444B4908B3CF}"/>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1FC3F035-C8ED-41A6-8AB7-C650F27F6447}"/>
              </a:ext>
            </a:extLst>
          </p:cNvPr>
          <p:cNvSpPr>
            <a:spLocks noGrp="1"/>
          </p:cNvSpPr>
          <p:nvPr>
            <p:ph type="dt" sz="half" idx="11"/>
          </p:nvPr>
        </p:nvSpPr>
        <p:spPr/>
        <p:txBody>
          <a:bodyPr/>
          <a:lstStyle/>
          <a:p>
            <a:fld id="{4094DB61-25C8-4EF5-ACA6-394B43063948}" type="datetime4">
              <a:rPr lang="en-US" smtClean="0"/>
              <a:t>March 30, 2022</a:t>
            </a:fld>
            <a:endParaRPr lang="en-US" dirty="0"/>
          </a:p>
        </p:txBody>
      </p:sp>
      <p:sp>
        <p:nvSpPr>
          <p:cNvPr id="5" name="Slide Number Placeholder 4">
            <a:extLst>
              <a:ext uri="{FF2B5EF4-FFF2-40B4-BE49-F238E27FC236}">
                <a16:creationId xmlns:a16="http://schemas.microsoft.com/office/drawing/2014/main" id="{E1E211DA-5344-4B03-AF18-02210B6609ED}"/>
              </a:ext>
            </a:extLst>
          </p:cNvPr>
          <p:cNvSpPr>
            <a:spLocks noGrp="1"/>
          </p:cNvSpPr>
          <p:nvPr>
            <p:ph type="sldNum" sz="quarter" idx="12"/>
          </p:nvPr>
        </p:nvSpPr>
        <p:spPr/>
        <p:txBody>
          <a:bodyPr/>
          <a:lstStyle/>
          <a:p>
            <a:r>
              <a:rPr lang="en-US"/>
              <a:t>Slide </a:t>
            </a:r>
            <a:fld id="{619F89D8-7AE3-494A-97F3-03D680869632}" type="slidenum">
              <a:rPr lang="en-US" smtClean="0"/>
              <a:pPr/>
              <a:t>9</a:t>
            </a:fld>
            <a:endParaRPr lang="en-US" dirty="0"/>
          </a:p>
        </p:txBody>
      </p:sp>
      <p:sp>
        <p:nvSpPr>
          <p:cNvPr id="6" name="Content Placeholder 5">
            <a:extLst>
              <a:ext uri="{FF2B5EF4-FFF2-40B4-BE49-F238E27FC236}">
                <a16:creationId xmlns:a16="http://schemas.microsoft.com/office/drawing/2014/main" id="{D861DB27-A3CE-481C-8065-6947940A1DBB}"/>
              </a:ext>
            </a:extLst>
          </p:cNvPr>
          <p:cNvSpPr>
            <a:spLocks noGrp="1"/>
          </p:cNvSpPr>
          <p:nvPr>
            <p:ph sz="quarter" idx="20"/>
          </p:nvPr>
        </p:nvSpPr>
        <p:spPr/>
        <p:txBody>
          <a:bodyPr anchor="b"/>
          <a:lstStyle/>
          <a:p>
            <a:r>
              <a:rPr lang="en-US" sz="2000" b="1" dirty="0">
                <a:solidFill>
                  <a:schemeClr val="tx2"/>
                </a:solidFill>
              </a:rPr>
              <a:t>Perfect fit in any FF network, no matter the devices brands</a:t>
            </a:r>
          </a:p>
        </p:txBody>
      </p:sp>
      <p:sp>
        <p:nvSpPr>
          <p:cNvPr id="2" name="Content Placeholder 1">
            <a:extLst>
              <a:ext uri="{FF2B5EF4-FFF2-40B4-BE49-F238E27FC236}">
                <a16:creationId xmlns:a16="http://schemas.microsoft.com/office/drawing/2014/main" id="{A87433A1-9C20-4958-BF0C-593C53B1BD4B}"/>
              </a:ext>
            </a:extLst>
          </p:cNvPr>
          <p:cNvSpPr>
            <a:spLocks noGrp="1"/>
          </p:cNvSpPr>
          <p:nvPr>
            <p:ph sz="quarter" idx="19"/>
          </p:nvPr>
        </p:nvSpPr>
        <p:spPr/>
        <p:txBody>
          <a:bodyPr/>
          <a:lstStyle/>
          <a:p>
            <a:r>
              <a:rPr lang="en-US" sz="2000" b="1" dirty="0">
                <a:solidFill>
                  <a:schemeClr val="tx2"/>
                </a:solidFill>
              </a:rPr>
              <a:t>Less operating cost: more data in the same place at the same time</a:t>
            </a:r>
          </a:p>
        </p:txBody>
      </p:sp>
      <p:sp>
        <p:nvSpPr>
          <p:cNvPr id="14" name="Subtitle 13">
            <a:extLst>
              <a:ext uri="{FF2B5EF4-FFF2-40B4-BE49-F238E27FC236}">
                <a16:creationId xmlns:a16="http://schemas.microsoft.com/office/drawing/2014/main" id="{C3DD2D2E-ED5A-46C4-B2C6-3B8DB116C8A8}"/>
              </a:ext>
            </a:extLst>
          </p:cNvPr>
          <p:cNvSpPr>
            <a:spLocks noGrp="1"/>
          </p:cNvSpPr>
          <p:nvPr>
            <p:ph type="subTitle" idx="13"/>
          </p:nvPr>
        </p:nvSpPr>
        <p:spPr/>
        <p:txBody>
          <a:bodyPr/>
          <a:lstStyle/>
          <a:p>
            <a:r>
              <a:rPr lang="en-US" dirty="0"/>
              <a:t>JDF300 – Multivariable FOUNDATION™ Fieldbus Field Indicator</a:t>
            </a:r>
          </a:p>
          <a:p>
            <a:endParaRPr lang="it-IT" dirty="0"/>
          </a:p>
        </p:txBody>
      </p:sp>
      <p:sp>
        <p:nvSpPr>
          <p:cNvPr id="8" name="Content Placeholder 7">
            <a:extLst>
              <a:ext uri="{FF2B5EF4-FFF2-40B4-BE49-F238E27FC236}">
                <a16:creationId xmlns:a16="http://schemas.microsoft.com/office/drawing/2014/main" id="{EE975314-9335-4C19-B802-0EC879D436F0}"/>
              </a:ext>
            </a:extLst>
          </p:cNvPr>
          <p:cNvSpPr>
            <a:spLocks noGrp="1"/>
          </p:cNvSpPr>
          <p:nvPr>
            <p:ph sz="quarter" idx="22"/>
          </p:nvPr>
        </p:nvSpPr>
        <p:spPr/>
        <p:txBody>
          <a:bodyPr anchor="b"/>
          <a:lstStyle/>
          <a:p>
            <a:r>
              <a:rPr lang="en-US" sz="2000" b="1" dirty="0">
                <a:solidFill>
                  <a:schemeClr val="tx2"/>
                </a:solidFill>
              </a:rPr>
              <a:t>Improved diagnostics and control (LAS)</a:t>
            </a:r>
          </a:p>
        </p:txBody>
      </p:sp>
      <p:sp>
        <p:nvSpPr>
          <p:cNvPr id="9" name="Content Placeholder 8">
            <a:extLst>
              <a:ext uri="{FF2B5EF4-FFF2-40B4-BE49-F238E27FC236}">
                <a16:creationId xmlns:a16="http://schemas.microsoft.com/office/drawing/2014/main" id="{C964B65C-2CCE-4B97-80F8-3416AA964BD1}"/>
              </a:ext>
            </a:extLst>
          </p:cNvPr>
          <p:cNvSpPr>
            <a:spLocks noGrp="1"/>
          </p:cNvSpPr>
          <p:nvPr>
            <p:ph sz="quarter" idx="23"/>
          </p:nvPr>
        </p:nvSpPr>
        <p:spPr/>
        <p:txBody>
          <a:bodyPr/>
          <a:lstStyle/>
          <a:p>
            <a:r>
              <a:rPr lang="en-US" sz="2000" b="1" dirty="0">
                <a:solidFill>
                  <a:schemeClr val="tx2"/>
                </a:solidFill>
              </a:rPr>
              <a:t>Less installation cost: a simpler system with a simple device</a:t>
            </a:r>
          </a:p>
        </p:txBody>
      </p:sp>
      <p:pic>
        <p:nvPicPr>
          <p:cNvPr id="12" name="Picture 11">
            <a:extLst>
              <a:ext uri="{FF2B5EF4-FFF2-40B4-BE49-F238E27FC236}">
                <a16:creationId xmlns:a16="http://schemas.microsoft.com/office/drawing/2014/main" id="{C0A40D28-6F47-4894-8069-EE1695C6D0D2}"/>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399943" y="1879168"/>
            <a:ext cx="3091219" cy="4309503"/>
          </a:xfrm>
          <a:prstGeom prst="rect">
            <a:avLst/>
          </a:prstGeom>
        </p:spPr>
      </p:pic>
    </p:spTree>
    <p:extLst>
      <p:ext uri="{BB962C8B-B14F-4D97-AF65-F5344CB8AC3E}">
        <p14:creationId xmlns:p14="http://schemas.microsoft.com/office/powerpoint/2010/main" val="17568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D355C13C231443AC977E52866E8FBF" ma:contentTypeVersion="1" ma:contentTypeDescription="Create a new document." ma:contentTypeScope="" ma:versionID="458948faf142db616d218769a4d8817c">
  <xsd:schema xmlns:xsd="http://www.w3.org/2001/XMLSchema" xmlns:xs="http://www.w3.org/2001/XMLSchema" xmlns:p="http://schemas.microsoft.com/office/2006/metadata/properties" xmlns:ns2="69e719c8-f5a4-4091-8c2e-a53df09b4ec1" targetNamespace="http://schemas.microsoft.com/office/2006/metadata/properties" ma:root="true" ma:fieldsID="077b580643a6a280a1f1c79646847a97" ns2:_="">
    <xsd:import namespace="69e719c8-f5a4-4091-8c2e-a53df09b4ec1"/>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719c8-f5a4-4091-8c2e-a53df09b4ec1" elementFormDefault="qualified">
    <xsd:import namespace="http://schemas.microsoft.com/office/2006/documentManagement/types"/>
    <xsd:import namespace="http://schemas.microsoft.com/office/infopath/2007/PartnerControls"/>
    <xsd:element name="Category" ma:index="8" nillable="true" ma:displayName="Category" ma:default="Planning Tools" ma:format="Dropdown" ma:internalName="Category">
      <xsd:simpleType>
        <xsd:union memberTypes="dms:Text">
          <xsd:simpleType>
            <xsd:restriction base="dms:Choice">
              <xsd:enumeration value="Planning Tools"/>
              <xsd:enumeration value="Auto Engineering Tools"/>
              <xsd:enumeration value="FIM Tool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69e719c8-f5a4-4091-8c2e-a53df09b4ec1">Marketing</Category>
  </documentManagement>
</p:properties>
</file>

<file path=customXml/itemProps1.xml><?xml version="1.0" encoding="utf-8"?>
<ds:datastoreItem xmlns:ds="http://schemas.openxmlformats.org/officeDocument/2006/customXml" ds:itemID="{04F787B1-C8EA-412B-B783-3B50DC34589D}">
  <ds:schemaRefs>
    <ds:schemaRef ds:uri="http://schemas.microsoft.com/sharepoint/v3/contenttype/forms"/>
  </ds:schemaRefs>
</ds:datastoreItem>
</file>

<file path=customXml/itemProps2.xml><?xml version="1.0" encoding="utf-8"?>
<ds:datastoreItem xmlns:ds="http://schemas.openxmlformats.org/officeDocument/2006/customXml" ds:itemID="{E5B6E7A5-D2E1-46C8-9D70-5B39BB10A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719c8-f5a4-4091-8c2e-a53df09b4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22F26-20D5-42BD-87B0-AE8375368D58}">
  <ds:schemaRefs>
    <ds:schemaRef ds:uri="http://purl.org/dc/dcmitype/"/>
    <ds:schemaRef ds:uri="http://schemas.microsoft.com/office/2006/metadata/properties"/>
    <ds:schemaRef ds:uri="http://purl.org/dc/terms/"/>
    <ds:schemaRef ds:uri="69e719c8-f5a4-4091-8c2e-a53df09b4ec1"/>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ABB PPS Outline</Template>
  <TotalTime>0</TotalTime>
  <Words>2683</Words>
  <Application>Microsoft Office PowerPoint</Application>
  <PresentationFormat>Widescreen</PresentationFormat>
  <Paragraphs>318</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ABBvoice</vt:lpstr>
      <vt:lpstr>ABBvoiceOffice</vt:lpstr>
      <vt:lpstr>Arial</vt:lpstr>
      <vt:lpstr>Symbol</vt:lpstr>
      <vt:lpstr>ABB Master</vt:lpstr>
      <vt:lpstr>ABB Field Indicators</vt:lpstr>
      <vt:lpstr>What does the customer needs?</vt:lpstr>
      <vt:lpstr>Target Markets and Potential Applications</vt:lpstr>
      <vt:lpstr>JDF300 – Foundation Fieldbus indicator</vt:lpstr>
      <vt:lpstr>Introduction</vt:lpstr>
      <vt:lpstr>Product Look and Feel</vt:lpstr>
      <vt:lpstr>How do we answer the call?</vt:lpstr>
      <vt:lpstr>What are the benefits for the customer?</vt:lpstr>
      <vt:lpstr>In a nutshell…4 things to remember</vt:lpstr>
      <vt:lpstr>JDF200 – Analog indicator</vt:lpstr>
      <vt:lpstr>Introduction</vt:lpstr>
      <vt:lpstr>Product Look and Feel</vt:lpstr>
      <vt:lpstr>Performance Overview</vt:lpstr>
      <vt:lpstr>HMI and Board Overview</vt:lpstr>
      <vt:lpstr>What are the benefits for the customer (1 of 2)?</vt:lpstr>
      <vt:lpstr>What are the benefits for the customer (2 of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JDF 300 – Multivariable Indicator</dc:title>
  <dc:creator>Giorgio Decataldo</dc:creator>
  <cp:keywords> </cp:keywords>
  <cp:lastModifiedBy>Chiara Assi</cp:lastModifiedBy>
  <cp:revision>360</cp:revision>
  <dcterms:created xsi:type="dcterms:W3CDTF">2018-03-08T21:03:35Z</dcterms:created>
  <dcterms:modified xsi:type="dcterms:W3CDTF">2022-03-30T08:34:15Z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0x010100BFD355C13C231443AC977E52866E8FBF</vt:lpwstr>
  </property>
</Properties>
</file>