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sldIdLst>
    <p:sldId id="256" r:id="rId5"/>
    <p:sldId id="257" r:id="rId6"/>
    <p:sldId id="258" r:id="rId7"/>
    <p:sldId id="259" r:id="rId8"/>
    <p:sldId id="260" r:id="rId9"/>
    <p:sldId id="271" r:id="rId10"/>
    <p:sldId id="272" r:id="rId11"/>
    <p:sldId id="261" r:id="rId12"/>
    <p:sldId id="262" r:id="rId13"/>
    <p:sldId id="273" r:id="rId14"/>
    <p:sldId id="274" r:id="rId15"/>
    <p:sldId id="279" r:id="rId16"/>
    <p:sldId id="288" r:id="rId17"/>
    <p:sldId id="289" r:id="rId18"/>
    <p:sldId id="290" r:id="rId19"/>
    <p:sldId id="280" r:id="rId20"/>
    <p:sldId id="295" r:id="rId21"/>
    <p:sldId id="278" r:id="rId22"/>
    <p:sldId id="291" r:id="rId23"/>
    <p:sldId id="296" r:id="rId24"/>
    <p:sldId id="298" r:id="rId25"/>
    <p:sldId id="292" r:id="rId26"/>
    <p:sldId id="302" r:id="rId27"/>
    <p:sldId id="301" r:id="rId28"/>
    <p:sldId id="299" r:id="rId29"/>
    <p:sldId id="304" r:id="rId30"/>
    <p:sldId id="303"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orient="horz" pos="3456" userDrawn="1">
          <p15:clr>
            <a:srgbClr val="A4A3A4"/>
          </p15:clr>
        </p15:guide>
        <p15:guide id="3" pos="65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12" d="100"/>
          <a:sy n="112" d="100"/>
        </p:scale>
        <p:origin x="308" y="80"/>
      </p:cViewPr>
      <p:guideLst>
        <p:guide orient="horz" pos="1056"/>
        <p:guide orient="horz" pos="3456"/>
        <p:guide pos="6576"/>
      </p:guideLst>
    </p:cSldViewPr>
  </p:slideViewPr>
  <p:notesTextViewPr>
    <p:cViewPr>
      <p:scale>
        <a:sx n="1" d="1"/>
        <a:sy n="1" d="1"/>
      </p:scale>
      <p:origin x="0" y="0"/>
    </p:cViewPr>
  </p:notesTextViewPr>
  <p:sorterViewPr>
    <p:cViewPr>
      <p:scale>
        <a:sx n="200" d="100"/>
        <a:sy n="200" d="100"/>
      </p:scale>
      <p:origin x="0" y="-2388"/>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1409B-5DA7-4DE9-9F05-5E701E61F67D}" type="datetimeFigureOut">
              <a:rPr lang="en-US" smtClean="0"/>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16FD8-1326-4356-B2D9-5AC68E9E3E80}" type="slidenum">
              <a:rPr lang="en-US" smtClean="0"/>
              <a:t>‹nr.›</a:t>
            </a:fld>
            <a:endParaRPr lang="en-US"/>
          </a:p>
        </p:txBody>
      </p:sp>
    </p:spTree>
    <p:extLst>
      <p:ext uri="{BB962C8B-B14F-4D97-AF65-F5344CB8AC3E}">
        <p14:creationId xmlns:p14="http://schemas.microsoft.com/office/powerpoint/2010/main" val="109205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42" name="TextBox 41">
            <a:extLst>
              <a:ext uri="{FF2B5EF4-FFF2-40B4-BE49-F238E27FC236}">
                <a16:creationId xmlns:a16="http://schemas.microsoft.com/office/drawing/2014/main" id="{921218C2-53F4-4224-9A1B-B0C1511E2EB8}"/>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3BFC8E7-D352-4F6A-B9F4-71F5AE879EEA}"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C6DB9C4-F0A0-4E66-9501-2EEF7FB077F7}"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9" name="Straight Connector 8"/>
          <p:cNvCxnSpPr/>
          <p:nvPr/>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C9F8309-991C-4CA5-A773-CDEE16781D39}"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E876BF7-2C32-4449-833E-40B5B0FB0FCF}"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1C034A2-FD66-4050-9EDB-0FDD807548BF}"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26D7037-D846-446C-9C5D-412880FF3050}"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F0A5AC9-1D5B-4D9D-BFAE-E01860FB9E82}"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F1FF1AC-660E-4962-82E0-4B37A9A4ECA4}"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6725AE8-EF32-46B7-A12F-473304C4C310}"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6317B95-5E57-45B5-B7E0-032A5F2764A9}"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1: Title (2) &amp; Content (2) &amp; Box / Arrow">
    <p:spTree>
      <p:nvGrpSpPr>
        <p:cNvPr id="1" name=""/>
        <p:cNvGrpSpPr/>
        <p:nvPr/>
      </p:nvGrpSpPr>
      <p:grpSpPr>
        <a:xfrm>
          <a:off x="0" y="0"/>
          <a:ext cx="0" cy="0"/>
          <a:chOff x="0" y="0"/>
          <a:chExt cx="0" cy="0"/>
        </a:xfrm>
      </p:grpSpPr>
      <p:sp>
        <p:nvSpPr>
          <p:cNvPr id="16" name="Gleichschenkliges Dreieck 46"/>
          <p:cNvSpPr/>
          <p:nvPr/>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AE76F1B-3304-437C-B076-8834C64B94E2}"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FA94277-6A69-4AA7-877A-65F7D96DD993}"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20AEA3F1-C417-4EBE-9630-4601F121AAB2}"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C750B6E6-1681-4E6E-BBEC-1501E8E313B1}" type="datetime4">
              <a:rPr lang="en-US" smtClean="0"/>
              <a:t>July 29,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D2A60E7A-0271-4AC1-A8F6-701763B592E5}" type="datetime4">
              <a:rPr lang="en-US" smtClean="0"/>
              <a:t>July 29,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2FA47B6-646E-4186-BC07-06F0EB2F88B1}"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66EC28F-79E6-4159-BC25-1A72762D409B}"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5BE26F17-AAF5-4CEC-8555-AA54066B383B}" type="datetime4">
              <a:rPr lang="en-US" smtClean="0"/>
              <a:t>July 29,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11" name="Straight Connector 9"/>
          <p:cNvCxnSpPr/>
          <p:nvPr/>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9: Title (3) &amp; Content (3) &amp; Box 3">
    <p:spTree>
      <p:nvGrpSpPr>
        <p:cNvPr id="1" name=""/>
        <p:cNvGrpSpPr/>
        <p:nvPr/>
      </p:nvGrpSpPr>
      <p:grpSpPr>
        <a:xfrm>
          <a:off x="0" y="0"/>
          <a:ext cx="0" cy="0"/>
          <a:chOff x="0" y="0"/>
          <a:chExt cx="0" cy="0"/>
        </a:xfrm>
      </p:grpSpPr>
      <p:cxnSp>
        <p:nvCxnSpPr>
          <p:cNvPr id="42" name="Straight Connector 41"/>
          <p:cNvCxnSpPr/>
          <p:nvPr/>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08E551DB-DF76-4C57-9283-1910EFD84F0F}" type="datetime4">
              <a:rPr lang="en-US" smtClean="0"/>
              <a:t>July 29,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402D194-F9CB-4543-A184-84E4AF5E7928}"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9" name="TextBox 18">
            <a:extLst>
              <a:ext uri="{FF2B5EF4-FFF2-40B4-BE49-F238E27FC236}">
                <a16:creationId xmlns:a16="http://schemas.microsoft.com/office/drawing/2014/main" id="{74A39B20-CD03-4FAF-A765-7ADA2916F0A1}"/>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E144E85-2BE9-4E90-9BDE-25AC5DECE2C6}"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31F6D36-8BAE-4769-868F-0CB20CB691F5}"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1CE8E7A-72CE-4A92-BC14-2035BCA00122}"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88A256D-0D3D-471F-9F0E-3F91659D02C6}"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140B78A-36D2-417C-BF69-B13450394D25}"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B98E455-104E-4B29-9001-BC4DE54BCD19}"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DFA8C06-8945-45D3-9BBF-317B43D145BB}"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7AD76E53-E454-4D66-84F9-27A0265E7F85}" type="datetime4">
              <a:rPr lang="en-US" smtClean="0"/>
              <a:t>July 29, 2022</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‹nr.›</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9717FAB-0155-4CAC-BB8E-B82B17134218}"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FA1E46E-4FDA-47CA-90F8-28E978380EF3}"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 Divi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92D88B97-929A-4721-BC8F-6B7CF5A0387F}" type="datetime4">
              <a:rPr lang="en-US" smtClean="0"/>
              <a:t>July 29, 2022</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‹nr.›</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9A79907E-B45A-425C-8E6A-328033B0D008}" type="datetime4">
              <a:rPr lang="en-US" smtClean="0"/>
              <a:t>July 29,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BFA2A862-02E4-415C-AAA9-09AC051B5428}" type="datetime4">
              <a:rPr lang="en-US" smtClean="0"/>
              <a:t>July 29, 2022</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‹nr.›</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7A5150EF-60F1-4DAE-8576-2DD94A2346AE}" type="datetime4">
              <a:rPr lang="en-US" smtClean="0"/>
              <a:t>July 29, 2022</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‹nr.›</a:t>
            </a:fld>
            <a:endParaRPr lang="en-US" dirty="0"/>
          </a:p>
        </p:txBody>
      </p:sp>
      <p:cxnSp>
        <p:nvCxnSpPr>
          <p:cNvPr id="14" name="Straight Connector 13"/>
          <p:cNvCxnSpPr/>
          <p:nvPr/>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89CD7072-176B-428E-8229-E29B0C784335}" type="datetime4">
              <a:rPr lang="en-US" smtClean="0"/>
              <a:t>July 29, 2022</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795A10ED-7E10-4FE8-8C48-29BD12D745E9}" type="datetime4">
              <a:rPr lang="en-US" smtClean="0"/>
              <a:t>July 29, 2022</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EB69A36B-DF3F-4CD7-8D38-AEC6E4756CD9}" type="datetime4">
              <a:rPr lang="en-US" smtClean="0"/>
              <a:t>July 29, 2022</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3C9DFDE0-FD95-4FC1-ACB8-5D1877385B8E}" type="datetime4">
              <a:rPr lang="en-US" smtClean="0"/>
              <a:t>July 29, 2022</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‹nr.›</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p:ph type="dt" sz="half" idx="32"/>
          </p:nvPr>
        </p:nvSpPr>
        <p:spPr bwMode="gray"/>
        <p:txBody>
          <a:bodyPr/>
          <a:lstStyle/>
          <a:p>
            <a:fld id="{F36FC916-A419-4C9C-9F99-38296EDFA7E3}" type="datetime4">
              <a:rPr lang="en-US" smtClean="0"/>
              <a:t>July 29, 2022</a:t>
            </a:fld>
            <a:endParaRPr lang="en-US" dirty="0"/>
          </a:p>
        </p:txBody>
      </p:sp>
      <p:sp>
        <p:nvSpPr>
          <p:cNvPr id="5" name="Footer Placeholder 4"/>
          <p:cNvSpPr>
            <a:spLocks noGrp="1"/>
          </p:cNvSpPr>
          <p:nvPr>
            <p:ph type="ftr" sz="quarter" idx="33"/>
          </p:nvPr>
        </p:nvSpPr>
        <p:spPr bwMode="gray"/>
        <p:txBody>
          <a:bodyPr/>
          <a:lstStyle/>
          <a:p>
            <a:pPr lvl="8"/>
            <a:endParaRPr lang="en-US" dirty="0"/>
          </a:p>
        </p:txBody>
      </p:sp>
      <p:sp>
        <p:nvSpPr>
          <p:cNvPr id="6" name="Slide Number Placeholder 5"/>
          <p:cNvSpPr>
            <a:spLocks noGrp="1"/>
          </p:cNvSpPr>
          <p:nvPr>
            <p:ph type="sldNum" sz="quarter" idx="34"/>
          </p:nvPr>
        </p:nvSpPr>
        <p:spPr bwMode="gray"/>
        <p:txBody>
          <a:bodyPr/>
          <a:lstStyle/>
          <a:p>
            <a:r>
              <a:rPr lang="en-US" dirty="0"/>
              <a:t>Slide </a:t>
            </a:r>
            <a:fld id="{619F89D8-7AE3-494A-97F3-03D680869632}" type="slidenum">
              <a:rPr lang="en-US" smtClean="0"/>
              <a:pPr/>
              <a:t>‹nr.›</a:t>
            </a:fld>
            <a:endParaRPr lang="en-US" dirty="0"/>
          </a:p>
        </p:txBody>
      </p:sp>
      <p:sp>
        <p:nvSpPr>
          <p:cNvPr id="3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10263CAA-BA91-4CCC-83FC-9BE8BF7F2135}" type="datetime4">
              <a:rPr lang="en-US" smtClean="0"/>
              <a:t>July 29, 2022</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‹nr.›</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 Divider 2">
    <p:spTree>
      <p:nvGrpSpPr>
        <p:cNvPr id="1" name=""/>
        <p:cNvGrpSpPr/>
        <p:nvPr/>
      </p:nvGrpSpPr>
      <p:grpSpPr>
        <a:xfrm>
          <a:off x="0" y="0"/>
          <a:ext cx="0" cy="0"/>
          <a:chOff x="0" y="0"/>
          <a:chExt cx="0" cy="0"/>
        </a:xfrm>
      </p:grpSpPr>
      <p:sp>
        <p:nvSpPr>
          <p:cNvPr id="9" name="Rectangle 8"/>
          <p:cNvSpPr/>
          <p:nvPr/>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CB8EFCB-8E12-42FE-B3E3-EBDB5839961A}"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D9310207-0755-47C4-98F8-1BDCC48794A8}" type="datetime4">
              <a:rPr lang="en-US" smtClean="0"/>
              <a:t>July 29, 2022</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‹nr.›</a:t>
            </a:fld>
            <a:endParaRPr lang="en-US" dirty="0"/>
          </a:p>
        </p:txBody>
      </p:sp>
      <p:sp>
        <p:nvSpPr>
          <p:cNvPr id="13" name="Rectangle 12"/>
          <p:cNvSpPr/>
          <p:nvPr/>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286C7978-5462-4348-9EF4-EEDF0BF37224}" type="datetime4">
              <a:rPr lang="en-US" smtClean="0"/>
              <a:t>July 29, 2022</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‹nr.›</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3DE59BCB-EECE-41F2-9A16-B0D5ED25395D}" type="datetime4">
              <a:rPr lang="en-US" smtClean="0"/>
              <a:t>July 29, 2022</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‹nr.›</a:t>
            </a:fld>
            <a:endParaRPr lang="en-US" dirty="0"/>
          </a:p>
        </p:txBody>
      </p:sp>
      <p:pic>
        <p:nvPicPr>
          <p:cNvPr id="7"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8D0D38BF-C4B9-4F24-BF07-C31938B98638}" type="datetime4">
              <a:rPr lang="en-US" smtClean="0"/>
              <a:t>July 29, 2022</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A8AE2174-9043-4695-9CF7-F3BE28F26641}" type="datetime4">
              <a:rPr lang="en-US" smtClean="0"/>
              <a:t>July 29, 2022</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330549F8-3F04-4D88-8F90-208F447A5AD7}" type="datetime4">
              <a:rPr lang="en-US" smtClean="0"/>
              <a:t>July 29, 2022</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0C63AAFB-4CAC-458E-BBA2-22BAB1385CE8}" type="datetime4">
              <a:rPr lang="en-US" smtClean="0"/>
              <a:t>July 29, 2022</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‹nr.›</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water, river&#10;&#10;Description automatically generated">
            <a:extLst>
              <a:ext uri="{FF2B5EF4-FFF2-40B4-BE49-F238E27FC236}">
                <a16:creationId xmlns:a16="http://schemas.microsoft.com/office/drawing/2014/main" id="{86597DCF-9D49-4BF7-B8A5-9C17D20911C6}"/>
              </a:ext>
            </a:extLst>
          </p:cNvPr>
          <p:cNvPicPr>
            <a:picLocks noChangeAspect="1"/>
          </p:cNvPicPr>
          <p:nvPr/>
        </p:nvPicPr>
        <p:blipFill rotWithShape="1">
          <a:blip r:embed="rId2"/>
          <a:srcRect t="33887" b="8827"/>
          <a:stretch/>
        </p:blipFill>
        <p:spPr>
          <a:xfrm>
            <a:off x="0" y="0"/>
            <a:ext cx="12192000" cy="4600204"/>
          </a:xfrm>
          <a:prstGeom prst="rect">
            <a:avLst/>
          </a:prstGeom>
        </p:spPr>
      </p:pic>
      <p:sp>
        <p:nvSpPr>
          <p:cNvPr id="12" name="Text Placeholder 11">
            <a:extLst>
              <a:ext uri="{FF2B5EF4-FFF2-40B4-BE49-F238E27FC236}">
                <a16:creationId xmlns:a16="http://schemas.microsoft.com/office/drawing/2014/main" id="{FA27CCD2-A23C-4BCB-BA2B-7BAF855F6315}"/>
              </a:ext>
            </a:extLst>
          </p:cNvPr>
          <p:cNvSpPr>
            <a:spLocks noGrp="1"/>
          </p:cNvSpPr>
          <p:nvPr>
            <p:ph type="body" sz="quarter" idx="13"/>
          </p:nvPr>
        </p:nvSpPr>
        <p:spPr/>
        <p:txBody>
          <a:bodyPr/>
          <a:lstStyle/>
          <a:p>
            <a:r>
              <a:rPr lang="en-US" dirty="0"/>
              <a:t>Industry brochure</a:t>
            </a:r>
          </a:p>
        </p:txBody>
      </p:sp>
      <p:sp>
        <p:nvSpPr>
          <p:cNvPr id="10" name="Title 9">
            <a:extLst>
              <a:ext uri="{FF2B5EF4-FFF2-40B4-BE49-F238E27FC236}">
                <a16:creationId xmlns:a16="http://schemas.microsoft.com/office/drawing/2014/main" id="{095A30D4-767B-45F0-98D8-2F58961453FF}"/>
              </a:ext>
            </a:extLst>
          </p:cNvPr>
          <p:cNvSpPr>
            <a:spLocks noGrp="1"/>
          </p:cNvSpPr>
          <p:nvPr>
            <p:ph type="ctrTitle"/>
          </p:nvPr>
        </p:nvSpPr>
        <p:spPr/>
        <p:txBody>
          <a:bodyPr/>
          <a:lstStyle/>
          <a:p>
            <a:r>
              <a:rPr lang="en-US" dirty="0"/>
              <a:t>Water and Wastewater Treatment Industry</a:t>
            </a:r>
          </a:p>
        </p:txBody>
      </p:sp>
      <p:sp>
        <p:nvSpPr>
          <p:cNvPr id="11" name="Subtitle 10">
            <a:extLst>
              <a:ext uri="{FF2B5EF4-FFF2-40B4-BE49-F238E27FC236}">
                <a16:creationId xmlns:a16="http://schemas.microsoft.com/office/drawing/2014/main" id="{71B85295-1992-4BF8-9EB3-4B3D0F9F4D6B}"/>
              </a:ext>
            </a:extLst>
          </p:cNvPr>
          <p:cNvSpPr>
            <a:spLocks noGrp="1"/>
          </p:cNvSpPr>
          <p:nvPr>
            <p:ph type="subTitle" idx="1"/>
          </p:nvPr>
        </p:nvSpPr>
        <p:spPr/>
        <p:txBody>
          <a:bodyPr/>
          <a:lstStyle/>
          <a:p>
            <a:r>
              <a:rPr lang="en-US" dirty="0"/>
              <a:t>Installation Products Division</a:t>
            </a:r>
          </a:p>
        </p:txBody>
      </p:sp>
      <p:sp>
        <p:nvSpPr>
          <p:cNvPr id="13" name="Text Placeholder 12">
            <a:extLst>
              <a:ext uri="{FF2B5EF4-FFF2-40B4-BE49-F238E27FC236}">
                <a16:creationId xmlns:a16="http://schemas.microsoft.com/office/drawing/2014/main" id="{F1251BF7-1CF5-48B3-9981-C71642684ED3}"/>
              </a:ext>
            </a:extLst>
          </p:cNvPr>
          <p:cNvSpPr>
            <a:spLocks noGrp="1"/>
          </p:cNvSpPr>
          <p:nvPr>
            <p:ph type="body" sz="quarter" idx="14"/>
          </p:nvPr>
        </p:nvSpPr>
        <p:spPr/>
        <p:txBody>
          <a:bodyPr/>
          <a:lstStyle/>
          <a:p>
            <a:r>
              <a:rPr lang="en-US" dirty="0"/>
              <a:t>July 2022</a:t>
            </a:r>
          </a:p>
        </p:txBody>
      </p:sp>
      <p:sp>
        <p:nvSpPr>
          <p:cNvPr id="15" name="Text Placeholder 14">
            <a:extLst>
              <a:ext uri="{FF2B5EF4-FFF2-40B4-BE49-F238E27FC236}">
                <a16:creationId xmlns:a16="http://schemas.microsoft.com/office/drawing/2014/main" id="{8B83B845-5154-4099-A1D6-9DA3035D91CB}"/>
              </a:ext>
            </a:extLst>
          </p:cNvPr>
          <p:cNvSpPr>
            <a:spLocks noGrp="1"/>
          </p:cNvSpPr>
          <p:nvPr>
            <p:ph type="body" sz="quarter" idx="20"/>
          </p:nvPr>
        </p:nvSpPr>
        <p:spPr/>
        <p:txBody>
          <a:bodyPr/>
          <a:lstStyle/>
          <a:p>
            <a:r>
              <a:rPr lang="en-US" dirty="0"/>
              <a:t>2020</a:t>
            </a:r>
          </a:p>
        </p:txBody>
      </p:sp>
    </p:spTree>
    <p:extLst>
      <p:ext uri="{BB962C8B-B14F-4D97-AF65-F5344CB8AC3E}">
        <p14:creationId xmlns:p14="http://schemas.microsoft.com/office/powerpoint/2010/main" val="24680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binet&#10;&#10;Description automatically generated">
            <a:extLst>
              <a:ext uri="{FF2B5EF4-FFF2-40B4-BE49-F238E27FC236}">
                <a16:creationId xmlns:a16="http://schemas.microsoft.com/office/drawing/2014/main" id="{53407226-60C9-48D4-BE58-5447C2FF2E65}"/>
              </a:ext>
            </a:extLst>
          </p:cNvPr>
          <p:cNvPicPr>
            <a:picLocks noChangeAspect="1"/>
          </p:cNvPicPr>
          <p:nvPr/>
        </p:nvPicPr>
        <p:blipFill rotWithShape="1">
          <a:blip r:embed="rId2"/>
          <a:srcRect t="37310" b="18938"/>
          <a:stretch/>
        </p:blipFill>
        <p:spPr>
          <a:xfrm>
            <a:off x="0" y="-2"/>
            <a:ext cx="12192000" cy="6858001"/>
          </a:xfrm>
          <a:prstGeom prst="rect">
            <a:avLst/>
          </a:prstGeom>
        </p:spPr>
      </p:pic>
      <p:sp>
        <p:nvSpPr>
          <p:cNvPr id="2" name="Date Placeholder 1">
            <a:extLst>
              <a:ext uri="{FF2B5EF4-FFF2-40B4-BE49-F238E27FC236}">
                <a16:creationId xmlns:a16="http://schemas.microsoft.com/office/drawing/2014/main" id="{CD1B884E-DB6B-416C-81F7-EB8156C9A9B1}"/>
              </a:ext>
            </a:extLst>
          </p:cNvPr>
          <p:cNvSpPr>
            <a:spLocks noGrp="1"/>
          </p:cNvSpPr>
          <p:nvPr>
            <p:ph type="dt" sz="half" idx="14"/>
          </p:nvPr>
        </p:nvSpPr>
        <p:spPr/>
        <p:txBody>
          <a:bodyPr/>
          <a:lstStyle/>
          <a:p>
            <a:fld id="{C827FF63-506E-4D5F-B6FD-D78DECA84825}" type="datetime4">
              <a:rPr lang="en-US" smtClean="0"/>
              <a:t>July 29, 2022</a:t>
            </a:fld>
            <a:endParaRPr lang="en-US" dirty="0"/>
          </a:p>
        </p:txBody>
      </p:sp>
      <p:sp>
        <p:nvSpPr>
          <p:cNvPr id="4" name="Slide Number Placeholder 3">
            <a:extLst>
              <a:ext uri="{FF2B5EF4-FFF2-40B4-BE49-F238E27FC236}">
                <a16:creationId xmlns:a16="http://schemas.microsoft.com/office/drawing/2014/main" id="{B4A03047-7506-4BB3-94D9-AD76C56A5019}"/>
              </a:ext>
            </a:extLst>
          </p:cNvPr>
          <p:cNvSpPr>
            <a:spLocks noGrp="1"/>
          </p:cNvSpPr>
          <p:nvPr>
            <p:ph type="sldNum" sz="quarter" idx="16"/>
          </p:nvPr>
        </p:nvSpPr>
        <p:spPr/>
        <p:txBody>
          <a:bodyPr/>
          <a:lstStyle/>
          <a:p>
            <a:r>
              <a:rPr lang="en-US"/>
              <a:t>Slide </a:t>
            </a:r>
            <a:fld id="{619F89D8-7AE3-494A-97F3-03D680869632}" type="slidenum">
              <a:rPr lang="en-US" smtClean="0"/>
              <a:pPr/>
              <a:t>10</a:t>
            </a:fld>
            <a:endParaRPr lang="en-US" dirty="0"/>
          </a:p>
        </p:txBody>
      </p:sp>
      <p:sp>
        <p:nvSpPr>
          <p:cNvPr id="8" name="Rectangle 7">
            <a:extLst>
              <a:ext uri="{FF2B5EF4-FFF2-40B4-BE49-F238E27FC236}">
                <a16:creationId xmlns:a16="http://schemas.microsoft.com/office/drawing/2014/main" id="{12B22B3A-E00D-4F4B-B369-75C8FB615564}"/>
              </a:ext>
            </a:extLst>
          </p:cNvPr>
          <p:cNvSpPr/>
          <p:nvPr/>
        </p:nvSpPr>
        <p:spPr bwMode="gray">
          <a:xfrm rot="5400000">
            <a:off x="4743450" y="-590550"/>
            <a:ext cx="2705100"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47914" y="4784970"/>
            <a:ext cx="7176861" cy="1625355"/>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latin typeface="ABBvoice-Regular"/>
              </a:rPr>
              <a:t>Power quality determines the fitness of electrical power to various devices. Selecting the appropriate devices allows electrical systems to function in their intended manner without significant loss of performance or life.</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EAB7FD12-500F-4C24-B9DD-42339AE6B12A}"/>
              </a:ext>
            </a:extLst>
          </p:cNvPr>
          <p:cNvPicPr>
            <a:picLocks noChangeAspect="1"/>
          </p:cNvPicPr>
          <p:nvPr/>
        </p:nvPicPr>
        <p:blipFill rotWithShape="1">
          <a:blip r:embed="rId2"/>
          <a:srcRect t="43002" b="1326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AD74312-7253-4156-BF8F-7B5EF7779275}"/>
              </a:ext>
            </a:extLst>
          </p:cNvPr>
          <p:cNvSpPr/>
          <p:nvPr/>
        </p:nvSpPr>
        <p:spPr bwMode="gray">
          <a:xfrm rot="5400000">
            <a:off x="4914331" y="-419668"/>
            <a:ext cx="2363337" cy="12192000"/>
          </a:xfrm>
          <a:prstGeom prst="rect">
            <a:avLst/>
          </a:prstGeom>
          <a:gradFill>
            <a:gsLst>
              <a:gs pos="0">
                <a:schemeClr val="bg1">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704137" y="4494663"/>
            <a:ext cx="5027033"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products are designed</a:t>
            </a:r>
          </a:p>
          <a:p>
            <a:pPr algn="r"/>
            <a:r>
              <a:rPr lang="en-US" sz="2000" dirty="0">
                <a:solidFill>
                  <a:schemeClr val="bg1"/>
                </a:solidFill>
                <a:effectLst>
                  <a:outerShdw blurRad="38100" dist="38100" dir="2700000" algn="tl">
                    <a:srgbClr val="000000">
                      <a:alpha val="43137"/>
                    </a:srgbClr>
                  </a:outerShdw>
                </a:effectLst>
              </a:rPr>
              <a:t>to perform consistently</a:t>
            </a:r>
          </a:p>
          <a:p>
            <a:pPr algn="r"/>
            <a:r>
              <a:rPr lang="en-US" sz="2000" dirty="0">
                <a:solidFill>
                  <a:schemeClr val="bg1"/>
                </a:solidFill>
                <a:effectLst>
                  <a:outerShdw blurRad="38100" dist="38100" dir="2700000" algn="tl">
                    <a:srgbClr val="000000">
                      <a:alpha val="43137"/>
                    </a:srgbClr>
                  </a:outerShdw>
                </a:effectLst>
              </a:rPr>
              <a:t>and withstand the</a:t>
            </a:r>
          </a:p>
          <a:p>
            <a:pPr algn="r"/>
            <a:r>
              <a:rPr lang="en-US" sz="2000" dirty="0">
                <a:solidFill>
                  <a:schemeClr val="bg1"/>
                </a:solidFill>
                <a:effectLst>
                  <a:outerShdw blurRad="38100" dist="38100" dir="2700000" algn="tl">
                    <a:srgbClr val="000000">
                      <a:alpha val="43137"/>
                    </a:srgbClr>
                  </a:outerShdw>
                </a:effectLst>
              </a:rPr>
              <a:t>forces of nature, requiring</a:t>
            </a:r>
          </a:p>
          <a:p>
            <a:pPr algn="r"/>
            <a:r>
              <a:rPr lang="en-US" sz="2000" dirty="0">
                <a:solidFill>
                  <a:schemeClr val="bg1"/>
                </a:solidFill>
                <a:effectLst>
                  <a:outerShdw blurRad="38100" dist="38100" dir="2700000" algn="tl">
                    <a:srgbClr val="000000">
                      <a:alpha val="43137"/>
                    </a:srgbClr>
                  </a:outerShdw>
                </a:effectLst>
              </a:rPr>
              <a:t>less field service.</a:t>
            </a:r>
          </a:p>
        </p:txBody>
      </p:sp>
      <p:sp>
        <p:nvSpPr>
          <p:cNvPr id="2" name="Date Placeholder 1">
            <a:extLst>
              <a:ext uri="{FF2B5EF4-FFF2-40B4-BE49-F238E27FC236}">
                <a16:creationId xmlns:a16="http://schemas.microsoft.com/office/drawing/2014/main" id="{4082A326-67B1-4912-B771-84EB7042D67F}"/>
              </a:ext>
            </a:extLst>
          </p:cNvPr>
          <p:cNvSpPr>
            <a:spLocks noGrp="1"/>
          </p:cNvSpPr>
          <p:nvPr>
            <p:ph type="dt" sz="half" idx="14"/>
          </p:nvPr>
        </p:nvSpPr>
        <p:spPr/>
        <p:txBody>
          <a:bodyPr/>
          <a:lstStyle/>
          <a:p>
            <a:fld id="{038CD32D-DF57-4B2A-B3A3-8AC7198E0C33}" type="datetime4">
              <a:rPr lang="en-US" smtClean="0"/>
              <a:t>July 29, 2022</a:t>
            </a:fld>
            <a:endParaRPr lang="en-US" dirty="0"/>
          </a:p>
        </p:txBody>
      </p:sp>
      <p:sp>
        <p:nvSpPr>
          <p:cNvPr id="6" name="Slide Number Placeholder 5">
            <a:extLst>
              <a:ext uri="{FF2B5EF4-FFF2-40B4-BE49-F238E27FC236}">
                <a16:creationId xmlns:a16="http://schemas.microsoft.com/office/drawing/2014/main" id="{82B87EEA-6207-4C43-9E45-29E7603DF44C}"/>
              </a:ext>
            </a:extLst>
          </p:cNvPr>
          <p:cNvSpPr>
            <a:spLocks noGrp="1"/>
          </p:cNvSpPr>
          <p:nvPr>
            <p:ph type="sldNum" sz="quarter" idx="16"/>
          </p:nvPr>
        </p:nvSpPr>
        <p:spPr/>
        <p:txBody>
          <a:bodyPr/>
          <a:lstStyle/>
          <a:p>
            <a:r>
              <a:rPr lang="en-US"/>
              <a:t>Slide </a:t>
            </a:r>
            <a:fld id="{619F89D8-7AE3-494A-97F3-03D680869632}" type="slidenum">
              <a:rPr lang="en-US" smtClean="0"/>
              <a:pPr/>
              <a:t>11</a:t>
            </a:fld>
            <a:endParaRPr lang="en-US" dirty="0"/>
          </a:p>
        </p:txBody>
      </p:sp>
    </p:spTree>
    <p:extLst>
      <p:ext uri="{BB962C8B-B14F-4D97-AF65-F5344CB8AC3E}">
        <p14:creationId xmlns:p14="http://schemas.microsoft.com/office/powerpoint/2010/main" val="41893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Continuous operation &amp; sustainability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839A2C8-BF53-44CC-B6B9-32FF0F6C5EE8}"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12</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304577" cy="1040603"/>
          </a:xfrm>
        </p:spPr>
        <p:txBody>
          <a:bodyPr/>
          <a:lstStyle/>
          <a:p>
            <a:r>
              <a:rPr lang="en-US" sz="1800" dirty="0"/>
              <a:t>The production and fines associated with downtime in water/wastewater operations can be substantial. Lost power can mean overflows and contaminated water released into the environment.</a:t>
            </a:r>
          </a:p>
        </p:txBody>
      </p:sp>
      <p:sp>
        <p:nvSpPr>
          <p:cNvPr id="10" name="TextBox 9">
            <a:extLst>
              <a:ext uri="{FF2B5EF4-FFF2-40B4-BE49-F238E27FC236}">
                <a16:creationId xmlns:a16="http://schemas.microsoft.com/office/drawing/2014/main" id="{1F2A45EF-F301-4480-9385-99E131211EE1}"/>
              </a:ext>
            </a:extLst>
          </p:cNvPr>
          <p:cNvSpPr txBox="1"/>
          <p:nvPr/>
        </p:nvSpPr>
        <p:spPr bwMode="gray">
          <a:xfrm>
            <a:off x="3048000" y="2356845"/>
            <a:ext cx="8608194" cy="3129555"/>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Color-Keyed® compression</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Motor lead disconnects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Minimize motor downtime by eliminating the need for bolting and taping during motor change-out</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Offer a quick, snap-together assembly that is insulated with a slide-on cover</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Featuring the Color-Keyed® compression system that ensures proper connections</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Compression connectors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Boost efficiency with fewer crimps that yield superior terminations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Featuring the Color-Keyed® compression system that ensures proper connections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Ocal</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PVC-coated conduit, fittings and accessories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PVC-coated XJG expansion couplings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PVC-coated XD expansion/deflection couplings</a:t>
            </a:r>
          </a:p>
          <a:p>
            <a:r>
              <a:rPr lang="en-US" sz="1050" b="1" dirty="0" err="1">
                <a:latin typeface="ABBvoice" panose="020D0603020503020204" pitchFamily="34" charset="0"/>
                <a:ea typeface="ABBvoice" panose="020D0603020503020204" pitchFamily="34" charset="0"/>
                <a:cs typeface="ABBvoice" panose="020D0603020503020204" pitchFamily="34" charset="0"/>
              </a:rPr>
              <a:t>Sta-Kon</a:t>
            </a:r>
            <a:r>
              <a:rPr lang="en-US" sz="1050" b="1" dirty="0">
                <a:latin typeface="ABBvoice" panose="020D0603020503020204" pitchFamily="34" charset="0"/>
                <a:ea typeface="ABBvoice" panose="020D0603020503020204" pitchFamily="34" charset="0"/>
                <a:cs typeface="ABBvoice" panose="020D0603020503020204" pitchFamily="34" charset="0"/>
              </a:rPr>
              <a:t>® – Crimped wire termination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Complete line of rings, forks, splices, disconnects, pin terminals and wire ferrules, built with materials for high-performance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Longer, selectively annealed barrel for increased pull-out strength and lowered crimping force, with funneled terminal barrel entry for faster installation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Nylon terminals feature metal insulation grip sleeve for strain relief</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All Sta-Kon® terminals are UL® Listed and CSA certified</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Shrink-Kon® wire insulation products provide superior conductor, connection and termination protection, thus helping to ensure reliable, continuous operations</a:t>
            </a:r>
          </a:p>
          <a:p>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11" name="Content Placeholder 8">
            <a:extLst>
              <a:ext uri="{FF2B5EF4-FFF2-40B4-BE49-F238E27FC236}">
                <a16:creationId xmlns:a16="http://schemas.microsoft.com/office/drawing/2014/main" id="{D807AF32-FCF9-4138-8346-947A8B608467}"/>
              </a:ext>
            </a:extLst>
          </p:cNvPr>
          <p:cNvSpPr txBox="1">
            <a:spLocks/>
          </p:cNvSpPr>
          <p:nvPr/>
        </p:nvSpPr>
        <p:spPr bwMode="gray">
          <a:xfrm>
            <a:off x="332367" y="2356845"/>
            <a:ext cx="2544183" cy="361585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To prevent such problems, plants need solutions that ensure: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Superior product engineering</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Quality product construction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Accurate product selection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Availability on demand</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Proper installation</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In the single most demanding, non-stop operating environments, one single point of failure can lead to costly – or even disastrous – results.</a:t>
            </a:r>
          </a:p>
        </p:txBody>
      </p:sp>
    </p:spTree>
    <p:extLst>
      <p:ext uri="{BB962C8B-B14F-4D97-AF65-F5344CB8AC3E}">
        <p14:creationId xmlns:p14="http://schemas.microsoft.com/office/powerpoint/2010/main" val="722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Hazardous location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8826010-7DAB-4F16-A0BF-590C85C77895}"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11" name="Content Placeholder 8">
            <a:extLst>
              <a:ext uri="{FF2B5EF4-FFF2-40B4-BE49-F238E27FC236}">
                <a16:creationId xmlns:a16="http://schemas.microsoft.com/office/drawing/2014/main" id="{D3DCCEB8-EA92-4625-B16E-DF9093734003}"/>
              </a:ext>
            </a:extLst>
          </p:cNvPr>
          <p:cNvSpPr>
            <a:spLocks noGrp="1"/>
          </p:cNvSpPr>
          <p:nvPr>
            <p:ph sz="quarter" idx="21"/>
          </p:nvPr>
        </p:nvSpPr>
        <p:spPr>
          <a:xfrm>
            <a:off x="332367" y="1371600"/>
            <a:ext cx="10785288" cy="695325"/>
          </a:xfrm>
        </p:spPr>
        <p:txBody>
          <a:bodyPr/>
          <a:lstStyle/>
          <a:p>
            <a:r>
              <a:rPr lang="en-US" sz="1700" dirty="0"/>
              <a:t>There is always a concern at water/wastewater treatment facilities about the significant presence of gases and vapors in certain areas.</a:t>
            </a:r>
          </a:p>
        </p:txBody>
      </p:sp>
      <p:sp>
        <p:nvSpPr>
          <p:cNvPr id="12" name="TextBox 11">
            <a:extLst>
              <a:ext uri="{FF2B5EF4-FFF2-40B4-BE49-F238E27FC236}">
                <a16:creationId xmlns:a16="http://schemas.microsoft.com/office/drawing/2014/main" id="{93445C15-3480-4BD4-B07A-A709E48416B8}"/>
              </a:ext>
            </a:extLst>
          </p:cNvPr>
          <p:cNvSpPr txBox="1"/>
          <p:nvPr/>
        </p:nvSpPr>
        <p:spPr bwMode="gray">
          <a:xfrm>
            <a:off x="3743326" y="2412203"/>
            <a:ext cx="7972423" cy="3560491"/>
          </a:xfrm>
          <a:prstGeom prst="rect">
            <a:avLst/>
          </a:prstGeom>
          <a:noFill/>
        </p:spPr>
        <p:txBody>
          <a:bodyPr wrap="square" lIns="72000" tIns="72000" rIns="72000" bIns="72000" numCol="2" spcCol="365760" rtlCol="0">
            <a:noAutofit/>
          </a:bodyPr>
          <a:lstStyle/>
          <a:p>
            <a:r>
              <a:rPr lang="en-US" sz="1050" b="1" dirty="0" err="1">
                <a:latin typeface="ABBvoice" panose="020D0603020503020204" pitchFamily="34" charset="0"/>
                <a:ea typeface="ABBvoice" panose="020D0603020503020204" pitchFamily="34" charset="0"/>
                <a:cs typeface="ABBvoice" panose="020D0603020503020204" pitchFamily="34" charset="0"/>
              </a:rPr>
              <a:t>Russellstoll</a:t>
            </a:r>
            <a:r>
              <a:rPr lang="en-US" sz="1050" b="1" dirty="0">
                <a:latin typeface="ABBvoice" panose="020D0603020503020204" pitchFamily="34" charset="0"/>
                <a:ea typeface="ABBvoice" panose="020D0603020503020204" pitchFamily="34" charset="0"/>
                <a:cs typeface="ABBvoice" panose="020D0603020503020204" pitchFamily="34" charset="0"/>
              </a:rPr>
              <a:t>® – </a:t>
            </a:r>
            <a:r>
              <a:rPr lang="en-US" sz="1050" b="1" dirty="0" err="1">
                <a:latin typeface="ABBvoice" panose="020D0603020503020204" pitchFamily="34" charset="0"/>
                <a:ea typeface="ABBvoice" panose="020D0603020503020204" pitchFamily="34" charset="0"/>
                <a:cs typeface="ABBvoice" panose="020D0603020503020204" pitchFamily="34" charset="0"/>
              </a:rPr>
              <a:t>MaxGard</a:t>
            </a:r>
            <a:r>
              <a:rPr lang="en-US" sz="1050" b="1" dirty="0">
                <a:latin typeface="ABBvoice" panose="020D0603020503020204" pitchFamily="34" charset="0"/>
                <a:ea typeface="ABBvoice" panose="020D0603020503020204" pitchFamily="34" charset="0"/>
                <a:cs typeface="ABBvoice" panose="020D0603020503020204" pitchFamily="34" charset="0"/>
              </a:rPr>
              <a:t>® explosion-proof interlocked receptacles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Copper-free, cast-aluminum, epoxy-coated housing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O-ring-sealed interior components ensure watertight protection whether connections are mated or not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Explosion-proof systems for 30A, 60A and 100A</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 STAR TECK XP® stainless steel and aluminum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High-quality fittings for jacketed metal-clad and </a:t>
            </a:r>
            <a:r>
              <a:rPr lang="en-US" sz="1050" dirty="0" err="1">
                <a:latin typeface="ABBvoice" panose="020D0603020503020204" pitchFamily="34" charset="0"/>
                <a:ea typeface="ABBvoice" panose="020D0603020503020204" pitchFamily="34" charset="0"/>
                <a:cs typeface="ABBvoice" panose="020D0603020503020204" pitchFamily="34" charset="0"/>
              </a:rPr>
              <a:t>teck</a:t>
            </a:r>
            <a:r>
              <a:rPr lang="en-US" sz="1050" dirty="0">
                <a:latin typeface="ABBvoice" panose="020D0603020503020204" pitchFamily="34" charset="0"/>
                <a:ea typeface="ABBvoice" panose="020D0603020503020204" pitchFamily="34" charset="0"/>
                <a:cs typeface="ABBvoice" panose="020D0603020503020204" pitchFamily="34" charset="0"/>
              </a:rPr>
              <a:t> cables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Suitable for use in hazardous locations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Class I Division 2, Class II Division 2 and Class III</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Kopex</a:t>
            </a:r>
            <a:r>
              <a:rPr lang="en-US" sz="1050" b="1" dirty="0">
                <a:latin typeface="ABBvoice" panose="020D0603020503020204" pitchFamily="34" charset="0"/>
                <a:ea typeface="ABBvoice" panose="020D0603020503020204" pitchFamily="34" charset="0"/>
                <a:cs typeface="ABBvoice" panose="020D0603020503020204" pitchFamily="34" charset="0"/>
              </a:rPr>
              <a:t>-Ex™ – Flame-proof cable protection</a:t>
            </a:r>
          </a:p>
          <a:p>
            <a:r>
              <a:rPr lang="en-US" sz="1050" b="1" dirty="0">
                <a:latin typeface="ABBvoice" panose="020D0603020503020204" pitchFamily="34" charset="0"/>
                <a:ea typeface="ABBvoice" panose="020D0603020503020204" pitchFamily="34" charset="0"/>
                <a:cs typeface="ABBvoice" panose="020D0603020503020204" pitchFamily="34" charset="0"/>
              </a:rPr>
              <a:t>systems for IEC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Designed to meet UL®, CSA, IECEx and ATEX standards for hazardous environments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Approved for use in Zones 1, 2, 21, 22, Class I Division 1 and Class II Division 2 hazardous locations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Complete system includes conduit, fittings, stopping plugs, thread converters and accessories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Ocal</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PVC-coated conduit and fittings for hazardous areas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PMA®</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ATEX flexible non-metallic cable protection systems</a:t>
            </a:r>
          </a:p>
        </p:txBody>
      </p:sp>
      <p:sp>
        <p:nvSpPr>
          <p:cNvPr id="13" name="Content Placeholder 8">
            <a:extLst>
              <a:ext uri="{FF2B5EF4-FFF2-40B4-BE49-F238E27FC236}">
                <a16:creationId xmlns:a16="http://schemas.microsoft.com/office/drawing/2014/main" id="{49AA45FC-5BA1-4B43-8529-6C608253F806}"/>
              </a:ext>
            </a:extLst>
          </p:cNvPr>
          <p:cNvSpPr txBox="1">
            <a:spLocks/>
          </p:cNvSpPr>
          <p:nvPr/>
        </p:nvSpPr>
        <p:spPr bwMode="gray">
          <a:xfrm>
            <a:off x="332367" y="2412204"/>
            <a:ext cx="3134733" cy="1845472"/>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Typical hazardous locations include: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Water/wastewater plant process areas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Booster stations and valve areas </a:t>
            </a:r>
            <a:b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b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along pipelines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Loading and unloading areas </a:t>
            </a:r>
            <a:b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b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in terminals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Storage areas for tanks, barrels </a:t>
            </a:r>
            <a:b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b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and trucks</a:t>
            </a:r>
          </a:p>
        </p:txBody>
      </p:sp>
      <p:pic>
        <p:nvPicPr>
          <p:cNvPr id="5" name="Picture 4">
            <a:extLst>
              <a:ext uri="{FF2B5EF4-FFF2-40B4-BE49-F238E27FC236}">
                <a16:creationId xmlns:a16="http://schemas.microsoft.com/office/drawing/2014/main" id="{F3D155DB-C88A-4C03-BF9A-962192F11DCA}"/>
              </a:ext>
            </a:extLst>
          </p:cNvPr>
          <p:cNvPicPr>
            <a:picLocks noChangeAspect="1"/>
          </p:cNvPicPr>
          <p:nvPr/>
        </p:nvPicPr>
        <p:blipFill rotWithShape="1">
          <a:blip r:embed="rId2"/>
          <a:srcRect l="1632" t="21377" r="3075" b="11932"/>
          <a:stretch/>
        </p:blipFill>
        <p:spPr>
          <a:xfrm>
            <a:off x="332367" y="4391025"/>
            <a:ext cx="3134733" cy="1581669"/>
          </a:xfrm>
          <a:prstGeom prst="rect">
            <a:avLst/>
          </a:prstGeom>
        </p:spPr>
      </p:pic>
    </p:spTree>
    <p:extLst>
      <p:ext uri="{BB962C8B-B14F-4D97-AF65-F5344CB8AC3E}">
        <p14:creationId xmlns:p14="http://schemas.microsoft.com/office/powerpoint/2010/main" val="29143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10;&#10;Description automatically generated">
            <a:extLst>
              <a:ext uri="{FF2B5EF4-FFF2-40B4-BE49-F238E27FC236}">
                <a16:creationId xmlns:a16="http://schemas.microsoft.com/office/drawing/2014/main" id="{A4E609AC-969F-4D8A-ABB0-40C2E2BA92DF}"/>
              </a:ext>
            </a:extLst>
          </p:cNvPr>
          <p:cNvPicPr>
            <a:picLocks noChangeAspect="1"/>
          </p:cNvPicPr>
          <p:nvPr/>
        </p:nvPicPr>
        <p:blipFill rotWithShape="1">
          <a:blip r:embed="rId2"/>
          <a:srcRect t="11046"/>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11553359-6C9F-47B3-8421-15203688F7A3}"/>
              </a:ext>
            </a:extLst>
          </p:cNvPr>
          <p:cNvSpPr>
            <a:spLocks noGrp="1"/>
          </p:cNvSpPr>
          <p:nvPr>
            <p:ph type="dt" sz="half" idx="14"/>
          </p:nvPr>
        </p:nvSpPr>
        <p:spPr/>
        <p:txBody>
          <a:bodyPr/>
          <a:lstStyle/>
          <a:p>
            <a:fld id="{B94EEB9F-AD32-4714-BA2B-0F9F09D932D7}" type="datetime4">
              <a:rPr lang="en-US" smtClean="0"/>
              <a:t>July 29, 2022</a:t>
            </a:fld>
            <a:endParaRPr lang="en-US" dirty="0"/>
          </a:p>
        </p:txBody>
      </p:sp>
      <p:sp>
        <p:nvSpPr>
          <p:cNvPr id="3" name="Slide Number Placeholder 2">
            <a:extLst>
              <a:ext uri="{FF2B5EF4-FFF2-40B4-BE49-F238E27FC236}">
                <a16:creationId xmlns:a16="http://schemas.microsoft.com/office/drawing/2014/main" id="{12467494-65D3-46EF-AC32-22CFC311A2C7}"/>
              </a:ext>
            </a:extLst>
          </p:cNvPr>
          <p:cNvSpPr>
            <a:spLocks noGrp="1"/>
          </p:cNvSpPr>
          <p:nvPr>
            <p:ph type="sldNum" sz="quarter" idx="16"/>
          </p:nvPr>
        </p:nvSpPr>
        <p:spPr/>
        <p:txBody>
          <a:bodyPr/>
          <a:lstStyle/>
          <a:p>
            <a:r>
              <a:rPr lang="en-US"/>
              <a:t>Slide </a:t>
            </a:r>
            <a:fld id="{619F89D8-7AE3-494A-97F3-03D680869632}" type="slidenum">
              <a:rPr lang="en-US" smtClean="0"/>
              <a:pPr/>
              <a:t>14</a:t>
            </a:fld>
            <a:endParaRPr lang="en-US" dirty="0"/>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09600" y="2740063"/>
            <a:ext cx="69342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Do you have explosion risks from chemicals used or gas being produced? Count on ABB to provide electrical solutions designed to satisfy your facility’s needs for protection in hazardous areas.</a:t>
            </a:r>
          </a:p>
        </p:txBody>
      </p:sp>
    </p:spTree>
    <p:extLst>
      <p:ext uri="{BB962C8B-B14F-4D97-AF65-F5344CB8AC3E}">
        <p14:creationId xmlns:p14="http://schemas.microsoft.com/office/powerpoint/2010/main" val="16242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ound, jungle gym&#10;&#10;Description automatically generated">
            <a:extLst>
              <a:ext uri="{FF2B5EF4-FFF2-40B4-BE49-F238E27FC236}">
                <a16:creationId xmlns:a16="http://schemas.microsoft.com/office/drawing/2014/main" id="{649DEB8D-74F2-4751-BA2D-84B0F490F929}"/>
              </a:ext>
            </a:extLst>
          </p:cNvPr>
          <p:cNvPicPr>
            <a:picLocks noChangeAspect="1"/>
          </p:cNvPicPr>
          <p:nvPr/>
        </p:nvPicPr>
        <p:blipFill rotWithShape="1">
          <a:blip r:embed="rId2"/>
          <a:srcRect t="51545" b="4877"/>
          <a:stretch/>
        </p:blipFill>
        <p:spPr>
          <a:xfrm>
            <a:off x="0" y="1"/>
            <a:ext cx="12192000" cy="6858000"/>
          </a:xfrm>
          <a:prstGeom prst="rect">
            <a:avLst/>
          </a:prstGeom>
        </p:spPr>
      </p:pic>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72706" y="4457661"/>
            <a:ext cx="5423294"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Reducing the potential for electric shock and equipment failure results from following the National Electrical Code®. Turn to ABB for the grounding and bonding solutions to meet NEC® requirements.</a:t>
            </a:r>
          </a:p>
        </p:txBody>
      </p:sp>
      <p:sp>
        <p:nvSpPr>
          <p:cNvPr id="2" name="Date Placeholder 1">
            <a:extLst>
              <a:ext uri="{FF2B5EF4-FFF2-40B4-BE49-F238E27FC236}">
                <a16:creationId xmlns:a16="http://schemas.microsoft.com/office/drawing/2014/main" id="{659A0E4A-8F3B-4362-9966-1E18EEFEF6CB}"/>
              </a:ext>
            </a:extLst>
          </p:cNvPr>
          <p:cNvSpPr>
            <a:spLocks noGrp="1"/>
          </p:cNvSpPr>
          <p:nvPr>
            <p:ph type="dt" sz="half" idx="14"/>
          </p:nvPr>
        </p:nvSpPr>
        <p:spPr/>
        <p:txBody>
          <a:bodyPr/>
          <a:lstStyle/>
          <a:p>
            <a:fld id="{6CBD5D4D-7D02-4373-BB46-AA323036EEAE}" type="datetime4">
              <a:rPr lang="en-US" smtClean="0"/>
              <a:t>July 29, 2022</a:t>
            </a:fld>
            <a:endParaRPr lang="en-US" dirty="0"/>
          </a:p>
        </p:txBody>
      </p:sp>
      <p:sp>
        <p:nvSpPr>
          <p:cNvPr id="4" name="Slide Number Placeholder 3">
            <a:extLst>
              <a:ext uri="{FF2B5EF4-FFF2-40B4-BE49-F238E27FC236}">
                <a16:creationId xmlns:a16="http://schemas.microsoft.com/office/drawing/2014/main" id="{37DFF671-F417-4E7E-A15A-47BD96D27D67}"/>
              </a:ext>
            </a:extLst>
          </p:cNvPr>
          <p:cNvSpPr>
            <a:spLocks noGrp="1"/>
          </p:cNvSpPr>
          <p:nvPr>
            <p:ph type="sldNum" sz="quarter" idx="16"/>
          </p:nvPr>
        </p:nvSpPr>
        <p:spPr/>
        <p:txBody>
          <a:bodyPr/>
          <a:lstStyle/>
          <a:p>
            <a:r>
              <a:rPr lang="en-US"/>
              <a:t>Slide </a:t>
            </a:r>
            <a:fld id="{619F89D8-7AE3-494A-97F3-03D680869632}" type="slidenum">
              <a:rPr lang="en-US" smtClean="0"/>
              <a:pPr/>
              <a:t>15</a:t>
            </a:fld>
            <a:endParaRPr lang="en-US" dirty="0"/>
          </a:p>
        </p:txBody>
      </p:sp>
    </p:spTree>
    <p:extLst>
      <p:ext uri="{BB962C8B-B14F-4D97-AF65-F5344CB8AC3E}">
        <p14:creationId xmlns:p14="http://schemas.microsoft.com/office/powerpoint/2010/main" val="283320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Grounding &amp; bonding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A6D7EA8A-45E1-45FE-BE38-D26C177FDB60}"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16</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211933" cy="678581"/>
          </a:xfrm>
        </p:spPr>
        <p:txBody>
          <a:bodyPr/>
          <a:lstStyle/>
          <a:p>
            <a:r>
              <a:rPr lang="en-US" sz="1800" dirty="0"/>
              <a:t>Grounding the electrical system provides a means in which conductive equipment is connected to an earth potential via the grounding electrode.</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3638550" y="2130552"/>
            <a:ext cx="8221084" cy="3842143"/>
          </a:xfrm>
          <a:prstGeom prst="rect">
            <a:avLst/>
          </a:prstGeom>
          <a:noFill/>
        </p:spPr>
        <p:txBody>
          <a:bodyPr wrap="square" lIns="72000" tIns="72000" rIns="72000" bIns="72000" numCol="2" spcCol="365760" rtlCol="0">
            <a:noAutofit/>
          </a:bodyPr>
          <a:lstStyle/>
          <a:p>
            <a:r>
              <a:rPr lang="en-US" sz="1050" b="1" dirty="0"/>
              <a:t>Blackburn® grounding</a:t>
            </a:r>
          </a:p>
          <a:p>
            <a:pPr marL="171450" indent="-171450">
              <a:buFont typeface="Arial" panose="020B0604020202020204" pitchFamily="34" charset="0"/>
              <a:buChar char="•"/>
            </a:pPr>
            <a:r>
              <a:rPr lang="en-US" sz="1050" b="1" dirty="0" err="1"/>
              <a:t>EZGround</a:t>
            </a:r>
            <a:r>
              <a:rPr lang="en-US" sz="1050" b="1" dirty="0"/>
              <a:t>™ compression and mechanical grounding systems</a:t>
            </a:r>
          </a:p>
          <a:p>
            <a:pPr marL="400050" lvl="1" indent="-171450">
              <a:buFont typeface="Arial" panose="020B0604020202020204" pitchFamily="34" charset="0"/>
              <a:buChar char="•"/>
            </a:pPr>
            <a:r>
              <a:rPr lang="en-US" sz="1050" dirty="0" err="1"/>
              <a:t>EZGround</a:t>
            </a:r>
            <a:r>
              <a:rPr lang="en-US" sz="1050" dirty="0"/>
              <a:t>™ connectors use standard compression installation tools and techniques</a:t>
            </a:r>
          </a:p>
          <a:p>
            <a:pPr marL="400050" lvl="1" indent="-171450">
              <a:buFont typeface="Arial" panose="020B0604020202020204" pitchFamily="34" charset="0"/>
              <a:buChar char="•"/>
            </a:pPr>
            <a:r>
              <a:rPr lang="en-US" sz="1050" dirty="0"/>
              <a:t>Full range of mechanical grounding components also available</a:t>
            </a:r>
          </a:p>
          <a:p>
            <a:pPr marL="171450" indent="-171450">
              <a:buFont typeface="Arial" panose="020B0604020202020204" pitchFamily="34" charset="0"/>
              <a:buChar char="•"/>
            </a:pPr>
            <a:r>
              <a:rPr lang="en-US" sz="1050" b="1" dirty="0"/>
              <a:t>High-quality flexible braid connectors</a:t>
            </a:r>
          </a:p>
          <a:p>
            <a:pPr marL="400050" lvl="1" indent="-171450">
              <a:buFont typeface="Arial" panose="020B0604020202020204" pitchFamily="34" charset="0"/>
              <a:buChar char="•"/>
            </a:pPr>
            <a:r>
              <a:rPr lang="en-US" sz="1050" dirty="0"/>
              <a:t>Extra-flexible links for heavy-duty applications up to 3,600A</a:t>
            </a:r>
          </a:p>
          <a:p>
            <a:pPr marL="400050" lvl="1" indent="-171450">
              <a:buFont typeface="Arial" panose="020B0604020202020204" pitchFamily="34" charset="0"/>
              <a:buChar char="•"/>
            </a:pPr>
            <a:r>
              <a:rPr lang="en-US" sz="1050" dirty="0"/>
              <a:t>Standard flexible links for medium-duty applications up to 2,350A</a:t>
            </a:r>
          </a:p>
          <a:p>
            <a:endParaRPr lang="en-US" sz="1050" dirty="0"/>
          </a:p>
          <a:p>
            <a:r>
              <a:rPr lang="en-US" sz="1050" b="1" dirty="0"/>
              <a:t>Sta-Kon® – Dragon Tooth® insulation-piercing</a:t>
            </a:r>
          </a:p>
          <a:p>
            <a:r>
              <a:rPr lang="en-US" sz="1050" b="1" dirty="0"/>
              <a:t>wire connectors</a:t>
            </a:r>
          </a:p>
          <a:p>
            <a:pPr marL="171450" indent="-171450">
              <a:buFont typeface="Arial" panose="020B0604020202020204" pitchFamily="34" charset="0"/>
              <a:buChar char="•"/>
            </a:pPr>
            <a:r>
              <a:rPr lang="en-US" sz="1050" dirty="0"/>
              <a:t>Provide continuity without the need to remove insulation</a:t>
            </a:r>
          </a:p>
          <a:p>
            <a:pPr marL="171450" indent="-171450">
              <a:buFont typeface="Arial" panose="020B0604020202020204" pitchFamily="34" charset="0"/>
              <a:buChar char="•"/>
            </a:pPr>
            <a:r>
              <a:rPr lang="en-US" sz="1050" dirty="0"/>
              <a:t>Designed to splice, tap and terminate magnet wire</a:t>
            </a:r>
          </a:p>
          <a:p>
            <a:endParaRPr lang="en-US" sz="1050" dirty="0"/>
          </a:p>
          <a:p>
            <a:r>
              <a:rPr lang="en-US" sz="1050" b="1" dirty="0"/>
              <a:t>Steel City® – Grounding pigtails, clips and mud rings</a:t>
            </a:r>
          </a:p>
          <a:p>
            <a:pPr marL="171450" indent="-171450">
              <a:buFont typeface="Arial" panose="020B0604020202020204" pitchFamily="34" charset="0"/>
              <a:buChar char="•"/>
            </a:pPr>
            <a:r>
              <a:rPr lang="en-US" sz="1050" dirty="0"/>
              <a:t>Solid and stranded grounding pigtails and grounding clips for easy attachment of ground wires to electrical boxes</a:t>
            </a:r>
          </a:p>
          <a:p>
            <a:pPr marL="171450" indent="-171450">
              <a:buFont typeface="Arial" panose="020B0604020202020204" pitchFamily="34" charset="0"/>
              <a:buChar char="•"/>
            </a:pPr>
            <a:r>
              <a:rPr lang="en-US" sz="1050" dirty="0"/>
              <a:t>Steel City® Adjustable Mud Rings pass the standard UL® Grounding Continuity test</a:t>
            </a:r>
          </a:p>
          <a:p>
            <a:r>
              <a:rPr lang="en-US" sz="1050" b="1" dirty="0"/>
              <a:t>T&amp;B® Fittings</a:t>
            </a:r>
          </a:p>
          <a:p>
            <a:pPr marL="171450" indent="-171450">
              <a:buFont typeface="Arial" panose="020B0604020202020204" pitchFamily="34" charset="0"/>
              <a:buChar char="•"/>
            </a:pPr>
            <a:r>
              <a:rPr lang="en-US" sz="1050" b="1" dirty="0"/>
              <a:t>Revolver® liquidtight grounding fittings</a:t>
            </a:r>
          </a:p>
          <a:p>
            <a:pPr marL="400050" lvl="1" indent="-171450">
              <a:buFont typeface="Arial" panose="020B0604020202020204" pitchFamily="34" charset="0"/>
              <a:buChar char="•"/>
            </a:pPr>
            <a:r>
              <a:rPr lang="en-US" sz="1050" dirty="0"/>
              <a:t>Designed for use where an external bonding jumper is required for liquidtight flexible metal conduit</a:t>
            </a:r>
          </a:p>
          <a:p>
            <a:pPr marL="400050" lvl="1" indent="-171450">
              <a:buFont typeface="Arial" panose="020B0604020202020204" pitchFamily="34" charset="0"/>
              <a:buChar char="•"/>
            </a:pPr>
            <a:r>
              <a:rPr lang="en-US" sz="1050" dirty="0"/>
              <a:t>Revolving grounding ring provides flexibility in positioning for ease of installation</a:t>
            </a:r>
          </a:p>
          <a:p>
            <a:pPr marL="171450" indent="-171450">
              <a:buFont typeface="Arial" panose="020B0604020202020204" pitchFamily="34" charset="0"/>
              <a:buChar char="•"/>
            </a:pPr>
            <a:r>
              <a:rPr lang="en-US" sz="1050" b="1" dirty="0"/>
              <a:t>Blackjack® grounding bushings</a:t>
            </a:r>
          </a:p>
          <a:p>
            <a:pPr marL="400050" lvl="1" indent="-171450">
              <a:buFont typeface="Arial" panose="020B0604020202020204" pitchFamily="34" charset="0"/>
              <a:buChar char="•"/>
            </a:pPr>
            <a:r>
              <a:rPr lang="en-US" sz="1050" dirty="0"/>
              <a:t>Dual rated for grounding and bonding of threaded and unthreaded conduit, aluminum and copper wire</a:t>
            </a:r>
          </a:p>
          <a:p>
            <a:pPr marL="400050" lvl="1" indent="-171450">
              <a:buFont typeface="Arial" panose="020B0604020202020204" pitchFamily="34" charset="0"/>
              <a:buChar char="•"/>
            </a:pPr>
            <a:r>
              <a:rPr lang="en-US" sz="1050" dirty="0"/>
              <a:t>Speeds installation and improves aesthetics</a:t>
            </a:r>
          </a:p>
          <a:p>
            <a:endParaRPr lang="en-US" sz="1050" dirty="0"/>
          </a:p>
          <a:p>
            <a:r>
              <a:rPr lang="en-US" sz="1050" b="1" dirty="0" err="1"/>
              <a:t>Elastimold</a:t>
            </a:r>
            <a:r>
              <a:rPr lang="en-US" sz="1050" b="1" dirty="0"/>
              <a:t>®</a:t>
            </a:r>
          </a:p>
          <a:p>
            <a:pPr marL="171450" indent="-171450">
              <a:buFont typeface="Arial" panose="020B0604020202020204" pitchFamily="34" charset="0"/>
              <a:buChar char="•"/>
            </a:pPr>
            <a:r>
              <a:rPr lang="en-US" sz="1050" dirty="0"/>
              <a:t>Molded separable connectors and solid-dielectric switchgear</a:t>
            </a:r>
          </a:p>
          <a:p>
            <a:endParaRPr lang="en-US" sz="1050" dirty="0"/>
          </a:p>
          <a:p>
            <a:r>
              <a:rPr lang="en-US" sz="1050" b="1" dirty="0"/>
              <a:t>EZCODE®</a:t>
            </a:r>
          </a:p>
          <a:p>
            <a:pPr marL="171450" indent="-171450">
              <a:buFont typeface="Arial" panose="020B0604020202020204" pitchFamily="34" charset="0"/>
              <a:buChar char="•"/>
            </a:pPr>
            <a:r>
              <a:rPr lang="en-US" sz="1050" dirty="0"/>
              <a:t>Danger/warning labels and signs, industrial/wire markers and barricade/burial tapes</a:t>
            </a:r>
          </a:p>
        </p:txBody>
      </p:sp>
      <p:sp>
        <p:nvSpPr>
          <p:cNvPr id="10" name="Content Placeholder 8">
            <a:extLst>
              <a:ext uri="{FF2B5EF4-FFF2-40B4-BE49-F238E27FC236}">
                <a16:creationId xmlns:a16="http://schemas.microsoft.com/office/drawing/2014/main" id="{C4290971-126B-4338-9EED-C55B93712DD5}"/>
              </a:ext>
            </a:extLst>
          </p:cNvPr>
          <p:cNvSpPr txBox="1">
            <a:spLocks/>
          </p:cNvSpPr>
          <p:nvPr/>
        </p:nvSpPr>
        <p:spPr bwMode="gray">
          <a:xfrm>
            <a:off x="332366" y="2130552"/>
            <a:ext cx="3106159" cy="384214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This prevents potential differences and sparking between conductive equipment and grounded structures. Together, proper grounding and bonding will:</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Ensure personnel safety</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Eliminate lighting interruptions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Protect critical equipment</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Meet IEEE, UL® and CSA requirements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Provide electrical continuity and reliability</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ABB durable, code-compliant systems, onsite grounding and bonding training and installation support are designed to ensure the safe and reliable operation of your plant’s electrical systems and increase overall equipment effectiveness.</a:t>
            </a:r>
          </a:p>
        </p:txBody>
      </p:sp>
    </p:spTree>
    <p:extLst>
      <p:ext uri="{BB962C8B-B14F-4D97-AF65-F5344CB8AC3E}">
        <p14:creationId xmlns:p14="http://schemas.microsoft.com/office/powerpoint/2010/main" val="5495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C4290971-126B-4338-9EED-C55B93712DD5}"/>
              </a:ext>
            </a:extLst>
          </p:cNvPr>
          <p:cNvSpPr txBox="1">
            <a:spLocks/>
          </p:cNvSpPr>
          <p:nvPr/>
        </p:nvSpPr>
        <p:spPr bwMode="gray">
          <a:xfrm>
            <a:off x="332367" y="2130552"/>
            <a:ext cx="2391783" cy="3842142"/>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At ABB, we realize that while most of our products are small, the jobs they do are big. And big jobs demand the right product engineering, testing and quality control. That’s what you get with ABB.</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Selecting proper equipment to battle liquid ingress helps to:</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Ensure electrical safety</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Prevent corrosion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Avoid system degradation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Minimize costly downtime</a:t>
            </a:r>
          </a:p>
        </p:txBody>
      </p:sp>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Liquid ingress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C88B7BB3-6997-41CA-8D8D-CD04BC834E49}"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17</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7" y="1371600"/>
            <a:ext cx="11183358" cy="678581"/>
          </a:xfrm>
        </p:spPr>
        <p:txBody>
          <a:bodyPr/>
          <a:lstStyle/>
          <a:p>
            <a:r>
              <a:rPr lang="en-US" sz="1800" dirty="0"/>
              <a:t>A single drop of oil seeping into an electrical control box is all it takes to knock out your production line for days. And a faulty fitting can be the culprit causing that failure.</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2886075" y="2130553"/>
            <a:ext cx="8629650" cy="3842142"/>
          </a:xfrm>
          <a:prstGeom prst="rect">
            <a:avLst/>
          </a:prstGeom>
          <a:noFill/>
        </p:spPr>
        <p:txBody>
          <a:bodyPr wrap="square" lIns="72000" tIns="72000" rIns="72000" bIns="72000" numCol="3" spcCol="365760" rtlCol="0">
            <a:noAutofit/>
          </a:bodyPr>
          <a:lstStyle/>
          <a:p>
            <a:r>
              <a:rPr lang="en-US" sz="1050" b="1" dirty="0"/>
              <a:t>Homac® – Flood-Seal® products</a:t>
            </a:r>
          </a:p>
          <a:p>
            <a:pPr marL="171450" indent="-171450">
              <a:buFont typeface="Arial" panose="020B0604020202020204" pitchFamily="34" charset="0"/>
              <a:buChar char="•"/>
            </a:pPr>
            <a:r>
              <a:rPr lang="en-US" sz="1050" dirty="0"/>
              <a:t>Make water-tight connections quickly and easily with Homac® Flood-Seal® splice kits and multi-tap connectors</a:t>
            </a:r>
          </a:p>
          <a:p>
            <a:pPr marL="171450" indent="-171450">
              <a:buFont typeface="Arial" panose="020B0604020202020204" pitchFamily="34" charset="0"/>
              <a:buChar char="•"/>
            </a:pPr>
            <a:r>
              <a:rPr lang="en-US" sz="1050" dirty="0"/>
              <a:t>Flood-Seal® technology eliminates the need for time-consuming tapes and shrinks – no heat guns or pull cords</a:t>
            </a:r>
          </a:p>
          <a:p>
            <a:pPr marL="171450" indent="-171450">
              <a:buFont typeface="Arial" panose="020B0604020202020204" pitchFamily="34" charset="0"/>
              <a:buChar char="•"/>
            </a:pPr>
            <a:r>
              <a:rPr lang="en-US" sz="1050" dirty="0"/>
              <a:t>Range-taking designs provide flexibility in the field and minimize the number of SKUs you have to manage</a:t>
            </a:r>
          </a:p>
          <a:p>
            <a:endParaRPr lang="en-US" sz="1050" dirty="0"/>
          </a:p>
          <a:p>
            <a:r>
              <a:rPr lang="en-US" sz="1050" b="1" dirty="0"/>
              <a:t>T&amp;B® Fittings – Stainless steel liquidtight conduit and cord fittings</a:t>
            </a:r>
          </a:p>
          <a:p>
            <a:pPr marL="171450" indent="-171450">
              <a:buFont typeface="Arial" panose="020B0604020202020204" pitchFamily="34" charset="0"/>
              <a:buChar char="•"/>
            </a:pPr>
            <a:r>
              <a:rPr lang="en-US" sz="1050" dirty="0"/>
              <a:t>Continuous sealing ring ensures a liquidtight seal</a:t>
            </a:r>
          </a:p>
          <a:p>
            <a:pPr marL="171450" indent="-171450">
              <a:buFont typeface="Arial" panose="020B0604020202020204" pitchFamily="34" charset="0"/>
              <a:buChar char="•"/>
            </a:pPr>
            <a:r>
              <a:rPr lang="en-US" sz="1050" dirty="0"/>
              <a:t>Gland nut deflects water away from connector</a:t>
            </a:r>
          </a:p>
          <a:p>
            <a:endParaRPr lang="en-US" sz="1050" dirty="0"/>
          </a:p>
          <a:p>
            <a:r>
              <a:rPr lang="en-US" sz="1050" b="1" dirty="0" err="1"/>
              <a:t>Ocal</a:t>
            </a:r>
            <a:r>
              <a:rPr lang="en-US" sz="1050" b="1" dirty="0"/>
              <a:t>®</a:t>
            </a:r>
          </a:p>
          <a:p>
            <a:pPr marL="171450" indent="-171450">
              <a:buFont typeface="Arial" panose="020B0604020202020204" pitchFamily="34" charset="0"/>
              <a:buChar char="•"/>
            </a:pPr>
            <a:r>
              <a:rPr lang="en-US" sz="1050" dirty="0"/>
              <a:t>OCAL-BLUE® PVC-coated type 4X form 8 conduit bodies</a:t>
            </a:r>
          </a:p>
          <a:p>
            <a:pPr marL="171450" indent="-171450">
              <a:buFont typeface="Arial" panose="020B0604020202020204" pitchFamily="34" charset="0"/>
              <a:buChar char="•"/>
            </a:pPr>
            <a:r>
              <a:rPr lang="en-US" sz="1050" dirty="0"/>
              <a:t>PVC-coated liquidtight conduit fittings</a:t>
            </a:r>
          </a:p>
          <a:p>
            <a:r>
              <a:rPr lang="en-US" sz="1050" b="1" dirty="0"/>
              <a:t>PMA® – Flexible nylon cable protection systems</a:t>
            </a:r>
          </a:p>
          <a:p>
            <a:pPr marL="171450" indent="-171450">
              <a:buFont typeface="Arial" panose="020B0604020202020204" pitchFamily="34" charset="0"/>
              <a:buChar char="•"/>
            </a:pPr>
            <a:r>
              <a:rPr lang="en-US" sz="1050" dirty="0"/>
              <a:t>Ingress protection conforms to recognized test methods</a:t>
            </a:r>
          </a:p>
          <a:p>
            <a:pPr marL="171450" indent="-171450">
              <a:buFont typeface="Arial" panose="020B0604020202020204" pitchFamily="34" charset="0"/>
              <a:buChar char="•"/>
            </a:pPr>
            <a:r>
              <a:rPr lang="en-US" sz="1050" dirty="0"/>
              <a:t>Connectors are commonly rated IP66, IP68 or IP69K</a:t>
            </a:r>
          </a:p>
          <a:p>
            <a:pPr marL="171450" indent="-171450">
              <a:buFont typeface="Arial" panose="020B0604020202020204" pitchFamily="34" charset="0"/>
              <a:buChar char="•"/>
            </a:pPr>
            <a:r>
              <a:rPr lang="en-US" sz="1050" dirty="0"/>
              <a:t>Offer excellent resistance to lubricants and highly corrosive chemicals; also resistant to weather</a:t>
            </a:r>
          </a:p>
          <a:p>
            <a:endParaRPr lang="en-US" sz="1050" dirty="0"/>
          </a:p>
          <a:p>
            <a:r>
              <a:rPr lang="en-US" sz="1050" b="1" dirty="0"/>
              <a:t>Sta-Kon® – Shrink-Kon® self-fusing</a:t>
            </a:r>
          </a:p>
          <a:p>
            <a:r>
              <a:rPr lang="en-US" sz="1050" b="1" dirty="0"/>
              <a:t>insulation tape</a:t>
            </a:r>
          </a:p>
          <a:p>
            <a:pPr marL="171450" indent="-171450">
              <a:buFont typeface="Arial" panose="020B0604020202020204" pitchFamily="34" charset="0"/>
              <a:buChar char="•"/>
            </a:pPr>
            <a:r>
              <a:rPr lang="en-US" sz="1050" dirty="0"/>
              <a:t>Easy-to-install insulation for harnesses, wires or cables – no heat or adhesive required</a:t>
            </a:r>
          </a:p>
          <a:p>
            <a:pPr marL="171450" indent="-171450">
              <a:buFont typeface="Arial" panose="020B0604020202020204" pitchFamily="34" charset="0"/>
              <a:buChar char="•"/>
            </a:pPr>
            <a:r>
              <a:rPr lang="en-US" sz="1050" dirty="0"/>
              <a:t>Just two layers form a moisture-proof, abrasion-resistant dielectric seal for low- or high-voltage applications (600V max.)</a:t>
            </a:r>
          </a:p>
          <a:p>
            <a:endParaRPr lang="en-US" sz="1050" dirty="0"/>
          </a:p>
          <a:p>
            <a:endParaRPr lang="en-US" sz="1050" b="1" dirty="0"/>
          </a:p>
          <a:p>
            <a:endParaRPr lang="en-US" sz="1050" b="1" dirty="0"/>
          </a:p>
          <a:p>
            <a:endParaRPr lang="en-US" sz="1050" b="1" dirty="0"/>
          </a:p>
          <a:p>
            <a:r>
              <a:rPr lang="en-US" sz="1050" b="1" dirty="0" err="1"/>
              <a:t>Red•Dot</a:t>
            </a:r>
            <a:r>
              <a:rPr lang="en-US" sz="1050" b="1" dirty="0"/>
              <a:t>® – Code Keeper® weatherproof</a:t>
            </a:r>
          </a:p>
          <a:p>
            <a:r>
              <a:rPr lang="en-US" sz="1050" b="1" dirty="0"/>
              <a:t>while-in-use covers</a:t>
            </a:r>
          </a:p>
          <a:p>
            <a:pPr marL="171450" indent="-171450">
              <a:buFont typeface="Arial" panose="020B0604020202020204" pitchFamily="34" charset="0"/>
              <a:buChar char="•"/>
            </a:pPr>
            <a:r>
              <a:rPr lang="en-US" sz="1050" dirty="0"/>
              <a:t>Alloy A380 aluminum construction and stainless steel springs provide increased corrosion resistance</a:t>
            </a:r>
          </a:p>
          <a:p>
            <a:pPr marL="171450" indent="-171450">
              <a:buFont typeface="Arial" panose="020B0604020202020204" pitchFamily="34" charset="0"/>
              <a:buChar char="•"/>
            </a:pPr>
            <a:r>
              <a:rPr lang="en-US" sz="1050" dirty="0"/>
              <a:t>Complies with National Electrical Code® Extra-Duty requirements</a:t>
            </a:r>
          </a:p>
          <a:p>
            <a:endParaRPr lang="en-US" sz="1050" b="1" dirty="0"/>
          </a:p>
          <a:p>
            <a:r>
              <a:rPr lang="en-US" sz="1050" b="1" dirty="0"/>
              <a:t> </a:t>
            </a:r>
            <a:endParaRPr lang="en-US" sz="1050" dirty="0"/>
          </a:p>
          <a:p>
            <a:endParaRPr lang="en-US" sz="1050" dirty="0"/>
          </a:p>
        </p:txBody>
      </p:sp>
    </p:spTree>
    <p:extLst>
      <p:ext uri="{BB962C8B-B14F-4D97-AF65-F5344CB8AC3E}">
        <p14:creationId xmlns:p14="http://schemas.microsoft.com/office/powerpoint/2010/main" val="307045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90707-1F61-4DC8-9876-90D83EC1E2A3}"/>
              </a:ext>
            </a:extLst>
          </p:cNvPr>
          <p:cNvPicPr>
            <a:picLocks noChangeAspect="1"/>
          </p:cNvPicPr>
          <p:nvPr/>
        </p:nvPicPr>
        <p:blipFill rotWithShape="1">
          <a:blip r:embed="rId2"/>
          <a:srcRect t="37054" b="19210"/>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689F90DB-E589-4BE5-91CE-DE3E60BB6445}"/>
              </a:ext>
            </a:extLst>
          </p:cNvPr>
          <p:cNvSpPr>
            <a:spLocks noGrp="1"/>
          </p:cNvSpPr>
          <p:nvPr>
            <p:ph type="dt" sz="half" idx="14"/>
          </p:nvPr>
        </p:nvSpPr>
        <p:spPr/>
        <p:txBody>
          <a:bodyPr/>
          <a:lstStyle/>
          <a:p>
            <a:fld id="{C2A38C64-9F00-469A-8F00-687A85DDC809}" type="datetime4">
              <a:rPr lang="en-US" smtClean="0"/>
              <a:t>July 29, 2022</a:t>
            </a:fld>
            <a:endParaRPr lang="en-US" dirty="0"/>
          </a:p>
        </p:txBody>
      </p:sp>
      <p:sp>
        <p:nvSpPr>
          <p:cNvPr id="5" name="Slide Number Placeholder 4">
            <a:extLst>
              <a:ext uri="{FF2B5EF4-FFF2-40B4-BE49-F238E27FC236}">
                <a16:creationId xmlns:a16="http://schemas.microsoft.com/office/drawing/2014/main" id="{CA2ED677-3515-45A1-BF00-B7CFAF741D7C}"/>
              </a:ext>
            </a:extLst>
          </p:cNvPr>
          <p:cNvSpPr>
            <a:spLocks noGrp="1"/>
          </p:cNvSpPr>
          <p:nvPr>
            <p:ph type="sldNum" sz="quarter" idx="16"/>
          </p:nvPr>
        </p:nvSpPr>
        <p:spPr/>
        <p:txBody>
          <a:bodyPr/>
          <a:lstStyle/>
          <a:p>
            <a:r>
              <a:rPr lang="en-US"/>
              <a:t>Slide </a:t>
            </a:r>
            <a:fld id="{619F89D8-7AE3-494A-97F3-03D680869632}" type="slidenum">
              <a:rPr lang="en-US" smtClean="0"/>
              <a:pPr/>
              <a:t>18</a:t>
            </a:fld>
            <a:endParaRPr lang="en-US" dirty="0"/>
          </a:p>
        </p:txBody>
      </p:sp>
      <p:sp>
        <p:nvSpPr>
          <p:cNvPr id="8" name="Rectangle 7">
            <a:extLst>
              <a:ext uri="{FF2B5EF4-FFF2-40B4-BE49-F238E27FC236}">
                <a16:creationId xmlns:a16="http://schemas.microsoft.com/office/drawing/2014/main" id="{44A4621D-9F5C-45D7-824C-3B631E7248D9}"/>
              </a:ext>
            </a:extLst>
          </p:cNvPr>
          <p:cNvSpPr/>
          <p:nvPr/>
        </p:nvSpPr>
        <p:spPr bwMode="gray">
          <a:xfrm rot="5400000">
            <a:off x="4914331" y="-419668"/>
            <a:ext cx="2363337" cy="12192000"/>
          </a:xfrm>
          <a:prstGeom prst="rect">
            <a:avLst/>
          </a:prstGeom>
          <a:gradFill>
            <a:gsLst>
              <a:gs pos="0">
                <a:schemeClr val="bg1">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627172" y="4987394"/>
            <a:ext cx="7437328"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Water, water everywhere, except in your connections.</a:t>
            </a:r>
          </a:p>
          <a:p>
            <a:r>
              <a:rPr lang="en-US" sz="2000" dirty="0">
                <a:solidFill>
                  <a:schemeClr val="bg1"/>
                </a:solidFill>
                <a:effectLst>
                  <a:outerShdw blurRad="38100" dist="38100" dir="2700000" algn="tl">
                    <a:srgbClr val="000000">
                      <a:alpha val="43137"/>
                    </a:srgbClr>
                  </a:outerShdw>
                </a:effectLst>
              </a:rPr>
              <a:t>ABB solutions provide superior liquid ingress protection.</a:t>
            </a:r>
          </a:p>
          <a:p>
            <a:r>
              <a:rPr lang="en-US" sz="2000" dirty="0">
                <a:solidFill>
                  <a:schemeClr val="bg1"/>
                </a:solidFill>
                <a:effectLst>
                  <a:outerShdw blurRad="38100" dist="38100" dir="2700000" algn="tl">
                    <a:srgbClr val="000000">
                      <a:alpha val="43137"/>
                    </a:srgbClr>
                  </a:outerShdw>
                </a:effectLst>
              </a:rPr>
              <a:t>Our products help to keep your electrical equipment –</a:t>
            </a:r>
          </a:p>
          <a:p>
            <a:r>
              <a:rPr lang="en-US" sz="2000" dirty="0">
                <a:solidFill>
                  <a:schemeClr val="bg1"/>
                </a:solidFill>
                <a:effectLst>
                  <a:outerShdw blurRad="38100" dist="38100" dir="2700000" algn="tl">
                    <a:srgbClr val="000000">
                      <a:alpha val="43137"/>
                    </a:srgbClr>
                  </a:outerShdw>
                </a:effectLst>
              </a:rPr>
              <a:t>and those who use it – safe.</a:t>
            </a:r>
          </a:p>
        </p:txBody>
      </p:sp>
    </p:spTree>
    <p:extLst>
      <p:ext uri="{BB962C8B-B14F-4D97-AF65-F5344CB8AC3E}">
        <p14:creationId xmlns:p14="http://schemas.microsoft.com/office/powerpoint/2010/main" val="694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D37E02-207E-4193-B3D4-977C82AFCF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Date Placeholder 1">
            <a:extLst>
              <a:ext uri="{FF2B5EF4-FFF2-40B4-BE49-F238E27FC236}">
                <a16:creationId xmlns:a16="http://schemas.microsoft.com/office/drawing/2014/main" id="{AD143321-F122-41F4-AE0F-DEA823D2DB26}"/>
              </a:ext>
            </a:extLst>
          </p:cNvPr>
          <p:cNvSpPr>
            <a:spLocks noGrp="1"/>
          </p:cNvSpPr>
          <p:nvPr>
            <p:ph type="dt" sz="half" idx="14"/>
          </p:nvPr>
        </p:nvSpPr>
        <p:spPr/>
        <p:txBody>
          <a:bodyPr/>
          <a:lstStyle/>
          <a:p>
            <a:fld id="{5597B77F-A065-4DDE-95E7-EFEE975E9E30}" type="datetime4">
              <a:rPr lang="en-US" smtClean="0"/>
              <a:t>July 29, 2022</a:t>
            </a:fld>
            <a:endParaRPr lang="en-US" dirty="0"/>
          </a:p>
        </p:txBody>
      </p:sp>
      <p:sp>
        <p:nvSpPr>
          <p:cNvPr id="3" name="Slide Number Placeholder 2">
            <a:extLst>
              <a:ext uri="{FF2B5EF4-FFF2-40B4-BE49-F238E27FC236}">
                <a16:creationId xmlns:a16="http://schemas.microsoft.com/office/drawing/2014/main" id="{3D8D6702-0956-4878-B86C-46DE3B02A755}"/>
              </a:ext>
            </a:extLst>
          </p:cNvPr>
          <p:cNvSpPr>
            <a:spLocks noGrp="1"/>
          </p:cNvSpPr>
          <p:nvPr>
            <p:ph type="sldNum" sz="quarter" idx="16"/>
          </p:nvPr>
        </p:nvSpPr>
        <p:spPr/>
        <p:txBody>
          <a:bodyPr/>
          <a:lstStyle/>
          <a:p>
            <a:r>
              <a:rPr lang="en-US"/>
              <a:t>Slide </a:t>
            </a:r>
            <a:fld id="{619F89D8-7AE3-494A-97F3-03D680869632}" type="slidenum">
              <a:rPr lang="en-US" smtClean="0"/>
              <a:pPr/>
              <a:t>19</a:t>
            </a:fld>
            <a:endParaRPr lang="en-US" dirty="0"/>
          </a:p>
        </p:txBody>
      </p:sp>
      <p:sp>
        <p:nvSpPr>
          <p:cNvPr id="5" name="Rectangle 4">
            <a:extLst>
              <a:ext uri="{FF2B5EF4-FFF2-40B4-BE49-F238E27FC236}">
                <a16:creationId xmlns:a16="http://schemas.microsoft.com/office/drawing/2014/main" id="{362EFB46-2649-440B-A316-89959E500441}"/>
              </a:ext>
            </a:extLst>
          </p:cNvPr>
          <p:cNvSpPr/>
          <p:nvPr/>
        </p:nvSpPr>
        <p:spPr bwMode="gray">
          <a:xfrm rot="5400000">
            <a:off x="4914331" y="-419668"/>
            <a:ext cx="2363337" cy="12192000"/>
          </a:xfrm>
          <a:prstGeom prst="rect">
            <a:avLst/>
          </a:prstGeom>
          <a:gradFill>
            <a:gsLst>
              <a:gs pos="0">
                <a:schemeClr val="bg1">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 name="Title 11">
            <a:extLst>
              <a:ext uri="{FF2B5EF4-FFF2-40B4-BE49-F238E27FC236}">
                <a16:creationId xmlns:a16="http://schemas.microsoft.com/office/drawing/2014/main" id="{C7E574E0-A246-4ACC-B54B-7004707ABE6A}"/>
              </a:ext>
            </a:extLst>
          </p:cNvPr>
          <p:cNvSpPr txBox="1">
            <a:spLocks/>
          </p:cNvSpPr>
          <p:nvPr/>
        </p:nvSpPr>
        <p:spPr bwMode="gray">
          <a:xfrm>
            <a:off x="627172" y="4987394"/>
            <a:ext cx="6949285"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Safety failures bring increased scrutiny in an already strictly regulated industry. Have you implemented both active and passive safety measures to ensure the safety of your plant and personnel?</a:t>
            </a:r>
          </a:p>
        </p:txBody>
      </p:sp>
    </p:spTree>
    <p:extLst>
      <p:ext uri="{BB962C8B-B14F-4D97-AF65-F5344CB8AC3E}">
        <p14:creationId xmlns:p14="http://schemas.microsoft.com/office/powerpoint/2010/main" val="24312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D55FF8-9E79-48F2-99E4-574C1174C285}"/>
              </a:ext>
            </a:extLst>
          </p:cNvPr>
          <p:cNvSpPr>
            <a:spLocks noGrp="1"/>
          </p:cNvSpPr>
          <p:nvPr>
            <p:ph type="ctrTitle"/>
          </p:nvPr>
        </p:nvSpPr>
        <p:spPr>
          <a:xfrm>
            <a:off x="713232" y="718060"/>
            <a:ext cx="10863072" cy="504000"/>
          </a:xfrm>
        </p:spPr>
        <p:txBody>
          <a:bodyPr anchor="t"/>
          <a:lstStyle/>
          <a:p>
            <a:r>
              <a:rPr lang="de-DE" dirty="0"/>
              <a:t>— </a:t>
            </a:r>
            <a:br>
              <a:rPr lang="de-DE" dirty="0"/>
            </a:br>
            <a:r>
              <a:rPr lang="en-US" dirty="0"/>
              <a:t>Thomas &amp; Betts is now part of ABB’s Installation Products Division, but our long legacy of quality products and innovation remains the same.</a:t>
            </a:r>
            <a:br>
              <a:rPr lang="en-US" dirty="0"/>
            </a:br>
            <a:br>
              <a:rPr lang="en-US" dirty="0"/>
            </a:br>
            <a:r>
              <a:rPr lang="en-US" dirty="0"/>
              <a:t>From connectors that support wire buildings on Earth to cable ties that help put machines in space, we continue to work every day to make, market, design and sell products that provide a smarter, safer and more reliable flow of electricity, from source to socket.</a:t>
            </a:r>
          </a:p>
        </p:txBody>
      </p:sp>
    </p:spTree>
    <p:extLst>
      <p:ext uri="{BB962C8B-B14F-4D97-AF65-F5344CB8AC3E}">
        <p14:creationId xmlns:p14="http://schemas.microsoft.com/office/powerpoint/2010/main" val="118715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Safety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676751A0-A5D9-4B1E-AC9F-E70216A6524D}"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20</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The goal of safety practices is zero accidents, zero injuries and zero deaths.</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609975" y="2130552"/>
            <a:ext cx="7334250" cy="3840480"/>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EZCODE® – Safety labels, tags, signs and barricade tapes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Help to ensure personnel and workplace safety, as well as regulatory compliance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Visible and long-lasting materials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Custom labels, tags and signs available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Barricade and burial marking tapes in a variety of materials and colors</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Elastimold</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High-voltage separable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High-voltage solid-dielectric switchgear</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Fused loadbreak elbows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Molded canister fuses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Molded current-limiting fuses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Ty-Rap®</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Extra-high temperature and flame-retardant UL94V-0 nylon cable ties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Ty-Rap Tote® cable tie dispensers and ergonomic installation tools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Kindorf®</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Seismic bracing system</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8" y="2130552"/>
            <a:ext cx="2934708" cy="384048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major stakeholders in safety solutions are: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community</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state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business/organization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employee(s)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environment/society</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No one is immune to safety and contamination concerns. Contamination and safety concerns are not market specific. They affect workers, production schedules and the bottom line across a broad spectrum of industries.</a:t>
            </a:r>
          </a:p>
        </p:txBody>
      </p:sp>
    </p:spTree>
    <p:extLst>
      <p:ext uri="{BB962C8B-B14F-4D97-AF65-F5344CB8AC3E}">
        <p14:creationId xmlns:p14="http://schemas.microsoft.com/office/powerpoint/2010/main" val="417752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Extreme temperature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A3894E5F-A6FB-42C3-982E-A1F7DE12465F}"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21</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Electrical systems need to perform consistently in boiler rooms and around furnaces and evaporators. Many of these processes require heat tracing to maintain elevated temperatures throughout water/wastewater processing systems.</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181350" y="2362200"/>
            <a:ext cx="8671016" cy="3608830"/>
          </a:xfrm>
          <a:prstGeom prst="rect">
            <a:avLst/>
          </a:prstGeom>
          <a:noFill/>
        </p:spPr>
        <p:txBody>
          <a:bodyPr wrap="none" lIns="72000" tIns="72000" rIns="72000" bIns="72000" numCol="3"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T&amp;B® Fittings</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52® Series high-temperature flexible metal liquidtight fittings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Handle temperatures up to 150°C</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Steel or malleable iron construction, electro-zinc plated and chromate coated for corrosion protection</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45°, 90° and straight versions</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ATX Liquidtight flexible metal conduit</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Performs in extreme temperature environments up to 150°C</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Conduit sizes from 3/8" to 4"</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 </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Ty-Rap®</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Extra-high temperature nylon cable ties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For use in temperatures from -40°C to 150°C</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Smooth body sheds contaminants</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Heavy-duty stainless steel cable ties</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For use in temperatures from -80°C to 538°C</a:t>
            </a:r>
          </a:p>
          <a:p>
            <a:pPr marL="400050" lvl="1"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both Type 304 and Type 316 stainless steel</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Adaptaflex® – Stainless steel flexible</a:t>
            </a:r>
          </a:p>
          <a:p>
            <a:r>
              <a:rPr lang="en-US" sz="1050" b="1" dirty="0">
                <a:latin typeface="ABBvoice" panose="020D0603020503020204" pitchFamily="34" charset="0"/>
                <a:ea typeface="ABBvoice" panose="020D0603020503020204" pitchFamily="34" charset="0"/>
                <a:cs typeface="ABBvoice" panose="020D0603020503020204" pitchFamily="34" charset="0"/>
              </a:rPr>
              <a:t>conduit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Supports temperatures of -50°C to 350°C for static applications and -45°C to 250°C for moving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Corrosion-resistant stainless steel construction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Offers high flexibility and fatigue life</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Sta-Kon® – High-temperature wire joints and terminals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Wire joints and fluoropolymer-insulated terminals rated for temperatures up to 150°C, 600V maximum</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Wire joints include a molded, one-piece nylon insulator, rated UL94V-2</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Wire joints feature brazed copper sleeves that prevent separation of connection during crimping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Wire joints’ internal serrations enable cold flow for increased conductivity and pull-out strength</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PMA®</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Flexible nylon cable protection systems</a:t>
            </a:r>
          </a:p>
        </p:txBody>
      </p:sp>
      <p:sp>
        <p:nvSpPr>
          <p:cNvPr id="10" name="Content Placeholder 8">
            <a:extLst>
              <a:ext uri="{FF2B5EF4-FFF2-40B4-BE49-F238E27FC236}">
                <a16:creationId xmlns:a16="http://schemas.microsoft.com/office/drawing/2014/main" id="{9945A9E1-979C-478F-9379-C86F8C358573}"/>
              </a:ext>
            </a:extLst>
          </p:cNvPr>
          <p:cNvSpPr txBox="1">
            <a:spLocks/>
          </p:cNvSpPr>
          <p:nvPr/>
        </p:nvSpPr>
        <p:spPr bwMode="gray">
          <a:xfrm>
            <a:off x="332367" y="2362200"/>
            <a:ext cx="2620383" cy="3608831"/>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rPr>
              <a:t>Excessive heat or cold can wreak havoc on an electrical system, potentially causing critical components to fail. Operations are challenged to:</a:t>
            </a:r>
          </a:p>
          <a:p>
            <a:pPr marL="171450" indent="-171450">
              <a:buFont typeface="Arial" panose="020B0604020202020204" pitchFamily="34" charset="0"/>
              <a:buChar char="•"/>
            </a:pPr>
            <a:r>
              <a:rPr lang="en-US" sz="1100" dirty="0">
                <a:solidFill>
                  <a:schemeClr val="bg1"/>
                </a:solidFill>
              </a:rPr>
              <a:t>Prevent premature material aging due to prolonged heat</a:t>
            </a:r>
          </a:p>
          <a:p>
            <a:pPr marL="171450" indent="-171450">
              <a:buFont typeface="Arial" panose="020B0604020202020204" pitchFamily="34" charset="0"/>
              <a:buChar char="•"/>
            </a:pPr>
            <a:r>
              <a:rPr lang="en-US" sz="1100" dirty="0">
                <a:solidFill>
                  <a:schemeClr val="bg1"/>
                </a:solidFill>
              </a:rPr>
              <a:t>Avoid material contraction and expansion due to ground frost</a:t>
            </a:r>
          </a:p>
          <a:p>
            <a:pPr marL="171450" indent="-171450">
              <a:buFont typeface="Arial" panose="020B0604020202020204" pitchFamily="34" charset="0"/>
              <a:buChar char="•"/>
            </a:pPr>
            <a:r>
              <a:rPr lang="en-US" sz="1100" dirty="0">
                <a:solidFill>
                  <a:schemeClr val="bg1"/>
                </a:solidFill>
              </a:rPr>
              <a:t>Protect against physical damage from hail </a:t>
            </a:r>
          </a:p>
          <a:p>
            <a:r>
              <a:rPr lang="en-US" sz="1100" dirty="0">
                <a:solidFill>
                  <a:schemeClr val="bg1"/>
                </a:solidFill>
              </a:rPr>
              <a:t>ABB offers numerous electrical systems and devices that are designed to withstand and insulate against severe temperatures.</a:t>
            </a:r>
            <a:endParaRPr lang="en-US" sz="1000" dirty="0">
              <a:solidFill>
                <a:schemeClr val="bg1"/>
              </a:solidFill>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25938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factory&#10;&#10;Description automatically generated">
            <a:extLst>
              <a:ext uri="{FF2B5EF4-FFF2-40B4-BE49-F238E27FC236}">
                <a16:creationId xmlns:a16="http://schemas.microsoft.com/office/drawing/2014/main" id="{9C0C5AFA-0409-42E8-A87B-4DF9606BB152}"/>
              </a:ext>
            </a:extLst>
          </p:cNvPr>
          <p:cNvPicPr>
            <a:picLocks noChangeAspect="1"/>
          </p:cNvPicPr>
          <p:nvPr/>
        </p:nvPicPr>
        <p:blipFill rotWithShape="1">
          <a:blip r:embed="rId2"/>
          <a:srcRect t="26906" b="29266"/>
          <a:stretch/>
        </p:blipFill>
        <p:spPr>
          <a:xfrm>
            <a:off x="-1" y="0"/>
            <a:ext cx="12192001" cy="6858000"/>
          </a:xfrm>
          <a:prstGeom prst="rect">
            <a:avLst/>
          </a:prstGeom>
        </p:spPr>
      </p:pic>
      <p:sp>
        <p:nvSpPr>
          <p:cNvPr id="2" name="Date Placeholder 1">
            <a:extLst>
              <a:ext uri="{FF2B5EF4-FFF2-40B4-BE49-F238E27FC236}">
                <a16:creationId xmlns:a16="http://schemas.microsoft.com/office/drawing/2014/main" id="{F8E03BA9-F4F7-4C1C-9B4D-459A59B8219C}"/>
              </a:ext>
            </a:extLst>
          </p:cNvPr>
          <p:cNvSpPr>
            <a:spLocks noGrp="1"/>
          </p:cNvSpPr>
          <p:nvPr>
            <p:ph type="dt" sz="half" idx="14"/>
          </p:nvPr>
        </p:nvSpPr>
        <p:spPr/>
        <p:txBody>
          <a:bodyPr/>
          <a:lstStyle/>
          <a:p>
            <a:fld id="{0CAB06E5-F17F-4509-8E0F-CF1C0207F83B}" type="datetime4">
              <a:rPr lang="en-US" smtClean="0"/>
              <a:t>July 29, 2022</a:t>
            </a:fld>
            <a:endParaRPr lang="en-US" dirty="0"/>
          </a:p>
        </p:txBody>
      </p:sp>
      <p:sp>
        <p:nvSpPr>
          <p:cNvPr id="3" name="Slide Number Placeholder 2">
            <a:extLst>
              <a:ext uri="{FF2B5EF4-FFF2-40B4-BE49-F238E27FC236}">
                <a16:creationId xmlns:a16="http://schemas.microsoft.com/office/drawing/2014/main" id="{CD642196-84C9-4E07-9CDD-24E8A9A8AF75}"/>
              </a:ext>
            </a:extLst>
          </p:cNvPr>
          <p:cNvSpPr>
            <a:spLocks noGrp="1"/>
          </p:cNvSpPr>
          <p:nvPr>
            <p:ph type="sldNum" sz="quarter" idx="16"/>
          </p:nvPr>
        </p:nvSpPr>
        <p:spPr/>
        <p:txBody>
          <a:bodyPr/>
          <a:lstStyle/>
          <a:p>
            <a:r>
              <a:rPr lang="en-US"/>
              <a:t>Slide </a:t>
            </a:r>
            <a:fld id="{619F89D8-7AE3-494A-97F3-03D680869632}" type="slidenum">
              <a:rPr lang="en-US" smtClean="0"/>
              <a:pPr/>
              <a:t>22</a:t>
            </a:fld>
            <a:endParaRPr lang="en-US" dirty="0"/>
          </a:p>
        </p:txBody>
      </p:sp>
      <p:sp>
        <p:nvSpPr>
          <p:cNvPr id="8" name="Rectangle 7">
            <a:extLst>
              <a:ext uri="{FF2B5EF4-FFF2-40B4-BE49-F238E27FC236}">
                <a16:creationId xmlns:a16="http://schemas.microsoft.com/office/drawing/2014/main" id="{9CE70394-748F-4424-BE20-A0D9233D7F3A}"/>
              </a:ext>
            </a:extLst>
          </p:cNvPr>
          <p:cNvSpPr/>
          <p:nvPr/>
        </p:nvSpPr>
        <p:spPr bwMode="gray">
          <a:xfrm rot="5400000">
            <a:off x="4521199" y="-812799"/>
            <a:ext cx="3149601" cy="12192000"/>
          </a:xfrm>
          <a:prstGeom prst="rect">
            <a:avLst/>
          </a:prstGeom>
          <a:gradFill>
            <a:gsLst>
              <a:gs pos="0">
                <a:schemeClr val="bg1">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0477301C-4B51-41A3-926F-3385AB77C9CE}"/>
              </a:ext>
            </a:extLst>
          </p:cNvPr>
          <p:cNvSpPr txBox="1">
            <a:spLocks/>
          </p:cNvSpPr>
          <p:nvPr/>
        </p:nvSpPr>
        <p:spPr bwMode="gray">
          <a:xfrm>
            <a:off x="494742" y="4604200"/>
            <a:ext cx="7925358"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Water treatment is sometimes performed at extreme temperatures in terms of both equipment and environment.</a:t>
            </a:r>
          </a:p>
          <a:p>
            <a:r>
              <a:rPr lang="en-US" sz="2000" dirty="0">
                <a:solidFill>
                  <a:schemeClr val="bg1"/>
                </a:solidFill>
                <a:effectLst>
                  <a:outerShdw blurRad="38100" dist="38100" dir="2700000" algn="tl">
                    <a:srgbClr val="000000">
                      <a:alpha val="43137"/>
                    </a:srgbClr>
                  </a:outerShdw>
                </a:effectLst>
              </a:rPr>
              <a:t>Selecting the correct ABB temperature solution system</a:t>
            </a:r>
          </a:p>
          <a:p>
            <a:r>
              <a:rPr lang="en-US" sz="2000" dirty="0">
                <a:solidFill>
                  <a:schemeClr val="bg1"/>
                </a:solidFill>
                <a:effectLst>
                  <a:outerShdw blurRad="38100" dist="38100" dir="2700000" algn="tl">
                    <a:srgbClr val="000000">
                      <a:alpha val="43137"/>
                    </a:srgbClr>
                  </a:outerShdw>
                </a:effectLst>
              </a:rPr>
              <a:t>and components will extend the life of your electrical</a:t>
            </a:r>
          </a:p>
          <a:p>
            <a:r>
              <a:rPr lang="en-US" sz="2000" dirty="0">
                <a:solidFill>
                  <a:schemeClr val="bg1"/>
                </a:solidFill>
                <a:effectLst>
                  <a:outerShdw blurRad="38100" dist="38100" dir="2700000" algn="tl">
                    <a:srgbClr val="000000">
                      <a:alpha val="43137"/>
                    </a:srgbClr>
                  </a:outerShdw>
                </a:effectLst>
              </a:rPr>
              <a:t>system and reduce the frequency of corrective maintenance.</a:t>
            </a:r>
          </a:p>
        </p:txBody>
      </p:sp>
    </p:spTree>
    <p:extLst>
      <p:ext uri="{BB962C8B-B14F-4D97-AF65-F5344CB8AC3E}">
        <p14:creationId xmlns:p14="http://schemas.microsoft.com/office/powerpoint/2010/main" val="33782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376B13F8-743C-421D-9535-833BDAD812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F32DBBE-379C-4418-BBDD-FE463DBEE786}"/>
              </a:ext>
            </a:extLst>
          </p:cNvPr>
          <p:cNvSpPr/>
          <p:nvPr/>
        </p:nvSpPr>
        <p:spPr bwMode="gray">
          <a:xfrm rot="5400000">
            <a:off x="4676775" y="-657225"/>
            <a:ext cx="2838450"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641350" y="5289232"/>
            <a:ext cx="7464425"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endParaRPr lang="en-US" sz="2000" dirty="0">
              <a:solidFill>
                <a:schemeClr val="bg1"/>
              </a:solidFill>
              <a:effectLst>
                <a:outerShdw blurRad="38100" dist="38100" dir="2700000" algn="tl">
                  <a:srgbClr val="000000">
                    <a:alpha val="43137"/>
                  </a:srgbClr>
                </a:outerShdw>
              </a:effectLst>
            </a:endParaRPr>
          </a:p>
          <a:p>
            <a:r>
              <a:rPr lang="en-US" sz="2000" dirty="0">
                <a:solidFill>
                  <a:schemeClr val="bg1"/>
                </a:solidFill>
                <a:effectLst>
                  <a:outerShdw blurRad="38100" dist="38100" dir="2700000" algn="tl">
                    <a:srgbClr val="000000">
                      <a:alpha val="43137"/>
                    </a:srgbClr>
                  </a:outerShdw>
                </a:effectLst>
              </a:rPr>
              <a:t>ABB provides training for many of our products. We make sure that our clients understand how our versatile solutions will work with their electrical systems.</a:t>
            </a:r>
          </a:p>
        </p:txBody>
      </p:sp>
      <p:sp>
        <p:nvSpPr>
          <p:cNvPr id="2" name="Date Placeholder 1">
            <a:extLst>
              <a:ext uri="{FF2B5EF4-FFF2-40B4-BE49-F238E27FC236}">
                <a16:creationId xmlns:a16="http://schemas.microsoft.com/office/drawing/2014/main" id="{689F90DB-E589-4BE5-91CE-DE3E60BB6445}"/>
              </a:ext>
            </a:extLst>
          </p:cNvPr>
          <p:cNvSpPr>
            <a:spLocks noGrp="1"/>
          </p:cNvSpPr>
          <p:nvPr>
            <p:ph type="dt" sz="half" idx="14"/>
          </p:nvPr>
        </p:nvSpPr>
        <p:spPr/>
        <p:txBody>
          <a:bodyPr/>
          <a:lstStyle/>
          <a:p>
            <a:fld id="{C2A38C64-9F00-469A-8F00-687A85DDC809}" type="datetime4">
              <a:rPr lang="en-US" smtClean="0"/>
              <a:t>July 29, 2022</a:t>
            </a:fld>
            <a:endParaRPr lang="en-US" dirty="0"/>
          </a:p>
        </p:txBody>
      </p:sp>
      <p:sp>
        <p:nvSpPr>
          <p:cNvPr id="5" name="Slide Number Placeholder 4">
            <a:extLst>
              <a:ext uri="{FF2B5EF4-FFF2-40B4-BE49-F238E27FC236}">
                <a16:creationId xmlns:a16="http://schemas.microsoft.com/office/drawing/2014/main" id="{CA2ED677-3515-45A1-BF00-B7CFAF741D7C}"/>
              </a:ext>
            </a:extLst>
          </p:cNvPr>
          <p:cNvSpPr>
            <a:spLocks noGrp="1"/>
          </p:cNvSpPr>
          <p:nvPr>
            <p:ph type="sldNum" sz="quarter" idx="16"/>
          </p:nvPr>
        </p:nvSpPr>
        <p:spPr/>
        <p:txBody>
          <a:bodyPr/>
          <a:lstStyle/>
          <a:p>
            <a:r>
              <a:rPr lang="en-US"/>
              <a:t>Slide </a:t>
            </a:r>
            <a:fld id="{619F89D8-7AE3-494A-97F3-03D680869632}" type="slidenum">
              <a:rPr lang="en-US" smtClean="0"/>
              <a:pPr/>
              <a:t>23</a:t>
            </a:fld>
            <a:endParaRPr lang="en-US" dirty="0"/>
          </a:p>
        </p:txBody>
      </p:sp>
    </p:spTree>
    <p:extLst>
      <p:ext uri="{BB962C8B-B14F-4D97-AF65-F5344CB8AC3E}">
        <p14:creationId xmlns:p14="http://schemas.microsoft.com/office/powerpoint/2010/main" val="159862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Services &amp; training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A3894E5F-A6FB-42C3-982E-A1F7DE12465F}"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24</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ABB has more than 200 direct representatives in the field, ready to instruct and train you on the proper use of products, tools and recommended installation practices.</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543300" y="2362199"/>
            <a:ext cx="8112893" cy="3672841"/>
          </a:xfrm>
          <a:prstGeom prst="rect">
            <a:avLst/>
          </a:prstGeom>
          <a:noFill/>
        </p:spPr>
        <p:txBody>
          <a:bodyPr wrap="square" lIns="72000" tIns="72000" rIns="72000" bIns="72000" numCol="3"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Blackburn® grounding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The QTP program provides a guaranteed two-week shipment of select Blackburn® products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Cloud-based Product Configurator enables online design of custom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Product specification specialists available nationwide to train in the proper use and installation of Blackburn® products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Inside Tech Support group provides 24/7/365 expertise for Blackburn® compression, mechanical and grounding products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Full tool service, plus loaner and tool rental programs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Ocal</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Onsite installation training provides hands-on practice of clamping, cutting, threading, assembling and repairing the </a:t>
            </a:r>
            <a:r>
              <a:rPr lang="en-US" sz="1050" dirty="0" err="1">
                <a:latin typeface="ABBvoice" panose="020D0603020503020204" pitchFamily="34" charset="0"/>
                <a:ea typeface="ABBvoice" panose="020D0603020503020204" pitchFamily="34" charset="0"/>
                <a:cs typeface="ABBvoice" panose="020D0603020503020204" pitchFamily="34" charset="0"/>
              </a:rPr>
              <a:t>Ocal</a:t>
            </a:r>
            <a:r>
              <a:rPr lang="en-US" sz="1050" dirty="0">
                <a:latin typeface="ABBvoice" panose="020D0603020503020204" pitchFamily="34" charset="0"/>
                <a:ea typeface="ABBvoice" panose="020D0603020503020204" pitchFamily="34" charset="0"/>
                <a:cs typeface="ABBvoice" panose="020D0603020503020204" pitchFamily="34" charset="0"/>
              </a:rPr>
              <a:t>® PVC-coated conduit system and extends warranty from 2 to 5 years on a system installed by a certified contractor</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 </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Additional services &amp;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Online CAD Library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Tool services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Tool rental programs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Mobile solutions team</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Onsite NEC® update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Onsite grounding &amp; bonding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BIM-compatible floor box and poke through system data</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Regional product specification specialist teams</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7" y="2362200"/>
            <a:ext cx="2906133" cy="3608831"/>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rPr>
              <a:t>—</a:t>
            </a:r>
          </a:p>
          <a:p>
            <a:r>
              <a:rPr lang="en-US" b="1" dirty="0">
                <a:solidFill>
                  <a:schemeClr val="bg1"/>
                </a:solidFill>
              </a:rPr>
              <a:t>Our services</a:t>
            </a:r>
          </a:p>
          <a:p>
            <a:r>
              <a:rPr lang="en-US" sz="1100" dirty="0">
                <a:solidFill>
                  <a:schemeClr val="bg1"/>
                </a:solidFill>
              </a:rPr>
              <a:t>As a full-service provider, ABB offers product training, installation training and certification, application support, technical support, field engineering and onsite troubleshooting to ensure successful plant operation and maintenance.</a:t>
            </a:r>
            <a:endParaRPr lang="en-US" sz="1000" dirty="0">
              <a:solidFill>
                <a:schemeClr val="bg1"/>
              </a:solidFill>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27739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C405F0-693B-4BD7-B8DB-EC89DD1CCCEF}"/>
              </a:ext>
            </a:extLst>
          </p:cNvPr>
          <p:cNvPicPr>
            <a:picLocks noChangeAspect="1"/>
          </p:cNvPicPr>
          <p:nvPr/>
        </p:nvPicPr>
        <p:blipFill>
          <a:blip r:embed="rId2"/>
          <a:stretch>
            <a:fillRect/>
          </a:stretch>
        </p:blipFill>
        <p:spPr>
          <a:xfrm>
            <a:off x="10382895" y="456054"/>
            <a:ext cx="1427978" cy="5593491"/>
          </a:xfrm>
          <a:prstGeom prst="rect">
            <a:avLst/>
          </a:prstGeom>
        </p:spPr>
      </p:pic>
      <p:pic>
        <p:nvPicPr>
          <p:cNvPr id="21" name="Picture 20">
            <a:extLst>
              <a:ext uri="{FF2B5EF4-FFF2-40B4-BE49-F238E27FC236}">
                <a16:creationId xmlns:a16="http://schemas.microsoft.com/office/drawing/2014/main" id="{8C129D79-8028-45E7-8FA9-E455A79366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95556" y="1207950"/>
            <a:ext cx="458239" cy="463684"/>
          </a:xfrm>
          <a:prstGeom prst="rect">
            <a:avLst/>
          </a:prstGeom>
        </p:spPr>
      </p:pic>
      <p:pic>
        <p:nvPicPr>
          <p:cNvPr id="2" name="Picture 1">
            <a:extLst>
              <a:ext uri="{FF2B5EF4-FFF2-40B4-BE49-F238E27FC236}">
                <a16:creationId xmlns:a16="http://schemas.microsoft.com/office/drawing/2014/main" id="{22177936-650B-4D10-A2F2-A581408488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9095" y="1243450"/>
            <a:ext cx="424188" cy="396034"/>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July 29, 2022</a:t>
            </a:fld>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25</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Water &amp; wastewater industry</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70709" y="1196225"/>
            <a:ext cx="433469" cy="487132"/>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62907" y="119499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12441" y="1212574"/>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04557" y="1133151"/>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1410363019"/>
              </p:ext>
            </p:extLst>
          </p:nvPr>
        </p:nvGraphicFramePr>
        <p:xfrm>
          <a:off x="332367" y="1657351"/>
          <a:ext cx="9764138" cy="4212995"/>
        </p:xfrm>
        <a:graphic>
          <a:graphicData uri="http://schemas.openxmlformats.org/drawingml/2006/table">
            <a:tbl>
              <a:tblPr firstRow="1" bandRow="1">
                <a:tableStyleId>{5C22544A-7EE6-4342-B048-85BDC9FD1C3A}</a:tableStyleId>
              </a:tblPr>
              <a:tblGrid>
                <a:gridCol w="3390216">
                  <a:extLst>
                    <a:ext uri="{9D8B030D-6E8A-4147-A177-3AD203B41FA5}">
                      <a16:colId xmlns:a16="http://schemas.microsoft.com/office/drawing/2014/main" val="1972988171"/>
                    </a:ext>
                  </a:extLst>
                </a:gridCol>
                <a:gridCol w="706498">
                  <a:extLst>
                    <a:ext uri="{9D8B030D-6E8A-4147-A177-3AD203B41FA5}">
                      <a16:colId xmlns:a16="http://schemas.microsoft.com/office/drawing/2014/main" val="3450071718"/>
                    </a:ext>
                  </a:extLst>
                </a:gridCol>
                <a:gridCol w="708428">
                  <a:extLst>
                    <a:ext uri="{9D8B030D-6E8A-4147-A177-3AD203B41FA5}">
                      <a16:colId xmlns:a16="http://schemas.microsoft.com/office/drawing/2014/main" val="2940307927"/>
                    </a:ext>
                  </a:extLst>
                </a:gridCol>
                <a:gridCol w="708428">
                  <a:extLst>
                    <a:ext uri="{9D8B030D-6E8A-4147-A177-3AD203B41FA5}">
                      <a16:colId xmlns:a16="http://schemas.microsoft.com/office/drawing/2014/main" val="1178517649"/>
                    </a:ext>
                  </a:extLst>
                </a:gridCol>
                <a:gridCol w="708428">
                  <a:extLst>
                    <a:ext uri="{9D8B030D-6E8A-4147-A177-3AD203B41FA5}">
                      <a16:colId xmlns:a16="http://schemas.microsoft.com/office/drawing/2014/main" val="4038841982"/>
                    </a:ext>
                  </a:extLst>
                </a:gridCol>
                <a:gridCol w="708428">
                  <a:extLst>
                    <a:ext uri="{9D8B030D-6E8A-4147-A177-3AD203B41FA5}">
                      <a16:colId xmlns:a16="http://schemas.microsoft.com/office/drawing/2014/main" val="3544850890"/>
                    </a:ext>
                  </a:extLst>
                </a:gridCol>
                <a:gridCol w="708428">
                  <a:extLst>
                    <a:ext uri="{9D8B030D-6E8A-4147-A177-3AD203B41FA5}">
                      <a16:colId xmlns:a16="http://schemas.microsoft.com/office/drawing/2014/main" val="2597083973"/>
                    </a:ext>
                  </a:extLst>
                </a:gridCol>
                <a:gridCol w="708428">
                  <a:extLst>
                    <a:ext uri="{9D8B030D-6E8A-4147-A177-3AD203B41FA5}">
                      <a16:colId xmlns:a16="http://schemas.microsoft.com/office/drawing/2014/main" val="2877227308"/>
                    </a:ext>
                  </a:extLst>
                </a:gridCol>
                <a:gridCol w="708428">
                  <a:extLst>
                    <a:ext uri="{9D8B030D-6E8A-4147-A177-3AD203B41FA5}">
                      <a16:colId xmlns:a16="http://schemas.microsoft.com/office/drawing/2014/main" val="984366584"/>
                    </a:ext>
                  </a:extLst>
                </a:gridCol>
                <a:gridCol w="708428">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600" dirty="0"/>
                        <a:t>Corrosive &amp; harsh environment protection</a:t>
                      </a:r>
                    </a:p>
                  </a:txBody>
                  <a:tcPr marL="0" marR="0" marT="0" marB="0" anchor="ctr"/>
                </a:tc>
                <a:tc>
                  <a:txBody>
                    <a:bodyPr/>
                    <a:lstStyle/>
                    <a:p>
                      <a:pPr algn="ctr"/>
                      <a:r>
                        <a:rPr lang="en-US" sz="600" dirty="0"/>
                        <a:t>Power quality, efficiency &amp; reliability</a:t>
                      </a:r>
                    </a:p>
                  </a:txBody>
                  <a:tcPr marL="0" marR="0" marT="0" marB="0" anchor="ctr"/>
                </a:tc>
                <a:tc>
                  <a:txBody>
                    <a:bodyPr/>
                    <a:lstStyle/>
                    <a:p>
                      <a:pPr algn="ctr"/>
                      <a:r>
                        <a:rPr lang="en-US" sz="600" dirty="0"/>
                        <a:t>Continuous operation &amp; sustainability</a:t>
                      </a:r>
                    </a:p>
                  </a:txBody>
                  <a:tcPr marL="0" marR="0" marT="0" marB="0" anchor="ctr"/>
                </a:tc>
                <a:tc>
                  <a:txBody>
                    <a:bodyPr/>
                    <a:lstStyle/>
                    <a:p>
                      <a:pPr algn="ctr"/>
                      <a:r>
                        <a:rPr lang="en-US" sz="600" dirty="0"/>
                        <a:t>Hazardous location protection</a:t>
                      </a:r>
                    </a:p>
                  </a:txBody>
                  <a:tcPr marL="0" marR="0" marT="0" marB="0" anchor="ctr"/>
                </a:tc>
                <a:tc>
                  <a:txBody>
                    <a:bodyPr/>
                    <a:lstStyle/>
                    <a:p>
                      <a:pPr algn="ctr"/>
                      <a:r>
                        <a:rPr lang="en-US" sz="600" dirty="0"/>
                        <a:t>Grounding</a:t>
                      </a:r>
                    </a:p>
                    <a:p>
                      <a:pPr algn="ctr"/>
                      <a:r>
                        <a:rPr lang="en-US" sz="600" dirty="0"/>
                        <a:t>&amp; bonding</a:t>
                      </a:r>
                    </a:p>
                  </a:txBody>
                  <a:tcPr marL="0" marR="0" marT="0" marB="0" anchor="ctr"/>
                </a:tc>
                <a:tc>
                  <a:txBody>
                    <a:bodyPr/>
                    <a:lstStyle/>
                    <a:p>
                      <a:pPr algn="ctr"/>
                      <a:r>
                        <a:rPr lang="en-US" sz="600" dirty="0"/>
                        <a:t>Liquid ingress protection</a:t>
                      </a:r>
                    </a:p>
                  </a:txBody>
                  <a:tcPr marL="0" marR="0" marT="0" marB="0" anchor="ctr"/>
                </a:tc>
                <a:tc>
                  <a:txBody>
                    <a:bodyPr/>
                    <a:lstStyle/>
                    <a:p>
                      <a:pPr algn="ctr"/>
                      <a:r>
                        <a:rPr lang="en-US" sz="600" dirty="0"/>
                        <a:t>Safety</a:t>
                      </a:r>
                    </a:p>
                  </a:txBody>
                  <a:tcPr marL="0" marR="0" marT="0" marB="0" anchor="ctr"/>
                </a:tc>
                <a:tc>
                  <a:txBody>
                    <a:bodyPr/>
                    <a:lstStyle/>
                    <a:p>
                      <a:pPr algn="ctr"/>
                      <a:r>
                        <a:rPr lang="en-US" sz="600" dirty="0"/>
                        <a:t>Extreme temperature protection</a:t>
                      </a:r>
                    </a:p>
                  </a:txBody>
                  <a:tcPr marL="0" marR="0" marT="0" marB="0" anchor="ctr"/>
                </a:tc>
                <a:tc>
                  <a:txBody>
                    <a:bodyPr/>
                    <a:lstStyle/>
                    <a:p>
                      <a:pPr algn="ctr"/>
                      <a:r>
                        <a:rPr lang="en-US" sz="600" dirty="0"/>
                        <a:t>Services &amp; </a:t>
                      </a:r>
                    </a:p>
                    <a:p>
                      <a:pPr algn="ctr"/>
                      <a:r>
                        <a:rPr lang="en-US" sz="600" dirty="0"/>
                        <a:t>training</a:t>
                      </a:r>
                    </a:p>
                  </a:txBody>
                  <a:tcPr marL="0" marR="0" marT="0" marB="0" anchor="ctr"/>
                </a:tc>
                <a:extLst>
                  <a:ext uri="{0D108BD9-81ED-4DB2-BD59-A6C34878D82A}">
                    <a16:rowId xmlns:a16="http://schemas.microsoft.com/office/drawing/2014/main" val="1798250663"/>
                  </a:ext>
                </a:extLst>
              </a:tr>
              <a:tr h="153994">
                <a:tc>
                  <a:txBody>
                    <a:bodyPr/>
                    <a:lstStyle/>
                    <a:p>
                      <a:r>
                        <a:rPr lang="en-US" sz="600" b="1" dirty="0"/>
                        <a:t>Kopex-Ex™</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Flame-proof cable protection systems for IEC applications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b="1" dirty="0" err="1"/>
                        <a:t>Ocal</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0710206"/>
                  </a:ext>
                </a:extLst>
              </a:tr>
              <a:tr h="153994">
                <a:tc>
                  <a:txBody>
                    <a:bodyPr/>
                    <a:lstStyle/>
                    <a:p>
                      <a:r>
                        <a:rPr lang="en-US" sz="600" dirty="0" err="1"/>
                        <a:t>Ocal</a:t>
                      </a:r>
                      <a:r>
                        <a:rPr lang="en-US" sz="600" dirty="0"/>
                        <a:t>-Blue® PVC-coated conduit and fittings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482851973"/>
                  </a:ext>
                </a:extLst>
              </a:tr>
              <a:tr h="153994">
                <a:tc>
                  <a:txBody>
                    <a:bodyPr/>
                    <a:lstStyle/>
                    <a:p>
                      <a:r>
                        <a:rPr lang="en-US" sz="600" dirty="0" err="1"/>
                        <a:t>Ocal</a:t>
                      </a:r>
                      <a:r>
                        <a:rPr lang="en-US" sz="600" dirty="0"/>
                        <a:t>-Blue® PVC-coated type 4X form 8 conduit bodies and liquidtight conduit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236456371"/>
                  </a:ext>
                </a:extLst>
              </a:tr>
              <a:tr h="153994">
                <a:tc>
                  <a:txBody>
                    <a:bodyPr/>
                    <a:lstStyle/>
                    <a:p>
                      <a:r>
                        <a:rPr lang="en-US" sz="600" dirty="0"/>
                        <a:t>PVC-coated XJG expansion couplings and XD expansion/deflection couplings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0119368"/>
                  </a:ext>
                </a:extLst>
              </a:tr>
              <a:tr h="153994">
                <a:tc>
                  <a:txBody>
                    <a:bodyPr/>
                    <a:lstStyle/>
                    <a:p>
                      <a:r>
                        <a:rPr lang="en-US" sz="600" b="1" dirty="0"/>
                        <a:t>PMA®</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174793"/>
                  </a:ext>
                </a:extLst>
              </a:tr>
              <a:tr h="153994">
                <a:tc>
                  <a:txBody>
                    <a:bodyPr/>
                    <a:lstStyle/>
                    <a:p>
                      <a:r>
                        <a:rPr lang="en-US" sz="600" dirty="0"/>
                        <a:t>Flexible nylon cable protection systems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73404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err="1"/>
                        <a:t>Red•Dot</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b="0" dirty="0"/>
                        <a:t>Code Keeper® weatherproof while-in-use covers</a:t>
                      </a:r>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1" dirty="0" err="1"/>
                        <a:t>Russellstoll</a:t>
                      </a:r>
                      <a:r>
                        <a:rPr lang="en-US" sz="600" b="1" dirty="0"/>
                        <a:t>®</a:t>
                      </a:r>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0" dirty="0" err="1"/>
                        <a:t>MaxGard</a:t>
                      </a:r>
                      <a:r>
                        <a:rPr lang="en-US" sz="600" b="0" dirty="0"/>
                        <a:t>® and </a:t>
                      </a:r>
                      <a:r>
                        <a:rPr lang="en-US" sz="600" b="0" dirty="0" err="1"/>
                        <a:t>DuraGard</a:t>
                      </a:r>
                      <a:r>
                        <a:rPr lang="en-US" sz="600" b="0" dirty="0"/>
                        <a:t>® pin-and-sleeve connectors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59710494"/>
                  </a:ext>
                </a:extLst>
              </a:tr>
              <a:tr h="155448">
                <a:tc>
                  <a:txBody>
                    <a:bodyPr/>
                    <a:lstStyle/>
                    <a:p>
                      <a:r>
                        <a:rPr lang="en-US" sz="600" dirty="0" err="1"/>
                        <a:t>MaxGard</a:t>
                      </a:r>
                      <a:r>
                        <a:rPr lang="en-US" sz="600" dirty="0"/>
                        <a:t>® explosion-proof interlocked receptacles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701024"/>
                  </a:ext>
                </a:extLst>
              </a:tr>
              <a:tr h="153994">
                <a:tc>
                  <a:txBody>
                    <a:bodyPr/>
                    <a:lstStyle/>
                    <a:p>
                      <a:r>
                        <a:rPr lang="en-US" sz="600" b="1" dirty="0"/>
                        <a:t>Sta-Kon®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dirty="0"/>
                        <a:t>Corrosion-resistant, nickel-plated wire terminals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r h="153994">
                <a:tc>
                  <a:txBody>
                    <a:bodyPr/>
                    <a:lstStyle/>
                    <a:p>
                      <a:r>
                        <a:rPr lang="en-US" sz="600" dirty="0"/>
                        <a:t>Crimped wire termination systems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84090967"/>
                  </a:ext>
                </a:extLst>
              </a:tr>
              <a:tr h="153994">
                <a:tc>
                  <a:txBody>
                    <a:bodyPr/>
                    <a:lstStyle/>
                    <a:p>
                      <a:r>
                        <a:rPr lang="en-US" sz="600" dirty="0"/>
                        <a:t>High-temperature wire joints and terminals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229941200"/>
                  </a:ext>
                </a:extLst>
              </a:tr>
              <a:tr h="153994">
                <a:tc>
                  <a:txBody>
                    <a:bodyPr/>
                    <a:lstStyle/>
                    <a:p>
                      <a:r>
                        <a:rPr lang="en-US" sz="600" dirty="0"/>
                        <a:t>Luminaire disconnects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35877026"/>
                  </a:ext>
                </a:extLst>
              </a:tr>
              <a:tr h="153994">
                <a:tc>
                  <a:txBody>
                    <a:bodyPr/>
                    <a:lstStyle/>
                    <a:p>
                      <a:r>
                        <a:rPr lang="en-US" sz="600" dirty="0"/>
                        <a:t>Dragon Tooth® insulation-piercing wire connectors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439308862"/>
                  </a:ext>
                </a:extLst>
              </a:tr>
              <a:tr h="153994">
                <a:tc>
                  <a:txBody>
                    <a:bodyPr/>
                    <a:lstStyle/>
                    <a:p>
                      <a:r>
                        <a:rPr lang="en-US" sz="600" dirty="0"/>
                        <a:t>Shield-Kon® coaxial grounding connectors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971121797"/>
                  </a:ext>
                </a:extLst>
              </a:tr>
              <a:tr h="153994">
                <a:tc>
                  <a:txBody>
                    <a:bodyPr/>
                    <a:lstStyle/>
                    <a:p>
                      <a:r>
                        <a:rPr lang="en-US" sz="600" dirty="0"/>
                        <a:t>Shrink-Kon® heat-shrink insulation and self-fusing insulation tape</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0986184"/>
                  </a:ext>
                </a:extLst>
              </a:tr>
              <a:tr h="153994">
                <a:tc>
                  <a:txBody>
                    <a:bodyPr/>
                    <a:lstStyle/>
                    <a:p>
                      <a:r>
                        <a:rPr lang="en-US" sz="600" b="1" dirty="0"/>
                        <a:t>Steel City®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686351"/>
                  </a:ext>
                </a:extLst>
              </a:tr>
              <a:tr h="153994">
                <a:tc>
                  <a:txBody>
                    <a:bodyPr/>
                    <a:lstStyle/>
                    <a:p>
                      <a:r>
                        <a:rPr lang="en-US" sz="600" dirty="0"/>
                        <a:t>Grounding pigtails, clips and mud rings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8451062"/>
                  </a:ext>
                </a:extLst>
              </a:tr>
              <a:tr h="153994">
                <a:tc>
                  <a:txBody>
                    <a:bodyPr/>
                    <a:lstStyle/>
                    <a:p>
                      <a:r>
                        <a:rPr lang="en-US" sz="600" b="1" dirty="0"/>
                        <a:t>T&amp;B® Cable Tray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3662977"/>
                  </a:ext>
                </a:extLst>
              </a:tr>
              <a:tr h="153994">
                <a:tc>
                  <a:txBody>
                    <a:bodyPr/>
                    <a:lstStyle/>
                    <a:p>
                      <a:r>
                        <a:rPr lang="en-US" sz="600" dirty="0"/>
                        <a:t>Cable support systems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53549"/>
                  </a:ext>
                </a:extLst>
              </a:tr>
            </a:tbl>
          </a:graphicData>
        </a:graphic>
      </p:graphicFrame>
      <p:pic>
        <p:nvPicPr>
          <p:cNvPr id="9" name="Picture 8">
            <a:extLst>
              <a:ext uri="{FF2B5EF4-FFF2-40B4-BE49-F238E27FC236}">
                <a16:creationId xmlns:a16="http://schemas.microsoft.com/office/drawing/2014/main" id="{508314A9-A7C3-4B45-BB42-4873EBD6F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0970" y="1225274"/>
            <a:ext cx="402746" cy="425234"/>
          </a:xfrm>
          <a:prstGeom prst="rect">
            <a:avLst/>
          </a:prstGeom>
        </p:spPr>
      </p:pic>
      <p:pic>
        <p:nvPicPr>
          <p:cNvPr id="18" name="Picture 17">
            <a:extLst>
              <a:ext uri="{FF2B5EF4-FFF2-40B4-BE49-F238E27FC236}">
                <a16:creationId xmlns:a16="http://schemas.microsoft.com/office/drawing/2014/main" id="{BB957895-72AD-49F3-B5BD-16B36C1D36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1482" y="1220338"/>
            <a:ext cx="433469" cy="396033"/>
          </a:xfrm>
          <a:prstGeom prst="rect">
            <a:avLst/>
          </a:prstGeom>
        </p:spPr>
      </p:pic>
      <p:pic>
        <p:nvPicPr>
          <p:cNvPr id="5" name="Picture 4">
            <a:extLst>
              <a:ext uri="{FF2B5EF4-FFF2-40B4-BE49-F238E27FC236}">
                <a16:creationId xmlns:a16="http://schemas.microsoft.com/office/drawing/2014/main" id="{D0A1FE0A-30A2-4A1D-B1AA-053DFBF298D9}"/>
              </a:ext>
            </a:extLst>
          </p:cNvPr>
          <p:cNvPicPr>
            <a:picLocks noChangeAspect="1"/>
          </p:cNvPicPr>
          <p:nvPr/>
        </p:nvPicPr>
        <p:blipFill>
          <a:blip r:embed="rId11"/>
          <a:stretch>
            <a:fillRect/>
          </a:stretch>
        </p:blipFill>
        <p:spPr>
          <a:xfrm>
            <a:off x="5929730" y="1217903"/>
            <a:ext cx="498818" cy="412289"/>
          </a:xfrm>
          <a:prstGeom prst="rect">
            <a:avLst/>
          </a:prstGeom>
        </p:spPr>
      </p:pic>
    </p:spTree>
    <p:extLst>
      <p:ext uri="{BB962C8B-B14F-4D97-AF65-F5344CB8AC3E}">
        <p14:creationId xmlns:p14="http://schemas.microsoft.com/office/powerpoint/2010/main" val="132622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C405F0-693B-4BD7-B8DB-EC89DD1CCCEF}"/>
              </a:ext>
            </a:extLst>
          </p:cNvPr>
          <p:cNvPicPr>
            <a:picLocks noChangeAspect="1"/>
          </p:cNvPicPr>
          <p:nvPr/>
        </p:nvPicPr>
        <p:blipFill>
          <a:blip r:embed="rId2"/>
          <a:stretch>
            <a:fillRect/>
          </a:stretch>
        </p:blipFill>
        <p:spPr>
          <a:xfrm>
            <a:off x="10382895" y="456054"/>
            <a:ext cx="1427978" cy="5593491"/>
          </a:xfrm>
          <a:prstGeom prst="rect">
            <a:avLst/>
          </a:prstGeom>
        </p:spPr>
      </p:pic>
      <p:pic>
        <p:nvPicPr>
          <p:cNvPr id="21" name="Picture 20">
            <a:extLst>
              <a:ext uri="{FF2B5EF4-FFF2-40B4-BE49-F238E27FC236}">
                <a16:creationId xmlns:a16="http://schemas.microsoft.com/office/drawing/2014/main" id="{8C129D79-8028-45E7-8FA9-E455A79366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95556" y="1207950"/>
            <a:ext cx="458239" cy="463684"/>
          </a:xfrm>
          <a:prstGeom prst="rect">
            <a:avLst/>
          </a:prstGeom>
        </p:spPr>
      </p:pic>
      <p:pic>
        <p:nvPicPr>
          <p:cNvPr id="2" name="Picture 1">
            <a:extLst>
              <a:ext uri="{FF2B5EF4-FFF2-40B4-BE49-F238E27FC236}">
                <a16:creationId xmlns:a16="http://schemas.microsoft.com/office/drawing/2014/main" id="{22177936-650B-4D10-A2F2-A581408488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9095" y="1243450"/>
            <a:ext cx="424188" cy="396034"/>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July 29, 2022</a:t>
            </a:fld>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26</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Water &amp; wastewater industry</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70709" y="1196225"/>
            <a:ext cx="433469" cy="487132"/>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62907" y="119499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12441" y="1212574"/>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04557" y="1133151"/>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2333514076"/>
              </p:ext>
            </p:extLst>
          </p:nvPr>
        </p:nvGraphicFramePr>
        <p:xfrm>
          <a:off x="332367" y="1657351"/>
          <a:ext cx="9764138" cy="3008475"/>
        </p:xfrm>
        <a:graphic>
          <a:graphicData uri="http://schemas.openxmlformats.org/drawingml/2006/table">
            <a:tbl>
              <a:tblPr firstRow="1" bandRow="1">
                <a:tableStyleId>{5C22544A-7EE6-4342-B048-85BDC9FD1C3A}</a:tableStyleId>
              </a:tblPr>
              <a:tblGrid>
                <a:gridCol w="3390216">
                  <a:extLst>
                    <a:ext uri="{9D8B030D-6E8A-4147-A177-3AD203B41FA5}">
                      <a16:colId xmlns:a16="http://schemas.microsoft.com/office/drawing/2014/main" val="1972988171"/>
                    </a:ext>
                  </a:extLst>
                </a:gridCol>
                <a:gridCol w="706498">
                  <a:extLst>
                    <a:ext uri="{9D8B030D-6E8A-4147-A177-3AD203B41FA5}">
                      <a16:colId xmlns:a16="http://schemas.microsoft.com/office/drawing/2014/main" val="3450071718"/>
                    </a:ext>
                  </a:extLst>
                </a:gridCol>
                <a:gridCol w="708428">
                  <a:extLst>
                    <a:ext uri="{9D8B030D-6E8A-4147-A177-3AD203B41FA5}">
                      <a16:colId xmlns:a16="http://schemas.microsoft.com/office/drawing/2014/main" val="2940307927"/>
                    </a:ext>
                  </a:extLst>
                </a:gridCol>
                <a:gridCol w="708428">
                  <a:extLst>
                    <a:ext uri="{9D8B030D-6E8A-4147-A177-3AD203B41FA5}">
                      <a16:colId xmlns:a16="http://schemas.microsoft.com/office/drawing/2014/main" val="1178517649"/>
                    </a:ext>
                  </a:extLst>
                </a:gridCol>
                <a:gridCol w="708428">
                  <a:extLst>
                    <a:ext uri="{9D8B030D-6E8A-4147-A177-3AD203B41FA5}">
                      <a16:colId xmlns:a16="http://schemas.microsoft.com/office/drawing/2014/main" val="4038841982"/>
                    </a:ext>
                  </a:extLst>
                </a:gridCol>
                <a:gridCol w="708428">
                  <a:extLst>
                    <a:ext uri="{9D8B030D-6E8A-4147-A177-3AD203B41FA5}">
                      <a16:colId xmlns:a16="http://schemas.microsoft.com/office/drawing/2014/main" val="3544850890"/>
                    </a:ext>
                  </a:extLst>
                </a:gridCol>
                <a:gridCol w="708428">
                  <a:extLst>
                    <a:ext uri="{9D8B030D-6E8A-4147-A177-3AD203B41FA5}">
                      <a16:colId xmlns:a16="http://schemas.microsoft.com/office/drawing/2014/main" val="2597083973"/>
                    </a:ext>
                  </a:extLst>
                </a:gridCol>
                <a:gridCol w="708428">
                  <a:extLst>
                    <a:ext uri="{9D8B030D-6E8A-4147-A177-3AD203B41FA5}">
                      <a16:colId xmlns:a16="http://schemas.microsoft.com/office/drawing/2014/main" val="2877227308"/>
                    </a:ext>
                  </a:extLst>
                </a:gridCol>
                <a:gridCol w="708428">
                  <a:extLst>
                    <a:ext uri="{9D8B030D-6E8A-4147-A177-3AD203B41FA5}">
                      <a16:colId xmlns:a16="http://schemas.microsoft.com/office/drawing/2014/main" val="984366584"/>
                    </a:ext>
                  </a:extLst>
                </a:gridCol>
                <a:gridCol w="708428">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600" dirty="0"/>
                        <a:t>Corrosive &amp; harsh environment protection</a:t>
                      </a:r>
                    </a:p>
                  </a:txBody>
                  <a:tcPr marL="0" marR="0" marT="0" marB="0" anchor="ctr"/>
                </a:tc>
                <a:tc>
                  <a:txBody>
                    <a:bodyPr/>
                    <a:lstStyle/>
                    <a:p>
                      <a:pPr algn="ctr"/>
                      <a:r>
                        <a:rPr lang="en-US" sz="600" dirty="0"/>
                        <a:t>Power quality, efficiency &amp; reliability</a:t>
                      </a:r>
                    </a:p>
                  </a:txBody>
                  <a:tcPr marL="0" marR="0" marT="0" marB="0" anchor="ctr"/>
                </a:tc>
                <a:tc>
                  <a:txBody>
                    <a:bodyPr/>
                    <a:lstStyle/>
                    <a:p>
                      <a:pPr algn="ctr"/>
                      <a:r>
                        <a:rPr lang="en-US" sz="600" dirty="0"/>
                        <a:t>Continuous operation &amp; sustainability</a:t>
                      </a:r>
                    </a:p>
                  </a:txBody>
                  <a:tcPr marL="0" marR="0" marT="0" marB="0" anchor="ctr"/>
                </a:tc>
                <a:tc>
                  <a:txBody>
                    <a:bodyPr/>
                    <a:lstStyle/>
                    <a:p>
                      <a:pPr algn="ctr"/>
                      <a:r>
                        <a:rPr lang="en-US" sz="600" dirty="0"/>
                        <a:t>Hazardous location protection</a:t>
                      </a:r>
                    </a:p>
                  </a:txBody>
                  <a:tcPr marL="0" marR="0" marT="0" marB="0" anchor="ctr"/>
                </a:tc>
                <a:tc>
                  <a:txBody>
                    <a:bodyPr/>
                    <a:lstStyle/>
                    <a:p>
                      <a:pPr algn="ctr"/>
                      <a:r>
                        <a:rPr lang="en-US" sz="600" dirty="0"/>
                        <a:t>Grounding</a:t>
                      </a:r>
                    </a:p>
                    <a:p>
                      <a:pPr algn="ctr"/>
                      <a:r>
                        <a:rPr lang="en-US" sz="600" dirty="0"/>
                        <a:t>&amp; bonding</a:t>
                      </a:r>
                    </a:p>
                  </a:txBody>
                  <a:tcPr marL="0" marR="0" marT="0" marB="0" anchor="ctr"/>
                </a:tc>
                <a:tc>
                  <a:txBody>
                    <a:bodyPr/>
                    <a:lstStyle/>
                    <a:p>
                      <a:pPr algn="ctr"/>
                      <a:r>
                        <a:rPr lang="en-US" sz="600" dirty="0"/>
                        <a:t>Liquid ingress protection</a:t>
                      </a:r>
                    </a:p>
                  </a:txBody>
                  <a:tcPr marL="0" marR="0" marT="0" marB="0" anchor="ctr"/>
                </a:tc>
                <a:tc>
                  <a:txBody>
                    <a:bodyPr/>
                    <a:lstStyle/>
                    <a:p>
                      <a:pPr algn="ctr"/>
                      <a:r>
                        <a:rPr lang="en-US" sz="600" dirty="0"/>
                        <a:t>Safety</a:t>
                      </a:r>
                    </a:p>
                  </a:txBody>
                  <a:tcPr marL="0" marR="0" marT="0" marB="0" anchor="ctr"/>
                </a:tc>
                <a:tc>
                  <a:txBody>
                    <a:bodyPr/>
                    <a:lstStyle/>
                    <a:p>
                      <a:pPr algn="ctr"/>
                      <a:r>
                        <a:rPr lang="en-US" sz="600" dirty="0"/>
                        <a:t>Extreme temperature protection</a:t>
                      </a:r>
                    </a:p>
                  </a:txBody>
                  <a:tcPr marL="0" marR="0" marT="0" marB="0" anchor="ctr"/>
                </a:tc>
                <a:tc>
                  <a:txBody>
                    <a:bodyPr/>
                    <a:lstStyle/>
                    <a:p>
                      <a:pPr algn="ctr"/>
                      <a:r>
                        <a:rPr lang="en-US" sz="600" dirty="0"/>
                        <a:t>Services &amp; </a:t>
                      </a:r>
                    </a:p>
                    <a:p>
                      <a:pPr algn="ctr"/>
                      <a:r>
                        <a:rPr lang="en-US" sz="600" dirty="0"/>
                        <a:t>training</a:t>
                      </a:r>
                    </a:p>
                  </a:txBody>
                  <a:tcPr marL="0" marR="0" marT="0" marB="0" anchor="ctr"/>
                </a:tc>
                <a:extLst>
                  <a:ext uri="{0D108BD9-81ED-4DB2-BD59-A6C34878D82A}">
                    <a16:rowId xmlns:a16="http://schemas.microsoft.com/office/drawing/2014/main" val="1798250663"/>
                  </a:ext>
                </a:extLst>
              </a:tr>
              <a:tr h="153994">
                <a:tc>
                  <a:txBody>
                    <a:bodyPr/>
                    <a:lstStyle/>
                    <a:p>
                      <a:r>
                        <a:rPr lang="en-US" sz="600" b="1" dirty="0"/>
                        <a:t>T&amp;B® Fittings</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ATX high-/low-temperature liquidtight conduit and fittings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482851973"/>
                  </a:ext>
                </a:extLst>
              </a:tr>
              <a:tr h="153994">
                <a:tc>
                  <a:txBody>
                    <a:bodyPr/>
                    <a:lstStyle/>
                    <a:p>
                      <a:r>
                        <a:rPr lang="fr-FR" sz="600" dirty="0"/>
                        <a:t>Bluekote® LU® universal conduit elbow</a:t>
                      </a:r>
                      <a:endParaRPr lang="en-US" sz="6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236456371"/>
                  </a:ext>
                </a:extLst>
              </a:tr>
              <a:tr h="153994">
                <a:tc>
                  <a:txBody>
                    <a:bodyPr/>
                    <a:lstStyle/>
                    <a:p>
                      <a:r>
                        <a:rPr lang="en-US" sz="600" dirty="0"/>
                        <a:t>Wire-mesh strain-relief cord and conduit grips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421445485"/>
                  </a:ext>
                </a:extLst>
              </a:tr>
              <a:tr h="153994">
                <a:tc>
                  <a:txBody>
                    <a:bodyPr/>
                    <a:lstStyle/>
                    <a:p>
                      <a:r>
                        <a:rPr lang="en-US" sz="600" dirty="0" err="1"/>
                        <a:t>Corrostall</a:t>
                      </a:r>
                      <a:r>
                        <a:rPr lang="en-US" sz="600" dirty="0"/>
                        <a:t>® aluminum conduit boxes, Silver Grip® stainless steel tray</a:t>
                      </a:r>
                    </a:p>
                    <a:p>
                      <a:r>
                        <a:rPr lang="en-US" sz="600" dirty="0"/>
                        <a:t>cord fittings, stainless steel and aluminum hubs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8048006"/>
                  </a:ext>
                </a:extLst>
              </a:tr>
              <a:tr h="153994">
                <a:tc>
                  <a:txBody>
                    <a:bodyPr/>
                    <a:lstStyle/>
                    <a:p>
                      <a:r>
                        <a:rPr lang="en-US" sz="600" dirty="0"/>
                        <a:t>Liquidtight cord and conduit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218234525"/>
                  </a:ext>
                </a:extLst>
              </a:tr>
              <a:tr h="153994">
                <a:tc>
                  <a:txBody>
                    <a:bodyPr/>
                    <a:lstStyle/>
                    <a:p>
                      <a:r>
                        <a:rPr lang="en-US" sz="600" dirty="0"/>
                        <a:t>Revolver® grounding fittings, Blackjack® grounding bushings and bonding locknuts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421772573"/>
                  </a:ext>
                </a:extLst>
              </a:tr>
              <a:tr h="153994">
                <a:tc>
                  <a:txBody>
                    <a:bodyPr/>
                    <a:lstStyle/>
                    <a:p>
                      <a:r>
                        <a:rPr lang="en-US" sz="600" dirty="0"/>
                        <a:t>Star Teck XP® fittings and XP explosion-proof flexible couplings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222391320"/>
                  </a:ext>
                </a:extLst>
              </a:tr>
              <a:tr h="153994">
                <a:tc>
                  <a:txBody>
                    <a:bodyPr/>
                    <a:lstStyle/>
                    <a:p>
                      <a:r>
                        <a:rPr lang="en-US" sz="600" dirty="0"/>
                        <a:t>Type A liquidtight flexible conduit and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399089549"/>
                  </a:ext>
                </a:extLst>
              </a:tr>
              <a:tr h="153994">
                <a:tc>
                  <a:txBody>
                    <a:bodyPr/>
                    <a:lstStyle/>
                    <a:p>
                      <a:r>
                        <a:rPr lang="en-US" sz="600" dirty="0" err="1"/>
                        <a:t>Xtra</a:t>
                      </a:r>
                      <a:r>
                        <a:rPr lang="en-US" sz="600" dirty="0"/>
                        <a:t> Flex® non-metallic liquidtight conduit, tubing and Bullet®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02364348"/>
                  </a:ext>
                </a:extLst>
              </a:tr>
              <a:tr h="153994">
                <a:tc>
                  <a:txBody>
                    <a:bodyPr/>
                    <a:lstStyle/>
                    <a:p>
                      <a:r>
                        <a:rPr lang="en-US" sz="600" dirty="0"/>
                        <a:t>XD expansion/deflection couplings for rigid conduit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57095842"/>
                  </a:ext>
                </a:extLst>
              </a:tr>
              <a:tr h="153994">
                <a:tc>
                  <a:txBody>
                    <a:bodyPr/>
                    <a:lstStyle/>
                    <a:p>
                      <a:r>
                        <a:rPr lang="en-US" sz="600" dirty="0"/>
                        <a:t>Bonding and grounding wedges and grounding hubs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45952108"/>
                  </a:ext>
                </a:extLst>
              </a:tr>
              <a:tr h="153994">
                <a:tc>
                  <a:txBody>
                    <a:bodyPr/>
                    <a:lstStyle/>
                    <a:p>
                      <a:r>
                        <a:rPr lang="en-US" sz="600" dirty="0"/>
                        <a:t>XJG expansion couplings with internal bonding jumper</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0119368"/>
                  </a:ext>
                </a:extLst>
              </a:tr>
              <a:tr h="153994">
                <a:tc>
                  <a:txBody>
                    <a:bodyPr/>
                    <a:lstStyle/>
                    <a:p>
                      <a:r>
                        <a:rPr lang="en-US" sz="600" b="1" dirty="0"/>
                        <a:t>Ty-Rap®</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dirty="0"/>
                        <a:t>Stainless steel cable ties and Deltec® outdoor fastening system</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r h="153994">
                <a:tc>
                  <a:txBody>
                    <a:bodyPr/>
                    <a:lstStyle/>
                    <a:p>
                      <a:r>
                        <a:rPr lang="en-US" sz="600" dirty="0"/>
                        <a:t>Extra-high temperature and flame-retardant UL94V-0 nylon cable ties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84090967"/>
                  </a:ext>
                </a:extLst>
              </a:tr>
              <a:tr h="153994">
                <a:tc>
                  <a:txBody>
                    <a:bodyPr/>
                    <a:lstStyle/>
                    <a:p>
                      <a:r>
                        <a:rPr lang="en-US" sz="600" dirty="0"/>
                        <a:t>Ty-Rap Tote® cable tie dispensers and ergonomic installation tools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9941200"/>
                  </a:ext>
                </a:extLst>
              </a:tr>
            </a:tbl>
          </a:graphicData>
        </a:graphic>
      </p:graphicFrame>
      <p:pic>
        <p:nvPicPr>
          <p:cNvPr id="9" name="Picture 8">
            <a:extLst>
              <a:ext uri="{FF2B5EF4-FFF2-40B4-BE49-F238E27FC236}">
                <a16:creationId xmlns:a16="http://schemas.microsoft.com/office/drawing/2014/main" id="{508314A9-A7C3-4B45-BB42-4873EBD6F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0970" y="1225274"/>
            <a:ext cx="402746" cy="425234"/>
          </a:xfrm>
          <a:prstGeom prst="rect">
            <a:avLst/>
          </a:prstGeom>
        </p:spPr>
      </p:pic>
      <p:pic>
        <p:nvPicPr>
          <p:cNvPr id="18" name="Picture 17">
            <a:extLst>
              <a:ext uri="{FF2B5EF4-FFF2-40B4-BE49-F238E27FC236}">
                <a16:creationId xmlns:a16="http://schemas.microsoft.com/office/drawing/2014/main" id="{BB957895-72AD-49F3-B5BD-16B36C1D36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1482" y="1220338"/>
            <a:ext cx="433469" cy="396033"/>
          </a:xfrm>
          <a:prstGeom prst="rect">
            <a:avLst/>
          </a:prstGeom>
        </p:spPr>
      </p:pic>
      <p:pic>
        <p:nvPicPr>
          <p:cNvPr id="5" name="Picture 4">
            <a:extLst>
              <a:ext uri="{FF2B5EF4-FFF2-40B4-BE49-F238E27FC236}">
                <a16:creationId xmlns:a16="http://schemas.microsoft.com/office/drawing/2014/main" id="{D0A1FE0A-30A2-4A1D-B1AA-053DFBF298D9}"/>
              </a:ext>
            </a:extLst>
          </p:cNvPr>
          <p:cNvPicPr>
            <a:picLocks noChangeAspect="1"/>
          </p:cNvPicPr>
          <p:nvPr/>
        </p:nvPicPr>
        <p:blipFill>
          <a:blip r:embed="rId11"/>
          <a:stretch>
            <a:fillRect/>
          </a:stretch>
        </p:blipFill>
        <p:spPr>
          <a:xfrm>
            <a:off x="5929730" y="1217903"/>
            <a:ext cx="498818" cy="412289"/>
          </a:xfrm>
          <a:prstGeom prst="rect">
            <a:avLst/>
          </a:prstGeom>
        </p:spPr>
      </p:pic>
    </p:spTree>
    <p:extLst>
      <p:ext uri="{BB962C8B-B14F-4D97-AF65-F5344CB8AC3E}">
        <p14:creationId xmlns:p14="http://schemas.microsoft.com/office/powerpoint/2010/main" val="30834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1D95CB-6304-4DB4-B238-BECD1383C16F}"/>
              </a:ext>
            </a:extLst>
          </p:cNvPr>
          <p:cNvPicPr>
            <a:picLocks noChangeAspect="1"/>
          </p:cNvPicPr>
          <p:nvPr/>
        </p:nvPicPr>
        <p:blipFill rotWithShape="1">
          <a:blip r:embed="rId2"/>
          <a:srcRect t="11581"/>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F32DBBE-379C-4418-BBDD-FE463DBEE786}"/>
              </a:ext>
            </a:extLst>
          </p:cNvPr>
          <p:cNvSpPr/>
          <p:nvPr/>
        </p:nvSpPr>
        <p:spPr bwMode="gray">
          <a:xfrm rot="5400000">
            <a:off x="4676775" y="-657225"/>
            <a:ext cx="2838450"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539750" y="383405"/>
            <a:ext cx="7464425"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endParaRPr lang="en-US" sz="2000" dirty="0"/>
          </a:p>
          <a:p>
            <a:r>
              <a:rPr lang="en-US" sz="2000" dirty="0"/>
              <a:t>ABB understands the challenges and provides a set of solutions to be used in the water/wastewater industry. When you need to connect, terminate, fasten or protect, plug into the power and innovation of ABB.</a:t>
            </a:r>
          </a:p>
        </p:txBody>
      </p:sp>
      <p:sp>
        <p:nvSpPr>
          <p:cNvPr id="2" name="Date Placeholder 1">
            <a:extLst>
              <a:ext uri="{FF2B5EF4-FFF2-40B4-BE49-F238E27FC236}">
                <a16:creationId xmlns:a16="http://schemas.microsoft.com/office/drawing/2014/main" id="{689F90DB-E589-4BE5-91CE-DE3E60BB6445}"/>
              </a:ext>
            </a:extLst>
          </p:cNvPr>
          <p:cNvSpPr>
            <a:spLocks noGrp="1"/>
          </p:cNvSpPr>
          <p:nvPr>
            <p:ph type="dt" sz="half" idx="14"/>
          </p:nvPr>
        </p:nvSpPr>
        <p:spPr/>
        <p:txBody>
          <a:bodyPr/>
          <a:lstStyle/>
          <a:p>
            <a:fld id="{C2A38C64-9F00-469A-8F00-687A85DDC809}" type="datetime4">
              <a:rPr lang="en-US" smtClean="0"/>
              <a:t>July 29, 2022</a:t>
            </a:fld>
            <a:endParaRPr lang="en-US" dirty="0"/>
          </a:p>
        </p:txBody>
      </p:sp>
      <p:sp>
        <p:nvSpPr>
          <p:cNvPr id="5" name="Slide Number Placeholder 4">
            <a:extLst>
              <a:ext uri="{FF2B5EF4-FFF2-40B4-BE49-F238E27FC236}">
                <a16:creationId xmlns:a16="http://schemas.microsoft.com/office/drawing/2014/main" id="{CA2ED677-3515-45A1-BF00-B7CFAF741D7C}"/>
              </a:ext>
            </a:extLst>
          </p:cNvPr>
          <p:cNvSpPr>
            <a:spLocks noGrp="1"/>
          </p:cNvSpPr>
          <p:nvPr>
            <p:ph type="sldNum" sz="quarter" idx="16"/>
          </p:nvPr>
        </p:nvSpPr>
        <p:spPr/>
        <p:txBody>
          <a:bodyPr/>
          <a:lstStyle/>
          <a:p>
            <a:r>
              <a:rPr lang="en-US"/>
              <a:t>Slide </a:t>
            </a:r>
            <a:fld id="{619F89D8-7AE3-494A-97F3-03D680869632}" type="slidenum">
              <a:rPr lang="en-US" smtClean="0"/>
              <a:pPr/>
              <a:t>27</a:t>
            </a:fld>
            <a:endParaRPr lang="en-US" dirty="0"/>
          </a:p>
        </p:txBody>
      </p:sp>
    </p:spTree>
    <p:extLst>
      <p:ext uri="{BB962C8B-B14F-4D97-AF65-F5344CB8AC3E}">
        <p14:creationId xmlns:p14="http://schemas.microsoft.com/office/powerpoint/2010/main" val="198098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00734-00C3-438D-838C-A186C7D3A649}"/>
              </a:ext>
            </a:extLst>
          </p:cNvPr>
          <p:cNvSpPr>
            <a:spLocks noGrp="1"/>
          </p:cNvSpPr>
          <p:nvPr>
            <p:ph type="dt" sz="half" idx="11"/>
          </p:nvPr>
        </p:nvSpPr>
        <p:spPr/>
        <p:txBody>
          <a:bodyPr/>
          <a:lstStyle/>
          <a:p>
            <a:fld id="{9CBF6E02-9B89-4BF5-BCB0-B1F56898A03F}" type="datetime4">
              <a:rPr lang="en-US" smtClean="0"/>
              <a:t>July 29, 2022</a:t>
            </a:fld>
            <a:endParaRPr lang="en-US" dirty="0"/>
          </a:p>
        </p:txBody>
      </p:sp>
      <p:sp>
        <p:nvSpPr>
          <p:cNvPr id="3" name="Slide Number Placeholder 2">
            <a:extLst>
              <a:ext uri="{FF2B5EF4-FFF2-40B4-BE49-F238E27FC236}">
                <a16:creationId xmlns:a16="http://schemas.microsoft.com/office/drawing/2014/main" id="{B2F7AEDA-F51B-4A7D-A820-A08BF8FBE021}"/>
              </a:ext>
            </a:extLst>
          </p:cNvPr>
          <p:cNvSpPr>
            <a:spLocks noGrp="1"/>
          </p:cNvSpPr>
          <p:nvPr>
            <p:ph type="sldNum" sz="quarter" idx="12"/>
          </p:nvPr>
        </p:nvSpPr>
        <p:spPr/>
        <p:txBody>
          <a:bodyPr/>
          <a:lstStyle/>
          <a:p>
            <a:r>
              <a:rPr lang="en-US"/>
              <a:t>Slide </a:t>
            </a:r>
            <a:fld id="{619F89D8-7AE3-494A-97F3-03D680869632}" type="slidenum">
              <a:rPr lang="en-US" smtClean="0"/>
              <a:pPr/>
              <a:t>28</a:t>
            </a:fld>
            <a:endParaRPr lang="en-US" dirty="0"/>
          </a:p>
        </p:txBody>
      </p:sp>
    </p:spTree>
    <p:extLst>
      <p:ext uri="{BB962C8B-B14F-4D97-AF65-F5344CB8AC3E}">
        <p14:creationId xmlns:p14="http://schemas.microsoft.com/office/powerpoint/2010/main" val="18673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CE92F3-C7E7-498A-BDD6-07D2B224DDC2}"/>
              </a:ext>
            </a:extLst>
          </p:cNvPr>
          <p:cNvSpPr>
            <a:spLocks noGrp="1"/>
          </p:cNvSpPr>
          <p:nvPr>
            <p:ph sz="quarter" idx="17"/>
          </p:nvPr>
        </p:nvSpPr>
        <p:spPr>
          <a:xfrm>
            <a:off x="1262743" y="1438780"/>
            <a:ext cx="10590521" cy="4468534"/>
          </a:xfrm>
        </p:spPr>
        <p:txBody>
          <a:bodyPr/>
          <a:lstStyle/>
          <a:p>
            <a:r>
              <a:rPr lang="en-US" sz="1600" dirty="0"/>
              <a:t>04 	Designed to perform</a:t>
            </a:r>
          </a:p>
          <a:p>
            <a:r>
              <a:rPr lang="en-US" sz="1600" dirty="0"/>
              <a:t>05 	Challenge and commitment</a:t>
            </a:r>
          </a:p>
          <a:p>
            <a:r>
              <a:rPr lang="en-US" sz="1600" dirty="0"/>
              <a:t>08 	Corrosive &amp; harsh environment protection</a:t>
            </a:r>
          </a:p>
          <a:p>
            <a:r>
              <a:rPr lang="en-US" sz="1600" dirty="0"/>
              <a:t>09 	Power quality, efficiency &amp; reliability</a:t>
            </a:r>
          </a:p>
          <a:p>
            <a:r>
              <a:rPr lang="en-US" sz="1600" dirty="0"/>
              <a:t>12 	Continuous operation &amp; sustainability</a:t>
            </a:r>
          </a:p>
          <a:p>
            <a:r>
              <a:rPr lang="en-US" sz="1600" dirty="0"/>
              <a:t>13 	Hazardous location protection</a:t>
            </a:r>
          </a:p>
          <a:p>
            <a:r>
              <a:rPr lang="en-US" sz="1600" dirty="0"/>
              <a:t>16 	Grounding &amp; bonding</a:t>
            </a:r>
          </a:p>
          <a:p>
            <a:r>
              <a:rPr lang="en-US" sz="1600" dirty="0"/>
              <a:t>17	Liquid ingress protection</a:t>
            </a:r>
          </a:p>
          <a:p>
            <a:pPr marL="342900" indent="-342900">
              <a:buAutoNum type="arabicPlain" startAt="20"/>
            </a:pPr>
            <a:r>
              <a:rPr lang="en-US" sz="1600" dirty="0"/>
              <a:t> 	Safety</a:t>
            </a:r>
          </a:p>
          <a:p>
            <a:pPr marL="342900" indent="-342900">
              <a:buAutoNum type="arabicPlain" startAt="20"/>
            </a:pPr>
            <a:r>
              <a:rPr lang="en-US" sz="1600" dirty="0"/>
              <a:t> 	Extreme temperature protection</a:t>
            </a:r>
          </a:p>
          <a:p>
            <a:r>
              <a:rPr lang="en-US" sz="1600" dirty="0"/>
              <a:t>24 	Services &amp; training</a:t>
            </a:r>
          </a:p>
          <a:p>
            <a:r>
              <a:rPr lang="en-US" sz="1600" dirty="0"/>
              <a:t>25	Product selection guide</a:t>
            </a:r>
          </a:p>
          <a:p>
            <a:endParaRPr lang="en-US" sz="1600" dirty="0"/>
          </a:p>
        </p:txBody>
      </p:sp>
      <p:sp>
        <p:nvSpPr>
          <p:cNvPr id="4" name="Title 3">
            <a:extLst>
              <a:ext uri="{FF2B5EF4-FFF2-40B4-BE49-F238E27FC236}">
                <a16:creationId xmlns:a16="http://schemas.microsoft.com/office/drawing/2014/main" id="{FDBDB423-79D3-4436-97A8-8BFF4D4DCB4A}"/>
              </a:ext>
            </a:extLst>
          </p:cNvPr>
          <p:cNvSpPr>
            <a:spLocks noGrp="1"/>
          </p:cNvSpPr>
          <p:nvPr>
            <p:ph type="title"/>
          </p:nvPr>
        </p:nvSpPr>
        <p:spPr/>
        <p:txBody>
          <a:bodyPr/>
          <a:lstStyle/>
          <a:p>
            <a:r>
              <a:rPr lang="en-US" dirty="0"/>
              <a:t>Contents</a:t>
            </a:r>
          </a:p>
        </p:txBody>
      </p:sp>
      <p:sp>
        <p:nvSpPr>
          <p:cNvPr id="2" name="Date Placeholder 1">
            <a:extLst>
              <a:ext uri="{FF2B5EF4-FFF2-40B4-BE49-F238E27FC236}">
                <a16:creationId xmlns:a16="http://schemas.microsoft.com/office/drawing/2014/main" id="{7A5E0C9A-CF28-48B7-A345-710E1393275F}"/>
              </a:ext>
            </a:extLst>
          </p:cNvPr>
          <p:cNvSpPr>
            <a:spLocks noGrp="1"/>
          </p:cNvSpPr>
          <p:nvPr>
            <p:ph type="dt" sz="half" idx="18"/>
          </p:nvPr>
        </p:nvSpPr>
        <p:spPr/>
        <p:txBody>
          <a:bodyPr/>
          <a:lstStyle/>
          <a:p>
            <a:fld id="{722C7222-A702-4E93-B666-F42A9B38C629}" type="datetime4">
              <a:rPr lang="en-US" smtClean="0"/>
              <a:t>July 29, 2022</a:t>
            </a:fld>
            <a:endParaRPr lang="en-US" dirty="0"/>
          </a:p>
        </p:txBody>
      </p:sp>
      <p:sp>
        <p:nvSpPr>
          <p:cNvPr id="3" name="Slide Number Placeholder 2">
            <a:extLst>
              <a:ext uri="{FF2B5EF4-FFF2-40B4-BE49-F238E27FC236}">
                <a16:creationId xmlns:a16="http://schemas.microsoft.com/office/drawing/2014/main" id="{8AA829D5-362F-479F-A2D9-390305E774EE}"/>
              </a:ext>
            </a:extLst>
          </p:cNvPr>
          <p:cNvSpPr>
            <a:spLocks noGrp="1"/>
          </p:cNvSpPr>
          <p:nvPr>
            <p:ph type="sldNum" sz="quarter" idx="20"/>
          </p:nvPr>
        </p:nvSpPr>
        <p:spPr/>
        <p:txBody>
          <a:bodyPr/>
          <a:lstStyle/>
          <a:p>
            <a:r>
              <a:rPr lang="en-US"/>
              <a:t>Slide </a:t>
            </a:r>
            <a:fld id="{619F89D8-7AE3-494A-97F3-03D680869632}" type="slidenum">
              <a:rPr lang="en-US" smtClean="0"/>
              <a:pPr/>
              <a:t>3</a:t>
            </a:fld>
            <a:endParaRPr lang="en-US" dirty="0"/>
          </a:p>
        </p:txBody>
      </p:sp>
    </p:spTree>
    <p:extLst>
      <p:ext uri="{BB962C8B-B14F-4D97-AF65-F5344CB8AC3E}">
        <p14:creationId xmlns:p14="http://schemas.microsoft.com/office/powerpoint/2010/main" val="83962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7" y="1723749"/>
            <a:ext cx="4519033" cy="3982245"/>
          </a:xfrm>
        </p:spPr>
        <p:txBody>
          <a:bodyPr/>
          <a:lstStyle/>
          <a:p>
            <a:r>
              <a:rPr lang="en-US" sz="1600" dirty="0"/>
              <a:t>ABB understands the challenges faced in water and wastewater treatment facilities and is committed to providing innovative electrical solutions that not only reduce overall project costs, but also increase safety, promote sustainability and even improve cash flow.</a:t>
            </a:r>
          </a:p>
          <a:p>
            <a:r>
              <a:rPr lang="en-US" sz="1600" dirty="0"/>
              <a:t>Whether it’s labor-saving rough-in components, custom-designed electrical prefabrication systems, online cloud-based design tools or even our world-class logistics, ABB can help bring water and wastewater treatment projects in on time, within budget and profitably.</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Designed to perform</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1A5172AE-2875-46D3-ADE4-43ACE43AE810}" type="datetime4">
              <a:rPr lang="en-US" smtClean="0"/>
              <a:t>July 29, 2022</a:t>
            </a:fld>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2" name="Subtitle 1">
            <a:extLst>
              <a:ext uri="{FF2B5EF4-FFF2-40B4-BE49-F238E27FC236}">
                <a16:creationId xmlns:a16="http://schemas.microsoft.com/office/drawing/2014/main" id="{79AB1EEA-BD23-4EDD-B52B-D31640DD4AC7}"/>
              </a:ext>
            </a:extLst>
          </p:cNvPr>
          <p:cNvSpPr>
            <a:spLocks noGrp="1"/>
          </p:cNvSpPr>
          <p:nvPr>
            <p:ph type="subTitle" idx="13"/>
          </p:nvPr>
        </p:nvSpPr>
        <p:spPr/>
        <p:txBody>
          <a:bodyPr/>
          <a:lstStyle/>
          <a:p>
            <a:r>
              <a:rPr lang="en-US" dirty="0"/>
              <a:t>Renewable energy industry</a:t>
            </a:r>
          </a:p>
        </p:txBody>
      </p:sp>
      <p:pic>
        <p:nvPicPr>
          <p:cNvPr id="8" name="Picture 7" descr="Diagram, engineering drawing&#10;&#10;Description automatically generated">
            <a:extLst>
              <a:ext uri="{FF2B5EF4-FFF2-40B4-BE49-F238E27FC236}">
                <a16:creationId xmlns:a16="http://schemas.microsoft.com/office/drawing/2014/main" id="{8F824E0E-18C8-4539-A881-23FEECAC1F16}"/>
              </a:ext>
            </a:extLst>
          </p:cNvPr>
          <p:cNvPicPr>
            <a:picLocks noChangeAspect="1"/>
          </p:cNvPicPr>
          <p:nvPr/>
        </p:nvPicPr>
        <p:blipFill rotWithShape="1">
          <a:blip r:embed="rId2"/>
          <a:srcRect r="3306"/>
          <a:stretch/>
        </p:blipFill>
        <p:spPr>
          <a:xfrm>
            <a:off x="5278554" y="1764161"/>
            <a:ext cx="6913445" cy="3323888"/>
          </a:xfrm>
          <a:prstGeom prst="rect">
            <a:avLst/>
          </a:prstGeom>
        </p:spPr>
      </p:pic>
    </p:spTree>
    <p:extLst>
      <p:ext uri="{BB962C8B-B14F-4D97-AF65-F5344CB8AC3E}">
        <p14:creationId xmlns:p14="http://schemas.microsoft.com/office/powerpoint/2010/main" val="33509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6" y="1371600"/>
            <a:ext cx="11243938" cy="1040603"/>
          </a:xfrm>
        </p:spPr>
        <p:txBody>
          <a:bodyPr/>
          <a:lstStyle/>
          <a:p>
            <a:r>
              <a:rPr lang="en-US" sz="1800" dirty="0"/>
              <a:t>The world has plenty of fresh water – just not in the right place or at the right price. In the decades to follow, water, along with energy, will become one of the most sought after basic commodities.</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Challenge and commitment</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9CED5F57-80A9-4DC7-A38E-45A71C103B43}" type="datetime4">
              <a:rPr lang="en-US" smtClean="0"/>
              <a:t>July 29, 2022</a:t>
            </a:fld>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grpSp>
        <p:nvGrpSpPr>
          <p:cNvPr id="12" name="Group 11">
            <a:extLst>
              <a:ext uri="{FF2B5EF4-FFF2-40B4-BE49-F238E27FC236}">
                <a16:creationId xmlns:a16="http://schemas.microsoft.com/office/drawing/2014/main" id="{D3E28816-BB8B-488F-908A-D7EC0EF9B1E4}"/>
              </a:ext>
            </a:extLst>
          </p:cNvPr>
          <p:cNvGrpSpPr/>
          <p:nvPr/>
        </p:nvGrpSpPr>
        <p:grpSpPr>
          <a:xfrm>
            <a:off x="1344168" y="2777535"/>
            <a:ext cx="9537192" cy="439233"/>
            <a:chOff x="1344168" y="2777535"/>
            <a:chExt cx="9537192" cy="439233"/>
          </a:xfrm>
        </p:grpSpPr>
        <p:cxnSp>
          <p:nvCxnSpPr>
            <p:cNvPr id="10" name="Straight Connector 9">
              <a:extLst>
                <a:ext uri="{FF2B5EF4-FFF2-40B4-BE49-F238E27FC236}">
                  <a16:creationId xmlns:a16="http://schemas.microsoft.com/office/drawing/2014/main" id="{3B7A1EDC-19C5-429A-B4F4-5565BD75756E}"/>
                </a:ext>
              </a:extLst>
            </p:cNvPr>
            <p:cNvCxnSpPr/>
            <p:nvPr/>
          </p:nvCxnSpPr>
          <p:spPr bwMode="gray">
            <a:xfrm>
              <a:off x="1344168" y="3034530"/>
              <a:ext cx="95371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65B6C4-0190-436C-AA89-09D03248C133}"/>
                </a:ext>
              </a:extLst>
            </p:cNvPr>
            <p:cNvSpPr txBox="1"/>
            <p:nvPr/>
          </p:nvSpPr>
          <p:spPr bwMode="gray">
            <a:xfrm>
              <a:off x="3440684" y="2777535"/>
              <a:ext cx="5310632" cy="439233"/>
            </a:xfrm>
            <a:prstGeom prst="rect">
              <a:avLst/>
            </a:prstGeom>
            <a:solidFill>
              <a:schemeClr val="bg1"/>
            </a:solidFill>
          </p:spPr>
          <p:txBody>
            <a:bodyPr wrap="none" lIns="72000" tIns="72000" rIns="72000" bIns="72000" rtlCol="0">
              <a:noAutofit/>
            </a:bodyPr>
            <a:lstStyle/>
            <a:p>
              <a:pPr algn="ctr"/>
              <a:r>
                <a:rPr lang="en-US" sz="2400" b="1" dirty="0"/>
                <a:t>Water industry applications</a:t>
              </a:r>
              <a:endParaRPr lang="en-US" sz="2400" dirty="0"/>
            </a:p>
          </p:txBody>
        </p:sp>
      </p:grpSp>
      <p:pic>
        <p:nvPicPr>
          <p:cNvPr id="2" name="Picture 1">
            <a:extLst>
              <a:ext uri="{FF2B5EF4-FFF2-40B4-BE49-F238E27FC236}">
                <a16:creationId xmlns:a16="http://schemas.microsoft.com/office/drawing/2014/main" id="{59351D58-7D90-4041-AA54-CAB479CBACBA}"/>
              </a:ext>
            </a:extLst>
          </p:cNvPr>
          <p:cNvPicPr>
            <a:picLocks noChangeAspect="1"/>
          </p:cNvPicPr>
          <p:nvPr/>
        </p:nvPicPr>
        <p:blipFill>
          <a:blip r:embed="rId2"/>
          <a:stretch>
            <a:fillRect/>
          </a:stretch>
        </p:blipFill>
        <p:spPr>
          <a:xfrm>
            <a:off x="2240378" y="3650286"/>
            <a:ext cx="7699507" cy="1904882"/>
          </a:xfrm>
          <a:prstGeom prst="rect">
            <a:avLst/>
          </a:prstGeom>
        </p:spPr>
      </p:pic>
    </p:spTree>
    <p:extLst>
      <p:ext uri="{BB962C8B-B14F-4D97-AF65-F5344CB8AC3E}">
        <p14:creationId xmlns:p14="http://schemas.microsoft.com/office/powerpoint/2010/main" val="2020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etalware, outdoor, long, screw&#10;&#10;Description automatically generated">
            <a:extLst>
              <a:ext uri="{FF2B5EF4-FFF2-40B4-BE49-F238E27FC236}">
                <a16:creationId xmlns:a16="http://schemas.microsoft.com/office/drawing/2014/main" id="{2A9C3523-BF27-4010-8997-D4F81C854FC8}"/>
              </a:ext>
            </a:extLst>
          </p:cNvPr>
          <p:cNvPicPr>
            <a:picLocks noChangeAspect="1"/>
          </p:cNvPicPr>
          <p:nvPr/>
        </p:nvPicPr>
        <p:blipFill rotWithShape="1">
          <a:blip r:embed="rId2"/>
          <a:srcRect t="16448" b="39798"/>
          <a:stretch/>
        </p:blipFill>
        <p:spPr>
          <a:xfrm>
            <a:off x="-2" y="0"/>
            <a:ext cx="12191999" cy="6858000"/>
          </a:xfrm>
          <a:prstGeom prst="rect">
            <a:avLst/>
          </a:prstGeom>
        </p:spPr>
      </p:pic>
      <p:sp>
        <p:nvSpPr>
          <p:cNvPr id="2" name="Date Placeholder 1">
            <a:extLst>
              <a:ext uri="{FF2B5EF4-FFF2-40B4-BE49-F238E27FC236}">
                <a16:creationId xmlns:a16="http://schemas.microsoft.com/office/drawing/2014/main" id="{EB200E62-1F8C-4693-BF90-6E7A7F4CB1AA}"/>
              </a:ext>
            </a:extLst>
          </p:cNvPr>
          <p:cNvSpPr>
            <a:spLocks noGrp="1"/>
          </p:cNvSpPr>
          <p:nvPr>
            <p:ph type="dt" sz="half" idx="14"/>
          </p:nvPr>
        </p:nvSpPr>
        <p:spPr/>
        <p:txBody>
          <a:bodyPr/>
          <a:lstStyle/>
          <a:p>
            <a:fld id="{534E42E7-D0AE-4576-ADE5-108C3EC9D1DC}" type="datetime4">
              <a:rPr lang="en-US" smtClean="0"/>
              <a:t>July 29, 2022</a:t>
            </a:fld>
            <a:endParaRPr lang="en-US" dirty="0"/>
          </a:p>
        </p:txBody>
      </p:sp>
      <p:sp>
        <p:nvSpPr>
          <p:cNvPr id="4" name="Slide Number Placeholder 3">
            <a:extLst>
              <a:ext uri="{FF2B5EF4-FFF2-40B4-BE49-F238E27FC236}">
                <a16:creationId xmlns:a16="http://schemas.microsoft.com/office/drawing/2014/main" id="{08C817A6-BF66-4258-AAA3-A36C634CEA27}"/>
              </a:ext>
            </a:extLst>
          </p:cNvPr>
          <p:cNvSpPr>
            <a:spLocks noGrp="1"/>
          </p:cNvSpPr>
          <p:nvPr>
            <p:ph type="sldNum" sz="quarter" idx="16"/>
          </p:nvPr>
        </p:nvSpPr>
        <p:spPr/>
        <p:txBody>
          <a:bodyPr/>
          <a:lstStyle/>
          <a:p>
            <a:r>
              <a:rPr lang="en-US"/>
              <a:t>Slide </a:t>
            </a:r>
            <a:fld id="{619F89D8-7AE3-494A-97F3-03D680869632}" type="slidenum">
              <a:rPr lang="en-US" smtClean="0"/>
              <a:pPr/>
              <a:t>6</a:t>
            </a:fld>
            <a:endParaRPr lang="en-US" dirty="0"/>
          </a:p>
        </p:txBody>
      </p:sp>
      <p:sp>
        <p:nvSpPr>
          <p:cNvPr id="8" name="Rectangle 7">
            <a:extLst>
              <a:ext uri="{FF2B5EF4-FFF2-40B4-BE49-F238E27FC236}">
                <a16:creationId xmlns:a16="http://schemas.microsoft.com/office/drawing/2014/main" id="{FD923B85-6A5A-480C-A21C-4507670F9E4C}"/>
              </a:ext>
            </a:extLst>
          </p:cNvPr>
          <p:cNvSpPr/>
          <p:nvPr/>
        </p:nvSpPr>
        <p:spPr bwMode="gray">
          <a:xfrm rot="5400000">
            <a:off x="4705350" y="-628650"/>
            <a:ext cx="2781300"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06168" y="4290428"/>
            <a:ext cx="578599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In 2002 the EPA reported that mechanical </a:t>
            </a:r>
          </a:p>
          <a:p>
            <a:r>
              <a:rPr lang="en-US" sz="2000" dirty="0">
                <a:solidFill>
                  <a:schemeClr val="bg1"/>
                </a:solidFill>
                <a:effectLst>
                  <a:outerShdw blurRad="38100" dist="38100" dir="2700000" algn="tl">
                    <a:srgbClr val="000000">
                      <a:alpha val="43137"/>
                    </a:srgbClr>
                  </a:outerShdw>
                </a:effectLst>
              </a:rPr>
              <a:t>and electrical systems for facility components such as treatment plants and pumping stations need to be replaced every 15-25 years. Are you making choices that will help </a:t>
            </a:r>
            <a:br>
              <a:rPr lang="en-US"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extend the life of your electrical systems?</a:t>
            </a:r>
          </a:p>
        </p:txBody>
      </p:sp>
    </p:spTree>
    <p:extLst>
      <p:ext uri="{BB962C8B-B14F-4D97-AF65-F5344CB8AC3E}">
        <p14:creationId xmlns:p14="http://schemas.microsoft.com/office/powerpoint/2010/main" val="7777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oat&#10;&#10;Description automatically generated">
            <a:extLst>
              <a:ext uri="{FF2B5EF4-FFF2-40B4-BE49-F238E27FC236}">
                <a16:creationId xmlns:a16="http://schemas.microsoft.com/office/drawing/2014/main" id="{94961141-CC5A-476B-AC8A-02F27BD364F8}"/>
              </a:ext>
            </a:extLst>
          </p:cNvPr>
          <p:cNvPicPr>
            <a:picLocks noChangeAspect="1"/>
          </p:cNvPicPr>
          <p:nvPr/>
        </p:nvPicPr>
        <p:blipFill rotWithShape="1">
          <a:blip r:embed="rId2"/>
          <a:srcRect t="37674" b="18925"/>
          <a:stretch/>
        </p:blipFill>
        <p:spPr>
          <a:xfrm>
            <a:off x="-1" y="0"/>
            <a:ext cx="12191998" cy="6857999"/>
          </a:xfrm>
          <a:prstGeom prst="rect">
            <a:avLst/>
          </a:prstGeom>
        </p:spPr>
      </p:pic>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443942" y="872767"/>
            <a:ext cx="5486958"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br>
              <a:rPr lang="de-DE" sz="2000" dirty="0"/>
            </a:br>
            <a:r>
              <a:rPr lang="en-US" sz="2000" dirty="0"/>
              <a:t>Does corrosion cause your plant to operate ineffectively or inefficiently? The proper conduit and fitting system solution</a:t>
            </a:r>
          </a:p>
          <a:p>
            <a:r>
              <a:rPr lang="en-US" sz="2000" dirty="0"/>
              <a:t>can extend the life of your electrical </a:t>
            </a:r>
          </a:p>
          <a:p>
            <a:r>
              <a:rPr lang="en-US" sz="2000" dirty="0"/>
              <a:t>system by up to 300%.</a:t>
            </a:r>
          </a:p>
        </p:txBody>
      </p:sp>
      <p:sp>
        <p:nvSpPr>
          <p:cNvPr id="2" name="Date Placeholder 1">
            <a:extLst>
              <a:ext uri="{FF2B5EF4-FFF2-40B4-BE49-F238E27FC236}">
                <a16:creationId xmlns:a16="http://schemas.microsoft.com/office/drawing/2014/main" id="{46CB1166-BEEA-4704-8200-4B1BCDE6B9C5}"/>
              </a:ext>
            </a:extLst>
          </p:cNvPr>
          <p:cNvSpPr>
            <a:spLocks noGrp="1"/>
          </p:cNvSpPr>
          <p:nvPr>
            <p:ph type="dt" sz="half" idx="14"/>
          </p:nvPr>
        </p:nvSpPr>
        <p:spPr/>
        <p:txBody>
          <a:bodyPr/>
          <a:lstStyle/>
          <a:p>
            <a:fld id="{41BEA6B9-27DB-4ECE-8F64-9FC3A129962D}" type="datetime4">
              <a:rPr lang="en-US" smtClean="0"/>
              <a:t>July 29, 2022</a:t>
            </a:fld>
            <a:endParaRPr lang="en-US" dirty="0"/>
          </a:p>
        </p:txBody>
      </p:sp>
      <p:sp>
        <p:nvSpPr>
          <p:cNvPr id="3" name="Slide Number Placeholder 2">
            <a:extLst>
              <a:ext uri="{FF2B5EF4-FFF2-40B4-BE49-F238E27FC236}">
                <a16:creationId xmlns:a16="http://schemas.microsoft.com/office/drawing/2014/main" id="{463F2246-8815-477D-8EE3-26663EE480F3}"/>
              </a:ext>
            </a:extLst>
          </p:cNvPr>
          <p:cNvSpPr>
            <a:spLocks noGrp="1"/>
          </p:cNvSpPr>
          <p:nvPr>
            <p:ph type="sldNum" sz="quarter" idx="16"/>
          </p:nvPr>
        </p:nvSpPr>
        <p:spPr/>
        <p:txBody>
          <a:bodyPr/>
          <a:lstStyle/>
          <a:p>
            <a:r>
              <a:rPr lang="en-US"/>
              <a:t>Slide </a:t>
            </a:r>
            <a:fld id="{619F89D8-7AE3-494A-97F3-03D680869632}" type="slidenum">
              <a:rPr lang="en-US" smtClean="0"/>
              <a:pPr/>
              <a:t>7</a:t>
            </a:fld>
            <a:endParaRPr lang="en-US" dirty="0"/>
          </a:p>
        </p:txBody>
      </p:sp>
    </p:spTree>
    <p:extLst>
      <p:ext uri="{BB962C8B-B14F-4D97-AF65-F5344CB8AC3E}">
        <p14:creationId xmlns:p14="http://schemas.microsoft.com/office/powerpoint/2010/main" val="14453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Corrosive &amp; harsh environment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81ADC17-D42D-4BD6-970E-B64F6449A199}"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8</a:t>
            </a:fld>
            <a:endParaRPr lang="en-US" dirty="0"/>
          </a:p>
        </p:txBody>
      </p:sp>
      <p:sp>
        <p:nvSpPr>
          <p:cNvPr id="8" name="Content Placeholder 8">
            <a:extLst>
              <a:ext uri="{FF2B5EF4-FFF2-40B4-BE49-F238E27FC236}">
                <a16:creationId xmlns:a16="http://schemas.microsoft.com/office/drawing/2014/main" id="{A87C079B-7467-41F2-A5EA-2E390194B444}"/>
              </a:ext>
            </a:extLst>
          </p:cNvPr>
          <p:cNvSpPr>
            <a:spLocks noGrp="1"/>
          </p:cNvSpPr>
          <p:nvPr>
            <p:ph sz="quarter" idx="21"/>
          </p:nvPr>
        </p:nvSpPr>
        <p:spPr>
          <a:xfrm>
            <a:off x="332366" y="1371600"/>
            <a:ext cx="11243938" cy="1040603"/>
          </a:xfrm>
        </p:spPr>
        <p:txBody>
          <a:bodyPr/>
          <a:lstStyle/>
          <a:p>
            <a:r>
              <a:rPr lang="en-US" sz="1800" dirty="0"/>
              <a:t>Corrosion is the enemy of electrical systems. According to NACE International, corrosion costs the U.S. water/wastewater processing industry an estimated $1.3 billion annually.</a:t>
            </a:r>
          </a:p>
        </p:txBody>
      </p:sp>
      <p:sp>
        <p:nvSpPr>
          <p:cNvPr id="9" name="TextBox 8">
            <a:extLst>
              <a:ext uri="{FF2B5EF4-FFF2-40B4-BE49-F238E27FC236}">
                <a16:creationId xmlns:a16="http://schemas.microsoft.com/office/drawing/2014/main" id="{5974815B-82C5-459A-968A-50DFCF9D37F2}"/>
              </a:ext>
            </a:extLst>
          </p:cNvPr>
          <p:cNvSpPr txBox="1"/>
          <p:nvPr/>
        </p:nvSpPr>
        <p:spPr bwMode="gray">
          <a:xfrm>
            <a:off x="2529840" y="2412202"/>
            <a:ext cx="9239665" cy="3522941"/>
          </a:xfrm>
          <a:prstGeom prst="rect">
            <a:avLst/>
          </a:prstGeom>
          <a:noFill/>
        </p:spPr>
        <p:txBody>
          <a:bodyPr wrap="square" lIns="72000" tIns="72000" rIns="72000" bIns="72000" numCol="3" spcCol="365760" rtlCol="0">
            <a:noAutofit/>
          </a:bodyPr>
          <a:lstStyle/>
          <a:p>
            <a:r>
              <a:rPr lang="en-US" sz="1050" b="1" dirty="0" err="1"/>
              <a:t>Ocal</a:t>
            </a:r>
            <a:r>
              <a:rPr lang="en-US" sz="1050" b="1" dirty="0"/>
              <a:t>® – OCAL-BLUE® PVC-coated conduit</a:t>
            </a:r>
          </a:p>
          <a:p>
            <a:r>
              <a:rPr lang="en-US" sz="1050" b="1" dirty="0"/>
              <a:t>and fittings</a:t>
            </a:r>
          </a:p>
          <a:p>
            <a:pPr marL="171450" indent="-171450">
              <a:buFont typeface="Arial" panose="020B0604020202020204" pitchFamily="34" charset="0"/>
              <a:buChar char="•"/>
            </a:pPr>
            <a:r>
              <a:rPr lang="en-US" sz="1050" dirty="0"/>
              <a:t>PVC-coated, hot-dipped galvanized conduit and threads</a:t>
            </a:r>
          </a:p>
          <a:p>
            <a:pPr marL="171450" indent="-171450">
              <a:buFont typeface="Arial" panose="020B0604020202020204" pitchFamily="34" charset="0"/>
              <a:buChar char="•"/>
            </a:pPr>
            <a:r>
              <a:rPr lang="en-US" sz="1050" dirty="0"/>
              <a:t>Provides superior corrosion protection against many harmful elements</a:t>
            </a:r>
          </a:p>
          <a:p>
            <a:pPr marL="171450" indent="-171450">
              <a:buFont typeface="Arial" panose="020B0604020202020204" pitchFamily="34" charset="0"/>
              <a:buChar char="•"/>
            </a:pPr>
            <a:r>
              <a:rPr lang="en-US" sz="1050" dirty="0"/>
              <a:t>Interior blue urethane provides corrosion protection around cables</a:t>
            </a:r>
          </a:p>
          <a:p>
            <a:endParaRPr lang="en-US" sz="1050" dirty="0"/>
          </a:p>
          <a:p>
            <a:r>
              <a:rPr lang="en-US" sz="1050" b="1" dirty="0"/>
              <a:t>Kindorf® – Stainless steel and non-metallic</a:t>
            </a:r>
          </a:p>
          <a:p>
            <a:r>
              <a:rPr lang="en-US" sz="1050" b="1" dirty="0"/>
              <a:t>modular framing system</a:t>
            </a:r>
          </a:p>
          <a:p>
            <a:pPr marL="171450" indent="-171450">
              <a:buFont typeface="Arial" panose="020B0604020202020204" pitchFamily="34" charset="0"/>
              <a:buChar char="•"/>
            </a:pPr>
            <a:r>
              <a:rPr lang="en-US" sz="1050" dirty="0"/>
              <a:t>Modularity reduces installation time</a:t>
            </a:r>
          </a:p>
          <a:p>
            <a:pPr marL="171450" indent="-171450">
              <a:buFont typeface="Arial" panose="020B0604020202020204" pitchFamily="34" charset="0"/>
              <a:buChar char="•"/>
            </a:pPr>
            <a:r>
              <a:rPr lang="en-US" sz="1050" dirty="0"/>
              <a:t>Available in Type 316 stainless steel or non-metallic for the most corrosive environments</a:t>
            </a:r>
          </a:p>
          <a:p>
            <a:pPr marL="171450" indent="-171450">
              <a:buFont typeface="Arial" panose="020B0604020202020204" pitchFamily="34" charset="0"/>
              <a:buChar char="•"/>
            </a:pPr>
            <a:r>
              <a:rPr lang="en-US" sz="1050" dirty="0" err="1"/>
              <a:t>Trapnut</a:t>
            </a:r>
            <a:r>
              <a:rPr lang="en-US" sz="1050" dirty="0"/>
              <a:t>® strut fastener features a unique scissor action that closes at any point on the threaded rod, taking up to 43% less time to install than standard nuts and bolts</a:t>
            </a:r>
          </a:p>
          <a:p>
            <a:endParaRPr lang="en-US" sz="1050" dirty="0"/>
          </a:p>
          <a:p>
            <a:r>
              <a:rPr lang="en-US" sz="1050" b="1" dirty="0"/>
              <a:t>Adaptaflex®</a:t>
            </a:r>
          </a:p>
          <a:p>
            <a:pPr marL="171450" indent="-171450">
              <a:buFont typeface="Arial" panose="020B0604020202020204" pitchFamily="34" charset="0"/>
              <a:buChar char="•"/>
            </a:pPr>
            <a:r>
              <a:rPr lang="en-US" sz="1050" dirty="0"/>
              <a:t>Stainless steel flexible conduit systems</a:t>
            </a:r>
          </a:p>
          <a:p>
            <a:endParaRPr lang="en-US" sz="1050" dirty="0"/>
          </a:p>
          <a:p>
            <a:r>
              <a:rPr lang="en-US" sz="1050" b="1" dirty="0"/>
              <a:t>T&amp;B® Cable Tray – Stainless steel, aluminum and non-metallic cable tray</a:t>
            </a:r>
          </a:p>
          <a:p>
            <a:pPr marL="171450" indent="-171450">
              <a:buFont typeface="Arial" panose="020B0604020202020204" pitchFamily="34" charset="0"/>
              <a:buChar char="•"/>
            </a:pPr>
            <a:r>
              <a:rPr lang="en-US" sz="1050" dirty="0"/>
              <a:t>Available in stainless steel, aluminum and non-metallic materials</a:t>
            </a:r>
          </a:p>
          <a:p>
            <a:pPr marL="171450" indent="-171450">
              <a:buFont typeface="Arial" panose="020B0604020202020204" pitchFamily="34" charset="0"/>
              <a:buChar char="•"/>
            </a:pPr>
            <a:r>
              <a:rPr lang="en-US" sz="1050" dirty="0"/>
              <a:t>Alternating “strut” rungs allow for supported mounting</a:t>
            </a:r>
          </a:p>
          <a:p>
            <a:endParaRPr lang="en-US" sz="1050" dirty="0"/>
          </a:p>
          <a:p>
            <a:r>
              <a:rPr lang="en-US" sz="1050" b="1" dirty="0"/>
              <a:t>T&amp;B® Fittings – Stainless steel liquidtight</a:t>
            </a:r>
          </a:p>
          <a:p>
            <a:r>
              <a:rPr lang="en-US" sz="1050" b="1" dirty="0"/>
              <a:t>conduit and cord fittings</a:t>
            </a:r>
          </a:p>
          <a:p>
            <a:pPr marL="171450" indent="-171450">
              <a:buFont typeface="Arial" panose="020B0604020202020204" pitchFamily="34" charset="0"/>
              <a:buChar char="•"/>
            </a:pPr>
            <a:r>
              <a:rPr lang="en-US" sz="1050" dirty="0"/>
              <a:t>Continuous sealing ring ensures a liquidtight seal</a:t>
            </a:r>
          </a:p>
          <a:p>
            <a:pPr marL="171450" indent="-171450">
              <a:buFont typeface="Arial" panose="020B0604020202020204" pitchFamily="34" charset="0"/>
              <a:buChar char="•"/>
            </a:pPr>
            <a:r>
              <a:rPr lang="en-US" sz="1050" dirty="0"/>
              <a:t>Gland nut deflects water away from connector</a:t>
            </a:r>
          </a:p>
          <a:p>
            <a:endParaRPr lang="en-US" sz="1050" b="1" dirty="0"/>
          </a:p>
          <a:p>
            <a:r>
              <a:rPr lang="en-US" sz="1050" b="1" dirty="0"/>
              <a:t>PMA®</a:t>
            </a:r>
          </a:p>
          <a:p>
            <a:pPr marL="171450" indent="-171450">
              <a:buFont typeface="Arial" panose="020B0604020202020204" pitchFamily="34" charset="0"/>
              <a:buChar char="•"/>
            </a:pPr>
            <a:r>
              <a:rPr lang="en-US" sz="1050" dirty="0"/>
              <a:t>Flexible nylon cable protection systems</a:t>
            </a:r>
          </a:p>
          <a:p>
            <a:endParaRPr lang="en-US" sz="1050" dirty="0"/>
          </a:p>
          <a:p>
            <a:endParaRPr lang="en-US" sz="1050" b="1" dirty="0"/>
          </a:p>
          <a:p>
            <a:r>
              <a:rPr lang="en-US" sz="1050" b="1" dirty="0" err="1"/>
              <a:t>Red•Dot</a:t>
            </a:r>
            <a:r>
              <a:rPr lang="en-US" sz="1050" b="1" dirty="0"/>
              <a:t>®</a:t>
            </a:r>
          </a:p>
          <a:p>
            <a:pPr marL="171450" indent="-171450">
              <a:buFont typeface="Arial" panose="020B0604020202020204" pitchFamily="34" charset="0"/>
              <a:buChar char="•"/>
            </a:pPr>
            <a:r>
              <a:rPr lang="en-US" sz="1050" dirty="0"/>
              <a:t>Code Keeper® weatherproof while-in-use covers</a:t>
            </a:r>
          </a:p>
          <a:p>
            <a:endParaRPr lang="en-US" sz="1050" dirty="0"/>
          </a:p>
          <a:p>
            <a:r>
              <a:rPr lang="en-US" sz="1050" b="1" dirty="0" err="1"/>
              <a:t>Russellstoll</a:t>
            </a:r>
            <a:r>
              <a:rPr lang="en-US" sz="1050" b="1" dirty="0"/>
              <a:t>®</a:t>
            </a:r>
          </a:p>
          <a:p>
            <a:pPr marL="171450" indent="-171450">
              <a:buFont typeface="Arial" panose="020B0604020202020204" pitchFamily="34" charset="0"/>
              <a:buChar char="•"/>
            </a:pPr>
            <a:r>
              <a:rPr lang="en-US" sz="1050" dirty="0" err="1"/>
              <a:t>MaxGard</a:t>
            </a:r>
            <a:r>
              <a:rPr lang="en-US" sz="1050" dirty="0"/>
              <a:t>® and </a:t>
            </a:r>
            <a:r>
              <a:rPr lang="en-US" sz="1050" dirty="0" err="1"/>
              <a:t>DuraGard</a:t>
            </a:r>
            <a:r>
              <a:rPr lang="en-US" sz="1050" dirty="0"/>
              <a:t>® pin-and-sleeve Connectors</a:t>
            </a:r>
          </a:p>
          <a:p>
            <a:endParaRPr lang="en-US" sz="1050" dirty="0"/>
          </a:p>
        </p:txBody>
      </p:sp>
      <p:sp>
        <p:nvSpPr>
          <p:cNvPr id="10" name="Content Placeholder 8">
            <a:extLst>
              <a:ext uri="{FF2B5EF4-FFF2-40B4-BE49-F238E27FC236}">
                <a16:creationId xmlns:a16="http://schemas.microsoft.com/office/drawing/2014/main" id="{32883A0A-74FC-4B14-8324-2554F3D5A8C8}"/>
              </a:ext>
            </a:extLst>
          </p:cNvPr>
          <p:cNvSpPr txBox="1">
            <a:spLocks/>
          </p:cNvSpPr>
          <p:nvPr/>
        </p:nvSpPr>
        <p:spPr bwMode="gray">
          <a:xfrm>
            <a:off x="332367" y="2412202"/>
            <a:ext cx="2075554" cy="3522941"/>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rPr>
              <a:t>Problems caused by corrosion include:</a:t>
            </a:r>
          </a:p>
          <a:p>
            <a:pPr marL="171450" indent="-171450">
              <a:buFont typeface="Arial" panose="020B0604020202020204" pitchFamily="34" charset="0"/>
              <a:buChar char="•"/>
            </a:pPr>
            <a:r>
              <a:rPr lang="en-US" sz="1100" dirty="0">
                <a:solidFill>
                  <a:schemeClr val="bg1"/>
                </a:solidFill>
              </a:rPr>
              <a:t>Equipment failure and shortened life</a:t>
            </a:r>
          </a:p>
          <a:p>
            <a:pPr marL="171450" indent="-171450">
              <a:buFont typeface="Arial" panose="020B0604020202020204" pitchFamily="34" charset="0"/>
              <a:buChar char="•"/>
            </a:pPr>
            <a:r>
              <a:rPr lang="en-US" sz="1100" dirty="0">
                <a:solidFill>
                  <a:schemeClr val="bg1"/>
                </a:solidFill>
              </a:rPr>
              <a:t>Poor electrical system reliability caused by high-resistance connections</a:t>
            </a:r>
          </a:p>
          <a:p>
            <a:pPr marL="171450" indent="-171450">
              <a:buFont typeface="Arial" panose="020B0604020202020204" pitchFamily="34" charset="0"/>
              <a:buChar char="•"/>
            </a:pPr>
            <a:r>
              <a:rPr lang="en-US" sz="1100" dirty="0">
                <a:solidFill>
                  <a:schemeClr val="bg1"/>
                </a:solidFill>
              </a:rPr>
              <a:t>Long maintenance repair time due to corroded parts</a:t>
            </a:r>
          </a:p>
          <a:p>
            <a:pPr marL="171450" indent="-171450">
              <a:buFont typeface="Arial" panose="020B0604020202020204" pitchFamily="34" charset="0"/>
              <a:buChar char="•"/>
            </a:pPr>
            <a:r>
              <a:rPr lang="en-US" sz="1100" dirty="0">
                <a:solidFill>
                  <a:schemeClr val="bg1"/>
                </a:solidFill>
              </a:rPr>
              <a:t>Safety hazards at the grounding level and from product contamination</a:t>
            </a:r>
          </a:p>
          <a:p>
            <a:pPr marL="171450" indent="-171450">
              <a:buFont typeface="Arial" panose="020B0604020202020204" pitchFamily="34" charset="0"/>
              <a:buChar char="•"/>
            </a:pPr>
            <a:r>
              <a:rPr lang="en-US" sz="1100" dirty="0">
                <a:solidFill>
                  <a:schemeClr val="bg1"/>
                </a:solidFill>
              </a:rPr>
              <a:t>Added labor expenses</a:t>
            </a:r>
            <a:endParaRPr lang="en-US" sz="1000" dirty="0">
              <a:solidFill>
                <a:schemeClr val="bg1"/>
              </a:solidFill>
            </a:endParaRPr>
          </a:p>
        </p:txBody>
      </p:sp>
    </p:spTree>
    <p:extLst>
      <p:ext uri="{BB962C8B-B14F-4D97-AF65-F5344CB8AC3E}">
        <p14:creationId xmlns:p14="http://schemas.microsoft.com/office/powerpoint/2010/main" val="3412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Power quality, efficiency &amp; reliability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437F2E2-E383-422B-9CD3-E060F10BC774}" type="datetime4">
              <a:rPr lang="en-US" smtClean="0"/>
              <a:t>July 29, 2022</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9</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Electrical equipment must be reliable and operational 24 hours a day, seven days a week, with protection from surges, line surges, voltage spikes and power interruption.</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576119" y="2408651"/>
            <a:ext cx="8080075" cy="3390794"/>
          </a:xfrm>
          <a:prstGeom prst="rect">
            <a:avLst/>
          </a:prstGeom>
          <a:noFill/>
        </p:spPr>
        <p:txBody>
          <a:bodyPr wrap="square" lIns="72000" tIns="72000" rIns="72000" bIns="72000" numCol="3"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Joslyn Hi-Voltage® – VBM Switching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Vacuum interruption and solid dielectric insulation for gas-free, oil-free operation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Provides up to 100,000 maintenance-free operations, depending on operating mechanism and control voltage selection</a:t>
            </a:r>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Elastimold</a:t>
            </a:r>
            <a:r>
              <a:rPr lang="en-US" sz="1050" b="1" dirty="0">
                <a:latin typeface="ABBvoice" panose="020D0603020503020204" pitchFamily="34" charset="0"/>
                <a:ea typeface="ABBvoice" panose="020D0603020503020204" pitchFamily="34" charset="0"/>
                <a:cs typeface="ABBvoice" panose="020D0603020503020204" pitchFamily="34" charset="0"/>
              </a:rPr>
              <a:t>® – Distribution switchgear</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Solid EPDM insulating media makes it maintenance free and environmentally friendly – no oil, no gas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Compact, modular, field-upgradable design enables smaller footprint and field assembly inside tight vaults</a:t>
            </a:r>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Fisher Pierce®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Capacitor controls and relays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Faulted circuit indicators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Current sensors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Homac®</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Substation connectors</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7" y="2408652"/>
            <a:ext cx="3071736" cy="339079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For water treatment, maintaining service to motors, pumps and monitoring equipment is the difference between a smooth operation and a visit from the EPA. In this critical industry, the need for stable power is paramount. ABB products and systems maximize uptime and control by:</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Detecting faults and protecting against overcurrent and voltage drops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Preventing damage due to power quality disturbances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Eliminating underperformance, minimizing system losses and increasing usable power</a:t>
            </a:r>
          </a:p>
        </p:txBody>
      </p:sp>
    </p:spTree>
    <p:extLst>
      <p:ext uri="{BB962C8B-B14F-4D97-AF65-F5344CB8AC3E}">
        <p14:creationId xmlns:p14="http://schemas.microsoft.com/office/powerpoint/2010/main" val="12819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Widescreen">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Widescreen" id="{62278C66-EA74-4E15-B987-6AD1F05E7FC8}" vid="{767BC7D0-3A94-46F7-9A97-7885CD999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EA4076ABC0FD4D9E33BCC71BA19EA9" ma:contentTypeVersion="13" ma:contentTypeDescription="Create a new document." ma:contentTypeScope="" ma:versionID="9ba8928647188cf43b840180dde480df">
  <xsd:schema xmlns:xsd="http://www.w3.org/2001/XMLSchema" xmlns:xs="http://www.w3.org/2001/XMLSchema" xmlns:p="http://schemas.microsoft.com/office/2006/metadata/properties" xmlns:ns3="79f55b18-18d2-4e7d-87d8-0ca2fcfce08f" xmlns:ns4="ad2ed3c2-fdaa-421f-a07b-b9028b5801d5" targetNamespace="http://schemas.microsoft.com/office/2006/metadata/properties" ma:root="true" ma:fieldsID="029e9a2979ca63c3686fbce78085b636" ns3:_="" ns4:_="">
    <xsd:import namespace="79f55b18-18d2-4e7d-87d8-0ca2fcfce08f"/>
    <xsd:import namespace="ad2ed3c2-fdaa-421f-a07b-b9028b5801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55b18-18d2-4e7d-87d8-0ca2fcfce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ed3c2-fdaa-421f-a07b-b9028b5801d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B8604D-FAE6-4EFC-B761-74F03195EDAD}">
  <ds:schemaRefs>
    <ds:schemaRef ds:uri="http://schemas.microsoft.com/sharepoint/v3/contenttype/forms"/>
  </ds:schemaRefs>
</ds:datastoreItem>
</file>

<file path=customXml/itemProps2.xml><?xml version="1.0" encoding="utf-8"?>
<ds:datastoreItem xmlns:ds="http://schemas.openxmlformats.org/officeDocument/2006/customXml" ds:itemID="{0FAD937F-9B70-4B8F-9709-1C533C150389}">
  <ds:schemaRefs>
    <ds:schemaRef ds:uri="79f55b18-18d2-4e7d-87d8-0ca2fcfce08f"/>
    <ds:schemaRef ds:uri="http://purl.org/dc/elements/1.1/"/>
    <ds:schemaRef ds:uri="http://schemas.microsoft.com/office/2006/metadata/properties"/>
    <ds:schemaRef ds:uri="http://schemas.openxmlformats.org/package/2006/metadata/core-properties"/>
    <ds:schemaRef ds:uri="ad2ed3c2-fdaa-421f-a07b-b9028b5801d5"/>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69CAFDB-37C7-4A3E-B7DB-8373210E8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55b18-18d2-4e7d-87d8-0ca2fcfce08f"/>
    <ds:schemaRef ds:uri="ad2ed3c2-fdaa-421f-a07b-b9028b5801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19000</TotalTime>
  <Words>2967</Words>
  <Application>Microsoft Office PowerPoint</Application>
  <PresentationFormat>Breedbeeld</PresentationFormat>
  <Paragraphs>559</Paragraphs>
  <Slides>28</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ABBvoice</vt:lpstr>
      <vt:lpstr>ABBvoiceOffice</vt:lpstr>
      <vt:lpstr>ABBvoice-Regular</vt:lpstr>
      <vt:lpstr>Arial</vt:lpstr>
      <vt:lpstr>Calibri</vt:lpstr>
      <vt:lpstr>Symbol</vt:lpstr>
      <vt:lpstr>ABB Widescreen</vt:lpstr>
      <vt:lpstr>Water and Wastewater Treatment Industry</vt:lpstr>
      <vt:lpstr>—  Thomas &amp; Betts is now part of ABB’s Installation Products Division, but our long legacy of quality products and innovation remains the same.  From connectors that support wire buildings on Earth to cable ties that help put machines in space, we continue to work every day to make, market, design and sell products that provide a smarter, safer and more reliable flow of electricity, from source to socket.</vt:lpstr>
      <vt:lpstr>Contents</vt:lpstr>
      <vt:lpstr>Designed to perform</vt:lpstr>
      <vt:lpstr>Challenge and commitment</vt:lpstr>
      <vt:lpstr>PowerPoint-presentatie</vt:lpstr>
      <vt:lpstr>PowerPoint-presentatie</vt:lpstr>
      <vt:lpstr>Corrosive &amp; harsh environment protection</vt:lpstr>
      <vt:lpstr>Power quality, efficiency &amp; reliability</vt:lpstr>
      <vt:lpstr>PowerPoint-presentatie</vt:lpstr>
      <vt:lpstr>PowerPoint-presentatie</vt:lpstr>
      <vt:lpstr>Continuous operation &amp; sustainability</vt:lpstr>
      <vt:lpstr>Hazardous location protection</vt:lpstr>
      <vt:lpstr>PowerPoint-presentatie</vt:lpstr>
      <vt:lpstr>PowerPoint-presentatie</vt:lpstr>
      <vt:lpstr>Grounding &amp; bonding</vt:lpstr>
      <vt:lpstr>Liquid ingress protection</vt:lpstr>
      <vt:lpstr>PowerPoint-presentatie</vt:lpstr>
      <vt:lpstr>PowerPoint-presentatie</vt:lpstr>
      <vt:lpstr>Safety</vt:lpstr>
      <vt:lpstr>Extreme temperature protection</vt:lpstr>
      <vt:lpstr>PowerPoint-presentatie</vt:lpstr>
      <vt:lpstr>PowerPoint-presentatie</vt:lpstr>
      <vt:lpstr>Services &amp; training</vt:lpstr>
      <vt:lpstr>Product selection guide</vt:lpstr>
      <vt:lpstr>Product selection guide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Tisdale</dc:creator>
  <cp:lastModifiedBy>Barbara Brokken</cp:lastModifiedBy>
  <cp:revision>140</cp:revision>
  <dcterms:created xsi:type="dcterms:W3CDTF">2020-11-23T15:18:02Z</dcterms:created>
  <dcterms:modified xsi:type="dcterms:W3CDTF">2022-07-29T11:09:41Z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0x01010021EA4076ABC0FD4D9E33BCC71BA19EA9</vt:lpwstr>
  </property>
</Properties>
</file>