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712" r:id="rId2"/>
    <p:sldId id="722" r:id="rId3"/>
    <p:sldId id="790" r:id="rId4"/>
    <p:sldId id="765" r:id="rId5"/>
    <p:sldId id="792" r:id="rId6"/>
    <p:sldId id="791" r:id="rId7"/>
    <p:sldId id="787" r:id="rId8"/>
    <p:sldId id="793" r:id="rId9"/>
    <p:sldId id="769" r:id="rId10"/>
    <p:sldId id="770" r:id="rId11"/>
    <p:sldId id="771" r:id="rId12"/>
    <p:sldId id="772" r:id="rId13"/>
    <p:sldId id="773" r:id="rId14"/>
    <p:sldId id="794" r:id="rId15"/>
    <p:sldId id="795" r:id="rId16"/>
    <p:sldId id="775" r:id="rId17"/>
    <p:sldId id="796" r:id="rId18"/>
    <p:sldId id="782" r:id="rId19"/>
    <p:sldId id="783" r:id="rId20"/>
    <p:sldId id="788" r:id="rId21"/>
    <p:sldId id="797" r:id="rId22"/>
    <p:sldId id="762" r:id="rId23"/>
    <p:sldId id="798" r:id="rId24"/>
    <p:sldId id="757" r:id="rId25"/>
    <p:sldId id="778" r:id="rId26"/>
    <p:sldId id="764" r:id="rId27"/>
    <p:sldId id="776" r:id="rId28"/>
    <p:sldId id="779" r:id="rId29"/>
    <p:sldId id="789" r:id="rId30"/>
    <p:sldId id="777" r:id="rId31"/>
    <p:sldId id="706" r:id="rId32"/>
  </p:sldIdLst>
  <p:sldSz cx="9144000" cy="6858000" type="screen4x3"/>
  <p:notesSz cx="6797675" cy="9926638"/>
  <p:custDataLst>
    <p:tags r:id="rId35"/>
  </p:custDataLst>
  <p:defaultTextStyle>
    <a:defPPr>
      <a:defRPr lang="de-CH"/>
    </a:defPPr>
    <a:lvl1pPr algn="l" rtl="0" fontAlgn="base">
      <a:spcBef>
        <a:spcPct val="50000"/>
      </a:spcBef>
      <a:spcAft>
        <a:spcPct val="0"/>
      </a:spcAft>
      <a:buClr>
        <a:schemeClr val="tx2"/>
      </a:buClr>
      <a:buSzPct val="70000"/>
      <a:buFont typeface="Wingdings" pitchFamily="2" charset="2"/>
      <a:buChar char="§"/>
      <a:defRPr kern="1200">
        <a:solidFill>
          <a:srgbClr val="000000"/>
        </a:solidFill>
        <a:latin typeface="Arial" charset="0"/>
        <a:ea typeface="+mn-ea"/>
        <a:cs typeface="+mn-cs"/>
      </a:defRPr>
    </a:lvl1pPr>
    <a:lvl2pPr marL="457200" algn="l" rtl="0" fontAlgn="base">
      <a:spcBef>
        <a:spcPct val="50000"/>
      </a:spcBef>
      <a:spcAft>
        <a:spcPct val="0"/>
      </a:spcAft>
      <a:buClr>
        <a:schemeClr val="tx2"/>
      </a:buClr>
      <a:buSzPct val="70000"/>
      <a:buFont typeface="Wingdings" pitchFamily="2" charset="2"/>
      <a:buChar char="§"/>
      <a:defRPr kern="1200">
        <a:solidFill>
          <a:srgbClr val="000000"/>
        </a:solidFill>
        <a:latin typeface="Arial" charset="0"/>
        <a:ea typeface="+mn-ea"/>
        <a:cs typeface="+mn-cs"/>
      </a:defRPr>
    </a:lvl2pPr>
    <a:lvl3pPr marL="914400" algn="l" rtl="0" fontAlgn="base">
      <a:spcBef>
        <a:spcPct val="50000"/>
      </a:spcBef>
      <a:spcAft>
        <a:spcPct val="0"/>
      </a:spcAft>
      <a:buClr>
        <a:schemeClr val="tx2"/>
      </a:buClr>
      <a:buSzPct val="70000"/>
      <a:buFont typeface="Wingdings" pitchFamily="2" charset="2"/>
      <a:buChar char="§"/>
      <a:defRPr kern="1200">
        <a:solidFill>
          <a:srgbClr val="000000"/>
        </a:solidFill>
        <a:latin typeface="Arial" charset="0"/>
        <a:ea typeface="+mn-ea"/>
        <a:cs typeface="+mn-cs"/>
      </a:defRPr>
    </a:lvl3pPr>
    <a:lvl4pPr marL="1371600" algn="l" rtl="0" fontAlgn="base">
      <a:spcBef>
        <a:spcPct val="50000"/>
      </a:spcBef>
      <a:spcAft>
        <a:spcPct val="0"/>
      </a:spcAft>
      <a:buClr>
        <a:schemeClr val="tx2"/>
      </a:buClr>
      <a:buSzPct val="70000"/>
      <a:buFont typeface="Wingdings" pitchFamily="2" charset="2"/>
      <a:buChar char="§"/>
      <a:defRPr kern="1200">
        <a:solidFill>
          <a:srgbClr val="000000"/>
        </a:solidFill>
        <a:latin typeface="Arial" charset="0"/>
        <a:ea typeface="+mn-ea"/>
        <a:cs typeface="+mn-cs"/>
      </a:defRPr>
    </a:lvl4pPr>
    <a:lvl5pPr marL="1828800" algn="l" rtl="0" fontAlgn="base">
      <a:spcBef>
        <a:spcPct val="50000"/>
      </a:spcBef>
      <a:spcAft>
        <a:spcPct val="0"/>
      </a:spcAft>
      <a:buClr>
        <a:schemeClr val="tx2"/>
      </a:buClr>
      <a:buSzPct val="70000"/>
      <a:buFont typeface="Wingdings" pitchFamily="2" charset="2"/>
      <a:buChar char="§"/>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DAC25"/>
    <a:srgbClr val="FF6C00"/>
    <a:srgbClr val="070000"/>
    <a:srgbClr val="060000"/>
    <a:srgbClr val="050000"/>
    <a:srgbClr val="040000"/>
    <a:srgbClr val="030000"/>
    <a:srgbClr val="0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53" autoAdjust="0"/>
    <p:restoredTop sz="94718" autoAdjust="0"/>
  </p:normalViewPr>
  <p:slideViewPr>
    <p:cSldViewPr snapToGrid="0">
      <p:cViewPr varScale="1">
        <p:scale>
          <a:sx n="71" d="100"/>
          <a:sy n="71" d="100"/>
        </p:scale>
        <p:origin x="-312" y="-96"/>
      </p:cViewPr>
      <p:guideLst>
        <p:guide orient="horz" pos="-523"/>
        <p:guide orient="horz" pos="142"/>
        <p:guide orient="horz" pos="1003"/>
        <p:guide orient="horz" pos="2409"/>
        <p:guide orient="horz" pos="3906"/>
        <p:guide orient="horz" pos="2500"/>
        <p:guide orient="horz" pos="232"/>
        <p:guide pos="839"/>
        <p:guide pos="5624"/>
        <p:guide pos="4830"/>
        <p:guide pos="2835"/>
        <p:guide pos="2925"/>
        <p:guide pos="930"/>
        <p:guide pos="1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2256" y="-108"/>
      </p:cViewPr>
      <p:guideLst>
        <p:guide orient="horz" pos="3197"/>
        <p:guide orient="horz" pos="5935"/>
        <p:guide orient="horz" pos="344"/>
        <p:guide pos="458"/>
        <p:guide pos="405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emf"/><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defTabSz="955675">
              <a:spcBef>
                <a:spcPct val="0"/>
              </a:spcBef>
              <a:buClrTx/>
              <a:buSzTx/>
              <a:buFontTx/>
              <a:buNone/>
              <a:defRPr sz="1300">
                <a:solidFill>
                  <a:schemeClr val="tx1"/>
                </a:solidFill>
              </a:defRPr>
            </a:lvl1pPr>
          </a:lstStyle>
          <a:p>
            <a:endParaRPr lang="de-CH"/>
          </a:p>
        </p:txBody>
      </p:sp>
      <p:sp>
        <p:nvSpPr>
          <p:cNvPr id="5529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algn="r" defTabSz="955675">
              <a:spcBef>
                <a:spcPct val="0"/>
              </a:spcBef>
              <a:buClrTx/>
              <a:buSzTx/>
              <a:buFontTx/>
              <a:buNone/>
              <a:defRPr sz="1300">
                <a:solidFill>
                  <a:schemeClr val="tx1"/>
                </a:solidFill>
              </a:defRPr>
            </a:lvl1pPr>
          </a:lstStyle>
          <a:p>
            <a:endParaRPr lang="de-CH"/>
          </a:p>
        </p:txBody>
      </p:sp>
      <p:sp>
        <p:nvSpPr>
          <p:cNvPr id="5530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defTabSz="955675">
              <a:spcBef>
                <a:spcPct val="0"/>
              </a:spcBef>
              <a:buClrTx/>
              <a:buSzTx/>
              <a:buFontTx/>
              <a:buNone/>
              <a:defRPr sz="1300">
                <a:solidFill>
                  <a:schemeClr val="tx1"/>
                </a:solidFill>
              </a:defRPr>
            </a:lvl1pPr>
          </a:lstStyle>
          <a:p>
            <a:endParaRPr lang="de-CH"/>
          </a:p>
        </p:txBody>
      </p:sp>
      <p:sp>
        <p:nvSpPr>
          <p:cNvPr id="55301"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algn="r" defTabSz="955675">
              <a:spcBef>
                <a:spcPct val="0"/>
              </a:spcBef>
              <a:buClrTx/>
              <a:buSzTx/>
              <a:buFontTx/>
              <a:buNone/>
              <a:defRPr sz="1300">
                <a:solidFill>
                  <a:schemeClr val="tx1"/>
                </a:solidFill>
              </a:defRPr>
            </a:lvl1pPr>
          </a:lstStyle>
          <a:p>
            <a:fld id="{7B9D6416-EEF9-4903-94E6-C5E652E505A4}" type="slidenum">
              <a:rPr lang="de-CH"/>
              <a:pPr/>
              <a:t>‹#›</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27075" y="280988"/>
            <a:ext cx="2946400"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675">
              <a:spcBef>
                <a:spcPct val="0"/>
              </a:spcBef>
              <a:buClrTx/>
              <a:buSzTx/>
              <a:buFontTx/>
              <a:buNone/>
              <a:defRPr sz="1000">
                <a:solidFill>
                  <a:schemeClr val="tx1"/>
                </a:solidFill>
              </a:defRPr>
            </a:lvl1pPr>
          </a:lstStyle>
          <a:p>
            <a:endParaRPr lang="de-CH"/>
          </a:p>
        </p:txBody>
      </p:sp>
      <p:sp>
        <p:nvSpPr>
          <p:cNvPr id="3075" name="Rectangle 3"/>
          <p:cNvSpPr>
            <a:spLocks noGrp="1" noChangeArrowheads="1"/>
          </p:cNvSpPr>
          <p:nvPr>
            <p:ph type="dt" idx="1"/>
          </p:nvPr>
        </p:nvSpPr>
        <p:spPr bwMode="auto">
          <a:xfrm>
            <a:off x="3681413" y="280988"/>
            <a:ext cx="2760662"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5675">
              <a:spcBef>
                <a:spcPct val="0"/>
              </a:spcBef>
              <a:buClrTx/>
              <a:buSzTx/>
              <a:buFontTx/>
              <a:buNone/>
              <a:defRPr sz="1000">
                <a:solidFill>
                  <a:schemeClr val="tx1"/>
                </a:solidFill>
              </a:defRPr>
            </a:lvl1pPr>
          </a:lstStyle>
          <a:p>
            <a:endParaRPr lang="de-CH"/>
          </a:p>
        </p:txBody>
      </p:sp>
      <p:sp>
        <p:nvSpPr>
          <p:cNvPr id="3076" name="Rectangle 4"/>
          <p:cNvSpPr>
            <a:spLocks noGrp="1" noRot="1" noChangeAspect="1" noChangeArrowheads="1" noTextEdit="1"/>
          </p:cNvSpPr>
          <p:nvPr>
            <p:ph type="sldImg" idx="2"/>
          </p:nvPr>
        </p:nvSpPr>
        <p:spPr bwMode="auto">
          <a:xfrm>
            <a:off x="727075" y="561975"/>
            <a:ext cx="5697538" cy="42719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27075" y="5075238"/>
            <a:ext cx="5697538" cy="4346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sp>
        <p:nvSpPr>
          <p:cNvPr id="3078" name="Rectangle 6"/>
          <p:cNvSpPr>
            <a:spLocks noGrp="1" noChangeArrowheads="1"/>
          </p:cNvSpPr>
          <p:nvPr>
            <p:ph type="ftr" sz="quarter" idx="4"/>
          </p:nvPr>
        </p:nvSpPr>
        <p:spPr bwMode="auto">
          <a:xfrm>
            <a:off x="727075" y="9421813"/>
            <a:ext cx="2946400" cy="274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5675">
              <a:spcBef>
                <a:spcPct val="0"/>
              </a:spcBef>
              <a:buClrTx/>
              <a:buSzTx/>
              <a:buFontTx/>
              <a:buNone/>
              <a:defRPr sz="1000">
                <a:solidFill>
                  <a:schemeClr val="tx1"/>
                </a:solidFill>
              </a:defRPr>
            </a:lvl1pPr>
          </a:lstStyle>
          <a:p>
            <a:endParaRPr lang="de-CH"/>
          </a:p>
        </p:txBody>
      </p:sp>
      <p:sp>
        <p:nvSpPr>
          <p:cNvPr id="3079" name="Rectangle 7"/>
          <p:cNvSpPr>
            <a:spLocks noGrp="1" noChangeArrowheads="1"/>
          </p:cNvSpPr>
          <p:nvPr>
            <p:ph type="sldNum" sz="quarter" idx="5"/>
          </p:nvPr>
        </p:nvSpPr>
        <p:spPr bwMode="auto">
          <a:xfrm>
            <a:off x="3678238" y="9431338"/>
            <a:ext cx="2763837" cy="274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5675">
              <a:spcBef>
                <a:spcPct val="0"/>
              </a:spcBef>
              <a:buClrTx/>
              <a:buSzTx/>
              <a:buFontTx/>
              <a:buNone/>
              <a:defRPr sz="1000">
                <a:solidFill>
                  <a:schemeClr val="tx1"/>
                </a:solidFill>
              </a:defRPr>
            </a:lvl1pPr>
          </a:lstStyle>
          <a:p>
            <a:fld id="{A0239918-28CE-4D11-B3E7-F081633BBFDA}" type="slidenum">
              <a:rPr lang="de-CH"/>
              <a:pPr/>
              <a:t>‹#›</a:t>
            </a:fld>
            <a:endParaRPr lang="de-CH"/>
          </a:p>
        </p:txBody>
      </p:sp>
    </p:spTree>
  </p:cSld>
  <p:clrMap bg1="lt1" tx1="dk1" bg2="lt2" tx2="dk2" accent1="accent1" accent2="accent2" accent3="accent3" accent4="accent4" accent5="accent5" accent6="accent6" hlink="hlink" folHlink="folHlink"/>
  <p:notesStyle>
    <a:lvl1pPr algn="l" rtl="0" fontAlgn="base">
      <a:lnSpc>
        <a:spcPct val="110000"/>
      </a:lnSpc>
      <a:spcBef>
        <a:spcPct val="50000"/>
      </a:spcBef>
      <a:spcAft>
        <a:spcPct val="0"/>
      </a:spcAft>
      <a:defRPr sz="1000" kern="1200">
        <a:solidFill>
          <a:schemeClr val="tx1"/>
        </a:solidFill>
        <a:latin typeface="Arial" charset="0"/>
        <a:ea typeface="+mn-ea"/>
        <a:cs typeface="Arial" charset="0"/>
      </a:defRPr>
    </a:lvl1pPr>
    <a:lvl2pPr marL="457200" algn="l" rtl="0" fontAlgn="base">
      <a:lnSpc>
        <a:spcPct val="110000"/>
      </a:lnSpc>
      <a:spcBef>
        <a:spcPct val="50000"/>
      </a:spcBef>
      <a:spcAft>
        <a:spcPct val="0"/>
      </a:spcAft>
      <a:defRPr sz="1000" kern="1200">
        <a:solidFill>
          <a:schemeClr val="tx1"/>
        </a:solidFill>
        <a:latin typeface="Arial" charset="0"/>
        <a:ea typeface="+mn-ea"/>
        <a:cs typeface="Arial" charset="0"/>
      </a:defRPr>
    </a:lvl2pPr>
    <a:lvl3pPr marL="914400" algn="l" rtl="0" fontAlgn="base">
      <a:lnSpc>
        <a:spcPct val="110000"/>
      </a:lnSpc>
      <a:spcBef>
        <a:spcPct val="50000"/>
      </a:spcBef>
      <a:spcAft>
        <a:spcPct val="0"/>
      </a:spcAft>
      <a:defRPr sz="1000" kern="1200">
        <a:solidFill>
          <a:schemeClr val="tx1"/>
        </a:solidFill>
        <a:latin typeface="Arial" charset="0"/>
        <a:ea typeface="+mn-ea"/>
        <a:cs typeface="Arial" charset="0"/>
      </a:defRPr>
    </a:lvl3pPr>
    <a:lvl4pPr marL="1371600" algn="l" rtl="0" fontAlgn="base">
      <a:lnSpc>
        <a:spcPct val="110000"/>
      </a:lnSpc>
      <a:spcBef>
        <a:spcPct val="50000"/>
      </a:spcBef>
      <a:spcAft>
        <a:spcPct val="0"/>
      </a:spcAft>
      <a:defRPr sz="1000" kern="1200">
        <a:solidFill>
          <a:schemeClr val="tx1"/>
        </a:solidFill>
        <a:latin typeface="Arial" charset="0"/>
        <a:ea typeface="+mn-ea"/>
        <a:cs typeface="Arial" charset="0"/>
      </a:defRPr>
    </a:lvl4pPr>
    <a:lvl5pPr marL="1828800" algn="l" rtl="0" fontAlgn="base">
      <a:lnSpc>
        <a:spcPct val="110000"/>
      </a:lnSpc>
      <a:spcBef>
        <a:spcPct val="5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CAC6E5-D3B4-49FC-9647-229275D756A8}" type="slidenum">
              <a:rPr lang="de-CH"/>
              <a:pPr/>
              <a:t>1</a:t>
            </a:fld>
            <a:endParaRPr lang="de-CH"/>
          </a:p>
        </p:txBody>
      </p:sp>
      <p:sp>
        <p:nvSpPr>
          <p:cNvPr id="2078722" name="Rectangle 7"/>
          <p:cNvSpPr txBox="1">
            <a:spLocks noGrp="1" noChangeArrowheads="1"/>
          </p:cNvSpPr>
          <p:nvPr/>
        </p:nvSpPr>
        <p:spPr bwMode="auto">
          <a:xfrm>
            <a:off x="3851275" y="9431338"/>
            <a:ext cx="2946400" cy="495300"/>
          </a:xfrm>
          <a:prstGeom prst="rect">
            <a:avLst/>
          </a:prstGeom>
          <a:noFill/>
          <a:ln w="9525">
            <a:noFill/>
            <a:miter lim="800000"/>
            <a:headEnd/>
            <a:tailEnd/>
          </a:ln>
        </p:spPr>
        <p:txBody>
          <a:bodyPr lIns="95529" tIns="47764" rIns="95529" bIns="47764" anchor="b"/>
          <a:lstStyle/>
          <a:p>
            <a:pPr algn="r" defTabSz="955675">
              <a:spcBef>
                <a:spcPct val="0"/>
              </a:spcBef>
              <a:buClrTx/>
              <a:buSzTx/>
              <a:buFontTx/>
              <a:buNone/>
            </a:pPr>
            <a:fld id="{1903CC78-23CA-40FF-9346-47DBE2FA1585}" type="slidenum">
              <a:rPr lang="de-CH" sz="1300">
                <a:solidFill>
                  <a:schemeClr val="tx1"/>
                </a:solidFill>
                <a:cs typeface="Arial" charset="0"/>
              </a:rPr>
              <a:pPr algn="r" defTabSz="955675">
                <a:spcBef>
                  <a:spcPct val="0"/>
                </a:spcBef>
                <a:buClrTx/>
                <a:buSzTx/>
                <a:buFontTx/>
                <a:buNone/>
              </a:pPr>
              <a:t>1</a:t>
            </a:fld>
            <a:endParaRPr lang="de-CH" sz="1300">
              <a:solidFill>
                <a:schemeClr val="tx1"/>
              </a:solidFill>
              <a:cs typeface="Arial" charset="0"/>
            </a:endParaRPr>
          </a:p>
        </p:txBody>
      </p:sp>
      <p:sp>
        <p:nvSpPr>
          <p:cNvPr id="2078723" name="Rectangle 2"/>
          <p:cNvSpPr>
            <a:spLocks noGrp="1" noRot="1" noChangeAspect="1" noChangeArrowheads="1" noTextEdit="1"/>
          </p:cNvSpPr>
          <p:nvPr>
            <p:ph type="sldImg"/>
          </p:nvPr>
        </p:nvSpPr>
        <p:spPr>
          <a:xfrm>
            <a:off x="917575" y="744538"/>
            <a:ext cx="4964113" cy="3722687"/>
          </a:xfrm>
          <a:ln/>
        </p:spPr>
      </p:sp>
      <p:sp>
        <p:nvSpPr>
          <p:cNvPr id="2078724" name="Rectangle 3"/>
          <p:cNvSpPr>
            <a:spLocks noGrp="1" noChangeArrowheads="1"/>
          </p:cNvSpPr>
          <p:nvPr>
            <p:ph type="body" idx="1"/>
          </p:nvPr>
        </p:nvSpPr>
        <p:spPr>
          <a:xfrm>
            <a:off x="906463" y="4714875"/>
            <a:ext cx="4984750" cy="4467225"/>
          </a:xfrm>
        </p:spPr>
        <p:txBody>
          <a:bodyPr lIns="95529" tIns="47764" rIns="95529" bIns="47764"/>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2C5323D1-42CA-4C20-B9E4-7B90C2C2A63A}" type="slidenum">
              <a:rPr lang="de-CH" smtClean="0">
                <a:cs typeface="Arial" charset="0"/>
              </a:rPr>
              <a:pPr/>
              <a:t>9</a:t>
            </a:fld>
            <a:endParaRPr lang="de-CH"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EE7B9-CB46-4BCF-9074-974F35DF6EAA}" type="slidenum">
              <a:rPr lang="de-CH"/>
              <a:pPr/>
              <a:t>13</a:t>
            </a:fld>
            <a:endParaRPr lang="de-CH"/>
          </a:p>
        </p:txBody>
      </p:sp>
      <p:sp>
        <p:nvSpPr>
          <p:cNvPr id="2208770" name="Rectangle 2"/>
          <p:cNvSpPr>
            <a:spLocks noGrp="1" noRot="1" noChangeAspect="1" noChangeArrowheads="1" noTextEdit="1"/>
          </p:cNvSpPr>
          <p:nvPr>
            <p:ph type="sldImg"/>
          </p:nvPr>
        </p:nvSpPr>
        <p:spPr>
          <a:ln/>
        </p:spPr>
      </p:sp>
      <p:sp>
        <p:nvSpPr>
          <p:cNvPr id="2208771" name="Rectangle 3"/>
          <p:cNvSpPr>
            <a:spLocks noGrp="1" noChangeArrowheads="1"/>
          </p:cNvSpPr>
          <p:nvPr>
            <p:ph type="body" idx="1"/>
          </p:nvPr>
        </p:nvSpPr>
        <p:spPr/>
        <p:txBody>
          <a:bodyPr/>
          <a:lstStyle/>
          <a:p>
            <a:pPr>
              <a:lnSpc>
                <a:spcPct val="90000"/>
              </a:lnSpc>
            </a:pPr>
            <a:r>
              <a:rPr lang="en-US" sz="800" b="1" dirty="0"/>
              <a:t>Access Management</a:t>
            </a:r>
          </a:p>
          <a:p>
            <a:pPr>
              <a:lnSpc>
                <a:spcPct val="90000"/>
              </a:lnSpc>
            </a:pPr>
            <a:r>
              <a:rPr lang="en-US" sz="800" dirty="0"/>
              <a:t>Access Management is a set of functions that may be divided in the two following main branches: </a:t>
            </a:r>
            <a:r>
              <a:rPr lang="en-US" sz="800" b="1" dirty="0"/>
              <a:t>• Access Control, • Override Control</a:t>
            </a:r>
          </a:p>
          <a:p>
            <a:pPr>
              <a:lnSpc>
                <a:spcPct val="90000"/>
              </a:lnSpc>
            </a:pPr>
            <a:r>
              <a:rPr lang="en-US" sz="800" b="1" dirty="0"/>
              <a:t>Access Control</a:t>
            </a:r>
          </a:p>
          <a:p>
            <a:pPr>
              <a:lnSpc>
                <a:spcPct val="90000"/>
              </a:lnSpc>
            </a:pPr>
            <a:r>
              <a:rPr lang="en-US" sz="800" dirty="0"/>
              <a:t>AC 800M HI controller need to be able to communicate with other safety controllers and with process control systems on the same network. This enables use of common HSI facilities and introduces the possibility of connecting external equipment used in the process operation and production monitoring also to the safety system. Undesired access is therefore necessary to avoid, by implementing an access control function. </a:t>
            </a:r>
          </a:p>
          <a:p>
            <a:pPr>
              <a:lnSpc>
                <a:spcPct val="90000"/>
              </a:lnSpc>
            </a:pPr>
            <a:r>
              <a:rPr lang="en-US" sz="800" b="1" dirty="0"/>
              <a:t>User Re-authentication and Double Authentication</a:t>
            </a:r>
          </a:p>
          <a:p>
            <a:pPr>
              <a:lnSpc>
                <a:spcPct val="90000"/>
              </a:lnSpc>
            </a:pPr>
            <a:r>
              <a:rPr lang="en-US" sz="800" dirty="0"/>
              <a:t>Re-authentication can be optionally used for critical operations such as writes to the control system, batch operations, and configuration changes. This option forces the user to re-supply his/her user credentials before the operation is executed.</a:t>
            </a:r>
          </a:p>
          <a:p>
            <a:pPr>
              <a:lnSpc>
                <a:spcPct val="90000"/>
              </a:lnSpc>
            </a:pPr>
            <a:r>
              <a:rPr lang="en-US" sz="800" dirty="0"/>
              <a:t>A double authentication may also be optionally used. In this case an additional person who has the respective secondary authentication authority has to give username and password in order to approve the operation.</a:t>
            </a:r>
          </a:p>
          <a:p>
            <a:pPr>
              <a:lnSpc>
                <a:spcPct val="90000"/>
              </a:lnSpc>
            </a:pPr>
            <a:r>
              <a:rPr lang="en-US" sz="800" dirty="0"/>
              <a:t>(1. User re-authentication and double authentication are together with user log-over, see User log-over on page 42, called Advanced Access Control in price lists, etc.)</a:t>
            </a:r>
          </a:p>
          <a:p>
            <a:pPr>
              <a:lnSpc>
                <a:spcPct val="90000"/>
              </a:lnSpc>
            </a:pPr>
            <a:r>
              <a:rPr lang="en-US" sz="800" b="1" dirty="0"/>
              <a:t>Override Control</a:t>
            </a:r>
          </a:p>
          <a:p>
            <a:pPr>
              <a:lnSpc>
                <a:spcPct val="90000"/>
              </a:lnSpc>
            </a:pPr>
            <a:r>
              <a:rPr lang="en-US" sz="800" dirty="0"/>
              <a:t>The use of override functions in safety related equipment introduces a potential hazard to the installation and to the people it is designed to secure. Any force of a safety critical input or output represents a degradation of the safety level and a possibility for failure on demand. Nevertheless, such functions are necessary to gain a reasonable availability of the process. All field equipment needs maintenance or replacement at regular intervals and this is included in the design of the safety system regarding e.g. number, wiring and location of field instruments. In these cases the safety level may be maintained</a:t>
            </a:r>
          </a:p>
          <a:p>
            <a:pPr>
              <a:lnSpc>
                <a:spcPct val="90000"/>
              </a:lnSpc>
            </a:pPr>
            <a:r>
              <a:rPr lang="en-US" sz="800" dirty="0"/>
              <a:t>by other measures, while necessary maintenance operations are carried out. Access management enable project/application specific configuration of the appropriate level of restrictions regarding operation of the AC 800M HI controllers</a:t>
            </a:r>
          </a:p>
          <a:p>
            <a:pPr>
              <a:lnSpc>
                <a:spcPct val="90000"/>
              </a:lnSpc>
            </a:pPr>
            <a:r>
              <a:rPr lang="en-US" sz="800" dirty="0"/>
              <a:t>and have the following functionality: </a:t>
            </a:r>
          </a:p>
          <a:p>
            <a:pPr>
              <a:lnSpc>
                <a:spcPct val="90000"/>
              </a:lnSpc>
            </a:pPr>
            <a:r>
              <a:rPr lang="en-US" sz="800" dirty="0"/>
              <a:t>	• Setting forced I/O points in an application will be restricted by the access control mechanisms.  The override control restricts the number of concurrent forced I/O points</a:t>
            </a:r>
          </a:p>
          <a:p>
            <a:pPr>
              <a:lnSpc>
                <a:spcPct val="90000"/>
              </a:lnSpc>
            </a:pPr>
            <a:r>
              <a:rPr lang="en-US" sz="800" dirty="0"/>
              <a:t>	• User configurable maximum number of forced I/O points in the application when programming a SIL application in the Control Builder M </a:t>
            </a:r>
          </a:p>
          <a:p>
            <a:pPr>
              <a:lnSpc>
                <a:spcPct val="90000"/>
              </a:lnSpc>
            </a:pPr>
            <a:r>
              <a:rPr lang="en-US" sz="800" dirty="0"/>
              <a:t>	• The Access Management system software will keep track of the number of forced I/O points for each application as well as make the figures visible</a:t>
            </a:r>
          </a:p>
          <a:p>
            <a:pPr>
              <a:lnSpc>
                <a:spcPct val="90000"/>
              </a:lnSpc>
            </a:pPr>
            <a:r>
              <a:rPr lang="en-US" sz="800" dirty="0"/>
              <a:t>	• If the maximum number of forced I/O points is reached, the user will be notified by a system event and the force will not be set </a:t>
            </a:r>
          </a:p>
          <a:p>
            <a:pPr>
              <a:lnSpc>
                <a:spcPct val="90000"/>
              </a:lnSpc>
            </a:pPr>
            <a:r>
              <a:rPr lang="en-US" sz="800" dirty="0"/>
              <a:t>	• System event or alarm upon force (operator write actions) </a:t>
            </a:r>
          </a:p>
          <a:p>
            <a:pPr>
              <a:lnSpc>
                <a:spcPct val="90000"/>
              </a:lnSpc>
            </a:pPr>
            <a:r>
              <a:rPr lang="en-US" sz="800" dirty="0"/>
              <a:t>	• Audit trail</a:t>
            </a:r>
          </a:p>
          <a:p>
            <a:pPr>
              <a:lnSpc>
                <a:spcPct val="90000"/>
              </a:lnSpc>
            </a:pPr>
            <a:r>
              <a:rPr lang="en-US" sz="700" b="1" dirty="0"/>
              <a:t>//// Text from the overview.</a:t>
            </a:r>
          </a:p>
          <a:p>
            <a:pPr>
              <a:lnSpc>
                <a:spcPct val="80000"/>
              </a:lnSpc>
            </a:pPr>
            <a:r>
              <a:rPr lang="en-US" sz="700" dirty="0"/>
              <a:t>Access Control to SIL applications includes functionality for configuration, operations and maintenance. When designing a SIL application, each safety object is given an applicable access level; Read Only, Confirm or Confirm and Access Enable. In Operations, these SIL access levels are automatically enabled. However for the highest access level, a physical input must be enabled to secure authorized access. When Access Enable is active, permission is given to make online changes in the SIL application.</a:t>
            </a:r>
          </a:p>
          <a:p>
            <a:pPr>
              <a:lnSpc>
                <a:spcPct val="80000"/>
              </a:lnSpc>
            </a:pPr>
            <a:r>
              <a:rPr lang="en-US" sz="700" dirty="0"/>
              <a:t>Confirm Operation, together with Access Control, is the embedded firewall mechanism for safe access of object variables during operation and maintenance.</a:t>
            </a:r>
          </a:p>
          <a:p>
            <a:pPr>
              <a:lnSpc>
                <a:spcPct val="80000"/>
              </a:lnSpc>
            </a:pPr>
            <a:r>
              <a:rPr lang="en-US" sz="700" dirty="0"/>
              <a:t>Force Control, Override Control, or Bypass Management functionality is necessary to maintain availability of the process in many situations, for example during automatic startup or maintenance of SIS related field equipment.</a:t>
            </a:r>
          </a:p>
          <a:p>
            <a:pPr>
              <a:lnSpc>
                <a:spcPct val="80000"/>
              </a:lnSpc>
            </a:pPr>
            <a:r>
              <a:rPr lang="en-US" sz="700" dirty="0"/>
              <a:t>The Force Control in the AC 800xA HI follows the lifecycle of the SIS. During design of a SIL application, the safety engineer defines the maximum number of concurrent forced inputs and outputs. During operations and maintenance, the Access Management SW keeps track of the active number of forced I/O points. This information is presented via the safety operator's personalized workplace. To meet regulatory compliance, a Digital Input is embedded in the SIS for Reset of all forces. In case it is not possible to reset, the operator may reset all forces through the workplace. An output “Any Force Active” feedback signal is also available.</a:t>
            </a:r>
          </a:p>
          <a:p>
            <a:pPr>
              <a:lnSpc>
                <a:spcPct val="80000"/>
              </a:lnSpc>
            </a:pPr>
            <a:endParaRPr lang="en-US" sz="700" dirty="0"/>
          </a:p>
          <a:p>
            <a:pPr>
              <a:lnSpc>
                <a:spcPct val="90000"/>
              </a:lnSpc>
            </a:pPr>
            <a:endParaRPr lang="nb-NO"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A75CAB-F579-47B0-A4CD-8B788450E27E}" type="slidenum">
              <a:rPr lang="de-CH" smtClean="0"/>
              <a:pPr/>
              <a:t>16</a:t>
            </a:fld>
            <a:endParaRPr lang="de-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9E441D60-A264-4BE4-9F91-053EDDADADA5}" type="slidenum">
              <a:rPr lang="de-CH" smtClean="0"/>
              <a:pPr/>
              <a:t>18</a:t>
            </a:fld>
            <a:endParaRPr lang="de-CH"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r>
              <a:rPr lang="it-IT" smtClean="0"/>
              <a:t>Stress the fact that proven in use move to the owner</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E017782-16C3-4A44-835A-91A26AFB36D0}" type="slidenum">
              <a:rPr lang="de-CH" smtClean="0"/>
              <a:pPr/>
              <a:t>20</a:t>
            </a:fld>
            <a:endParaRPr lang="de-CH"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10102-F722-438B-BB24-A4B66C11956B}" type="slidenum">
              <a:rPr lang="de-CH"/>
              <a:pPr/>
              <a:t>22</a:t>
            </a:fld>
            <a:endParaRPr lang="de-CH"/>
          </a:p>
        </p:txBody>
      </p:sp>
      <p:sp>
        <p:nvSpPr>
          <p:cNvPr id="2213890" name="Rectangle 2"/>
          <p:cNvSpPr>
            <a:spLocks noGrp="1" noRot="1" noChangeAspect="1" noChangeArrowheads="1" noTextEdit="1"/>
          </p:cNvSpPr>
          <p:nvPr>
            <p:ph type="sldImg"/>
          </p:nvPr>
        </p:nvSpPr>
        <p:spPr>
          <a:ln/>
        </p:spPr>
      </p:sp>
      <p:sp>
        <p:nvSpPr>
          <p:cNvPr id="2213891" name="Rectangle 3"/>
          <p:cNvSpPr>
            <a:spLocks noGrp="1" noChangeArrowheads="1"/>
          </p:cNvSpPr>
          <p:nvPr>
            <p:ph type="body" idx="1"/>
          </p:nvPr>
        </p:nvSpPr>
        <p:spPr/>
        <p:txBody>
          <a:bodyPr/>
          <a:lstStyle/>
          <a:p>
            <a:r>
              <a:rPr lang="en-US" dirty="0"/>
              <a:t>There are several functions available for the projects not being part of the standard product.</a:t>
            </a:r>
          </a:p>
          <a:p>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F8A8C-9EE9-4343-A36E-F4FF7AD05413}" type="slidenum">
              <a:rPr lang="de-CH"/>
              <a:pPr/>
              <a:t>29</a:t>
            </a:fld>
            <a:endParaRPr lang="de-CH"/>
          </a:p>
        </p:txBody>
      </p:sp>
      <p:sp>
        <p:nvSpPr>
          <p:cNvPr id="2469890" name="Rectangle 2"/>
          <p:cNvSpPr>
            <a:spLocks noGrp="1" noRot="1" noChangeAspect="1" noChangeArrowheads="1" noTextEdit="1"/>
          </p:cNvSpPr>
          <p:nvPr>
            <p:ph type="sldImg"/>
          </p:nvPr>
        </p:nvSpPr>
        <p:spPr>
          <a:xfrm>
            <a:off x="915988" y="744538"/>
            <a:ext cx="4964112" cy="3722687"/>
          </a:xfrm>
          <a:ln/>
        </p:spPr>
      </p:sp>
      <p:sp>
        <p:nvSpPr>
          <p:cNvPr id="2469891" name="Rectangle 3"/>
          <p:cNvSpPr>
            <a:spLocks noGrp="1" noChangeArrowheads="1"/>
          </p:cNvSpPr>
          <p:nvPr>
            <p:ph type="body" idx="1"/>
          </p:nvPr>
        </p:nvSpPr>
        <p:spPr>
          <a:xfrm>
            <a:off x="1141413" y="4714875"/>
            <a:ext cx="4516437" cy="4467225"/>
          </a:xfrm>
        </p:spPr>
        <p:txBody>
          <a:bodyPr lIns="86955" tIns="43478" rIns="86955" bIns="43478"/>
          <a:lstStyle/>
          <a:p>
            <a:endParaRPr lang="en-US" sz="900"/>
          </a:p>
          <a:p>
            <a:r>
              <a:rPr lang="en-US" sz="900"/>
              <a:t>Unique to ABB is a full scope of supply from defining safety requirements to maintaining safety over the entire lifecycle of the facility.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0C3F2-DB21-4BD1-BB1C-C77F930B2B43}" type="slidenum">
              <a:rPr lang="de-CH"/>
              <a:pPr/>
              <a:t>31</a:t>
            </a:fld>
            <a:endParaRPr lang="de-CH"/>
          </a:p>
        </p:txBody>
      </p:sp>
      <p:sp>
        <p:nvSpPr>
          <p:cNvPr id="2056194" name="Rectangle 2"/>
          <p:cNvSpPr>
            <a:spLocks noGrp="1" noRot="1" noChangeAspect="1" noChangeArrowheads="1" noTextEdit="1"/>
          </p:cNvSpPr>
          <p:nvPr>
            <p:ph type="sldImg"/>
          </p:nvPr>
        </p:nvSpPr>
        <p:spPr>
          <a:xfrm>
            <a:off x="917575" y="744538"/>
            <a:ext cx="4964113" cy="3722687"/>
          </a:xfrm>
          <a:ln/>
        </p:spPr>
      </p:sp>
      <p:sp>
        <p:nvSpPr>
          <p:cNvPr id="2056195" name="Rectangle 3"/>
          <p:cNvSpPr>
            <a:spLocks noGrp="1" noChangeArrowheads="1"/>
          </p:cNvSpPr>
          <p:nvPr>
            <p:ph type="body" idx="1"/>
          </p:nvPr>
        </p:nvSpPr>
        <p:spPr>
          <a:xfrm>
            <a:off x="906463" y="4714875"/>
            <a:ext cx="4984750" cy="4467225"/>
          </a:xfrm>
        </p:spPr>
        <p:txBody>
          <a:bodyPr lIns="95529" tIns="47764" rIns="95529" bIns="47764"/>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56" name="Rectangle 260"/>
          <p:cNvSpPr>
            <a:spLocks noChangeArrowheads="1"/>
          </p:cNvSpPr>
          <p:nvPr userDrawn="1"/>
        </p:nvSpPr>
        <p:spPr bwMode="auto">
          <a:xfrm>
            <a:off x="215900" y="223838"/>
            <a:ext cx="8712200" cy="5976937"/>
          </a:xfrm>
          <a:prstGeom prst="rect">
            <a:avLst/>
          </a:prstGeom>
          <a:solidFill>
            <a:schemeClr val="tx1"/>
          </a:solidFill>
          <a:ln w="9525">
            <a:noFill/>
            <a:miter lim="800000"/>
            <a:headEnd/>
            <a:tailEnd/>
          </a:ln>
          <a:effectLst/>
        </p:spPr>
        <p:txBody>
          <a:bodyPr wrap="none" lIns="90000" tIns="46800" rIns="90000" bIns="46800" anchor="ctr"/>
          <a:lstStyle/>
          <a:p>
            <a:endParaRPr lang="en-US"/>
          </a:p>
        </p:txBody>
      </p:sp>
      <p:sp>
        <p:nvSpPr>
          <p:cNvPr id="4130" name="Rectangle 34"/>
          <p:cNvSpPr>
            <a:spLocks noGrp="1" noChangeArrowheads="1"/>
          </p:cNvSpPr>
          <p:nvPr>
            <p:ph type="ctrTitle"/>
          </p:nvPr>
        </p:nvSpPr>
        <p:spPr>
          <a:xfrm>
            <a:off x="215900" y="4184650"/>
            <a:ext cx="8712200" cy="2016125"/>
          </a:xfrm>
        </p:spPr>
        <p:txBody>
          <a:bodyPr lIns="144000" tIns="0" rIns="0"/>
          <a:lstStyle>
            <a:lvl1pPr>
              <a:defRPr sz="4000">
                <a:solidFill>
                  <a:srgbClr val="FF6C00"/>
                </a:solidFill>
              </a:defRPr>
            </a:lvl1pPr>
          </a:lstStyle>
          <a:p>
            <a:r>
              <a:rPr lang="en-GB" dirty="0" err="1"/>
              <a:t>Mastertitelformat</a:t>
            </a:r>
            <a:r>
              <a:rPr lang="en-GB" dirty="0"/>
              <a:t> </a:t>
            </a:r>
            <a:r>
              <a:rPr lang="en-GB" dirty="0" err="1"/>
              <a:t>bearbeiten</a:t>
            </a:r>
            <a:endParaRPr lang="en-GB" dirty="0"/>
          </a:p>
        </p:txBody>
      </p:sp>
      <p:sp>
        <p:nvSpPr>
          <p:cNvPr id="4138" name="Rectangle 42"/>
          <p:cNvSpPr>
            <a:spLocks noGrp="1" noChangeArrowheads="1"/>
          </p:cNvSpPr>
          <p:nvPr>
            <p:ph type="subTitle" sz="quarter" idx="1"/>
          </p:nvPr>
        </p:nvSpPr>
        <p:spPr>
          <a:xfrm>
            <a:off x="215900" y="3968750"/>
            <a:ext cx="8712200" cy="215900"/>
          </a:xfrm>
        </p:spPr>
        <p:txBody>
          <a:bodyPr lIns="169200"/>
          <a:lstStyle>
            <a:lvl1pPr marL="0" indent="0">
              <a:buFont typeface="Wingdings" pitchFamily="2" charset="2"/>
              <a:buNone/>
              <a:defRPr sz="1200" b="1">
                <a:solidFill>
                  <a:schemeClr val="bg1"/>
                </a:solidFill>
              </a:defRPr>
            </a:lvl1pPr>
          </a:lstStyle>
          <a:p>
            <a:r>
              <a:rPr lang="de-CH"/>
              <a:t>Master-Untertitelformat bearbeiten</a:t>
            </a:r>
          </a:p>
        </p:txBody>
      </p:sp>
      <p:grpSp>
        <p:nvGrpSpPr>
          <p:cNvPr id="4300" name="shpGridNormal" hidden="1"/>
          <p:cNvGrpSpPr>
            <a:grpSpLocks/>
          </p:cNvGrpSpPr>
          <p:nvPr userDrawn="1"/>
        </p:nvGrpSpPr>
        <p:grpSpPr bwMode="auto">
          <a:xfrm>
            <a:off x="325438" y="434975"/>
            <a:ext cx="8496300" cy="5983288"/>
            <a:chOff x="292" y="389"/>
            <a:chExt cx="7611" cy="5361"/>
          </a:xfrm>
        </p:grpSpPr>
        <p:sp>
          <p:nvSpPr>
            <p:cNvPr id="4301" name="Rectangle 205" hidden="1"/>
            <p:cNvSpPr>
              <a:spLocks noChangeArrowheads="1"/>
            </p:cNvSpPr>
            <p:nvPr userDrawn="1"/>
          </p:nvSpPr>
          <p:spPr bwMode="auto">
            <a:xfrm>
              <a:off x="292" y="389"/>
              <a:ext cx="7610" cy="5361"/>
            </a:xfrm>
            <a:prstGeom prst="rect">
              <a:avLst/>
            </a:prstGeom>
            <a:noFill/>
            <a:ln w="19050">
              <a:solidFill>
                <a:srgbClr val="8BA2B2"/>
              </a:solidFill>
              <a:prstDash val="dash"/>
              <a:miter lim="800000"/>
              <a:headEnd/>
              <a:tailEnd/>
            </a:ln>
            <a:effectLst/>
          </p:spPr>
          <p:txBody>
            <a:bodyPr lIns="0" tIns="0" rIns="0" bIns="0" anchor="ctr"/>
            <a:lstStyle/>
            <a:p>
              <a:pPr defTabSz="642938">
                <a:spcBef>
                  <a:spcPct val="0"/>
                </a:spcBef>
                <a:buClrTx/>
                <a:buSzTx/>
                <a:buFontTx/>
                <a:buNone/>
              </a:pPr>
              <a:endParaRPr lang="en-GB" sz="1700">
                <a:solidFill>
                  <a:schemeClr val="tx1"/>
                </a:solidFill>
              </a:endParaRPr>
            </a:p>
          </p:txBody>
        </p:sp>
        <p:sp>
          <p:nvSpPr>
            <p:cNvPr id="4302" name="Line 206" hidden="1"/>
            <p:cNvSpPr>
              <a:spLocks noChangeShapeType="1"/>
            </p:cNvSpPr>
            <p:nvPr userDrawn="1"/>
          </p:nvSpPr>
          <p:spPr bwMode="auto">
            <a:xfrm>
              <a:off x="311" y="927"/>
              <a:ext cx="7568"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3" name="Line 207" hidden="1"/>
            <p:cNvSpPr>
              <a:spLocks noChangeShapeType="1"/>
            </p:cNvSpPr>
            <p:nvPr userDrawn="1"/>
          </p:nvSpPr>
          <p:spPr bwMode="auto">
            <a:xfrm>
              <a:off x="311" y="1460"/>
              <a:ext cx="7592"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4" name="Line 208" hidden="1"/>
            <p:cNvSpPr>
              <a:spLocks noChangeShapeType="1"/>
            </p:cNvSpPr>
            <p:nvPr userDrawn="1"/>
          </p:nvSpPr>
          <p:spPr bwMode="auto">
            <a:xfrm>
              <a:off x="311" y="2002"/>
              <a:ext cx="7588"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5" name="Line 209" hidden="1"/>
            <p:cNvSpPr>
              <a:spLocks noChangeShapeType="1"/>
            </p:cNvSpPr>
            <p:nvPr userDrawn="1"/>
          </p:nvSpPr>
          <p:spPr bwMode="auto">
            <a:xfrm>
              <a:off x="311" y="2531"/>
              <a:ext cx="7584" cy="2"/>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6" name="Line 210" hidden="1"/>
            <p:cNvSpPr>
              <a:spLocks noChangeShapeType="1"/>
            </p:cNvSpPr>
            <p:nvPr userDrawn="1"/>
          </p:nvSpPr>
          <p:spPr bwMode="auto">
            <a:xfrm>
              <a:off x="311" y="3067"/>
              <a:ext cx="7588" cy="2"/>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7" name="Line 211" hidden="1"/>
            <p:cNvSpPr>
              <a:spLocks noChangeShapeType="1"/>
            </p:cNvSpPr>
            <p:nvPr userDrawn="1"/>
          </p:nvSpPr>
          <p:spPr bwMode="auto">
            <a:xfrm>
              <a:off x="311" y="3604"/>
              <a:ext cx="7592"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8" name="Line 212" hidden="1"/>
            <p:cNvSpPr>
              <a:spLocks noChangeShapeType="1"/>
            </p:cNvSpPr>
            <p:nvPr userDrawn="1"/>
          </p:nvSpPr>
          <p:spPr bwMode="auto">
            <a:xfrm>
              <a:off x="311" y="4144"/>
              <a:ext cx="7588"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09" name="Line 213" hidden="1"/>
            <p:cNvSpPr>
              <a:spLocks noChangeShapeType="1"/>
            </p:cNvSpPr>
            <p:nvPr userDrawn="1"/>
          </p:nvSpPr>
          <p:spPr bwMode="auto">
            <a:xfrm>
              <a:off x="293" y="4679"/>
              <a:ext cx="7602"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10" name="Line 214" hidden="1"/>
            <p:cNvSpPr>
              <a:spLocks noChangeShapeType="1"/>
            </p:cNvSpPr>
            <p:nvPr userDrawn="1"/>
          </p:nvSpPr>
          <p:spPr bwMode="auto">
            <a:xfrm>
              <a:off x="293" y="5216"/>
              <a:ext cx="7604"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11" name="Line 215" hidden="1"/>
            <p:cNvSpPr>
              <a:spLocks noChangeShapeType="1"/>
            </p:cNvSpPr>
            <p:nvPr userDrawn="1"/>
          </p:nvSpPr>
          <p:spPr bwMode="auto">
            <a:xfrm>
              <a:off x="1281"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12" name="Line 216" hidden="1"/>
            <p:cNvSpPr>
              <a:spLocks noChangeShapeType="1"/>
            </p:cNvSpPr>
            <p:nvPr userDrawn="1"/>
          </p:nvSpPr>
          <p:spPr bwMode="auto">
            <a:xfrm>
              <a:off x="1391"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13" name="Line 217" hidden="1"/>
            <p:cNvSpPr>
              <a:spLocks noChangeShapeType="1"/>
            </p:cNvSpPr>
            <p:nvPr userDrawn="1"/>
          </p:nvSpPr>
          <p:spPr bwMode="auto">
            <a:xfrm>
              <a:off x="2383"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14" name="Line 218" hidden="1"/>
            <p:cNvSpPr>
              <a:spLocks noChangeShapeType="1"/>
            </p:cNvSpPr>
            <p:nvPr userDrawn="1"/>
          </p:nvSpPr>
          <p:spPr bwMode="auto">
            <a:xfrm>
              <a:off x="2497"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nvGrpSpPr>
            <p:cNvPr id="4315" name="Group 219" hidden="1"/>
            <p:cNvGrpSpPr>
              <a:grpSpLocks/>
            </p:cNvGrpSpPr>
            <p:nvPr userDrawn="1"/>
          </p:nvGrpSpPr>
          <p:grpSpPr bwMode="auto">
            <a:xfrm>
              <a:off x="3485" y="390"/>
              <a:ext cx="112" cy="5354"/>
              <a:chOff x="3485" y="390"/>
              <a:chExt cx="112" cy="5354"/>
            </a:xfrm>
          </p:grpSpPr>
          <p:sp>
            <p:nvSpPr>
              <p:cNvPr id="4316" name="Line 220"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17" name="Line 221"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sp>
          <p:nvSpPr>
            <p:cNvPr id="4318" name="Line 222" hidden="1"/>
            <p:cNvSpPr>
              <a:spLocks noChangeShapeType="1"/>
            </p:cNvSpPr>
            <p:nvPr userDrawn="1"/>
          </p:nvSpPr>
          <p:spPr bwMode="auto">
            <a:xfrm>
              <a:off x="4094"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nvGrpSpPr>
            <p:cNvPr id="4319" name="Group 223" hidden="1"/>
            <p:cNvGrpSpPr>
              <a:grpSpLocks/>
            </p:cNvGrpSpPr>
            <p:nvPr userDrawn="1"/>
          </p:nvGrpSpPr>
          <p:grpSpPr bwMode="auto">
            <a:xfrm>
              <a:off x="4592" y="390"/>
              <a:ext cx="114" cy="5354"/>
              <a:chOff x="4592" y="390"/>
              <a:chExt cx="114" cy="5354"/>
            </a:xfrm>
          </p:grpSpPr>
          <p:sp>
            <p:nvSpPr>
              <p:cNvPr id="4320" name="Line 224" hidden="1"/>
              <p:cNvSpPr>
                <a:spLocks noChangeShapeType="1"/>
              </p:cNvSpPr>
              <p:nvPr userDrawn="1"/>
            </p:nvSpPr>
            <p:spPr bwMode="auto">
              <a:xfrm>
                <a:off x="4592"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21" name="Line 225" hidden="1"/>
              <p:cNvSpPr>
                <a:spLocks noChangeShapeType="1"/>
              </p:cNvSpPr>
              <p:nvPr userDrawn="1"/>
            </p:nvSpPr>
            <p:spPr bwMode="auto">
              <a:xfrm>
                <a:off x="4706"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sp>
          <p:nvSpPr>
            <p:cNvPr id="4322" name="Line 226" hidden="1"/>
            <p:cNvSpPr>
              <a:spLocks noChangeShapeType="1"/>
            </p:cNvSpPr>
            <p:nvPr userDrawn="1"/>
          </p:nvSpPr>
          <p:spPr bwMode="auto">
            <a:xfrm>
              <a:off x="5696"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23" name="Line 227" hidden="1"/>
            <p:cNvSpPr>
              <a:spLocks noChangeShapeType="1"/>
            </p:cNvSpPr>
            <p:nvPr userDrawn="1"/>
          </p:nvSpPr>
          <p:spPr bwMode="auto">
            <a:xfrm>
              <a:off x="5810"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24" name="Line 228" hidden="1"/>
            <p:cNvSpPr>
              <a:spLocks noChangeShapeType="1"/>
            </p:cNvSpPr>
            <p:nvPr userDrawn="1"/>
          </p:nvSpPr>
          <p:spPr bwMode="auto">
            <a:xfrm>
              <a:off x="6800"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25" name="Line 229" hidden="1"/>
            <p:cNvSpPr>
              <a:spLocks noChangeShapeType="1"/>
            </p:cNvSpPr>
            <p:nvPr userDrawn="1"/>
          </p:nvSpPr>
          <p:spPr bwMode="auto">
            <a:xfrm>
              <a:off x="6914"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nvGrpSpPr>
            <p:cNvPr id="4326" name="Group 230" hidden="1"/>
            <p:cNvGrpSpPr>
              <a:grpSpLocks/>
            </p:cNvGrpSpPr>
            <p:nvPr userDrawn="1"/>
          </p:nvGrpSpPr>
          <p:grpSpPr bwMode="auto">
            <a:xfrm>
              <a:off x="4038" y="390"/>
              <a:ext cx="112" cy="5354"/>
              <a:chOff x="3485" y="390"/>
              <a:chExt cx="112" cy="5354"/>
            </a:xfrm>
          </p:grpSpPr>
          <p:sp>
            <p:nvSpPr>
              <p:cNvPr id="4327" name="Line 231"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4328" name="Line 232"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grpSp>
      <p:sp>
        <p:nvSpPr>
          <p:cNvPr id="4357" name="shpContentSlideFooter"/>
          <p:cNvSpPr>
            <a:spLocks noGrp="1" noChangeArrowheads="1"/>
          </p:cNvSpPr>
          <p:nvPr>
            <p:ph type="ftr" sz="quarter" idx="3"/>
          </p:nvPr>
        </p:nvSpPr>
        <p:spPr/>
        <p:txBody>
          <a:bodyPr/>
          <a:lstStyle>
            <a:lvl1pPr>
              <a:defRPr/>
            </a:lvl1pPr>
          </a:lstStyle>
          <a:p>
            <a:endParaRPr lang="en-US"/>
          </a:p>
          <a:p>
            <a:r>
              <a:rPr lang="en-US"/>
              <a:t>© ABB Group </a:t>
            </a:r>
          </a:p>
          <a:p>
            <a:fld id="{449509EA-83B6-4DEE-A4B8-BAF781C1965C}" type="datetime4">
              <a:rPr lang="en-US"/>
              <a:pPr/>
              <a:t>November 21, 2011</a:t>
            </a:fld>
            <a:r>
              <a:rPr lang="en-US"/>
              <a:t> | Slide </a:t>
            </a:r>
            <a:fld id="{06376309-D886-4572-A8C3-36C218999E8C}" type="slidenum">
              <a:rPr lang="en-US"/>
              <a:pPr/>
              <a:t>‹#›</a:t>
            </a:fld>
            <a:endParaRPr lang="en-US"/>
          </a:p>
        </p:txBody>
      </p:sp>
      <p:pic>
        <p:nvPicPr>
          <p:cNvPr id="4362" name="Picture 266" descr="ABB2logo RGB"/>
          <p:cNvPicPr>
            <a:picLocks noChangeAspect="1" noChangeArrowheads="1"/>
          </p:cNvPicPr>
          <p:nvPr userDrawn="1"/>
        </p:nvPicPr>
        <p:blipFill>
          <a:blip r:embed="rId2" cstate="print"/>
          <a:srcRect/>
          <a:stretch>
            <a:fillRect/>
          </a:stretch>
        </p:blipFill>
        <p:spPr bwMode="auto">
          <a:xfrm>
            <a:off x="7121525" y="6392863"/>
            <a:ext cx="1795463" cy="25241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EEAD47D4-E0A6-44B3-A977-60B2CC019D6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18DA7724-8D7A-4E69-A4B3-6CA9ABC5D8D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default">
    <p:spTree>
      <p:nvGrpSpPr>
        <p:cNvPr id="1" name=""/>
        <p:cNvGrpSpPr/>
        <p:nvPr/>
      </p:nvGrpSpPr>
      <p:grpSpPr>
        <a:xfrm>
          <a:off x="0" y="0"/>
          <a:ext cx="0" cy="0"/>
          <a:chOff x="0" y="0"/>
          <a:chExt cx="0" cy="0"/>
        </a:xfrm>
      </p:grpSpPr>
      <p:sp>
        <p:nvSpPr>
          <p:cNvPr id="6" name="Textfeld 8"/>
          <p:cNvSpPr txBox="1"/>
          <p:nvPr userDrawn="1"/>
        </p:nvSpPr>
        <p:spPr>
          <a:xfrm>
            <a:off x="215900" y="6200775"/>
            <a:ext cx="2374900" cy="657225"/>
          </a:xfrm>
          <a:prstGeom prst="rect">
            <a:avLst/>
          </a:prstGeom>
        </p:spPr>
        <p:txBody>
          <a:bodyPr lIns="0" tIns="0" rIns="0" bIns="198000" anchor="b"/>
          <a:lstStyle/>
          <a:p>
            <a:pPr fontAlgn="auto">
              <a:spcBef>
                <a:spcPts val="0"/>
              </a:spcBef>
              <a:spcAft>
                <a:spcPts val="0"/>
              </a:spcAft>
              <a:buNone/>
              <a:defRPr/>
            </a:pPr>
            <a:endParaRPr lang="en-US" sz="600" dirty="0"/>
          </a:p>
          <a:p>
            <a:pPr fontAlgn="auto">
              <a:spcBef>
                <a:spcPts val="0"/>
              </a:spcBef>
              <a:spcAft>
                <a:spcPts val="0"/>
              </a:spcAft>
              <a:buNone/>
              <a:defRPr/>
            </a:pPr>
            <a:r>
              <a:rPr lang="en-US" sz="600" dirty="0"/>
              <a:t>© ABB Group</a:t>
            </a:r>
            <a:endParaRPr lang="de-DE" sz="600" dirty="0"/>
          </a:p>
          <a:p>
            <a:pPr fontAlgn="auto">
              <a:spcBef>
                <a:spcPts val="0"/>
              </a:spcBef>
              <a:spcAft>
                <a:spcPts val="0"/>
              </a:spcAft>
              <a:buNone/>
              <a:defRPr/>
            </a:pPr>
            <a:fld id="{CFB884F6-5C41-4F29-A188-5B766EEA4B94}" type="datetime4">
              <a:rPr lang="en-US" sz="600"/>
              <a:pPr fontAlgn="auto">
                <a:spcBef>
                  <a:spcPts val="0"/>
                </a:spcBef>
                <a:spcAft>
                  <a:spcPts val="0"/>
                </a:spcAft>
                <a:buNone/>
                <a:defRPr/>
              </a:pPr>
              <a:t>November 21, 2011</a:t>
            </a:fld>
            <a:r>
              <a:rPr lang="de-DE" sz="600" dirty="0"/>
              <a:t> </a:t>
            </a:r>
            <a:r>
              <a:rPr lang="en-US" sz="600" dirty="0"/>
              <a:t>| Slide </a:t>
            </a:r>
            <a:fld id="{D8E2B2AC-1880-4D24-9044-DFE15F0F8B4E}" type="slidenum">
              <a:rPr lang="de-DE" sz="600"/>
              <a:pPr fontAlgn="auto">
                <a:spcBef>
                  <a:spcPts val="0"/>
                </a:spcBef>
                <a:spcAft>
                  <a:spcPts val="0"/>
                </a:spcAft>
                <a:buNone/>
                <a:defRPr/>
              </a:pPr>
              <a:t>‹#›</a:t>
            </a:fld>
            <a:endParaRPr lang="de-DE" sz="600" dirty="0"/>
          </a:p>
        </p:txBody>
      </p:sp>
      <p:sp>
        <p:nvSpPr>
          <p:cNvPr id="2" name="Titel 1"/>
          <p:cNvSpPr>
            <a:spLocks noGrp="1"/>
          </p:cNvSpPr>
          <p:nvPr>
            <p:ph type="title"/>
          </p:nvPr>
        </p:nvSpPr>
        <p:spPr>
          <a:xfrm>
            <a:off x="0" y="0"/>
            <a:ext cx="9144000" cy="1127462"/>
          </a:xfrm>
        </p:spPr>
        <p:txBody>
          <a:bodyPr rtlCol="0">
            <a:noAutofit/>
          </a:bodyPr>
          <a:lstStyle>
            <a:lvl1pPr algn="l" defTabSz="914400" rtl="0" eaLnBrk="1" latinLnBrk="0" hangingPunct="1">
              <a:lnSpc>
                <a:spcPct val="90000"/>
              </a:lnSpc>
              <a:spcBef>
                <a:spcPct val="0"/>
              </a:spcBef>
              <a:buNone/>
              <a:defRPr lang="de-DE" sz="2800" kern="1200" baseline="0" dirty="0">
                <a:solidFill>
                  <a:srgbClr val="FF6C00"/>
                </a:solidFill>
                <a:latin typeface="Arial" pitchFamily="34" charset="0"/>
                <a:ea typeface="+mj-ea"/>
                <a:cs typeface="Arial" pitchFamily="34" charset="0"/>
              </a:defRPr>
            </a:lvl1pPr>
          </a:lstStyle>
          <a:p>
            <a:r>
              <a:rPr lang="en-US" dirty="0" smtClean="0"/>
              <a:t>Click to edit Master title style</a:t>
            </a:r>
            <a:endParaRPr lang="de-DE" dirty="0"/>
          </a:p>
        </p:txBody>
      </p:sp>
      <p:sp>
        <p:nvSpPr>
          <p:cNvPr id="4" name="Inhaltsplatzhalter 3"/>
          <p:cNvSpPr>
            <a:spLocks noGrp="1"/>
          </p:cNvSpPr>
          <p:nvPr>
            <p:ph sz="half" idx="2"/>
          </p:nvPr>
        </p:nvSpPr>
        <p:spPr>
          <a:xfrm>
            <a:off x="1476374" y="1592263"/>
            <a:ext cx="6191251" cy="4608512"/>
          </a:xfrm>
        </p:spPr>
        <p:txBody>
          <a:bodyPr>
            <a:normAutofit/>
          </a:bodyPr>
          <a:lstStyle>
            <a:lvl1pPr marL="179388" indent="-179388">
              <a:defRPr sz="1800"/>
            </a:lvl1pPr>
            <a:lvl2pPr>
              <a:defRPr sz="18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Inhaltsplatzhalter 3"/>
          <p:cNvSpPr>
            <a:spLocks noGrp="1"/>
          </p:cNvSpPr>
          <p:nvPr>
            <p:ph sz="half" idx="11"/>
          </p:nvPr>
        </p:nvSpPr>
        <p:spPr>
          <a:xfrm>
            <a:off x="215900" y="1592263"/>
            <a:ext cx="1116013" cy="4608512"/>
          </a:xfrm>
        </p:spPr>
        <p:txBody>
          <a:bodyPr tIns="36000" spcCol="396000">
            <a:noAutofit/>
          </a:bodyPr>
          <a:lstStyle>
            <a:lvl1pPr marL="0" indent="0">
              <a:buClr>
                <a:schemeClr val="accent2"/>
              </a:buClr>
              <a:buFont typeface="+mj-lt"/>
              <a:buNone/>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7" name="Textplatzhalter 7"/>
          <p:cNvSpPr>
            <a:spLocks noGrp="1"/>
          </p:cNvSpPr>
          <p:nvPr>
            <p:ph type="body" sz="quarter" idx="12"/>
          </p:nvPr>
        </p:nvSpPr>
        <p:spPr>
          <a:xfrm>
            <a:off x="0" y="660363"/>
            <a:ext cx="9144000" cy="467099"/>
          </a:xfrm>
        </p:spPr>
        <p:txBody>
          <a:bodyPr lIns="187200" rIns="216000" rtlCol="0">
            <a:normAutofit/>
          </a:bodyPr>
          <a:lstStyle>
            <a:lvl1pPr algn="l" defTabSz="914400" rtl="0" eaLnBrk="1" latinLnBrk="0" hangingPunct="1">
              <a:spcBef>
                <a:spcPct val="0"/>
              </a:spcBef>
              <a:buNone/>
              <a:defRPr lang="de-DE" sz="2800" kern="1200" dirty="0" smtClean="0">
                <a:solidFill>
                  <a:srgbClr val="FDAC25"/>
                </a:solidFill>
                <a:latin typeface="Arial" pitchFamily="34" charset="0"/>
                <a:ea typeface="+mj-ea"/>
                <a:cs typeface="Arial" pitchFamily="34" charset="0"/>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49263"/>
            <a:ext cx="8839200"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41438"/>
            <a:ext cx="4191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41438"/>
            <a:ext cx="4191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2425" y="174625"/>
            <a:ext cx="7772400" cy="8921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2425" y="1371600"/>
            <a:ext cx="8258175" cy="4648200"/>
          </a:xfrm>
        </p:spPr>
        <p:txBody>
          <a:bodyPr/>
          <a:lstStyle/>
          <a:p>
            <a:endParaRPr lang="en-US"/>
          </a:p>
        </p:txBody>
      </p:sp>
      <p:sp>
        <p:nvSpPr>
          <p:cNvPr id="4" name="Slide Number Placeholder 3"/>
          <p:cNvSpPr>
            <a:spLocks noGrp="1"/>
          </p:cNvSpPr>
          <p:nvPr>
            <p:ph type="sldNum" sz="quarter" idx="10"/>
          </p:nvPr>
        </p:nvSpPr>
        <p:spPr>
          <a:xfrm>
            <a:off x="8534400" y="6553200"/>
            <a:ext cx="609600" cy="304800"/>
          </a:xfrm>
          <a:prstGeom prst="rect">
            <a:avLst/>
          </a:prstGeom>
        </p:spPr>
        <p:txBody>
          <a:bodyPr/>
          <a:lstStyle>
            <a:lvl1pPr>
              <a:defRPr/>
            </a:lvl1pPr>
          </a:lstStyle>
          <a:p>
            <a:fld id="{ABF1D4F5-07B1-45A8-9067-4BD74DD4A74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76375" y="1592263"/>
            <a:ext cx="6191250" cy="4608512"/>
          </a:xfrm>
        </p:spPr>
        <p:txBody>
          <a:bodyPr/>
          <a:lstStyle/>
          <a:p>
            <a:endParaRPr lang="en-US" dirty="0"/>
          </a:p>
        </p:txBody>
      </p:sp>
      <p:sp>
        <p:nvSpPr>
          <p:cNvPr id="4" name="Footer Placeholder 3"/>
          <p:cNvSpPr>
            <a:spLocks noGrp="1"/>
          </p:cNvSpPr>
          <p:nvPr>
            <p:ph type="ftr" sz="quarter" idx="10"/>
          </p:nvPr>
        </p:nvSpPr>
        <p:spPr>
          <a:xfrm>
            <a:off x="215900" y="6200775"/>
            <a:ext cx="2808288" cy="657225"/>
          </a:xfrm>
        </p:spPr>
        <p:txBody>
          <a:bodyPr/>
          <a:lstStyle>
            <a:lvl1pPr>
              <a:defRPr/>
            </a:lvl1pPr>
          </a:lstStyle>
          <a:p>
            <a:endParaRPr lang="en-US" dirty="0"/>
          </a:p>
          <a:p>
            <a:r>
              <a:rPr lang="en-US" dirty="0"/>
              <a:t>© ABB Group </a:t>
            </a:r>
          </a:p>
          <a:p>
            <a:fld id="{665EEA3E-957A-4FF5-AAD1-48B0E8C40626}" type="datetime4">
              <a:rPr lang="en-US"/>
              <a:pPr/>
              <a:t>November 21, 2011</a:t>
            </a:fld>
            <a:r>
              <a:rPr lang="en-US" dirty="0"/>
              <a:t> | Slide </a:t>
            </a:r>
            <a:fld id="{3117306C-C894-4A0E-A557-D9F2CC1357F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6E22B0C9-2FCE-4679-AB6B-38FA1C42C7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266DBAB3-2A09-4B40-A4BB-177ABAEB4CC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280ECAB8-7469-42C6-B0B8-C52663E89F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ABA3F858-3482-4849-93DC-AE1D24D8D8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15379F1B-4F2C-4B6B-AA9D-34E091B6718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C6C39700-8CB2-4E51-AF8C-EE9754059DC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4AD6C226-B631-4C10-8452-A5DAA46F4E8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a:p>
            <a:r>
              <a:rPr lang="en-US"/>
              <a:t>© ABB Group </a:t>
            </a:r>
          </a:p>
          <a:p>
            <a:fld id="{AA79081F-4FB0-4A6E-BB50-CC7B1984EBE1}" type="datetime4">
              <a:rPr lang="en-US"/>
              <a:pPr/>
              <a:t>November 21, 2011</a:t>
            </a:fld>
            <a:r>
              <a:rPr lang="en-US"/>
              <a:t> | Slide </a:t>
            </a:r>
            <a:fld id="{72113FA7-E9A6-41D5-9AC8-BEBCD385E4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68413"/>
          </a:xfrm>
          <a:prstGeom prst="rect">
            <a:avLst/>
          </a:prstGeom>
          <a:noFill/>
          <a:ln w="9525">
            <a:noFill/>
            <a:miter lim="800000"/>
            <a:headEnd/>
            <a:tailEnd/>
          </a:ln>
          <a:effectLst/>
        </p:spPr>
        <p:txBody>
          <a:bodyPr vert="horz" wrap="square" lIns="187200" tIns="313200" rIns="216000" bIns="0" numCol="1" anchor="t" anchorCtr="0" compatLnSpc="1">
            <a:prstTxWarp prst="textNoShape">
              <a:avLst/>
            </a:prstTxWarp>
          </a:bodyPr>
          <a:lstStyle/>
          <a:p>
            <a:pPr lvl="0"/>
            <a:r>
              <a:rPr lang="en-US" dirty="0" err="1" smtClean="0"/>
              <a:t>Mastertitelformat</a:t>
            </a:r>
            <a:r>
              <a:rPr lang="en-US" dirty="0" smtClean="0"/>
              <a:t> </a:t>
            </a:r>
            <a:r>
              <a:rPr lang="en-US" dirty="0" err="1" smtClean="0"/>
              <a:t>bearbeiten</a:t>
            </a:r>
            <a:endParaRPr lang="en-US" dirty="0" smtClean="0"/>
          </a:p>
        </p:txBody>
      </p:sp>
      <p:sp>
        <p:nvSpPr>
          <p:cNvPr id="1101" name="Rectangle 77"/>
          <p:cNvSpPr>
            <a:spLocks noGrp="1" noChangeArrowheads="1"/>
          </p:cNvSpPr>
          <p:nvPr>
            <p:ph type="body" idx="1"/>
          </p:nvPr>
        </p:nvSpPr>
        <p:spPr bwMode="auto">
          <a:xfrm>
            <a:off x="1476375" y="1592263"/>
            <a:ext cx="6191250" cy="46085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grpSp>
        <p:nvGrpSpPr>
          <p:cNvPr id="1258" name="shpGridNormal" hidden="1"/>
          <p:cNvGrpSpPr>
            <a:grpSpLocks/>
          </p:cNvGrpSpPr>
          <p:nvPr userDrawn="1"/>
        </p:nvGrpSpPr>
        <p:grpSpPr bwMode="auto">
          <a:xfrm>
            <a:off x="325438" y="434975"/>
            <a:ext cx="8496300" cy="5983288"/>
            <a:chOff x="292" y="389"/>
            <a:chExt cx="7611" cy="5361"/>
          </a:xfrm>
        </p:grpSpPr>
        <p:sp>
          <p:nvSpPr>
            <p:cNvPr id="1259" name="Rectangle 235" hidden="1"/>
            <p:cNvSpPr>
              <a:spLocks noChangeArrowheads="1"/>
            </p:cNvSpPr>
            <p:nvPr userDrawn="1"/>
          </p:nvSpPr>
          <p:spPr bwMode="auto">
            <a:xfrm>
              <a:off x="292" y="389"/>
              <a:ext cx="7610" cy="5361"/>
            </a:xfrm>
            <a:prstGeom prst="rect">
              <a:avLst/>
            </a:prstGeom>
            <a:noFill/>
            <a:ln w="19050">
              <a:solidFill>
                <a:srgbClr val="8BA2B2"/>
              </a:solidFill>
              <a:prstDash val="dash"/>
              <a:miter lim="800000"/>
              <a:headEnd/>
              <a:tailEnd/>
            </a:ln>
            <a:effectLst/>
          </p:spPr>
          <p:txBody>
            <a:bodyPr lIns="0" tIns="0" rIns="0" bIns="0" anchor="ctr"/>
            <a:lstStyle/>
            <a:p>
              <a:pPr defTabSz="642938">
                <a:spcBef>
                  <a:spcPct val="0"/>
                </a:spcBef>
                <a:buClrTx/>
                <a:buSzTx/>
                <a:buFontTx/>
                <a:buNone/>
              </a:pPr>
              <a:endParaRPr lang="en-GB" sz="1700">
                <a:solidFill>
                  <a:schemeClr val="tx1"/>
                </a:solidFill>
              </a:endParaRPr>
            </a:p>
          </p:txBody>
        </p:sp>
        <p:sp>
          <p:nvSpPr>
            <p:cNvPr id="1260" name="Line 236" hidden="1"/>
            <p:cNvSpPr>
              <a:spLocks noChangeShapeType="1"/>
            </p:cNvSpPr>
            <p:nvPr userDrawn="1"/>
          </p:nvSpPr>
          <p:spPr bwMode="auto">
            <a:xfrm>
              <a:off x="311" y="927"/>
              <a:ext cx="7568"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1" name="Line 237" hidden="1"/>
            <p:cNvSpPr>
              <a:spLocks noChangeShapeType="1"/>
            </p:cNvSpPr>
            <p:nvPr userDrawn="1"/>
          </p:nvSpPr>
          <p:spPr bwMode="auto">
            <a:xfrm>
              <a:off x="311" y="1460"/>
              <a:ext cx="7592"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2" name="Line 238" hidden="1"/>
            <p:cNvSpPr>
              <a:spLocks noChangeShapeType="1"/>
            </p:cNvSpPr>
            <p:nvPr userDrawn="1"/>
          </p:nvSpPr>
          <p:spPr bwMode="auto">
            <a:xfrm>
              <a:off x="311" y="2002"/>
              <a:ext cx="7588"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3" name="Line 239" hidden="1"/>
            <p:cNvSpPr>
              <a:spLocks noChangeShapeType="1"/>
            </p:cNvSpPr>
            <p:nvPr userDrawn="1"/>
          </p:nvSpPr>
          <p:spPr bwMode="auto">
            <a:xfrm>
              <a:off x="311" y="2531"/>
              <a:ext cx="7584" cy="2"/>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4" name="Line 240" hidden="1"/>
            <p:cNvSpPr>
              <a:spLocks noChangeShapeType="1"/>
            </p:cNvSpPr>
            <p:nvPr userDrawn="1"/>
          </p:nvSpPr>
          <p:spPr bwMode="auto">
            <a:xfrm>
              <a:off x="311" y="3067"/>
              <a:ext cx="7588" cy="2"/>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5" name="Line 241" hidden="1"/>
            <p:cNvSpPr>
              <a:spLocks noChangeShapeType="1"/>
            </p:cNvSpPr>
            <p:nvPr userDrawn="1"/>
          </p:nvSpPr>
          <p:spPr bwMode="auto">
            <a:xfrm>
              <a:off x="311" y="3604"/>
              <a:ext cx="7592"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6" name="Line 242" hidden="1"/>
            <p:cNvSpPr>
              <a:spLocks noChangeShapeType="1"/>
            </p:cNvSpPr>
            <p:nvPr userDrawn="1"/>
          </p:nvSpPr>
          <p:spPr bwMode="auto">
            <a:xfrm>
              <a:off x="311" y="4144"/>
              <a:ext cx="7588"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7" name="Line 243" hidden="1"/>
            <p:cNvSpPr>
              <a:spLocks noChangeShapeType="1"/>
            </p:cNvSpPr>
            <p:nvPr userDrawn="1"/>
          </p:nvSpPr>
          <p:spPr bwMode="auto">
            <a:xfrm>
              <a:off x="293" y="4679"/>
              <a:ext cx="7602"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8" name="Line 244" hidden="1"/>
            <p:cNvSpPr>
              <a:spLocks noChangeShapeType="1"/>
            </p:cNvSpPr>
            <p:nvPr userDrawn="1"/>
          </p:nvSpPr>
          <p:spPr bwMode="auto">
            <a:xfrm>
              <a:off x="293" y="5216"/>
              <a:ext cx="7604" cy="1"/>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69" name="Line 245" hidden="1"/>
            <p:cNvSpPr>
              <a:spLocks noChangeShapeType="1"/>
            </p:cNvSpPr>
            <p:nvPr userDrawn="1"/>
          </p:nvSpPr>
          <p:spPr bwMode="auto">
            <a:xfrm>
              <a:off x="1281"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70" name="Line 246" hidden="1"/>
            <p:cNvSpPr>
              <a:spLocks noChangeShapeType="1"/>
            </p:cNvSpPr>
            <p:nvPr userDrawn="1"/>
          </p:nvSpPr>
          <p:spPr bwMode="auto">
            <a:xfrm>
              <a:off x="1391"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71" name="Line 247" hidden="1"/>
            <p:cNvSpPr>
              <a:spLocks noChangeShapeType="1"/>
            </p:cNvSpPr>
            <p:nvPr userDrawn="1"/>
          </p:nvSpPr>
          <p:spPr bwMode="auto">
            <a:xfrm>
              <a:off x="2383"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72" name="Line 248" hidden="1"/>
            <p:cNvSpPr>
              <a:spLocks noChangeShapeType="1"/>
            </p:cNvSpPr>
            <p:nvPr userDrawn="1"/>
          </p:nvSpPr>
          <p:spPr bwMode="auto">
            <a:xfrm>
              <a:off x="2497"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nvGrpSpPr>
            <p:cNvPr id="1273" name="Group 249" hidden="1"/>
            <p:cNvGrpSpPr>
              <a:grpSpLocks/>
            </p:cNvGrpSpPr>
            <p:nvPr userDrawn="1"/>
          </p:nvGrpSpPr>
          <p:grpSpPr bwMode="auto">
            <a:xfrm>
              <a:off x="3485" y="390"/>
              <a:ext cx="112" cy="5354"/>
              <a:chOff x="3485" y="390"/>
              <a:chExt cx="112" cy="5354"/>
            </a:xfrm>
          </p:grpSpPr>
          <p:sp>
            <p:nvSpPr>
              <p:cNvPr id="1274" name="Line 250"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75" name="Line 251"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sp>
          <p:nvSpPr>
            <p:cNvPr id="1276" name="Line 252" hidden="1"/>
            <p:cNvSpPr>
              <a:spLocks noChangeShapeType="1"/>
            </p:cNvSpPr>
            <p:nvPr userDrawn="1"/>
          </p:nvSpPr>
          <p:spPr bwMode="auto">
            <a:xfrm>
              <a:off x="4094"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nvGrpSpPr>
            <p:cNvPr id="1277" name="Group 253" hidden="1"/>
            <p:cNvGrpSpPr>
              <a:grpSpLocks/>
            </p:cNvGrpSpPr>
            <p:nvPr userDrawn="1"/>
          </p:nvGrpSpPr>
          <p:grpSpPr bwMode="auto">
            <a:xfrm>
              <a:off x="4592" y="390"/>
              <a:ext cx="114" cy="5354"/>
              <a:chOff x="4592" y="390"/>
              <a:chExt cx="114" cy="5354"/>
            </a:xfrm>
          </p:grpSpPr>
          <p:sp>
            <p:nvSpPr>
              <p:cNvPr id="1278" name="Line 254" hidden="1"/>
              <p:cNvSpPr>
                <a:spLocks noChangeShapeType="1"/>
              </p:cNvSpPr>
              <p:nvPr userDrawn="1"/>
            </p:nvSpPr>
            <p:spPr bwMode="auto">
              <a:xfrm>
                <a:off x="4592"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79" name="Line 255" hidden="1"/>
              <p:cNvSpPr>
                <a:spLocks noChangeShapeType="1"/>
              </p:cNvSpPr>
              <p:nvPr userDrawn="1"/>
            </p:nvSpPr>
            <p:spPr bwMode="auto">
              <a:xfrm>
                <a:off x="4706"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sp>
          <p:nvSpPr>
            <p:cNvPr id="1280" name="Line 256" hidden="1"/>
            <p:cNvSpPr>
              <a:spLocks noChangeShapeType="1"/>
            </p:cNvSpPr>
            <p:nvPr userDrawn="1"/>
          </p:nvSpPr>
          <p:spPr bwMode="auto">
            <a:xfrm>
              <a:off x="5696"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81" name="Line 257" hidden="1"/>
            <p:cNvSpPr>
              <a:spLocks noChangeShapeType="1"/>
            </p:cNvSpPr>
            <p:nvPr userDrawn="1"/>
          </p:nvSpPr>
          <p:spPr bwMode="auto">
            <a:xfrm>
              <a:off x="5810"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82" name="Line 258" hidden="1"/>
            <p:cNvSpPr>
              <a:spLocks noChangeShapeType="1"/>
            </p:cNvSpPr>
            <p:nvPr userDrawn="1"/>
          </p:nvSpPr>
          <p:spPr bwMode="auto">
            <a:xfrm>
              <a:off x="6800"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83" name="Line 259" hidden="1"/>
            <p:cNvSpPr>
              <a:spLocks noChangeShapeType="1"/>
            </p:cNvSpPr>
            <p:nvPr userDrawn="1"/>
          </p:nvSpPr>
          <p:spPr bwMode="auto">
            <a:xfrm>
              <a:off x="6914" y="390"/>
              <a:ext cx="1"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nvGrpSpPr>
            <p:cNvPr id="1284" name="Group 260" hidden="1"/>
            <p:cNvGrpSpPr>
              <a:grpSpLocks/>
            </p:cNvGrpSpPr>
            <p:nvPr userDrawn="1"/>
          </p:nvGrpSpPr>
          <p:grpSpPr bwMode="auto">
            <a:xfrm>
              <a:off x="4038" y="390"/>
              <a:ext cx="112" cy="5354"/>
              <a:chOff x="3485" y="390"/>
              <a:chExt cx="112" cy="5354"/>
            </a:xfrm>
          </p:grpSpPr>
          <p:sp>
            <p:nvSpPr>
              <p:cNvPr id="1285" name="Line 261"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sp>
            <p:nvSpPr>
              <p:cNvPr id="1286" name="Line 262"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endParaRPr lang="en-US"/>
              </a:p>
            </p:txBody>
          </p:sp>
        </p:grpSp>
      </p:grpSp>
      <p:sp>
        <p:nvSpPr>
          <p:cNvPr id="1310" name="shpContentSlideFooter"/>
          <p:cNvSpPr>
            <a:spLocks noGrp="1" noChangeArrowheads="1"/>
          </p:cNvSpPr>
          <p:nvPr>
            <p:ph type="ftr" sz="quarter" idx="3"/>
          </p:nvPr>
        </p:nvSpPr>
        <p:spPr bwMode="auto">
          <a:xfrm>
            <a:off x="215900" y="6200775"/>
            <a:ext cx="2808288" cy="657225"/>
          </a:xfrm>
          <a:prstGeom prst="rect">
            <a:avLst/>
          </a:prstGeom>
          <a:noFill/>
          <a:ln w="9525">
            <a:noFill/>
            <a:miter lim="800000"/>
            <a:headEnd/>
            <a:tailEnd/>
          </a:ln>
          <a:effectLst/>
        </p:spPr>
        <p:txBody>
          <a:bodyPr vert="horz" wrap="square" lIns="0" tIns="0" rIns="0" bIns="198000" numCol="1" anchor="b" anchorCtr="0" compatLnSpc="1">
            <a:prstTxWarp prst="textNoShape">
              <a:avLst/>
            </a:prstTxWarp>
          </a:bodyPr>
          <a:lstStyle>
            <a:lvl1pPr eaLnBrk="0" hangingPunct="0">
              <a:lnSpc>
                <a:spcPct val="85000"/>
              </a:lnSpc>
              <a:spcBef>
                <a:spcPct val="0"/>
              </a:spcBef>
              <a:buClrTx/>
              <a:buSzTx/>
              <a:buFontTx/>
              <a:buNone/>
              <a:defRPr sz="600">
                <a:solidFill>
                  <a:srgbClr val="666666"/>
                </a:solidFill>
              </a:defRPr>
            </a:lvl1pPr>
          </a:lstStyle>
          <a:p>
            <a:endParaRPr lang="en-US"/>
          </a:p>
          <a:p>
            <a:r>
              <a:rPr lang="en-US"/>
              <a:t>© ABB Group </a:t>
            </a:r>
          </a:p>
          <a:p>
            <a:fld id="{AA79081F-4FB0-4A6E-BB50-CC7B1984EBE1}" type="datetime4">
              <a:rPr lang="en-US"/>
              <a:pPr/>
              <a:t>November 21, 2011</a:t>
            </a:fld>
            <a:r>
              <a:rPr lang="en-US"/>
              <a:t> | Slide </a:t>
            </a:r>
            <a:fld id="{A54FE6DB-61A3-4C00-A0EB-85B3E95A8016}" type="slidenum">
              <a:rPr lang="en-US"/>
              <a:pPr/>
              <a:t>‹#›</a:t>
            </a:fld>
            <a:endParaRPr lang="en-US"/>
          </a:p>
        </p:txBody>
      </p:sp>
      <p:pic>
        <p:nvPicPr>
          <p:cNvPr id="1311" name="Picture 287" descr="ABB2logo RGB"/>
          <p:cNvPicPr>
            <a:picLocks noChangeAspect="1" noChangeArrowheads="1"/>
          </p:cNvPicPr>
          <p:nvPr userDrawn="1"/>
        </p:nvPicPr>
        <p:blipFill>
          <a:blip r:embed="rId17" cstate="print"/>
          <a:srcRect l="62599"/>
          <a:stretch>
            <a:fillRect/>
          </a:stretch>
        </p:blipFill>
        <p:spPr bwMode="auto">
          <a:xfrm>
            <a:off x="8245475" y="6392863"/>
            <a:ext cx="671513" cy="252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5" r:id="rId14"/>
    <p:sldLayoutId id="2147483666" r:id="rId15"/>
  </p:sldLayoutIdLst>
  <p:timing>
    <p:tnLst>
      <p:par>
        <p:cTn id="1" dur="indefinite" restart="never" nodeType="tmRoot"/>
      </p:par>
    </p:tnLst>
  </p:timing>
  <p:hf sldNum="0" hdr="0" dt="0"/>
  <p:txStyles>
    <p:titleStyle>
      <a:lvl1pPr algn="l" rtl="0" fontAlgn="base">
        <a:lnSpc>
          <a:spcPct val="90000"/>
        </a:lnSpc>
        <a:spcBef>
          <a:spcPct val="0"/>
        </a:spcBef>
        <a:spcAft>
          <a:spcPct val="0"/>
        </a:spcAft>
        <a:defRPr sz="2800">
          <a:solidFill>
            <a:srgbClr val="FF6C00"/>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defRPr>
      </a:lvl2pPr>
      <a:lvl3pPr algn="l" rtl="0" fontAlgn="base">
        <a:lnSpc>
          <a:spcPct val="90000"/>
        </a:lnSpc>
        <a:spcBef>
          <a:spcPct val="0"/>
        </a:spcBef>
        <a:spcAft>
          <a:spcPct val="0"/>
        </a:spcAft>
        <a:defRPr sz="2800">
          <a:solidFill>
            <a:schemeClr val="tx2"/>
          </a:solidFill>
          <a:latin typeface="Arial" charset="0"/>
        </a:defRPr>
      </a:lvl3pPr>
      <a:lvl4pPr algn="l" rtl="0" fontAlgn="base">
        <a:lnSpc>
          <a:spcPct val="90000"/>
        </a:lnSpc>
        <a:spcBef>
          <a:spcPct val="0"/>
        </a:spcBef>
        <a:spcAft>
          <a:spcPct val="0"/>
        </a:spcAft>
        <a:defRPr sz="2800">
          <a:solidFill>
            <a:schemeClr val="tx2"/>
          </a:solidFill>
          <a:latin typeface="Arial" charset="0"/>
        </a:defRPr>
      </a:lvl4pPr>
      <a:lvl5pPr algn="l" rtl="0" fontAlgn="base">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182563" indent="-182563" algn="l" rtl="0" fontAlgn="base">
        <a:spcBef>
          <a:spcPct val="50000"/>
        </a:spcBef>
        <a:spcAft>
          <a:spcPct val="0"/>
        </a:spcAft>
        <a:buClr>
          <a:schemeClr val="tx2"/>
        </a:buClr>
        <a:buSzPct val="70000"/>
        <a:buFont typeface="Wingdings" pitchFamily="2" charset="2"/>
        <a:buChar char="§"/>
        <a:defRPr>
          <a:solidFill>
            <a:srgbClr val="000000"/>
          </a:solidFill>
          <a:latin typeface="+mn-lt"/>
          <a:ea typeface="+mn-ea"/>
          <a:cs typeface="+mn-cs"/>
        </a:defRPr>
      </a:lvl1pPr>
      <a:lvl2pPr marL="539750" indent="-177800" algn="l" rtl="0" fontAlgn="base">
        <a:spcBef>
          <a:spcPct val="50000"/>
        </a:spcBef>
        <a:spcAft>
          <a:spcPct val="0"/>
        </a:spcAft>
        <a:buClr>
          <a:schemeClr val="tx2"/>
        </a:buClr>
        <a:buSzPct val="70000"/>
        <a:buFont typeface="Wingdings" pitchFamily="2" charset="2"/>
        <a:buChar char="§"/>
        <a:defRPr>
          <a:solidFill>
            <a:srgbClr val="000000"/>
          </a:solidFill>
          <a:latin typeface="+mn-lt"/>
        </a:defRPr>
      </a:lvl2pPr>
      <a:lvl3pPr marL="896938" indent="-177800" algn="l" rtl="0" fontAlgn="base">
        <a:spcBef>
          <a:spcPct val="50000"/>
        </a:spcBef>
        <a:spcAft>
          <a:spcPct val="0"/>
        </a:spcAft>
        <a:buClr>
          <a:schemeClr val="tx2"/>
        </a:buClr>
        <a:buSzPct val="70000"/>
        <a:buFont typeface="Wingdings" pitchFamily="2" charset="2"/>
        <a:buChar char="§"/>
        <a:defRPr>
          <a:solidFill>
            <a:srgbClr val="000000"/>
          </a:solidFill>
          <a:latin typeface="+mn-lt"/>
        </a:defRPr>
      </a:lvl3pPr>
      <a:lvl4pPr marL="1254125" indent="-174625" algn="l" rtl="0" fontAlgn="base">
        <a:spcBef>
          <a:spcPct val="50000"/>
        </a:spcBef>
        <a:spcAft>
          <a:spcPct val="0"/>
        </a:spcAft>
        <a:buClr>
          <a:schemeClr val="tx2"/>
        </a:buClr>
        <a:buSzPct val="70000"/>
        <a:buFont typeface="Wingdings" pitchFamily="2" charset="2"/>
        <a:buChar char="§"/>
        <a:defRPr>
          <a:solidFill>
            <a:srgbClr val="000000"/>
          </a:solidFill>
          <a:latin typeface="+mn-lt"/>
        </a:defRPr>
      </a:lvl4pPr>
      <a:lvl5pPr marL="1611313" indent="-174625" algn="l" rtl="0" fontAlgn="base">
        <a:spcBef>
          <a:spcPct val="50000"/>
        </a:spcBef>
        <a:spcAft>
          <a:spcPct val="0"/>
        </a:spcAft>
        <a:buClr>
          <a:schemeClr val="tx2"/>
        </a:buClr>
        <a:buSzPct val="70000"/>
        <a:buFont typeface="Wingdings" pitchFamily="2" charset="2"/>
        <a:buChar char="§"/>
        <a:defRPr>
          <a:solidFill>
            <a:srgbClr val="000000"/>
          </a:solidFill>
          <a:latin typeface="+mn-lt"/>
        </a:defRPr>
      </a:lvl5pPr>
      <a:lvl6pPr marL="2068513" indent="-174625" algn="l" rtl="0" fontAlgn="base">
        <a:spcBef>
          <a:spcPct val="50000"/>
        </a:spcBef>
        <a:spcAft>
          <a:spcPct val="0"/>
        </a:spcAft>
        <a:buClr>
          <a:schemeClr val="tx2"/>
        </a:buClr>
        <a:buSzPct val="70000"/>
        <a:buFont typeface="Wingdings" pitchFamily="2" charset="2"/>
        <a:buChar char="§"/>
        <a:defRPr>
          <a:solidFill>
            <a:srgbClr val="000000"/>
          </a:solidFill>
          <a:latin typeface="+mn-lt"/>
        </a:defRPr>
      </a:lvl6pPr>
      <a:lvl7pPr marL="2525713" indent="-174625" algn="l" rtl="0" fontAlgn="base">
        <a:spcBef>
          <a:spcPct val="50000"/>
        </a:spcBef>
        <a:spcAft>
          <a:spcPct val="0"/>
        </a:spcAft>
        <a:buClr>
          <a:schemeClr val="tx2"/>
        </a:buClr>
        <a:buSzPct val="70000"/>
        <a:buFont typeface="Wingdings" pitchFamily="2" charset="2"/>
        <a:buChar char="§"/>
        <a:defRPr>
          <a:solidFill>
            <a:srgbClr val="000000"/>
          </a:solidFill>
          <a:latin typeface="+mn-lt"/>
        </a:defRPr>
      </a:lvl7pPr>
      <a:lvl8pPr marL="2982913" indent="-174625" algn="l" rtl="0" fontAlgn="base">
        <a:spcBef>
          <a:spcPct val="50000"/>
        </a:spcBef>
        <a:spcAft>
          <a:spcPct val="0"/>
        </a:spcAft>
        <a:buClr>
          <a:schemeClr val="tx2"/>
        </a:buClr>
        <a:buSzPct val="70000"/>
        <a:buFont typeface="Wingdings" pitchFamily="2" charset="2"/>
        <a:buChar char="§"/>
        <a:defRPr>
          <a:solidFill>
            <a:srgbClr val="000000"/>
          </a:solidFill>
          <a:latin typeface="+mn-lt"/>
        </a:defRPr>
      </a:lvl8pPr>
      <a:lvl9pPr marL="3440113" indent="-174625" algn="l" rtl="0" fontAlgn="base">
        <a:spcBef>
          <a:spcPct val="50000"/>
        </a:spcBef>
        <a:spcAft>
          <a:spcPct val="0"/>
        </a:spcAft>
        <a:buClr>
          <a:schemeClr val="tx2"/>
        </a:buClr>
        <a:buSzPct val="70000"/>
        <a:buFont typeface="Wingdings" pitchFamily="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oleObject" Target="../embeddings/oleObject2.bin"/><Relationship Id="rId10" Type="http://schemas.openxmlformats.org/officeDocument/2006/relationships/image" Target="../media/image15.jpeg"/><Relationship Id="rId4" Type="http://schemas.openxmlformats.org/officeDocument/2006/relationships/oleObject" Target="../embeddings/oleObject1.bin"/><Relationship Id="rId9" Type="http://schemas.openxmlformats.org/officeDocument/2006/relationships/image" Target="../media/image14.jpeg"/><Relationship Id="rId1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17.jpeg"/><Relationship Id="rId12"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image" Target="../media/image12.jpeg"/><Relationship Id="rId9" Type="http://schemas.openxmlformats.org/officeDocument/2006/relationships/oleObject" Target="../embeddings/oleObject3.bin"/><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endParaRPr lang="en-US" dirty="0"/>
          </a:p>
          <a:p>
            <a:r>
              <a:rPr lang="en-US" dirty="0"/>
              <a:t>© ABB Group </a:t>
            </a:r>
          </a:p>
          <a:p>
            <a:fld id="{AA79081F-4FB0-4A6E-BB50-CC7B1984EBE1}" type="datetime4">
              <a:rPr lang="en-US"/>
              <a:pPr/>
              <a:t>November 21, 2011</a:t>
            </a:fld>
            <a:r>
              <a:rPr lang="en-US" dirty="0"/>
              <a:t> | Slide </a:t>
            </a:r>
            <a:fld id="{916E9876-E024-4F57-8A8E-3F0A46ED806A}" type="slidenum">
              <a:rPr lang="en-US"/>
              <a:pPr/>
              <a:t>1</a:t>
            </a:fld>
            <a:endParaRPr lang="en-US" dirty="0"/>
          </a:p>
        </p:txBody>
      </p:sp>
      <p:sp>
        <p:nvSpPr>
          <p:cNvPr id="2077699" name="Rectangle 2"/>
          <p:cNvSpPr>
            <a:spLocks noChangeArrowheads="1"/>
          </p:cNvSpPr>
          <p:nvPr/>
        </p:nvSpPr>
        <p:spPr bwMode="auto">
          <a:xfrm>
            <a:off x="231775" y="3829050"/>
            <a:ext cx="8680450" cy="2371725"/>
          </a:xfrm>
          <a:prstGeom prst="rect">
            <a:avLst/>
          </a:prstGeom>
          <a:solidFill>
            <a:srgbClr val="000000"/>
          </a:solidFill>
          <a:ln w="9525">
            <a:solidFill>
              <a:schemeClr val="tx1"/>
            </a:solidFill>
            <a:miter lim="800000"/>
            <a:headEnd/>
            <a:tailEnd/>
          </a:ln>
        </p:spPr>
        <p:txBody>
          <a:bodyPr wrap="none" lIns="90000" tIns="46800" rIns="90000" bIns="46800" anchor="ctr"/>
          <a:lstStyle/>
          <a:p>
            <a:pPr>
              <a:spcBef>
                <a:spcPct val="0"/>
              </a:spcBef>
              <a:buClrTx/>
              <a:buSzTx/>
              <a:buFontTx/>
              <a:buNone/>
            </a:pPr>
            <a:endParaRPr lang="en-US" sz="2000">
              <a:solidFill>
                <a:schemeClr val="tx1"/>
              </a:solidFill>
              <a:cs typeface="Arial" charset="0"/>
            </a:endParaRPr>
          </a:p>
        </p:txBody>
      </p:sp>
      <p:sp>
        <p:nvSpPr>
          <p:cNvPr id="2077700" name="Rectangle 3"/>
          <p:cNvSpPr>
            <a:spLocks noGrp="1" noChangeArrowheads="1"/>
          </p:cNvSpPr>
          <p:nvPr>
            <p:ph type="ctrTitle" idx="4294967295"/>
          </p:nvPr>
        </p:nvSpPr>
        <p:spPr>
          <a:xfrm>
            <a:off x="360363" y="4210050"/>
            <a:ext cx="8402637" cy="1107996"/>
          </a:xfrm>
        </p:spPr>
        <p:txBody>
          <a:bodyPr lIns="0" tIns="0" rIns="0">
            <a:spAutoFit/>
          </a:bodyPr>
          <a:lstStyle/>
          <a:p>
            <a:r>
              <a:rPr lang="en-US" sz="4000" dirty="0" smtClean="0">
                <a:solidFill>
                  <a:srgbClr val="FF6C00"/>
                </a:solidFill>
              </a:rPr>
              <a:t>Another look at Integrated Safety</a:t>
            </a:r>
            <a:r>
              <a:rPr lang="en-US" sz="4800" dirty="0">
                <a:solidFill>
                  <a:srgbClr val="FF6C00"/>
                </a:solidFill>
              </a:rPr>
              <a:t/>
            </a:r>
            <a:br>
              <a:rPr lang="en-US" sz="4800" dirty="0">
                <a:solidFill>
                  <a:srgbClr val="FF6C00"/>
                </a:solidFill>
              </a:rPr>
            </a:br>
            <a:r>
              <a:rPr lang="en-US" sz="4000" dirty="0" smtClean="0">
                <a:solidFill>
                  <a:srgbClr val="FDAC25"/>
                </a:solidFill>
              </a:rPr>
              <a:t>What is it again?</a:t>
            </a:r>
            <a:endParaRPr lang="de-DE" sz="4800" dirty="0">
              <a:solidFill>
                <a:schemeClr val="accent1"/>
              </a:solidFill>
            </a:endParaRPr>
          </a:p>
        </p:txBody>
      </p:sp>
      <p:sp>
        <p:nvSpPr>
          <p:cNvPr id="2077701" name="Rectangle 4"/>
          <p:cNvSpPr>
            <a:spLocks noGrp="1" noChangeArrowheads="1"/>
          </p:cNvSpPr>
          <p:nvPr>
            <p:ph type="subTitle" idx="4294967295"/>
          </p:nvPr>
        </p:nvSpPr>
        <p:spPr>
          <a:xfrm>
            <a:off x="373063" y="3951288"/>
            <a:ext cx="4135437" cy="190500"/>
          </a:xfrm>
        </p:spPr>
        <p:txBody>
          <a:bodyPr/>
          <a:lstStyle/>
          <a:p>
            <a:pPr marL="0" indent="0">
              <a:buNone/>
            </a:pPr>
            <a:r>
              <a:rPr lang="de-DE" sz="800" dirty="0" smtClean="0">
                <a:solidFill>
                  <a:schemeClr val="bg1"/>
                </a:solidFill>
              </a:rPr>
              <a:t>Luis Duran, Product Marketing Manager Safety Systems, Dec2011</a:t>
            </a:r>
            <a:endParaRPr lang="de-DE" sz="800" dirty="0">
              <a:solidFill>
                <a:schemeClr val="bg1"/>
              </a:solidFill>
            </a:endParaRPr>
          </a:p>
        </p:txBody>
      </p:sp>
      <p:pic>
        <p:nvPicPr>
          <p:cNvPr id="2077702" name="Picture 6" descr="central azeri night"/>
          <p:cNvPicPr>
            <a:picLocks noChangeAspect="1" noChangeArrowheads="1"/>
          </p:cNvPicPr>
          <p:nvPr/>
        </p:nvPicPr>
        <p:blipFill>
          <a:blip r:embed="rId4" cstate="print"/>
          <a:srcRect/>
          <a:stretch>
            <a:fillRect/>
          </a:stretch>
        </p:blipFill>
        <p:spPr bwMode="auto">
          <a:xfrm>
            <a:off x="215900" y="228600"/>
            <a:ext cx="8712200" cy="359886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 61511 Part 1, 9.5.1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design of the protection layers shall be assessed to ensure that the likelihood of </a:t>
            </a:r>
          </a:p>
          <a:p>
            <a:pPr lvl="1"/>
            <a:r>
              <a:rPr lang="en-US" dirty="0" smtClean="0"/>
              <a:t>common cause, </a:t>
            </a:r>
          </a:p>
          <a:p>
            <a:pPr lvl="1"/>
            <a:r>
              <a:rPr lang="en-US" dirty="0" smtClean="0"/>
              <a:t>common mode </a:t>
            </a:r>
          </a:p>
          <a:p>
            <a:pPr lvl="1"/>
            <a:r>
              <a:rPr lang="en-US" dirty="0" smtClean="0"/>
              <a:t>and dependent failures </a:t>
            </a:r>
          </a:p>
          <a:p>
            <a:r>
              <a:rPr lang="en-US" dirty="0" smtClean="0"/>
              <a:t>between protection layers </a:t>
            </a:r>
          </a:p>
          <a:p>
            <a:r>
              <a:rPr lang="en-US" dirty="0" smtClean="0"/>
              <a:t>and between protection layers and the BPCS </a:t>
            </a:r>
          </a:p>
          <a:p>
            <a:r>
              <a:rPr lang="en-US" dirty="0" smtClean="0"/>
              <a:t>are sufficiently low in comparison to the overall safety integrity requirements of the protection layers. </a:t>
            </a:r>
          </a:p>
          <a:p>
            <a:r>
              <a:rPr lang="en-US" dirty="0" smtClean="0"/>
              <a:t>The assessment may be qualitative or quantitative.</a:t>
            </a:r>
          </a:p>
          <a:p>
            <a:endParaRPr lang="en-US" dirty="0"/>
          </a:p>
        </p:txBody>
      </p:sp>
      <p:sp>
        <p:nvSpPr>
          <p:cNvPr id="4" name="Footer Placeholder 3"/>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6E22B0C9-2FCE-4679-AB6B-38FA1C42C78C}" type="slidenum">
              <a:rPr lang="en-US" smtClean="0"/>
              <a:pPr/>
              <a:t>10</a:t>
            </a:fld>
            <a:endParaRPr lang="en-US"/>
          </a:p>
        </p:txBody>
      </p:sp>
      <p:sp>
        <p:nvSpPr>
          <p:cNvPr id="5" name="Rectangle 4"/>
          <p:cNvSpPr/>
          <p:nvPr/>
        </p:nvSpPr>
        <p:spPr>
          <a:xfrm>
            <a:off x="1289243" y="6087810"/>
            <a:ext cx="1684564" cy="264688"/>
          </a:xfrm>
          <a:prstGeom prst="rect">
            <a:avLst/>
          </a:prstGeom>
        </p:spPr>
        <p:txBody>
          <a:bodyPr wrap="none">
            <a:spAutoFit/>
          </a:bodyPr>
          <a:lstStyle/>
          <a:p>
            <a:pPr>
              <a:lnSpc>
                <a:spcPct val="80000"/>
              </a:lnSpc>
              <a:buNone/>
            </a:pPr>
            <a:r>
              <a:rPr lang="en-US" sz="1400" dirty="0" smtClean="0"/>
              <a:t>Source: IEC </a:t>
            </a:r>
            <a:r>
              <a:rPr lang="en-US" sz="1400" dirty="0" smtClean="0"/>
              <a:t>61511</a:t>
            </a:r>
            <a:endParaRPr lang="en-US" sz="1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IEC 61511 Part 2</a:t>
            </a:r>
            <a:endParaRPr lang="en-US" dirty="0"/>
          </a:p>
        </p:txBody>
      </p:sp>
      <p:sp>
        <p:nvSpPr>
          <p:cNvPr id="3" name="Content Placeholder 2"/>
          <p:cNvSpPr>
            <a:spLocks noGrp="1"/>
          </p:cNvSpPr>
          <p:nvPr>
            <p:ph idx="1"/>
          </p:nvPr>
        </p:nvSpPr>
        <p:spPr/>
        <p:txBody>
          <a:bodyPr/>
          <a:lstStyle/>
          <a:p>
            <a:r>
              <a:rPr lang="en-US" dirty="0" smtClean="0"/>
              <a:t>Diversity of design and physical separation are two effective methods of reducing the likelihood of common cause failures. </a:t>
            </a:r>
          </a:p>
          <a:p>
            <a:r>
              <a:rPr lang="en-US" dirty="0" smtClean="0"/>
              <a:t>This is usually the preferred approach.</a:t>
            </a:r>
          </a:p>
          <a:p>
            <a:r>
              <a:rPr lang="en-US" dirty="0" smtClean="0"/>
              <a:t>9.5.2</a:t>
            </a:r>
          </a:p>
          <a:p>
            <a:pPr lvl="1"/>
            <a:r>
              <a:rPr lang="en-US" dirty="0" smtClean="0"/>
              <a:t>physical separation will reduce the impact of common cause failures due to physical causes.</a:t>
            </a:r>
          </a:p>
          <a:p>
            <a:r>
              <a:rPr lang="en-US" dirty="0" smtClean="0"/>
              <a:t> 11.2.4</a:t>
            </a:r>
          </a:p>
          <a:p>
            <a:pPr lvl="1"/>
            <a:r>
              <a:rPr lang="en-US" dirty="0" smtClean="0"/>
              <a:t>Physical separation between BPCS and SIS may not be necessary provided independence is maintained, and the equipment arrangements and the procedures applied ensure the SIS will not be dangerously affected by failures of the BPCS;</a:t>
            </a:r>
          </a:p>
        </p:txBody>
      </p:sp>
      <p:sp>
        <p:nvSpPr>
          <p:cNvPr id="4" name="Footer Placeholder 3"/>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6E22B0C9-2FCE-4679-AB6B-38FA1C42C78C}" type="slidenum">
              <a:rPr lang="en-US" smtClean="0"/>
              <a:pPr/>
              <a:t>11</a:t>
            </a:fld>
            <a:endParaRPr lang="en-US"/>
          </a:p>
        </p:txBody>
      </p:sp>
      <p:sp>
        <p:nvSpPr>
          <p:cNvPr id="5" name="Rectangle 4"/>
          <p:cNvSpPr/>
          <p:nvPr/>
        </p:nvSpPr>
        <p:spPr>
          <a:xfrm>
            <a:off x="1289243" y="6087810"/>
            <a:ext cx="1734257" cy="264688"/>
          </a:xfrm>
          <a:prstGeom prst="rect">
            <a:avLst/>
          </a:prstGeom>
        </p:spPr>
        <p:txBody>
          <a:bodyPr wrap="none">
            <a:spAutoFit/>
          </a:bodyPr>
          <a:lstStyle/>
          <a:p>
            <a:pPr>
              <a:lnSpc>
                <a:spcPct val="80000"/>
              </a:lnSpc>
              <a:buNone/>
            </a:pPr>
            <a:r>
              <a:rPr lang="en-US" sz="1400" dirty="0" smtClean="0"/>
              <a:t>Source: IEC </a:t>
            </a:r>
            <a:r>
              <a:rPr lang="en-US" sz="1400" dirty="0" smtClean="0"/>
              <a:t>61511</a:t>
            </a:r>
            <a:endParaRPr lang="en-US"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Advantage of Integrated vs. Interfaced</a:t>
            </a:r>
            <a:endParaRPr lang="en-US" dirty="0"/>
          </a:p>
        </p:txBody>
      </p:sp>
      <p:sp>
        <p:nvSpPr>
          <p:cNvPr id="3" name="Content Placeholder 2"/>
          <p:cNvSpPr>
            <a:spLocks noGrp="1"/>
          </p:cNvSpPr>
          <p:nvPr>
            <p:ph idx="1"/>
          </p:nvPr>
        </p:nvSpPr>
        <p:spPr/>
        <p:txBody>
          <a:bodyPr/>
          <a:lstStyle/>
          <a:p>
            <a:pPr lvl="0"/>
            <a:r>
              <a:rPr lang="en-US" dirty="0" smtClean="0"/>
              <a:t>Potential common cause are analyzed and minimized during the design phase by the product development team and independently reviewed by the assessor during the certification of the product</a:t>
            </a:r>
          </a:p>
          <a:p>
            <a:pPr lvl="0"/>
            <a:r>
              <a:rPr lang="en-US" dirty="0" smtClean="0"/>
              <a:t>Access control is implemented as a standard off-the shelf feature including write protection and bypassing and override mechanism</a:t>
            </a:r>
          </a:p>
          <a:p>
            <a:pPr lvl="0"/>
            <a:r>
              <a:rPr lang="en-US" dirty="0" smtClean="0"/>
              <a:t>Integrated testing is performed during the design validation and verification test, which includes also Network Security as part of the test protocol</a:t>
            </a:r>
          </a:p>
          <a:p>
            <a:pPr lvl="0"/>
            <a:r>
              <a:rPr lang="en-US" dirty="0" smtClean="0"/>
              <a:t>Version control, compatibility and interoperability testing are all part of the release procedure</a:t>
            </a:r>
          </a:p>
          <a:p>
            <a:endParaRPr lang="en-US" dirty="0"/>
          </a:p>
        </p:txBody>
      </p:sp>
      <p:sp>
        <p:nvSpPr>
          <p:cNvPr id="4" name="Footer Placeholder 3"/>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6E22B0C9-2FCE-4679-AB6B-38FA1C42C78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dirty="0"/>
          </a:p>
          <a:p>
            <a:r>
              <a:rPr lang="en-US" dirty="0"/>
              <a:t>© ABB Group </a:t>
            </a:r>
          </a:p>
          <a:p>
            <a:fld id="{665EEA3E-957A-4FF5-AAD1-48B0E8C40626}" type="datetime4">
              <a:rPr lang="en-US"/>
              <a:pPr/>
              <a:t>November 21, 2011</a:t>
            </a:fld>
            <a:r>
              <a:rPr lang="en-US" dirty="0"/>
              <a:t> | Slide </a:t>
            </a:r>
            <a:fld id="{AF9E8E5F-3E59-46A3-AA4E-4C745DBE26F0}" type="slidenum">
              <a:rPr lang="en-US"/>
              <a:pPr/>
              <a:t>13</a:t>
            </a:fld>
            <a:endParaRPr lang="en-US" dirty="0"/>
          </a:p>
        </p:txBody>
      </p:sp>
      <p:sp>
        <p:nvSpPr>
          <p:cNvPr id="2153474" name="Rectangle 2"/>
          <p:cNvSpPr>
            <a:spLocks noGrp="1" noChangeArrowheads="1"/>
          </p:cNvSpPr>
          <p:nvPr>
            <p:ph type="title"/>
          </p:nvPr>
        </p:nvSpPr>
        <p:spPr/>
        <p:txBody>
          <a:bodyPr/>
          <a:lstStyle/>
          <a:p>
            <a:r>
              <a:rPr lang="en-US" dirty="0" smtClean="0"/>
              <a:t>Security</a:t>
            </a:r>
            <a:r>
              <a:rPr lang="en-US" dirty="0">
                <a:solidFill>
                  <a:srgbClr val="FF6C00"/>
                </a:solidFill>
              </a:rPr>
              <a:t/>
            </a:r>
            <a:br>
              <a:rPr lang="en-US" dirty="0">
                <a:solidFill>
                  <a:srgbClr val="FF6C00"/>
                </a:solidFill>
              </a:rPr>
            </a:br>
            <a:r>
              <a:rPr lang="en-US" dirty="0">
                <a:solidFill>
                  <a:srgbClr val="FFC000"/>
                </a:solidFill>
              </a:rPr>
              <a:t>System Security And Embedded Firewalls</a:t>
            </a:r>
          </a:p>
        </p:txBody>
      </p:sp>
      <p:sp>
        <p:nvSpPr>
          <p:cNvPr id="2153475" name="Rectangle 3"/>
          <p:cNvSpPr>
            <a:spLocks noGrp="1" noChangeArrowheads="1"/>
          </p:cNvSpPr>
          <p:nvPr>
            <p:ph type="body" idx="1"/>
          </p:nvPr>
        </p:nvSpPr>
        <p:spPr>
          <a:xfrm>
            <a:off x="4643438" y="1592263"/>
            <a:ext cx="4284662" cy="4608512"/>
          </a:xfrm>
        </p:spPr>
        <p:txBody>
          <a:bodyPr/>
          <a:lstStyle/>
          <a:p>
            <a:r>
              <a:rPr kumimoji="1" lang="en-US" dirty="0">
                <a:solidFill>
                  <a:schemeClr val="tx1"/>
                </a:solidFill>
              </a:rPr>
              <a:t>Provides functions for protection of SIL classified applications in AC800M HI Controllers</a:t>
            </a:r>
          </a:p>
          <a:p>
            <a:pPr lvl="1"/>
            <a:r>
              <a:rPr kumimoji="1" lang="en-US" dirty="0">
                <a:solidFill>
                  <a:schemeClr val="tx1"/>
                </a:solidFill>
              </a:rPr>
              <a:t>SIL Access Control and Authorization </a:t>
            </a:r>
          </a:p>
          <a:p>
            <a:pPr lvl="1"/>
            <a:r>
              <a:rPr kumimoji="1" lang="en-US" dirty="0">
                <a:solidFill>
                  <a:schemeClr val="tx1"/>
                </a:solidFill>
              </a:rPr>
              <a:t>Force Control / Override Control / Bypass Management</a:t>
            </a:r>
            <a:endParaRPr kumimoji="1" lang="en-US" altLang="en-GB" dirty="0">
              <a:solidFill>
                <a:schemeClr val="tx1"/>
              </a:solidFill>
            </a:endParaRPr>
          </a:p>
          <a:p>
            <a:pPr lvl="1"/>
            <a:r>
              <a:rPr kumimoji="1" lang="en-US" dirty="0">
                <a:solidFill>
                  <a:schemeClr val="tx1"/>
                </a:solidFill>
              </a:rPr>
              <a:t>Confirmed Online Write / Confirmed Operation</a:t>
            </a:r>
          </a:p>
          <a:p>
            <a:r>
              <a:rPr kumimoji="1" lang="en-US" dirty="0">
                <a:solidFill>
                  <a:schemeClr val="tx1"/>
                </a:solidFill>
              </a:rPr>
              <a:t>Embedded firewalls and confirmation procedures protect the SIL application from inadvertent / accidental control actions</a:t>
            </a:r>
          </a:p>
        </p:txBody>
      </p:sp>
      <p:pic>
        <p:nvPicPr>
          <p:cNvPr id="2153476" name="Picture 4"/>
          <p:cNvPicPr>
            <a:picLocks noChangeAspect="1" noChangeArrowheads="1"/>
          </p:cNvPicPr>
          <p:nvPr/>
        </p:nvPicPr>
        <p:blipFill>
          <a:blip r:embed="rId3" cstate="print"/>
          <a:srcRect/>
          <a:stretch>
            <a:fillRect/>
          </a:stretch>
        </p:blipFill>
        <p:spPr bwMode="auto">
          <a:xfrm>
            <a:off x="366713" y="1582738"/>
            <a:ext cx="4133850" cy="440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br>
              <a:rPr lang="en-US" dirty="0" smtClean="0"/>
            </a:br>
            <a:r>
              <a:rPr lang="sv-SE" dirty="0" smtClean="0">
                <a:solidFill>
                  <a:srgbClr val="FFC000"/>
                </a:solidFill>
              </a:rPr>
              <a:t>Roles &amp; Responsibilities</a:t>
            </a:r>
            <a:endParaRPr lang="en-US" dirty="0"/>
          </a:p>
        </p:txBody>
      </p:sp>
      <p:sp>
        <p:nvSpPr>
          <p:cNvPr id="3" name="Content Placeholder 2"/>
          <p:cNvSpPr>
            <a:spLocks noGrp="1"/>
          </p:cNvSpPr>
          <p:nvPr>
            <p:ph idx="1"/>
          </p:nvPr>
        </p:nvSpPr>
        <p:spPr>
          <a:xfrm>
            <a:off x="1476375" y="1592263"/>
            <a:ext cx="3983131" cy="4608512"/>
          </a:xfrm>
        </p:spPr>
        <p:txBody>
          <a:bodyPr/>
          <a:lstStyle/>
          <a:p>
            <a:pPr marL="177800" indent="-177800"/>
            <a:r>
              <a:rPr lang="en-US" dirty="0" smtClean="0"/>
              <a:t>Users can be assigned with different permissions according to their </a:t>
            </a:r>
            <a:r>
              <a:rPr lang="en-US" dirty="0" smtClean="0"/>
              <a:t>responsibilities</a:t>
            </a:r>
            <a:endParaRPr lang="en-US" dirty="0" smtClean="0"/>
          </a:p>
          <a:p>
            <a:pPr marL="177800" indent="-177800"/>
            <a:r>
              <a:rPr lang="en-US" dirty="0" smtClean="0"/>
              <a:t>Restriction of access to the SIS (operation and engineering)</a:t>
            </a:r>
          </a:p>
          <a:p>
            <a:pPr marL="177800" indent="-177800"/>
            <a:r>
              <a:rPr lang="en-US" dirty="0" smtClean="0"/>
              <a:t>High flexibility</a:t>
            </a:r>
          </a:p>
          <a:p>
            <a:endParaRPr lang="en-US" dirty="0"/>
          </a:p>
        </p:txBody>
      </p:sp>
      <p:sp>
        <p:nvSpPr>
          <p:cNvPr id="4" name="Footer Placeholder 3"/>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6E22B0C9-2FCE-4679-AB6B-38FA1C42C78C}" type="slidenum">
              <a:rPr lang="en-US" smtClean="0"/>
              <a:pPr/>
              <a:t>14</a:t>
            </a:fld>
            <a:endParaRPr lang="en-US"/>
          </a:p>
        </p:txBody>
      </p:sp>
      <p:graphicFrame>
        <p:nvGraphicFramePr>
          <p:cNvPr id="6" name="Table 5"/>
          <p:cNvGraphicFramePr>
            <a:graphicFrameLocks noGrp="1"/>
          </p:cNvGraphicFramePr>
          <p:nvPr/>
        </p:nvGraphicFramePr>
        <p:xfrm>
          <a:off x="1248230" y="3831771"/>
          <a:ext cx="3628569" cy="2322284"/>
        </p:xfrm>
        <a:graphic>
          <a:graphicData uri="http://schemas.openxmlformats.org/drawingml/2006/table">
            <a:tbl>
              <a:tblPr firstRow="1" bandRow="1">
                <a:tableStyleId>{5C22544A-7EE6-4342-B048-85BDC9FD1C3A}</a:tableStyleId>
              </a:tblPr>
              <a:tblGrid>
                <a:gridCol w="1554464"/>
                <a:gridCol w="511805"/>
                <a:gridCol w="516567"/>
                <a:gridCol w="516566"/>
                <a:gridCol w="529167"/>
              </a:tblGrid>
              <a:tr h="829907">
                <a:tc>
                  <a:txBody>
                    <a:bodyPr/>
                    <a:lstStyle/>
                    <a:p>
                      <a:endParaRPr lang="en-US" sz="1200" b="0" noProof="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0" noProof="0" dirty="0" smtClean="0">
                          <a:solidFill>
                            <a:schemeClr val="tx1"/>
                          </a:solidFill>
                        </a:rPr>
                        <a:t>Process Operator</a:t>
                      </a:r>
                      <a:endParaRPr lang="en-US" sz="1200" b="0" noProof="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C25"/>
                    </a:solidFill>
                  </a:tcPr>
                </a:tc>
                <a:tc>
                  <a:txBody>
                    <a:bodyPr/>
                    <a:lstStyle/>
                    <a:p>
                      <a:r>
                        <a:rPr lang="en-US" sz="1200" b="0" noProof="0" dirty="0" smtClean="0">
                          <a:solidFill>
                            <a:schemeClr val="tx1"/>
                          </a:solidFill>
                        </a:rPr>
                        <a:t>Safety Operator</a:t>
                      </a:r>
                      <a:endParaRPr lang="en-US" sz="1200" b="0" noProof="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C25"/>
                    </a:solidFill>
                  </a:tcPr>
                </a:tc>
                <a:tc>
                  <a:txBody>
                    <a:bodyPr/>
                    <a:lstStyle/>
                    <a:p>
                      <a:r>
                        <a:rPr lang="en-US" sz="1200" b="0" noProof="0" dirty="0" smtClean="0">
                          <a:solidFill>
                            <a:schemeClr val="tx1"/>
                          </a:solidFill>
                        </a:rPr>
                        <a:t>Process Engineer</a:t>
                      </a:r>
                      <a:endParaRPr lang="en-US" sz="1200" b="0" noProof="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C25"/>
                    </a:solidFill>
                  </a:tcPr>
                </a:tc>
                <a:tc>
                  <a:txBody>
                    <a:bodyPr/>
                    <a:lstStyle/>
                    <a:p>
                      <a:r>
                        <a:rPr lang="en-US" sz="1200" b="0" noProof="0" dirty="0" smtClean="0">
                          <a:solidFill>
                            <a:schemeClr val="tx1"/>
                          </a:solidFill>
                        </a:rPr>
                        <a:t>Safety Engineer</a:t>
                      </a:r>
                      <a:endParaRPr lang="en-US" sz="1200" b="0" noProof="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AC25"/>
                    </a:solidFill>
                  </a:tcPr>
                </a:tc>
              </a:tr>
              <a:tr h="359769">
                <a:tc>
                  <a:txBody>
                    <a:bodyPr/>
                    <a:lstStyle/>
                    <a:p>
                      <a:r>
                        <a:rPr lang="en-US" sz="1200" b="0" noProof="0" dirty="0" smtClean="0"/>
                        <a:t>Operate BPCS</a:t>
                      </a:r>
                      <a:endParaRPr lang="en-US" sz="120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C00"/>
                        </a:gs>
                        <a:gs pos="50000">
                          <a:srgbClr val="FF6C00">
                            <a:tint val="44500"/>
                            <a:satMod val="160000"/>
                          </a:srgbClr>
                        </a:gs>
                        <a:gs pos="100000">
                          <a:srgbClr val="FF6C00">
                            <a:tint val="23500"/>
                            <a:satMod val="160000"/>
                          </a:srgbClr>
                        </a:gs>
                      </a:gsLst>
                      <a:lin ang="2700000" scaled="1"/>
                      <a:tileRect/>
                    </a:gradFill>
                  </a:tcPr>
                </a:tc>
                <a:tc>
                  <a:txBody>
                    <a:bodyPr/>
                    <a:lstStyle/>
                    <a:p>
                      <a:pPr algn="ctr"/>
                      <a:r>
                        <a:rPr lang="en-US" sz="1200" b="0" noProof="0" dirty="0" smtClean="0"/>
                        <a:t>X</a:t>
                      </a: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noProof="0" dirty="0" smtClean="0"/>
                        <a:t>X</a:t>
                      </a: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3094">
                <a:tc>
                  <a:txBody>
                    <a:bodyPr/>
                    <a:lstStyle/>
                    <a:p>
                      <a:r>
                        <a:rPr lang="en-US" sz="1200" b="0" noProof="0" dirty="0" smtClean="0"/>
                        <a:t>Operate SIS</a:t>
                      </a:r>
                      <a:endParaRPr lang="en-US" sz="120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C00"/>
                        </a:gs>
                        <a:gs pos="50000">
                          <a:srgbClr val="FF6C00">
                            <a:tint val="44500"/>
                            <a:satMod val="160000"/>
                          </a:srgbClr>
                        </a:gs>
                        <a:gs pos="100000">
                          <a:srgbClr val="FF6C00">
                            <a:tint val="23500"/>
                            <a:satMod val="160000"/>
                          </a:srgbClr>
                        </a:gs>
                      </a:gsLst>
                      <a:lin ang="2700000" scaled="1"/>
                      <a:tileRect/>
                    </a:gra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noProof="0" dirty="0" smtClean="0"/>
                        <a:t>X</a:t>
                      </a: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6419">
                <a:tc>
                  <a:txBody>
                    <a:bodyPr/>
                    <a:lstStyle/>
                    <a:p>
                      <a:r>
                        <a:rPr lang="en-US" sz="1200" b="0" noProof="0" dirty="0" smtClean="0"/>
                        <a:t>Engineer BPCS</a:t>
                      </a:r>
                      <a:endParaRPr lang="en-US" sz="1200" b="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C00"/>
                        </a:gs>
                        <a:gs pos="50000">
                          <a:srgbClr val="FF6C00">
                            <a:tint val="44500"/>
                            <a:satMod val="160000"/>
                          </a:srgbClr>
                        </a:gs>
                        <a:gs pos="100000">
                          <a:srgbClr val="FF6C00">
                            <a:tint val="23500"/>
                            <a:satMod val="160000"/>
                          </a:srgbClr>
                        </a:gs>
                      </a:gsLst>
                      <a:lin ang="2700000" scaled="1"/>
                      <a:tileRect/>
                    </a:gra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noProof="0" dirty="0" smtClean="0"/>
                        <a:t>X</a:t>
                      </a: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noProof="0" dirty="0" smtClean="0"/>
                        <a:t>X</a:t>
                      </a:r>
                      <a:endParaRPr lang="en-US" sz="1200" b="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3095">
                <a:tc>
                  <a:txBody>
                    <a:bodyPr/>
                    <a:lstStyle/>
                    <a:p>
                      <a:r>
                        <a:rPr lang="en-US" sz="1200" noProof="0" dirty="0" smtClean="0"/>
                        <a:t>Engineer SIS</a:t>
                      </a:r>
                      <a:endParaRPr lang="en-US" sz="1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6C00"/>
                        </a:gs>
                        <a:gs pos="50000">
                          <a:srgbClr val="FF6C00">
                            <a:tint val="44500"/>
                            <a:satMod val="160000"/>
                          </a:srgbClr>
                        </a:gs>
                        <a:gs pos="100000">
                          <a:srgbClr val="FF6C00">
                            <a:tint val="23500"/>
                            <a:satMod val="160000"/>
                          </a:srgbClr>
                        </a:gs>
                      </a:gsLst>
                      <a:lin ang="2700000" scaled="1"/>
                      <a:tileRect/>
                    </a:gradFill>
                  </a:tcPr>
                </a:tc>
                <a:tc>
                  <a:txBody>
                    <a:bodyPr/>
                    <a:lstStyle/>
                    <a:p>
                      <a:pPr algn="ctr"/>
                      <a:endParaRPr lang="en-US" sz="1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noProof="0" dirty="0" smtClean="0"/>
                        <a:t>X</a:t>
                      </a:r>
                      <a:endParaRPr lang="en-US" sz="12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Picture 2"/>
          <p:cNvPicPr>
            <a:picLocks noChangeAspect="1" noChangeArrowheads="1"/>
          </p:cNvPicPr>
          <p:nvPr/>
        </p:nvPicPr>
        <p:blipFill>
          <a:blip r:embed="rId2" cstate="print"/>
          <a:srcRect r="65714" b="48797"/>
          <a:stretch>
            <a:fillRect/>
          </a:stretch>
        </p:blipFill>
        <p:spPr bwMode="auto">
          <a:xfrm>
            <a:off x="5739109" y="1592263"/>
            <a:ext cx="1928516" cy="214734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450356" y="4144161"/>
            <a:ext cx="3032224" cy="165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Built in familiarity...to minimize human error</a:t>
            </a:r>
            <a:endParaRPr lang="en-US" dirty="0"/>
          </a:p>
        </p:txBody>
      </p:sp>
      <p:sp>
        <p:nvSpPr>
          <p:cNvPr id="4" name="Footer Placeholder 3"/>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6E22B0C9-2FCE-4679-AB6B-38FA1C42C78C}" type="slidenum">
              <a:rPr lang="en-US" smtClean="0"/>
              <a:pPr/>
              <a:t>15</a:t>
            </a:fld>
            <a:endParaRPr lang="en-US"/>
          </a:p>
        </p:txBody>
      </p:sp>
      <p:sp>
        <p:nvSpPr>
          <p:cNvPr id="6" name="Freeform 3"/>
          <p:cNvSpPr>
            <a:spLocks/>
          </p:cNvSpPr>
          <p:nvPr/>
        </p:nvSpPr>
        <p:spPr bwMode="auto">
          <a:xfrm>
            <a:off x="2924175" y="3375025"/>
            <a:ext cx="1463675" cy="560388"/>
          </a:xfrm>
          <a:custGeom>
            <a:avLst/>
            <a:gdLst/>
            <a:ahLst/>
            <a:cxnLst>
              <a:cxn ang="0">
                <a:pos x="922" y="108"/>
              </a:cxn>
              <a:cxn ang="0">
                <a:pos x="0" y="0"/>
              </a:cxn>
              <a:cxn ang="0">
                <a:pos x="0" y="245"/>
              </a:cxn>
              <a:cxn ang="0">
                <a:pos x="922" y="353"/>
              </a:cxn>
              <a:cxn ang="0">
                <a:pos x="922" y="108"/>
              </a:cxn>
            </a:cxnLst>
            <a:rect l="0" t="0" r="r" b="b"/>
            <a:pathLst>
              <a:path w="922" h="353">
                <a:moveTo>
                  <a:pt x="922" y="108"/>
                </a:moveTo>
                <a:lnTo>
                  <a:pt x="0" y="0"/>
                </a:lnTo>
                <a:lnTo>
                  <a:pt x="0" y="245"/>
                </a:lnTo>
                <a:lnTo>
                  <a:pt x="922" y="353"/>
                </a:lnTo>
                <a:lnTo>
                  <a:pt x="922" y="108"/>
                </a:lnTo>
                <a:close/>
              </a:path>
            </a:pathLst>
          </a:custGeom>
          <a:solidFill>
            <a:srgbClr val="4D4D4D"/>
          </a:solidFill>
          <a:ln w="9525">
            <a:noFill/>
            <a:round/>
            <a:headEnd/>
            <a:tailEnd/>
          </a:ln>
        </p:spPr>
        <p:txBody>
          <a:bodyPr/>
          <a:lstStyle/>
          <a:p>
            <a:pPr>
              <a:buNone/>
            </a:pPr>
            <a:endParaRPr lang="en-US"/>
          </a:p>
        </p:txBody>
      </p:sp>
      <p:sp>
        <p:nvSpPr>
          <p:cNvPr id="7" name="Freeform 4"/>
          <p:cNvSpPr>
            <a:spLocks/>
          </p:cNvSpPr>
          <p:nvPr/>
        </p:nvSpPr>
        <p:spPr bwMode="auto">
          <a:xfrm>
            <a:off x="2924175" y="2906713"/>
            <a:ext cx="1463675" cy="639762"/>
          </a:xfrm>
          <a:custGeom>
            <a:avLst/>
            <a:gdLst/>
            <a:ahLst/>
            <a:cxnLst>
              <a:cxn ang="0">
                <a:pos x="0" y="295"/>
              </a:cxn>
              <a:cxn ang="0">
                <a:pos x="7" y="281"/>
              </a:cxn>
              <a:cxn ang="0">
                <a:pos x="14" y="274"/>
              </a:cxn>
              <a:cxn ang="0">
                <a:pos x="29" y="259"/>
              </a:cxn>
              <a:cxn ang="0">
                <a:pos x="36" y="245"/>
              </a:cxn>
              <a:cxn ang="0">
                <a:pos x="43" y="238"/>
              </a:cxn>
              <a:cxn ang="0">
                <a:pos x="57" y="223"/>
              </a:cxn>
              <a:cxn ang="0">
                <a:pos x="72" y="216"/>
              </a:cxn>
              <a:cxn ang="0">
                <a:pos x="79" y="209"/>
              </a:cxn>
              <a:cxn ang="0">
                <a:pos x="101" y="194"/>
              </a:cxn>
              <a:cxn ang="0">
                <a:pos x="108" y="187"/>
              </a:cxn>
              <a:cxn ang="0">
                <a:pos x="130" y="180"/>
              </a:cxn>
              <a:cxn ang="0">
                <a:pos x="144" y="165"/>
              </a:cxn>
              <a:cxn ang="0">
                <a:pos x="158" y="158"/>
              </a:cxn>
              <a:cxn ang="0">
                <a:pos x="173" y="151"/>
              </a:cxn>
              <a:cxn ang="0">
                <a:pos x="194" y="137"/>
              </a:cxn>
              <a:cxn ang="0">
                <a:pos x="209" y="129"/>
              </a:cxn>
              <a:cxn ang="0">
                <a:pos x="230" y="122"/>
              </a:cxn>
              <a:cxn ang="0">
                <a:pos x="259" y="115"/>
              </a:cxn>
              <a:cxn ang="0">
                <a:pos x="266" y="108"/>
              </a:cxn>
              <a:cxn ang="0">
                <a:pos x="295" y="101"/>
              </a:cxn>
              <a:cxn ang="0">
                <a:pos x="317" y="86"/>
              </a:cxn>
              <a:cxn ang="0">
                <a:pos x="331" y="86"/>
              </a:cxn>
              <a:cxn ang="0">
                <a:pos x="360" y="79"/>
              </a:cxn>
              <a:cxn ang="0">
                <a:pos x="375" y="72"/>
              </a:cxn>
              <a:cxn ang="0">
                <a:pos x="403" y="65"/>
              </a:cxn>
              <a:cxn ang="0">
                <a:pos x="425" y="57"/>
              </a:cxn>
              <a:cxn ang="0">
                <a:pos x="439" y="50"/>
              </a:cxn>
              <a:cxn ang="0">
                <a:pos x="475" y="43"/>
              </a:cxn>
              <a:cxn ang="0">
                <a:pos x="504" y="36"/>
              </a:cxn>
              <a:cxn ang="0">
                <a:pos x="519" y="36"/>
              </a:cxn>
              <a:cxn ang="0">
                <a:pos x="548" y="29"/>
              </a:cxn>
              <a:cxn ang="0">
                <a:pos x="576" y="29"/>
              </a:cxn>
              <a:cxn ang="0">
                <a:pos x="598" y="21"/>
              </a:cxn>
              <a:cxn ang="0">
                <a:pos x="627" y="21"/>
              </a:cxn>
              <a:cxn ang="0">
                <a:pos x="656" y="14"/>
              </a:cxn>
              <a:cxn ang="0">
                <a:pos x="677" y="14"/>
              </a:cxn>
              <a:cxn ang="0">
                <a:pos x="706" y="7"/>
              </a:cxn>
              <a:cxn ang="0">
                <a:pos x="721" y="7"/>
              </a:cxn>
              <a:cxn ang="0">
                <a:pos x="757" y="7"/>
              </a:cxn>
              <a:cxn ang="0">
                <a:pos x="793" y="0"/>
              </a:cxn>
              <a:cxn ang="0">
                <a:pos x="807" y="0"/>
              </a:cxn>
              <a:cxn ang="0">
                <a:pos x="843" y="0"/>
              </a:cxn>
              <a:cxn ang="0">
                <a:pos x="872" y="0"/>
              </a:cxn>
              <a:cxn ang="0">
                <a:pos x="893" y="0"/>
              </a:cxn>
              <a:cxn ang="0">
                <a:pos x="922" y="0"/>
              </a:cxn>
              <a:cxn ang="0">
                <a:pos x="922" y="403"/>
              </a:cxn>
              <a:cxn ang="0">
                <a:pos x="0" y="295"/>
              </a:cxn>
            </a:cxnLst>
            <a:rect l="0" t="0" r="r" b="b"/>
            <a:pathLst>
              <a:path w="922" h="403">
                <a:moveTo>
                  <a:pt x="0" y="295"/>
                </a:moveTo>
                <a:lnTo>
                  <a:pt x="7" y="281"/>
                </a:lnTo>
                <a:lnTo>
                  <a:pt x="14" y="274"/>
                </a:lnTo>
                <a:lnTo>
                  <a:pt x="29" y="259"/>
                </a:lnTo>
                <a:lnTo>
                  <a:pt x="36" y="245"/>
                </a:lnTo>
                <a:lnTo>
                  <a:pt x="43" y="238"/>
                </a:lnTo>
                <a:lnTo>
                  <a:pt x="57" y="223"/>
                </a:lnTo>
                <a:lnTo>
                  <a:pt x="72" y="216"/>
                </a:lnTo>
                <a:lnTo>
                  <a:pt x="79" y="209"/>
                </a:lnTo>
                <a:lnTo>
                  <a:pt x="101" y="194"/>
                </a:lnTo>
                <a:lnTo>
                  <a:pt x="108" y="187"/>
                </a:lnTo>
                <a:lnTo>
                  <a:pt x="130" y="180"/>
                </a:lnTo>
                <a:lnTo>
                  <a:pt x="144" y="165"/>
                </a:lnTo>
                <a:lnTo>
                  <a:pt x="158" y="158"/>
                </a:lnTo>
                <a:lnTo>
                  <a:pt x="173" y="151"/>
                </a:lnTo>
                <a:lnTo>
                  <a:pt x="194" y="137"/>
                </a:lnTo>
                <a:lnTo>
                  <a:pt x="209" y="129"/>
                </a:lnTo>
                <a:lnTo>
                  <a:pt x="230" y="122"/>
                </a:lnTo>
                <a:lnTo>
                  <a:pt x="259" y="115"/>
                </a:lnTo>
                <a:lnTo>
                  <a:pt x="266" y="108"/>
                </a:lnTo>
                <a:lnTo>
                  <a:pt x="295" y="101"/>
                </a:lnTo>
                <a:lnTo>
                  <a:pt x="317" y="86"/>
                </a:lnTo>
                <a:lnTo>
                  <a:pt x="331" y="86"/>
                </a:lnTo>
                <a:lnTo>
                  <a:pt x="360" y="79"/>
                </a:lnTo>
                <a:lnTo>
                  <a:pt x="375" y="72"/>
                </a:lnTo>
                <a:lnTo>
                  <a:pt x="403" y="65"/>
                </a:lnTo>
                <a:lnTo>
                  <a:pt x="425" y="57"/>
                </a:lnTo>
                <a:lnTo>
                  <a:pt x="439" y="50"/>
                </a:lnTo>
                <a:lnTo>
                  <a:pt x="475" y="43"/>
                </a:lnTo>
                <a:lnTo>
                  <a:pt x="504" y="36"/>
                </a:lnTo>
                <a:lnTo>
                  <a:pt x="519" y="36"/>
                </a:lnTo>
                <a:lnTo>
                  <a:pt x="548" y="29"/>
                </a:lnTo>
                <a:lnTo>
                  <a:pt x="576" y="29"/>
                </a:lnTo>
                <a:lnTo>
                  <a:pt x="598" y="21"/>
                </a:lnTo>
                <a:lnTo>
                  <a:pt x="627" y="21"/>
                </a:lnTo>
                <a:lnTo>
                  <a:pt x="656" y="14"/>
                </a:lnTo>
                <a:lnTo>
                  <a:pt x="677" y="14"/>
                </a:lnTo>
                <a:lnTo>
                  <a:pt x="706" y="7"/>
                </a:lnTo>
                <a:lnTo>
                  <a:pt x="721" y="7"/>
                </a:lnTo>
                <a:lnTo>
                  <a:pt x="757" y="7"/>
                </a:lnTo>
                <a:lnTo>
                  <a:pt x="793" y="0"/>
                </a:lnTo>
                <a:lnTo>
                  <a:pt x="807" y="0"/>
                </a:lnTo>
                <a:lnTo>
                  <a:pt x="843" y="0"/>
                </a:lnTo>
                <a:lnTo>
                  <a:pt x="872" y="0"/>
                </a:lnTo>
                <a:lnTo>
                  <a:pt x="893" y="0"/>
                </a:lnTo>
                <a:lnTo>
                  <a:pt x="922" y="0"/>
                </a:lnTo>
                <a:lnTo>
                  <a:pt x="922" y="403"/>
                </a:lnTo>
                <a:lnTo>
                  <a:pt x="0" y="295"/>
                </a:lnTo>
                <a:close/>
              </a:path>
            </a:pathLst>
          </a:custGeom>
          <a:solidFill>
            <a:srgbClr val="999999"/>
          </a:solidFill>
          <a:ln w="9525">
            <a:noFill/>
            <a:round/>
            <a:headEnd/>
            <a:tailEnd/>
          </a:ln>
        </p:spPr>
        <p:txBody>
          <a:bodyPr/>
          <a:lstStyle/>
          <a:p>
            <a:pPr>
              <a:buNone/>
            </a:pPr>
            <a:endParaRPr lang="en-US"/>
          </a:p>
        </p:txBody>
      </p:sp>
      <p:sp>
        <p:nvSpPr>
          <p:cNvPr id="8" name="Freeform 5"/>
          <p:cNvSpPr>
            <a:spLocks/>
          </p:cNvSpPr>
          <p:nvPr/>
        </p:nvSpPr>
        <p:spPr bwMode="auto">
          <a:xfrm>
            <a:off x="3462338" y="2438400"/>
            <a:ext cx="576262" cy="582613"/>
          </a:xfrm>
          <a:custGeom>
            <a:avLst/>
            <a:gdLst/>
            <a:ahLst/>
            <a:cxnLst>
              <a:cxn ang="0">
                <a:pos x="43" y="0"/>
              </a:cxn>
              <a:cxn ang="0">
                <a:pos x="43" y="8"/>
              </a:cxn>
              <a:cxn ang="0">
                <a:pos x="0" y="30"/>
              </a:cxn>
            </a:cxnLst>
            <a:rect l="0" t="0" r="r" b="b"/>
            <a:pathLst>
              <a:path w="43" h="30">
                <a:moveTo>
                  <a:pt x="43" y="0"/>
                </a:moveTo>
                <a:lnTo>
                  <a:pt x="43" y="8"/>
                </a:lnTo>
                <a:lnTo>
                  <a:pt x="0" y="30"/>
                </a:lnTo>
              </a:path>
            </a:pathLst>
          </a:custGeom>
          <a:noFill/>
          <a:ln w="11113">
            <a:solidFill>
              <a:srgbClr val="000000"/>
            </a:solidFill>
            <a:prstDash val="solid"/>
            <a:round/>
            <a:headEnd/>
            <a:tailEnd/>
          </a:ln>
        </p:spPr>
        <p:txBody>
          <a:bodyPr/>
          <a:lstStyle/>
          <a:p>
            <a:pPr>
              <a:buNone/>
            </a:pPr>
            <a:endParaRPr lang="en-US"/>
          </a:p>
        </p:txBody>
      </p:sp>
      <p:sp>
        <p:nvSpPr>
          <p:cNvPr id="9" name="Freeform 6"/>
          <p:cNvSpPr>
            <a:spLocks/>
          </p:cNvSpPr>
          <p:nvPr/>
        </p:nvSpPr>
        <p:spPr bwMode="auto">
          <a:xfrm>
            <a:off x="2867025" y="3546475"/>
            <a:ext cx="1588" cy="446088"/>
          </a:xfrm>
          <a:custGeom>
            <a:avLst/>
            <a:gdLst/>
            <a:ahLst/>
            <a:cxnLst>
              <a:cxn ang="0">
                <a:pos x="0" y="36"/>
              </a:cxn>
              <a:cxn ang="0">
                <a:pos x="0" y="22"/>
              </a:cxn>
              <a:cxn ang="0">
                <a:pos x="0" y="15"/>
              </a:cxn>
              <a:cxn ang="0">
                <a:pos x="0" y="0"/>
              </a:cxn>
              <a:cxn ang="0">
                <a:pos x="0" y="245"/>
              </a:cxn>
              <a:cxn ang="0">
                <a:pos x="0" y="260"/>
              </a:cxn>
              <a:cxn ang="0">
                <a:pos x="0" y="267"/>
              </a:cxn>
              <a:cxn ang="0">
                <a:pos x="0" y="281"/>
              </a:cxn>
              <a:cxn ang="0">
                <a:pos x="0" y="36"/>
              </a:cxn>
            </a:cxnLst>
            <a:rect l="0" t="0" r="r" b="b"/>
            <a:pathLst>
              <a:path h="281">
                <a:moveTo>
                  <a:pt x="0" y="36"/>
                </a:moveTo>
                <a:lnTo>
                  <a:pt x="0" y="22"/>
                </a:lnTo>
                <a:lnTo>
                  <a:pt x="0" y="15"/>
                </a:lnTo>
                <a:lnTo>
                  <a:pt x="0" y="0"/>
                </a:lnTo>
                <a:lnTo>
                  <a:pt x="0" y="245"/>
                </a:lnTo>
                <a:lnTo>
                  <a:pt x="0" y="260"/>
                </a:lnTo>
                <a:lnTo>
                  <a:pt x="0" y="267"/>
                </a:lnTo>
                <a:lnTo>
                  <a:pt x="0" y="281"/>
                </a:lnTo>
                <a:lnTo>
                  <a:pt x="0" y="36"/>
                </a:lnTo>
                <a:close/>
              </a:path>
            </a:pathLst>
          </a:custGeom>
          <a:solidFill>
            <a:srgbClr val="36416C"/>
          </a:solidFill>
          <a:ln w="9525">
            <a:noFill/>
            <a:round/>
            <a:headEnd/>
            <a:tailEnd/>
          </a:ln>
        </p:spPr>
        <p:txBody>
          <a:bodyPr/>
          <a:lstStyle/>
          <a:p>
            <a:pPr>
              <a:buNone/>
            </a:pPr>
            <a:endParaRPr lang="en-US"/>
          </a:p>
        </p:txBody>
      </p:sp>
      <p:sp>
        <p:nvSpPr>
          <p:cNvPr id="10" name="Freeform 7"/>
          <p:cNvSpPr>
            <a:spLocks/>
          </p:cNvSpPr>
          <p:nvPr/>
        </p:nvSpPr>
        <p:spPr bwMode="auto">
          <a:xfrm>
            <a:off x="2867025" y="3546475"/>
            <a:ext cx="1520825" cy="446088"/>
          </a:xfrm>
          <a:custGeom>
            <a:avLst/>
            <a:gdLst/>
            <a:ahLst/>
            <a:cxnLst>
              <a:cxn ang="0">
                <a:pos x="958" y="0"/>
              </a:cxn>
              <a:cxn ang="0">
                <a:pos x="0" y="36"/>
              </a:cxn>
              <a:cxn ang="0">
                <a:pos x="0" y="281"/>
              </a:cxn>
              <a:cxn ang="0">
                <a:pos x="958" y="245"/>
              </a:cxn>
              <a:cxn ang="0">
                <a:pos x="958" y="0"/>
              </a:cxn>
            </a:cxnLst>
            <a:rect l="0" t="0" r="r" b="b"/>
            <a:pathLst>
              <a:path w="958" h="281">
                <a:moveTo>
                  <a:pt x="958" y="0"/>
                </a:moveTo>
                <a:lnTo>
                  <a:pt x="0" y="36"/>
                </a:lnTo>
                <a:lnTo>
                  <a:pt x="0" y="281"/>
                </a:lnTo>
                <a:lnTo>
                  <a:pt x="958" y="245"/>
                </a:lnTo>
                <a:lnTo>
                  <a:pt x="958" y="0"/>
                </a:lnTo>
                <a:close/>
              </a:path>
            </a:pathLst>
          </a:custGeom>
          <a:solidFill>
            <a:srgbClr val="36416C"/>
          </a:solidFill>
          <a:ln w="9525">
            <a:noFill/>
            <a:round/>
            <a:headEnd/>
            <a:tailEnd/>
          </a:ln>
        </p:spPr>
        <p:txBody>
          <a:bodyPr/>
          <a:lstStyle/>
          <a:p>
            <a:pPr>
              <a:buNone/>
            </a:pPr>
            <a:endParaRPr lang="en-US"/>
          </a:p>
        </p:txBody>
      </p:sp>
      <p:sp>
        <p:nvSpPr>
          <p:cNvPr id="11" name="Freeform 8"/>
          <p:cNvSpPr>
            <a:spLocks/>
          </p:cNvSpPr>
          <p:nvPr/>
        </p:nvSpPr>
        <p:spPr bwMode="auto">
          <a:xfrm>
            <a:off x="2867025" y="3375025"/>
            <a:ext cx="1520825" cy="228600"/>
          </a:xfrm>
          <a:custGeom>
            <a:avLst/>
            <a:gdLst/>
            <a:ahLst/>
            <a:cxnLst>
              <a:cxn ang="0">
                <a:pos x="0" y="144"/>
              </a:cxn>
              <a:cxn ang="0">
                <a:pos x="0" y="137"/>
              </a:cxn>
              <a:cxn ang="0">
                <a:pos x="0" y="123"/>
              </a:cxn>
              <a:cxn ang="0">
                <a:pos x="0" y="116"/>
              </a:cxn>
              <a:cxn ang="0">
                <a:pos x="0" y="101"/>
              </a:cxn>
              <a:cxn ang="0">
                <a:pos x="0" y="94"/>
              </a:cxn>
              <a:cxn ang="0">
                <a:pos x="0" y="87"/>
              </a:cxn>
              <a:cxn ang="0">
                <a:pos x="0" y="72"/>
              </a:cxn>
              <a:cxn ang="0">
                <a:pos x="0" y="65"/>
              </a:cxn>
              <a:cxn ang="0">
                <a:pos x="7" y="51"/>
              </a:cxn>
              <a:cxn ang="0">
                <a:pos x="7" y="43"/>
              </a:cxn>
              <a:cxn ang="0">
                <a:pos x="14" y="36"/>
              </a:cxn>
              <a:cxn ang="0">
                <a:pos x="21" y="29"/>
              </a:cxn>
              <a:cxn ang="0">
                <a:pos x="21" y="22"/>
              </a:cxn>
              <a:cxn ang="0">
                <a:pos x="29" y="7"/>
              </a:cxn>
              <a:cxn ang="0">
                <a:pos x="36" y="0"/>
              </a:cxn>
              <a:cxn ang="0">
                <a:pos x="958" y="108"/>
              </a:cxn>
              <a:cxn ang="0">
                <a:pos x="0" y="144"/>
              </a:cxn>
            </a:cxnLst>
            <a:rect l="0" t="0" r="r" b="b"/>
            <a:pathLst>
              <a:path w="958" h="144">
                <a:moveTo>
                  <a:pt x="0" y="144"/>
                </a:moveTo>
                <a:lnTo>
                  <a:pt x="0" y="137"/>
                </a:lnTo>
                <a:lnTo>
                  <a:pt x="0" y="123"/>
                </a:lnTo>
                <a:lnTo>
                  <a:pt x="0" y="116"/>
                </a:lnTo>
                <a:lnTo>
                  <a:pt x="0" y="101"/>
                </a:lnTo>
                <a:lnTo>
                  <a:pt x="0" y="94"/>
                </a:lnTo>
                <a:lnTo>
                  <a:pt x="0" y="87"/>
                </a:lnTo>
                <a:lnTo>
                  <a:pt x="0" y="72"/>
                </a:lnTo>
                <a:lnTo>
                  <a:pt x="0" y="65"/>
                </a:lnTo>
                <a:lnTo>
                  <a:pt x="7" y="51"/>
                </a:lnTo>
                <a:lnTo>
                  <a:pt x="7" y="43"/>
                </a:lnTo>
                <a:lnTo>
                  <a:pt x="14" y="36"/>
                </a:lnTo>
                <a:lnTo>
                  <a:pt x="21" y="29"/>
                </a:lnTo>
                <a:lnTo>
                  <a:pt x="21" y="22"/>
                </a:lnTo>
                <a:lnTo>
                  <a:pt x="29" y="7"/>
                </a:lnTo>
                <a:lnTo>
                  <a:pt x="36" y="0"/>
                </a:lnTo>
                <a:lnTo>
                  <a:pt x="958" y="108"/>
                </a:lnTo>
                <a:lnTo>
                  <a:pt x="0" y="144"/>
                </a:lnTo>
                <a:close/>
              </a:path>
            </a:pathLst>
          </a:custGeom>
          <a:solidFill>
            <a:srgbClr val="6B82D7"/>
          </a:solidFill>
          <a:ln w="9525">
            <a:noFill/>
            <a:round/>
            <a:headEnd/>
            <a:tailEnd/>
          </a:ln>
        </p:spPr>
        <p:txBody>
          <a:bodyPr/>
          <a:lstStyle/>
          <a:p>
            <a:pPr>
              <a:buNone/>
            </a:pPr>
            <a:endParaRPr lang="en-US"/>
          </a:p>
        </p:txBody>
      </p:sp>
      <p:sp>
        <p:nvSpPr>
          <p:cNvPr id="12" name="Freeform 9"/>
          <p:cNvSpPr>
            <a:spLocks/>
          </p:cNvSpPr>
          <p:nvPr/>
        </p:nvSpPr>
        <p:spPr bwMode="auto">
          <a:xfrm>
            <a:off x="2695575" y="3328988"/>
            <a:ext cx="171450" cy="160337"/>
          </a:xfrm>
          <a:custGeom>
            <a:avLst/>
            <a:gdLst/>
            <a:ahLst/>
            <a:cxnLst>
              <a:cxn ang="0">
                <a:pos x="0" y="0"/>
              </a:cxn>
              <a:cxn ang="0">
                <a:pos x="8" y="0"/>
              </a:cxn>
              <a:cxn ang="0">
                <a:pos x="15" y="14"/>
              </a:cxn>
            </a:cxnLst>
            <a:rect l="0" t="0" r="r" b="b"/>
            <a:pathLst>
              <a:path w="15" h="14">
                <a:moveTo>
                  <a:pt x="0" y="0"/>
                </a:moveTo>
                <a:lnTo>
                  <a:pt x="8" y="0"/>
                </a:lnTo>
                <a:lnTo>
                  <a:pt x="15" y="14"/>
                </a:lnTo>
              </a:path>
            </a:pathLst>
          </a:custGeom>
          <a:noFill/>
          <a:ln w="11113">
            <a:solidFill>
              <a:srgbClr val="000000"/>
            </a:solidFill>
            <a:prstDash val="solid"/>
            <a:round/>
            <a:headEnd/>
            <a:tailEnd/>
          </a:ln>
        </p:spPr>
        <p:txBody>
          <a:bodyPr/>
          <a:lstStyle/>
          <a:p>
            <a:pPr>
              <a:buNone/>
            </a:pPr>
            <a:endParaRPr lang="en-US"/>
          </a:p>
        </p:txBody>
      </p:sp>
      <p:sp>
        <p:nvSpPr>
          <p:cNvPr id="13" name="Freeform 10"/>
          <p:cNvSpPr>
            <a:spLocks/>
          </p:cNvSpPr>
          <p:nvPr/>
        </p:nvSpPr>
        <p:spPr bwMode="auto">
          <a:xfrm>
            <a:off x="2867025" y="3603625"/>
            <a:ext cx="720725" cy="869950"/>
          </a:xfrm>
          <a:custGeom>
            <a:avLst/>
            <a:gdLst/>
            <a:ahLst/>
            <a:cxnLst>
              <a:cxn ang="0">
                <a:pos x="425" y="296"/>
              </a:cxn>
              <a:cxn ang="0">
                <a:pos x="382" y="281"/>
              </a:cxn>
              <a:cxn ang="0">
                <a:pos x="339" y="274"/>
              </a:cxn>
              <a:cxn ang="0">
                <a:pos x="302" y="260"/>
              </a:cxn>
              <a:cxn ang="0">
                <a:pos x="266" y="245"/>
              </a:cxn>
              <a:cxn ang="0">
                <a:pos x="223" y="224"/>
              </a:cxn>
              <a:cxn ang="0">
                <a:pos x="194" y="202"/>
              </a:cxn>
              <a:cxn ang="0">
                <a:pos x="166" y="188"/>
              </a:cxn>
              <a:cxn ang="0">
                <a:pos x="137" y="173"/>
              </a:cxn>
              <a:cxn ang="0">
                <a:pos x="101" y="144"/>
              </a:cxn>
              <a:cxn ang="0">
                <a:pos x="79" y="130"/>
              </a:cxn>
              <a:cxn ang="0">
                <a:pos x="65" y="108"/>
              </a:cxn>
              <a:cxn ang="0">
                <a:pos x="43" y="87"/>
              </a:cxn>
              <a:cxn ang="0">
                <a:pos x="29" y="65"/>
              </a:cxn>
              <a:cxn ang="0">
                <a:pos x="14" y="36"/>
              </a:cxn>
              <a:cxn ang="0">
                <a:pos x="7" y="22"/>
              </a:cxn>
              <a:cxn ang="0">
                <a:pos x="0" y="0"/>
              </a:cxn>
              <a:cxn ang="0">
                <a:pos x="7" y="260"/>
              </a:cxn>
              <a:cxn ang="0">
                <a:pos x="14" y="274"/>
              </a:cxn>
              <a:cxn ang="0">
                <a:pos x="21" y="296"/>
              </a:cxn>
              <a:cxn ang="0">
                <a:pos x="36" y="317"/>
              </a:cxn>
              <a:cxn ang="0">
                <a:pos x="50" y="339"/>
              </a:cxn>
              <a:cxn ang="0">
                <a:pos x="72" y="368"/>
              </a:cxn>
              <a:cxn ang="0">
                <a:pos x="93" y="382"/>
              </a:cxn>
              <a:cxn ang="0">
                <a:pos x="115" y="404"/>
              </a:cxn>
              <a:cxn ang="0">
                <a:pos x="144" y="418"/>
              </a:cxn>
              <a:cxn ang="0">
                <a:pos x="180" y="447"/>
              </a:cxn>
              <a:cxn ang="0">
                <a:pos x="209" y="462"/>
              </a:cxn>
              <a:cxn ang="0">
                <a:pos x="245" y="476"/>
              </a:cxn>
              <a:cxn ang="0">
                <a:pos x="281" y="490"/>
              </a:cxn>
              <a:cxn ang="0">
                <a:pos x="317" y="505"/>
              </a:cxn>
              <a:cxn ang="0">
                <a:pos x="367" y="526"/>
              </a:cxn>
              <a:cxn ang="0">
                <a:pos x="411" y="541"/>
              </a:cxn>
              <a:cxn ang="0">
                <a:pos x="454" y="548"/>
              </a:cxn>
            </a:cxnLst>
            <a:rect l="0" t="0" r="r" b="b"/>
            <a:pathLst>
              <a:path w="454" h="548">
                <a:moveTo>
                  <a:pt x="454" y="303"/>
                </a:moveTo>
                <a:lnTo>
                  <a:pt x="425" y="296"/>
                </a:lnTo>
                <a:lnTo>
                  <a:pt x="411" y="296"/>
                </a:lnTo>
                <a:lnTo>
                  <a:pt x="382" y="281"/>
                </a:lnTo>
                <a:lnTo>
                  <a:pt x="367" y="281"/>
                </a:lnTo>
                <a:lnTo>
                  <a:pt x="339" y="274"/>
                </a:lnTo>
                <a:lnTo>
                  <a:pt x="317" y="260"/>
                </a:lnTo>
                <a:lnTo>
                  <a:pt x="302" y="260"/>
                </a:lnTo>
                <a:lnTo>
                  <a:pt x="281" y="245"/>
                </a:lnTo>
                <a:lnTo>
                  <a:pt x="266" y="245"/>
                </a:lnTo>
                <a:lnTo>
                  <a:pt x="245" y="231"/>
                </a:lnTo>
                <a:lnTo>
                  <a:pt x="223" y="224"/>
                </a:lnTo>
                <a:lnTo>
                  <a:pt x="209" y="217"/>
                </a:lnTo>
                <a:lnTo>
                  <a:pt x="194" y="202"/>
                </a:lnTo>
                <a:lnTo>
                  <a:pt x="180" y="202"/>
                </a:lnTo>
                <a:lnTo>
                  <a:pt x="166" y="188"/>
                </a:lnTo>
                <a:lnTo>
                  <a:pt x="144" y="173"/>
                </a:lnTo>
                <a:lnTo>
                  <a:pt x="137" y="173"/>
                </a:lnTo>
                <a:lnTo>
                  <a:pt x="115" y="159"/>
                </a:lnTo>
                <a:lnTo>
                  <a:pt x="101" y="144"/>
                </a:lnTo>
                <a:lnTo>
                  <a:pt x="93" y="137"/>
                </a:lnTo>
                <a:lnTo>
                  <a:pt x="79" y="130"/>
                </a:lnTo>
                <a:lnTo>
                  <a:pt x="72" y="123"/>
                </a:lnTo>
                <a:lnTo>
                  <a:pt x="65" y="108"/>
                </a:lnTo>
                <a:lnTo>
                  <a:pt x="50" y="94"/>
                </a:lnTo>
                <a:lnTo>
                  <a:pt x="43" y="87"/>
                </a:lnTo>
                <a:lnTo>
                  <a:pt x="36" y="72"/>
                </a:lnTo>
                <a:lnTo>
                  <a:pt x="29" y="65"/>
                </a:lnTo>
                <a:lnTo>
                  <a:pt x="21" y="51"/>
                </a:lnTo>
                <a:lnTo>
                  <a:pt x="14" y="36"/>
                </a:lnTo>
                <a:lnTo>
                  <a:pt x="14" y="29"/>
                </a:lnTo>
                <a:lnTo>
                  <a:pt x="7" y="22"/>
                </a:lnTo>
                <a:lnTo>
                  <a:pt x="7" y="15"/>
                </a:lnTo>
                <a:lnTo>
                  <a:pt x="0" y="0"/>
                </a:lnTo>
                <a:lnTo>
                  <a:pt x="0" y="245"/>
                </a:lnTo>
                <a:lnTo>
                  <a:pt x="7" y="260"/>
                </a:lnTo>
                <a:lnTo>
                  <a:pt x="7" y="267"/>
                </a:lnTo>
                <a:lnTo>
                  <a:pt x="14" y="274"/>
                </a:lnTo>
                <a:lnTo>
                  <a:pt x="14" y="281"/>
                </a:lnTo>
                <a:lnTo>
                  <a:pt x="21" y="296"/>
                </a:lnTo>
                <a:lnTo>
                  <a:pt x="29" y="310"/>
                </a:lnTo>
                <a:lnTo>
                  <a:pt x="36" y="317"/>
                </a:lnTo>
                <a:lnTo>
                  <a:pt x="43" y="332"/>
                </a:lnTo>
                <a:lnTo>
                  <a:pt x="50" y="339"/>
                </a:lnTo>
                <a:lnTo>
                  <a:pt x="65" y="353"/>
                </a:lnTo>
                <a:lnTo>
                  <a:pt x="72" y="368"/>
                </a:lnTo>
                <a:lnTo>
                  <a:pt x="79" y="375"/>
                </a:lnTo>
                <a:lnTo>
                  <a:pt x="93" y="382"/>
                </a:lnTo>
                <a:lnTo>
                  <a:pt x="101" y="390"/>
                </a:lnTo>
                <a:lnTo>
                  <a:pt x="115" y="404"/>
                </a:lnTo>
                <a:lnTo>
                  <a:pt x="137" y="418"/>
                </a:lnTo>
                <a:lnTo>
                  <a:pt x="144" y="418"/>
                </a:lnTo>
                <a:lnTo>
                  <a:pt x="166" y="433"/>
                </a:lnTo>
                <a:lnTo>
                  <a:pt x="180" y="447"/>
                </a:lnTo>
                <a:lnTo>
                  <a:pt x="194" y="447"/>
                </a:lnTo>
                <a:lnTo>
                  <a:pt x="209" y="462"/>
                </a:lnTo>
                <a:lnTo>
                  <a:pt x="223" y="469"/>
                </a:lnTo>
                <a:lnTo>
                  <a:pt x="245" y="476"/>
                </a:lnTo>
                <a:lnTo>
                  <a:pt x="266" y="490"/>
                </a:lnTo>
                <a:lnTo>
                  <a:pt x="281" y="490"/>
                </a:lnTo>
                <a:lnTo>
                  <a:pt x="302" y="505"/>
                </a:lnTo>
                <a:lnTo>
                  <a:pt x="317" y="505"/>
                </a:lnTo>
                <a:lnTo>
                  <a:pt x="339" y="519"/>
                </a:lnTo>
                <a:lnTo>
                  <a:pt x="367" y="526"/>
                </a:lnTo>
                <a:lnTo>
                  <a:pt x="382" y="526"/>
                </a:lnTo>
                <a:lnTo>
                  <a:pt x="411" y="541"/>
                </a:lnTo>
                <a:lnTo>
                  <a:pt x="425" y="541"/>
                </a:lnTo>
                <a:lnTo>
                  <a:pt x="454" y="548"/>
                </a:lnTo>
                <a:lnTo>
                  <a:pt x="454" y="303"/>
                </a:lnTo>
                <a:close/>
              </a:path>
            </a:pathLst>
          </a:custGeom>
          <a:solidFill>
            <a:srgbClr val="404B69"/>
          </a:solidFill>
          <a:ln w="9525">
            <a:noFill/>
            <a:round/>
            <a:headEnd/>
            <a:tailEnd/>
          </a:ln>
        </p:spPr>
        <p:txBody>
          <a:bodyPr/>
          <a:lstStyle/>
          <a:p>
            <a:pPr>
              <a:buNone/>
            </a:pPr>
            <a:endParaRPr lang="en-US"/>
          </a:p>
        </p:txBody>
      </p:sp>
      <p:sp>
        <p:nvSpPr>
          <p:cNvPr id="14" name="Freeform 11"/>
          <p:cNvSpPr>
            <a:spLocks/>
          </p:cNvSpPr>
          <p:nvPr/>
        </p:nvSpPr>
        <p:spPr bwMode="auto">
          <a:xfrm>
            <a:off x="3587750" y="3546475"/>
            <a:ext cx="800100" cy="938213"/>
          </a:xfrm>
          <a:custGeom>
            <a:avLst/>
            <a:gdLst/>
            <a:ahLst/>
            <a:cxnLst>
              <a:cxn ang="0">
                <a:pos x="504" y="0"/>
              </a:cxn>
              <a:cxn ang="0">
                <a:pos x="0" y="346"/>
              </a:cxn>
              <a:cxn ang="0">
                <a:pos x="0" y="591"/>
              </a:cxn>
              <a:cxn ang="0">
                <a:pos x="504" y="245"/>
              </a:cxn>
              <a:cxn ang="0">
                <a:pos x="504" y="0"/>
              </a:cxn>
            </a:cxnLst>
            <a:rect l="0" t="0" r="r" b="b"/>
            <a:pathLst>
              <a:path w="504" h="591">
                <a:moveTo>
                  <a:pt x="504" y="0"/>
                </a:moveTo>
                <a:lnTo>
                  <a:pt x="0" y="346"/>
                </a:lnTo>
                <a:lnTo>
                  <a:pt x="0" y="591"/>
                </a:lnTo>
                <a:lnTo>
                  <a:pt x="504" y="245"/>
                </a:lnTo>
                <a:lnTo>
                  <a:pt x="504" y="0"/>
                </a:lnTo>
                <a:close/>
              </a:path>
            </a:pathLst>
          </a:custGeom>
          <a:solidFill>
            <a:srgbClr val="404B69"/>
          </a:solidFill>
          <a:ln w="9525">
            <a:noFill/>
            <a:round/>
            <a:headEnd/>
            <a:tailEnd/>
          </a:ln>
        </p:spPr>
        <p:txBody>
          <a:bodyPr/>
          <a:lstStyle/>
          <a:p>
            <a:pPr>
              <a:buNone/>
            </a:pPr>
            <a:endParaRPr lang="en-US"/>
          </a:p>
        </p:txBody>
      </p:sp>
      <p:sp>
        <p:nvSpPr>
          <p:cNvPr id="15" name="Freeform 12"/>
          <p:cNvSpPr>
            <a:spLocks/>
          </p:cNvSpPr>
          <p:nvPr/>
        </p:nvSpPr>
        <p:spPr bwMode="auto">
          <a:xfrm>
            <a:off x="2867025" y="3546475"/>
            <a:ext cx="1520825" cy="549275"/>
          </a:xfrm>
          <a:custGeom>
            <a:avLst/>
            <a:gdLst/>
            <a:ahLst/>
            <a:cxnLst>
              <a:cxn ang="0">
                <a:pos x="454" y="346"/>
              </a:cxn>
              <a:cxn ang="0">
                <a:pos x="425" y="339"/>
              </a:cxn>
              <a:cxn ang="0">
                <a:pos x="411" y="339"/>
              </a:cxn>
              <a:cxn ang="0">
                <a:pos x="382" y="325"/>
              </a:cxn>
              <a:cxn ang="0">
                <a:pos x="367" y="325"/>
              </a:cxn>
              <a:cxn ang="0">
                <a:pos x="339" y="317"/>
              </a:cxn>
              <a:cxn ang="0">
                <a:pos x="317" y="303"/>
              </a:cxn>
              <a:cxn ang="0">
                <a:pos x="302" y="303"/>
              </a:cxn>
              <a:cxn ang="0">
                <a:pos x="281" y="289"/>
              </a:cxn>
              <a:cxn ang="0">
                <a:pos x="266" y="281"/>
              </a:cxn>
              <a:cxn ang="0">
                <a:pos x="245" y="274"/>
              </a:cxn>
              <a:cxn ang="0">
                <a:pos x="223" y="267"/>
              </a:cxn>
              <a:cxn ang="0">
                <a:pos x="209" y="260"/>
              </a:cxn>
              <a:cxn ang="0">
                <a:pos x="194" y="245"/>
              </a:cxn>
              <a:cxn ang="0">
                <a:pos x="180" y="238"/>
              </a:cxn>
              <a:cxn ang="0">
                <a:pos x="166" y="231"/>
              </a:cxn>
              <a:cxn ang="0">
                <a:pos x="144" y="217"/>
              </a:cxn>
              <a:cxn ang="0">
                <a:pos x="137" y="209"/>
              </a:cxn>
              <a:cxn ang="0">
                <a:pos x="115" y="202"/>
              </a:cxn>
              <a:cxn ang="0">
                <a:pos x="101" y="188"/>
              </a:cxn>
              <a:cxn ang="0">
                <a:pos x="93" y="180"/>
              </a:cxn>
              <a:cxn ang="0">
                <a:pos x="79" y="166"/>
              </a:cxn>
              <a:cxn ang="0">
                <a:pos x="72" y="159"/>
              </a:cxn>
              <a:cxn ang="0">
                <a:pos x="65" y="144"/>
              </a:cxn>
              <a:cxn ang="0">
                <a:pos x="50" y="137"/>
              </a:cxn>
              <a:cxn ang="0">
                <a:pos x="43" y="130"/>
              </a:cxn>
              <a:cxn ang="0">
                <a:pos x="36" y="116"/>
              </a:cxn>
              <a:cxn ang="0">
                <a:pos x="29" y="108"/>
              </a:cxn>
              <a:cxn ang="0">
                <a:pos x="21" y="94"/>
              </a:cxn>
              <a:cxn ang="0">
                <a:pos x="14" y="80"/>
              </a:cxn>
              <a:cxn ang="0">
                <a:pos x="14" y="72"/>
              </a:cxn>
              <a:cxn ang="0">
                <a:pos x="7" y="58"/>
              </a:cxn>
              <a:cxn ang="0">
                <a:pos x="7" y="51"/>
              </a:cxn>
              <a:cxn ang="0">
                <a:pos x="0" y="36"/>
              </a:cxn>
              <a:cxn ang="0">
                <a:pos x="958" y="0"/>
              </a:cxn>
              <a:cxn ang="0">
                <a:pos x="454" y="346"/>
              </a:cxn>
            </a:cxnLst>
            <a:rect l="0" t="0" r="r" b="b"/>
            <a:pathLst>
              <a:path w="958" h="346">
                <a:moveTo>
                  <a:pt x="454" y="346"/>
                </a:moveTo>
                <a:lnTo>
                  <a:pt x="425" y="339"/>
                </a:lnTo>
                <a:lnTo>
                  <a:pt x="411" y="339"/>
                </a:lnTo>
                <a:lnTo>
                  <a:pt x="382" y="325"/>
                </a:lnTo>
                <a:lnTo>
                  <a:pt x="367" y="325"/>
                </a:lnTo>
                <a:lnTo>
                  <a:pt x="339" y="317"/>
                </a:lnTo>
                <a:lnTo>
                  <a:pt x="317" y="303"/>
                </a:lnTo>
                <a:lnTo>
                  <a:pt x="302" y="303"/>
                </a:lnTo>
                <a:lnTo>
                  <a:pt x="281" y="289"/>
                </a:lnTo>
                <a:lnTo>
                  <a:pt x="266" y="281"/>
                </a:lnTo>
                <a:lnTo>
                  <a:pt x="245" y="274"/>
                </a:lnTo>
                <a:lnTo>
                  <a:pt x="223" y="267"/>
                </a:lnTo>
                <a:lnTo>
                  <a:pt x="209" y="260"/>
                </a:lnTo>
                <a:lnTo>
                  <a:pt x="194" y="245"/>
                </a:lnTo>
                <a:lnTo>
                  <a:pt x="180" y="238"/>
                </a:lnTo>
                <a:lnTo>
                  <a:pt x="166" y="231"/>
                </a:lnTo>
                <a:lnTo>
                  <a:pt x="144" y="217"/>
                </a:lnTo>
                <a:lnTo>
                  <a:pt x="137" y="209"/>
                </a:lnTo>
                <a:lnTo>
                  <a:pt x="115" y="202"/>
                </a:lnTo>
                <a:lnTo>
                  <a:pt x="101" y="188"/>
                </a:lnTo>
                <a:lnTo>
                  <a:pt x="93" y="180"/>
                </a:lnTo>
                <a:lnTo>
                  <a:pt x="79" y="166"/>
                </a:lnTo>
                <a:lnTo>
                  <a:pt x="72" y="159"/>
                </a:lnTo>
                <a:lnTo>
                  <a:pt x="65" y="144"/>
                </a:lnTo>
                <a:lnTo>
                  <a:pt x="50" y="137"/>
                </a:lnTo>
                <a:lnTo>
                  <a:pt x="43" y="130"/>
                </a:lnTo>
                <a:lnTo>
                  <a:pt x="36" y="116"/>
                </a:lnTo>
                <a:lnTo>
                  <a:pt x="29" y="108"/>
                </a:lnTo>
                <a:lnTo>
                  <a:pt x="21" y="94"/>
                </a:lnTo>
                <a:lnTo>
                  <a:pt x="14" y="80"/>
                </a:lnTo>
                <a:lnTo>
                  <a:pt x="14" y="72"/>
                </a:lnTo>
                <a:lnTo>
                  <a:pt x="7" y="58"/>
                </a:lnTo>
                <a:lnTo>
                  <a:pt x="7" y="51"/>
                </a:lnTo>
                <a:lnTo>
                  <a:pt x="0" y="36"/>
                </a:lnTo>
                <a:lnTo>
                  <a:pt x="958" y="0"/>
                </a:lnTo>
                <a:lnTo>
                  <a:pt x="454" y="346"/>
                </a:lnTo>
                <a:close/>
              </a:path>
            </a:pathLst>
          </a:custGeom>
          <a:solidFill>
            <a:srgbClr val="7F96D2"/>
          </a:solidFill>
          <a:ln w="9525">
            <a:noFill/>
            <a:round/>
            <a:headEnd/>
            <a:tailEnd/>
          </a:ln>
        </p:spPr>
        <p:txBody>
          <a:bodyPr/>
          <a:lstStyle/>
          <a:p>
            <a:pPr>
              <a:buNone/>
            </a:pPr>
            <a:endParaRPr lang="en-US"/>
          </a:p>
        </p:txBody>
      </p:sp>
      <p:sp>
        <p:nvSpPr>
          <p:cNvPr id="16" name="Freeform 13"/>
          <p:cNvSpPr>
            <a:spLocks/>
          </p:cNvSpPr>
          <p:nvPr/>
        </p:nvSpPr>
        <p:spPr bwMode="auto">
          <a:xfrm>
            <a:off x="2671763" y="4279900"/>
            <a:ext cx="412750" cy="663575"/>
          </a:xfrm>
          <a:custGeom>
            <a:avLst/>
            <a:gdLst/>
            <a:ahLst/>
            <a:cxnLst>
              <a:cxn ang="0">
                <a:pos x="0" y="58"/>
              </a:cxn>
              <a:cxn ang="0">
                <a:pos x="8" y="58"/>
              </a:cxn>
              <a:cxn ang="0">
                <a:pos x="36" y="0"/>
              </a:cxn>
            </a:cxnLst>
            <a:rect l="0" t="0" r="r" b="b"/>
            <a:pathLst>
              <a:path w="36" h="58">
                <a:moveTo>
                  <a:pt x="0" y="58"/>
                </a:moveTo>
                <a:lnTo>
                  <a:pt x="8" y="58"/>
                </a:lnTo>
                <a:lnTo>
                  <a:pt x="36" y="0"/>
                </a:lnTo>
              </a:path>
            </a:pathLst>
          </a:custGeom>
          <a:noFill/>
          <a:ln w="11113">
            <a:solidFill>
              <a:srgbClr val="000000"/>
            </a:solidFill>
            <a:prstDash val="solid"/>
            <a:round/>
            <a:headEnd/>
            <a:tailEnd/>
          </a:ln>
        </p:spPr>
        <p:txBody>
          <a:bodyPr/>
          <a:lstStyle/>
          <a:p>
            <a:pPr>
              <a:buNone/>
            </a:pPr>
            <a:endParaRPr lang="en-US"/>
          </a:p>
        </p:txBody>
      </p:sp>
      <p:sp>
        <p:nvSpPr>
          <p:cNvPr id="17" name="Freeform 14"/>
          <p:cNvSpPr>
            <a:spLocks/>
          </p:cNvSpPr>
          <p:nvPr/>
        </p:nvSpPr>
        <p:spPr bwMode="auto">
          <a:xfrm>
            <a:off x="4937125" y="3546475"/>
            <a:ext cx="984250" cy="984250"/>
          </a:xfrm>
          <a:custGeom>
            <a:avLst/>
            <a:gdLst/>
            <a:ahLst/>
            <a:cxnLst>
              <a:cxn ang="0">
                <a:pos x="620" y="15"/>
              </a:cxn>
              <a:cxn ang="0">
                <a:pos x="613" y="36"/>
              </a:cxn>
              <a:cxn ang="0">
                <a:pos x="606" y="58"/>
              </a:cxn>
              <a:cxn ang="0">
                <a:pos x="598" y="80"/>
              </a:cxn>
              <a:cxn ang="0">
                <a:pos x="584" y="101"/>
              </a:cxn>
              <a:cxn ang="0">
                <a:pos x="570" y="123"/>
              </a:cxn>
              <a:cxn ang="0">
                <a:pos x="555" y="144"/>
              </a:cxn>
              <a:cxn ang="0">
                <a:pos x="526" y="166"/>
              </a:cxn>
              <a:cxn ang="0">
                <a:pos x="505" y="188"/>
              </a:cxn>
              <a:cxn ang="0">
                <a:pos x="483" y="209"/>
              </a:cxn>
              <a:cxn ang="0">
                <a:pos x="447" y="231"/>
              </a:cxn>
              <a:cxn ang="0">
                <a:pos x="411" y="245"/>
              </a:cxn>
              <a:cxn ang="0">
                <a:pos x="382" y="260"/>
              </a:cxn>
              <a:cxn ang="0">
                <a:pos x="346" y="281"/>
              </a:cxn>
              <a:cxn ang="0">
                <a:pos x="303" y="296"/>
              </a:cxn>
              <a:cxn ang="0">
                <a:pos x="260" y="310"/>
              </a:cxn>
              <a:cxn ang="0">
                <a:pos x="224" y="325"/>
              </a:cxn>
              <a:cxn ang="0">
                <a:pos x="166" y="339"/>
              </a:cxn>
              <a:cxn ang="0">
                <a:pos x="123" y="353"/>
              </a:cxn>
              <a:cxn ang="0">
                <a:pos x="80" y="361"/>
              </a:cxn>
              <a:cxn ang="0">
                <a:pos x="29" y="368"/>
              </a:cxn>
              <a:cxn ang="0">
                <a:pos x="0" y="620"/>
              </a:cxn>
              <a:cxn ang="0">
                <a:pos x="51" y="613"/>
              </a:cxn>
              <a:cxn ang="0">
                <a:pos x="108" y="598"/>
              </a:cxn>
              <a:cxn ang="0">
                <a:pos x="152" y="591"/>
              </a:cxn>
              <a:cxn ang="0">
                <a:pos x="195" y="577"/>
              </a:cxn>
              <a:cxn ang="0">
                <a:pos x="238" y="562"/>
              </a:cxn>
              <a:cxn ang="0">
                <a:pos x="289" y="548"/>
              </a:cxn>
              <a:cxn ang="0">
                <a:pos x="325" y="534"/>
              </a:cxn>
              <a:cxn ang="0">
                <a:pos x="361" y="519"/>
              </a:cxn>
              <a:cxn ang="0">
                <a:pos x="404" y="498"/>
              </a:cxn>
              <a:cxn ang="0">
                <a:pos x="433" y="483"/>
              </a:cxn>
              <a:cxn ang="0">
                <a:pos x="462" y="462"/>
              </a:cxn>
              <a:cxn ang="0">
                <a:pos x="490" y="447"/>
              </a:cxn>
              <a:cxn ang="0">
                <a:pos x="519" y="418"/>
              </a:cxn>
              <a:cxn ang="0">
                <a:pos x="541" y="404"/>
              </a:cxn>
              <a:cxn ang="0">
                <a:pos x="562" y="382"/>
              </a:cxn>
              <a:cxn ang="0">
                <a:pos x="584" y="353"/>
              </a:cxn>
              <a:cxn ang="0">
                <a:pos x="591" y="332"/>
              </a:cxn>
              <a:cxn ang="0">
                <a:pos x="606" y="310"/>
              </a:cxn>
              <a:cxn ang="0">
                <a:pos x="613" y="296"/>
              </a:cxn>
              <a:cxn ang="0">
                <a:pos x="620" y="267"/>
              </a:cxn>
              <a:cxn ang="0">
                <a:pos x="620" y="245"/>
              </a:cxn>
            </a:cxnLst>
            <a:rect l="0" t="0" r="r" b="b"/>
            <a:pathLst>
              <a:path w="620" h="620">
                <a:moveTo>
                  <a:pt x="620" y="0"/>
                </a:moveTo>
                <a:lnTo>
                  <a:pt x="620" y="15"/>
                </a:lnTo>
                <a:lnTo>
                  <a:pt x="620" y="22"/>
                </a:lnTo>
                <a:lnTo>
                  <a:pt x="613" y="36"/>
                </a:lnTo>
                <a:lnTo>
                  <a:pt x="613" y="51"/>
                </a:lnTo>
                <a:lnTo>
                  <a:pt x="606" y="58"/>
                </a:lnTo>
                <a:lnTo>
                  <a:pt x="606" y="65"/>
                </a:lnTo>
                <a:lnTo>
                  <a:pt x="598" y="80"/>
                </a:lnTo>
                <a:lnTo>
                  <a:pt x="591" y="87"/>
                </a:lnTo>
                <a:lnTo>
                  <a:pt x="584" y="101"/>
                </a:lnTo>
                <a:lnTo>
                  <a:pt x="584" y="108"/>
                </a:lnTo>
                <a:lnTo>
                  <a:pt x="570" y="123"/>
                </a:lnTo>
                <a:lnTo>
                  <a:pt x="562" y="137"/>
                </a:lnTo>
                <a:lnTo>
                  <a:pt x="555" y="144"/>
                </a:lnTo>
                <a:lnTo>
                  <a:pt x="541" y="159"/>
                </a:lnTo>
                <a:lnTo>
                  <a:pt x="526" y="166"/>
                </a:lnTo>
                <a:lnTo>
                  <a:pt x="519" y="173"/>
                </a:lnTo>
                <a:lnTo>
                  <a:pt x="505" y="188"/>
                </a:lnTo>
                <a:lnTo>
                  <a:pt x="490" y="202"/>
                </a:lnTo>
                <a:lnTo>
                  <a:pt x="483" y="209"/>
                </a:lnTo>
                <a:lnTo>
                  <a:pt x="462" y="217"/>
                </a:lnTo>
                <a:lnTo>
                  <a:pt x="447" y="231"/>
                </a:lnTo>
                <a:lnTo>
                  <a:pt x="433" y="238"/>
                </a:lnTo>
                <a:lnTo>
                  <a:pt x="411" y="245"/>
                </a:lnTo>
                <a:lnTo>
                  <a:pt x="404" y="253"/>
                </a:lnTo>
                <a:lnTo>
                  <a:pt x="382" y="260"/>
                </a:lnTo>
                <a:lnTo>
                  <a:pt x="361" y="274"/>
                </a:lnTo>
                <a:lnTo>
                  <a:pt x="346" y="281"/>
                </a:lnTo>
                <a:lnTo>
                  <a:pt x="325" y="289"/>
                </a:lnTo>
                <a:lnTo>
                  <a:pt x="303" y="296"/>
                </a:lnTo>
                <a:lnTo>
                  <a:pt x="289" y="303"/>
                </a:lnTo>
                <a:lnTo>
                  <a:pt x="260" y="310"/>
                </a:lnTo>
                <a:lnTo>
                  <a:pt x="238" y="317"/>
                </a:lnTo>
                <a:lnTo>
                  <a:pt x="224" y="325"/>
                </a:lnTo>
                <a:lnTo>
                  <a:pt x="195" y="332"/>
                </a:lnTo>
                <a:lnTo>
                  <a:pt x="166" y="339"/>
                </a:lnTo>
                <a:lnTo>
                  <a:pt x="152" y="346"/>
                </a:lnTo>
                <a:lnTo>
                  <a:pt x="123" y="353"/>
                </a:lnTo>
                <a:lnTo>
                  <a:pt x="108" y="353"/>
                </a:lnTo>
                <a:lnTo>
                  <a:pt x="80" y="361"/>
                </a:lnTo>
                <a:lnTo>
                  <a:pt x="51" y="368"/>
                </a:lnTo>
                <a:lnTo>
                  <a:pt x="29" y="368"/>
                </a:lnTo>
                <a:lnTo>
                  <a:pt x="0" y="375"/>
                </a:lnTo>
                <a:lnTo>
                  <a:pt x="0" y="620"/>
                </a:lnTo>
                <a:lnTo>
                  <a:pt x="29" y="613"/>
                </a:lnTo>
                <a:lnTo>
                  <a:pt x="51" y="613"/>
                </a:lnTo>
                <a:lnTo>
                  <a:pt x="80" y="606"/>
                </a:lnTo>
                <a:lnTo>
                  <a:pt x="108" y="598"/>
                </a:lnTo>
                <a:lnTo>
                  <a:pt x="123" y="598"/>
                </a:lnTo>
                <a:lnTo>
                  <a:pt x="152" y="591"/>
                </a:lnTo>
                <a:lnTo>
                  <a:pt x="166" y="584"/>
                </a:lnTo>
                <a:lnTo>
                  <a:pt x="195" y="577"/>
                </a:lnTo>
                <a:lnTo>
                  <a:pt x="224" y="570"/>
                </a:lnTo>
                <a:lnTo>
                  <a:pt x="238" y="562"/>
                </a:lnTo>
                <a:lnTo>
                  <a:pt x="260" y="555"/>
                </a:lnTo>
                <a:lnTo>
                  <a:pt x="289" y="548"/>
                </a:lnTo>
                <a:lnTo>
                  <a:pt x="303" y="541"/>
                </a:lnTo>
                <a:lnTo>
                  <a:pt x="325" y="534"/>
                </a:lnTo>
                <a:lnTo>
                  <a:pt x="346" y="526"/>
                </a:lnTo>
                <a:lnTo>
                  <a:pt x="361" y="519"/>
                </a:lnTo>
                <a:lnTo>
                  <a:pt x="382" y="505"/>
                </a:lnTo>
                <a:lnTo>
                  <a:pt x="404" y="498"/>
                </a:lnTo>
                <a:lnTo>
                  <a:pt x="411" y="490"/>
                </a:lnTo>
                <a:lnTo>
                  <a:pt x="433" y="483"/>
                </a:lnTo>
                <a:lnTo>
                  <a:pt x="447" y="476"/>
                </a:lnTo>
                <a:lnTo>
                  <a:pt x="462" y="462"/>
                </a:lnTo>
                <a:lnTo>
                  <a:pt x="483" y="454"/>
                </a:lnTo>
                <a:lnTo>
                  <a:pt x="490" y="447"/>
                </a:lnTo>
                <a:lnTo>
                  <a:pt x="505" y="433"/>
                </a:lnTo>
                <a:lnTo>
                  <a:pt x="519" y="418"/>
                </a:lnTo>
                <a:lnTo>
                  <a:pt x="526" y="411"/>
                </a:lnTo>
                <a:lnTo>
                  <a:pt x="541" y="404"/>
                </a:lnTo>
                <a:lnTo>
                  <a:pt x="555" y="389"/>
                </a:lnTo>
                <a:lnTo>
                  <a:pt x="562" y="382"/>
                </a:lnTo>
                <a:lnTo>
                  <a:pt x="570" y="368"/>
                </a:lnTo>
                <a:lnTo>
                  <a:pt x="584" y="353"/>
                </a:lnTo>
                <a:lnTo>
                  <a:pt x="584" y="346"/>
                </a:lnTo>
                <a:lnTo>
                  <a:pt x="591" y="332"/>
                </a:lnTo>
                <a:lnTo>
                  <a:pt x="598" y="325"/>
                </a:lnTo>
                <a:lnTo>
                  <a:pt x="606" y="310"/>
                </a:lnTo>
                <a:lnTo>
                  <a:pt x="606" y="303"/>
                </a:lnTo>
                <a:lnTo>
                  <a:pt x="613" y="296"/>
                </a:lnTo>
                <a:lnTo>
                  <a:pt x="613" y="281"/>
                </a:lnTo>
                <a:lnTo>
                  <a:pt x="620" y="267"/>
                </a:lnTo>
                <a:lnTo>
                  <a:pt x="620" y="260"/>
                </a:lnTo>
                <a:lnTo>
                  <a:pt x="620" y="245"/>
                </a:lnTo>
                <a:lnTo>
                  <a:pt x="620" y="0"/>
                </a:lnTo>
                <a:close/>
              </a:path>
            </a:pathLst>
          </a:custGeom>
          <a:solidFill>
            <a:srgbClr val="2E3361"/>
          </a:solidFill>
          <a:ln w="9525">
            <a:noFill/>
            <a:round/>
            <a:headEnd/>
            <a:tailEnd/>
          </a:ln>
        </p:spPr>
        <p:txBody>
          <a:bodyPr/>
          <a:lstStyle/>
          <a:p>
            <a:pPr>
              <a:buNone/>
            </a:pPr>
            <a:endParaRPr lang="en-US"/>
          </a:p>
        </p:txBody>
      </p:sp>
      <p:sp>
        <p:nvSpPr>
          <p:cNvPr id="18" name="Freeform 15"/>
          <p:cNvSpPr>
            <a:spLocks/>
          </p:cNvSpPr>
          <p:nvPr/>
        </p:nvSpPr>
        <p:spPr bwMode="auto">
          <a:xfrm>
            <a:off x="4387850" y="3546475"/>
            <a:ext cx="549275" cy="984250"/>
          </a:xfrm>
          <a:custGeom>
            <a:avLst/>
            <a:gdLst/>
            <a:ahLst/>
            <a:cxnLst>
              <a:cxn ang="0">
                <a:pos x="0" y="0"/>
              </a:cxn>
              <a:cxn ang="0">
                <a:pos x="346" y="375"/>
              </a:cxn>
              <a:cxn ang="0">
                <a:pos x="346" y="620"/>
              </a:cxn>
              <a:cxn ang="0">
                <a:pos x="0" y="245"/>
              </a:cxn>
              <a:cxn ang="0">
                <a:pos x="0" y="0"/>
              </a:cxn>
            </a:cxnLst>
            <a:rect l="0" t="0" r="r" b="b"/>
            <a:pathLst>
              <a:path w="346" h="620">
                <a:moveTo>
                  <a:pt x="0" y="0"/>
                </a:moveTo>
                <a:lnTo>
                  <a:pt x="346" y="375"/>
                </a:lnTo>
                <a:lnTo>
                  <a:pt x="346" y="620"/>
                </a:lnTo>
                <a:lnTo>
                  <a:pt x="0" y="245"/>
                </a:lnTo>
                <a:lnTo>
                  <a:pt x="0" y="0"/>
                </a:lnTo>
                <a:close/>
              </a:path>
            </a:pathLst>
          </a:custGeom>
          <a:solidFill>
            <a:srgbClr val="2E3361"/>
          </a:solidFill>
          <a:ln w="9525">
            <a:noFill/>
            <a:round/>
            <a:headEnd/>
            <a:tailEnd/>
          </a:ln>
        </p:spPr>
        <p:txBody>
          <a:bodyPr/>
          <a:lstStyle/>
          <a:p>
            <a:pPr>
              <a:buNone/>
            </a:pPr>
            <a:endParaRPr lang="en-US"/>
          </a:p>
        </p:txBody>
      </p:sp>
      <p:sp>
        <p:nvSpPr>
          <p:cNvPr id="19" name="Freeform 16"/>
          <p:cNvSpPr>
            <a:spLocks/>
          </p:cNvSpPr>
          <p:nvPr/>
        </p:nvSpPr>
        <p:spPr bwMode="auto">
          <a:xfrm>
            <a:off x="4387850" y="2906713"/>
            <a:ext cx="1533525" cy="1246187"/>
          </a:xfrm>
          <a:custGeom>
            <a:avLst/>
            <a:gdLst/>
            <a:ahLst/>
            <a:cxnLst>
              <a:cxn ang="0">
                <a:pos x="36" y="0"/>
              </a:cxn>
              <a:cxn ang="0">
                <a:pos x="87" y="0"/>
              </a:cxn>
              <a:cxn ang="0">
                <a:pos x="137" y="0"/>
              </a:cxn>
              <a:cxn ang="0">
                <a:pos x="202" y="7"/>
              </a:cxn>
              <a:cxn ang="0">
                <a:pos x="253" y="14"/>
              </a:cxn>
              <a:cxn ang="0">
                <a:pos x="303" y="21"/>
              </a:cxn>
              <a:cxn ang="0">
                <a:pos x="361" y="29"/>
              </a:cxn>
              <a:cxn ang="0">
                <a:pos x="411" y="36"/>
              </a:cxn>
              <a:cxn ang="0">
                <a:pos x="454" y="43"/>
              </a:cxn>
              <a:cxn ang="0">
                <a:pos x="498" y="57"/>
              </a:cxn>
              <a:cxn ang="0">
                <a:pos x="555" y="72"/>
              </a:cxn>
              <a:cxn ang="0">
                <a:pos x="591" y="86"/>
              </a:cxn>
              <a:cxn ang="0">
                <a:pos x="635" y="101"/>
              </a:cxn>
              <a:cxn ang="0">
                <a:pos x="685" y="115"/>
              </a:cxn>
              <a:cxn ang="0">
                <a:pos x="714" y="129"/>
              </a:cxn>
              <a:cxn ang="0">
                <a:pos x="750" y="151"/>
              </a:cxn>
              <a:cxn ang="0">
                <a:pos x="793" y="173"/>
              </a:cxn>
              <a:cxn ang="0">
                <a:pos x="815" y="187"/>
              </a:cxn>
              <a:cxn ang="0">
                <a:pos x="844" y="209"/>
              </a:cxn>
              <a:cxn ang="0">
                <a:pos x="872" y="230"/>
              </a:cxn>
              <a:cxn ang="0">
                <a:pos x="894" y="252"/>
              </a:cxn>
              <a:cxn ang="0">
                <a:pos x="908" y="274"/>
              </a:cxn>
              <a:cxn ang="0">
                <a:pos x="930" y="302"/>
              </a:cxn>
              <a:cxn ang="0">
                <a:pos x="944" y="324"/>
              </a:cxn>
              <a:cxn ang="0">
                <a:pos x="952" y="338"/>
              </a:cxn>
              <a:cxn ang="0">
                <a:pos x="959" y="360"/>
              </a:cxn>
              <a:cxn ang="0">
                <a:pos x="966" y="389"/>
              </a:cxn>
              <a:cxn ang="0">
                <a:pos x="966" y="411"/>
              </a:cxn>
              <a:cxn ang="0">
                <a:pos x="959" y="432"/>
              </a:cxn>
              <a:cxn ang="0">
                <a:pos x="952" y="461"/>
              </a:cxn>
              <a:cxn ang="0">
                <a:pos x="944" y="483"/>
              </a:cxn>
              <a:cxn ang="0">
                <a:pos x="937" y="504"/>
              </a:cxn>
              <a:cxn ang="0">
                <a:pos x="916" y="533"/>
              </a:cxn>
              <a:cxn ang="0">
                <a:pos x="901" y="547"/>
              </a:cxn>
              <a:cxn ang="0">
                <a:pos x="880" y="569"/>
              </a:cxn>
              <a:cxn ang="0">
                <a:pos x="851" y="598"/>
              </a:cxn>
              <a:cxn ang="0">
                <a:pos x="829" y="612"/>
              </a:cxn>
              <a:cxn ang="0">
                <a:pos x="800" y="634"/>
              </a:cxn>
              <a:cxn ang="0">
                <a:pos x="757" y="656"/>
              </a:cxn>
              <a:cxn ang="0">
                <a:pos x="728" y="670"/>
              </a:cxn>
              <a:cxn ang="0">
                <a:pos x="692" y="684"/>
              </a:cxn>
              <a:cxn ang="0">
                <a:pos x="656" y="706"/>
              </a:cxn>
              <a:cxn ang="0">
                <a:pos x="606" y="720"/>
              </a:cxn>
              <a:cxn ang="0">
                <a:pos x="570" y="735"/>
              </a:cxn>
              <a:cxn ang="0">
                <a:pos x="526" y="749"/>
              </a:cxn>
              <a:cxn ang="0">
                <a:pos x="469" y="764"/>
              </a:cxn>
              <a:cxn ang="0">
                <a:pos x="426" y="771"/>
              </a:cxn>
              <a:cxn ang="0">
                <a:pos x="375" y="778"/>
              </a:cxn>
              <a:cxn ang="0">
                <a:pos x="0" y="403"/>
              </a:cxn>
            </a:cxnLst>
            <a:rect l="0" t="0" r="r" b="b"/>
            <a:pathLst>
              <a:path w="966" h="785">
                <a:moveTo>
                  <a:pt x="0" y="0"/>
                </a:moveTo>
                <a:lnTo>
                  <a:pt x="36" y="0"/>
                </a:lnTo>
                <a:lnTo>
                  <a:pt x="51" y="0"/>
                </a:lnTo>
                <a:lnTo>
                  <a:pt x="87" y="0"/>
                </a:lnTo>
                <a:lnTo>
                  <a:pt x="123" y="0"/>
                </a:lnTo>
                <a:lnTo>
                  <a:pt x="137" y="0"/>
                </a:lnTo>
                <a:lnTo>
                  <a:pt x="166" y="7"/>
                </a:lnTo>
                <a:lnTo>
                  <a:pt x="202" y="7"/>
                </a:lnTo>
                <a:lnTo>
                  <a:pt x="217" y="7"/>
                </a:lnTo>
                <a:lnTo>
                  <a:pt x="253" y="14"/>
                </a:lnTo>
                <a:lnTo>
                  <a:pt x="281" y="14"/>
                </a:lnTo>
                <a:lnTo>
                  <a:pt x="303" y="21"/>
                </a:lnTo>
                <a:lnTo>
                  <a:pt x="332" y="21"/>
                </a:lnTo>
                <a:lnTo>
                  <a:pt x="361" y="29"/>
                </a:lnTo>
                <a:lnTo>
                  <a:pt x="375" y="29"/>
                </a:lnTo>
                <a:lnTo>
                  <a:pt x="411" y="36"/>
                </a:lnTo>
                <a:lnTo>
                  <a:pt x="440" y="43"/>
                </a:lnTo>
                <a:lnTo>
                  <a:pt x="454" y="43"/>
                </a:lnTo>
                <a:lnTo>
                  <a:pt x="483" y="50"/>
                </a:lnTo>
                <a:lnTo>
                  <a:pt x="498" y="57"/>
                </a:lnTo>
                <a:lnTo>
                  <a:pt x="526" y="65"/>
                </a:lnTo>
                <a:lnTo>
                  <a:pt x="555" y="72"/>
                </a:lnTo>
                <a:lnTo>
                  <a:pt x="570" y="79"/>
                </a:lnTo>
                <a:lnTo>
                  <a:pt x="591" y="86"/>
                </a:lnTo>
                <a:lnTo>
                  <a:pt x="620" y="93"/>
                </a:lnTo>
                <a:lnTo>
                  <a:pt x="635" y="101"/>
                </a:lnTo>
                <a:lnTo>
                  <a:pt x="656" y="108"/>
                </a:lnTo>
                <a:lnTo>
                  <a:pt x="685" y="115"/>
                </a:lnTo>
                <a:lnTo>
                  <a:pt x="692" y="122"/>
                </a:lnTo>
                <a:lnTo>
                  <a:pt x="714" y="129"/>
                </a:lnTo>
                <a:lnTo>
                  <a:pt x="743" y="144"/>
                </a:lnTo>
                <a:lnTo>
                  <a:pt x="750" y="151"/>
                </a:lnTo>
                <a:lnTo>
                  <a:pt x="771" y="158"/>
                </a:lnTo>
                <a:lnTo>
                  <a:pt x="793" y="173"/>
                </a:lnTo>
                <a:lnTo>
                  <a:pt x="800" y="180"/>
                </a:lnTo>
                <a:lnTo>
                  <a:pt x="815" y="187"/>
                </a:lnTo>
                <a:lnTo>
                  <a:pt x="836" y="201"/>
                </a:lnTo>
                <a:lnTo>
                  <a:pt x="844" y="209"/>
                </a:lnTo>
                <a:lnTo>
                  <a:pt x="858" y="223"/>
                </a:lnTo>
                <a:lnTo>
                  <a:pt x="872" y="230"/>
                </a:lnTo>
                <a:lnTo>
                  <a:pt x="880" y="238"/>
                </a:lnTo>
                <a:lnTo>
                  <a:pt x="894" y="252"/>
                </a:lnTo>
                <a:lnTo>
                  <a:pt x="908" y="266"/>
                </a:lnTo>
                <a:lnTo>
                  <a:pt x="908" y="274"/>
                </a:lnTo>
                <a:lnTo>
                  <a:pt x="923" y="288"/>
                </a:lnTo>
                <a:lnTo>
                  <a:pt x="930" y="302"/>
                </a:lnTo>
                <a:lnTo>
                  <a:pt x="937" y="310"/>
                </a:lnTo>
                <a:lnTo>
                  <a:pt x="944" y="324"/>
                </a:lnTo>
                <a:lnTo>
                  <a:pt x="952" y="331"/>
                </a:lnTo>
                <a:lnTo>
                  <a:pt x="952" y="338"/>
                </a:lnTo>
                <a:lnTo>
                  <a:pt x="959" y="353"/>
                </a:lnTo>
                <a:lnTo>
                  <a:pt x="959" y="360"/>
                </a:lnTo>
                <a:lnTo>
                  <a:pt x="959" y="374"/>
                </a:lnTo>
                <a:lnTo>
                  <a:pt x="966" y="389"/>
                </a:lnTo>
                <a:lnTo>
                  <a:pt x="966" y="396"/>
                </a:lnTo>
                <a:lnTo>
                  <a:pt x="966" y="411"/>
                </a:lnTo>
                <a:lnTo>
                  <a:pt x="966" y="425"/>
                </a:lnTo>
                <a:lnTo>
                  <a:pt x="959" y="432"/>
                </a:lnTo>
                <a:lnTo>
                  <a:pt x="959" y="447"/>
                </a:lnTo>
                <a:lnTo>
                  <a:pt x="952" y="461"/>
                </a:lnTo>
                <a:lnTo>
                  <a:pt x="952" y="468"/>
                </a:lnTo>
                <a:lnTo>
                  <a:pt x="944" y="483"/>
                </a:lnTo>
                <a:lnTo>
                  <a:pt x="937" y="497"/>
                </a:lnTo>
                <a:lnTo>
                  <a:pt x="937" y="504"/>
                </a:lnTo>
                <a:lnTo>
                  <a:pt x="930" y="519"/>
                </a:lnTo>
                <a:lnTo>
                  <a:pt x="916" y="533"/>
                </a:lnTo>
                <a:lnTo>
                  <a:pt x="908" y="540"/>
                </a:lnTo>
                <a:lnTo>
                  <a:pt x="901" y="547"/>
                </a:lnTo>
                <a:lnTo>
                  <a:pt x="887" y="562"/>
                </a:lnTo>
                <a:lnTo>
                  <a:pt x="880" y="569"/>
                </a:lnTo>
                <a:lnTo>
                  <a:pt x="865" y="583"/>
                </a:lnTo>
                <a:lnTo>
                  <a:pt x="851" y="598"/>
                </a:lnTo>
                <a:lnTo>
                  <a:pt x="844" y="605"/>
                </a:lnTo>
                <a:lnTo>
                  <a:pt x="829" y="612"/>
                </a:lnTo>
                <a:lnTo>
                  <a:pt x="808" y="627"/>
                </a:lnTo>
                <a:lnTo>
                  <a:pt x="800" y="634"/>
                </a:lnTo>
                <a:lnTo>
                  <a:pt x="779" y="641"/>
                </a:lnTo>
                <a:lnTo>
                  <a:pt x="757" y="656"/>
                </a:lnTo>
                <a:lnTo>
                  <a:pt x="750" y="663"/>
                </a:lnTo>
                <a:lnTo>
                  <a:pt x="728" y="670"/>
                </a:lnTo>
                <a:lnTo>
                  <a:pt x="707" y="684"/>
                </a:lnTo>
                <a:lnTo>
                  <a:pt x="692" y="684"/>
                </a:lnTo>
                <a:lnTo>
                  <a:pt x="671" y="699"/>
                </a:lnTo>
                <a:lnTo>
                  <a:pt x="656" y="706"/>
                </a:lnTo>
                <a:lnTo>
                  <a:pt x="635" y="713"/>
                </a:lnTo>
                <a:lnTo>
                  <a:pt x="606" y="720"/>
                </a:lnTo>
                <a:lnTo>
                  <a:pt x="591" y="728"/>
                </a:lnTo>
                <a:lnTo>
                  <a:pt x="570" y="735"/>
                </a:lnTo>
                <a:lnTo>
                  <a:pt x="541" y="742"/>
                </a:lnTo>
                <a:lnTo>
                  <a:pt x="526" y="749"/>
                </a:lnTo>
                <a:lnTo>
                  <a:pt x="498" y="756"/>
                </a:lnTo>
                <a:lnTo>
                  <a:pt x="469" y="764"/>
                </a:lnTo>
                <a:lnTo>
                  <a:pt x="454" y="764"/>
                </a:lnTo>
                <a:lnTo>
                  <a:pt x="426" y="771"/>
                </a:lnTo>
                <a:lnTo>
                  <a:pt x="397" y="778"/>
                </a:lnTo>
                <a:lnTo>
                  <a:pt x="375" y="778"/>
                </a:lnTo>
                <a:lnTo>
                  <a:pt x="346" y="785"/>
                </a:lnTo>
                <a:lnTo>
                  <a:pt x="0" y="403"/>
                </a:lnTo>
                <a:lnTo>
                  <a:pt x="0" y="0"/>
                </a:lnTo>
                <a:close/>
              </a:path>
            </a:pathLst>
          </a:custGeom>
          <a:solidFill>
            <a:srgbClr val="5C65C2"/>
          </a:solidFill>
          <a:ln w="9525">
            <a:noFill/>
            <a:round/>
            <a:headEnd/>
            <a:tailEnd/>
          </a:ln>
        </p:spPr>
        <p:txBody>
          <a:bodyPr/>
          <a:lstStyle/>
          <a:p>
            <a:pPr>
              <a:buNone/>
            </a:pPr>
            <a:endParaRPr lang="en-US"/>
          </a:p>
        </p:txBody>
      </p:sp>
      <p:sp>
        <p:nvSpPr>
          <p:cNvPr id="20" name="Freeform 17"/>
          <p:cNvSpPr>
            <a:spLocks/>
          </p:cNvSpPr>
          <p:nvPr/>
        </p:nvSpPr>
        <p:spPr bwMode="auto">
          <a:xfrm>
            <a:off x="5899150" y="2746375"/>
            <a:ext cx="479425" cy="674688"/>
          </a:xfrm>
          <a:custGeom>
            <a:avLst/>
            <a:gdLst/>
            <a:ahLst/>
            <a:cxnLst>
              <a:cxn ang="0">
                <a:pos x="42" y="0"/>
              </a:cxn>
              <a:cxn ang="0">
                <a:pos x="34" y="0"/>
              </a:cxn>
              <a:cxn ang="0">
                <a:pos x="0" y="59"/>
              </a:cxn>
            </a:cxnLst>
            <a:rect l="0" t="0" r="r" b="b"/>
            <a:pathLst>
              <a:path w="42" h="59">
                <a:moveTo>
                  <a:pt x="42" y="0"/>
                </a:moveTo>
                <a:lnTo>
                  <a:pt x="34" y="0"/>
                </a:lnTo>
                <a:lnTo>
                  <a:pt x="0" y="59"/>
                </a:lnTo>
              </a:path>
            </a:pathLst>
          </a:custGeom>
          <a:noFill/>
          <a:ln w="11113">
            <a:solidFill>
              <a:srgbClr val="000000"/>
            </a:solidFill>
            <a:prstDash val="solid"/>
            <a:round/>
            <a:headEnd/>
            <a:tailEnd/>
          </a:ln>
        </p:spPr>
        <p:txBody>
          <a:bodyPr/>
          <a:lstStyle/>
          <a:p>
            <a:pPr>
              <a:buNone/>
            </a:pPr>
            <a:endParaRPr lang="en-US"/>
          </a:p>
        </p:txBody>
      </p:sp>
      <p:sp>
        <p:nvSpPr>
          <p:cNvPr id="21" name="Freeform 18"/>
          <p:cNvSpPr>
            <a:spLocks/>
          </p:cNvSpPr>
          <p:nvPr/>
        </p:nvSpPr>
        <p:spPr bwMode="auto">
          <a:xfrm>
            <a:off x="3587750" y="4084638"/>
            <a:ext cx="1349375" cy="492125"/>
          </a:xfrm>
          <a:custGeom>
            <a:avLst/>
            <a:gdLst/>
            <a:ahLst/>
            <a:cxnLst>
              <a:cxn ang="0">
                <a:pos x="821" y="43"/>
              </a:cxn>
              <a:cxn ang="0">
                <a:pos x="771" y="50"/>
              </a:cxn>
              <a:cxn ang="0">
                <a:pos x="721" y="50"/>
              </a:cxn>
              <a:cxn ang="0">
                <a:pos x="670" y="58"/>
              </a:cxn>
              <a:cxn ang="0">
                <a:pos x="627" y="58"/>
              </a:cxn>
              <a:cxn ang="0">
                <a:pos x="555" y="65"/>
              </a:cxn>
              <a:cxn ang="0">
                <a:pos x="504" y="65"/>
              </a:cxn>
              <a:cxn ang="0">
                <a:pos x="454" y="65"/>
              </a:cxn>
              <a:cxn ang="0">
                <a:pos x="403" y="58"/>
              </a:cxn>
              <a:cxn ang="0">
                <a:pos x="339" y="58"/>
              </a:cxn>
              <a:cxn ang="0">
                <a:pos x="288" y="50"/>
              </a:cxn>
              <a:cxn ang="0">
                <a:pos x="238" y="50"/>
              </a:cxn>
              <a:cxn ang="0">
                <a:pos x="194" y="43"/>
              </a:cxn>
              <a:cxn ang="0">
                <a:pos x="144" y="36"/>
              </a:cxn>
              <a:cxn ang="0">
                <a:pos x="86" y="22"/>
              </a:cxn>
              <a:cxn ang="0">
                <a:pos x="43" y="14"/>
              </a:cxn>
              <a:cxn ang="0">
                <a:pos x="0" y="0"/>
              </a:cxn>
              <a:cxn ang="0">
                <a:pos x="21" y="252"/>
              </a:cxn>
              <a:cxn ang="0">
                <a:pos x="72" y="267"/>
              </a:cxn>
              <a:cxn ang="0">
                <a:pos x="115" y="274"/>
              </a:cxn>
              <a:cxn ang="0">
                <a:pos x="158" y="281"/>
              </a:cxn>
              <a:cxn ang="0">
                <a:pos x="209" y="288"/>
              </a:cxn>
              <a:cxn ang="0">
                <a:pos x="274" y="296"/>
              </a:cxn>
              <a:cxn ang="0">
                <a:pos x="324" y="303"/>
              </a:cxn>
              <a:cxn ang="0">
                <a:pos x="375" y="303"/>
              </a:cxn>
              <a:cxn ang="0">
                <a:pos x="425" y="310"/>
              </a:cxn>
              <a:cxn ang="0">
                <a:pos x="490" y="310"/>
              </a:cxn>
              <a:cxn ang="0">
                <a:pos x="540" y="310"/>
              </a:cxn>
              <a:cxn ang="0">
                <a:pos x="591" y="310"/>
              </a:cxn>
              <a:cxn ang="0">
                <a:pos x="641" y="303"/>
              </a:cxn>
              <a:cxn ang="0">
                <a:pos x="692" y="303"/>
              </a:cxn>
              <a:cxn ang="0">
                <a:pos x="757" y="296"/>
              </a:cxn>
              <a:cxn ang="0">
                <a:pos x="807" y="288"/>
              </a:cxn>
              <a:cxn ang="0">
                <a:pos x="850" y="281"/>
              </a:cxn>
            </a:cxnLst>
            <a:rect l="0" t="0" r="r" b="b"/>
            <a:pathLst>
              <a:path w="850" h="310">
                <a:moveTo>
                  <a:pt x="850" y="36"/>
                </a:moveTo>
                <a:lnTo>
                  <a:pt x="821" y="43"/>
                </a:lnTo>
                <a:lnTo>
                  <a:pt x="807" y="43"/>
                </a:lnTo>
                <a:lnTo>
                  <a:pt x="771" y="50"/>
                </a:lnTo>
                <a:lnTo>
                  <a:pt x="757" y="50"/>
                </a:lnTo>
                <a:lnTo>
                  <a:pt x="721" y="50"/>
                </a:lnTo>
                <a:lnTo>
                  <a:pt x="692" y="58"/>
                </a:lnTo>
                <a:lnTo>
                  <a:pt x="670" y="58"/>
                </a:lnTo>
                <a:lnTo>
                  <a:pt x="641" y="58"/>
                </a:lnTo>
                <a:lnTo>
                  <a:pt x="627" y="58"/>
                </a:lnTo>
                <a:lnTo>
                  <a:pt x="591" y="65"/>
                </a:lnTo>
                <a:lnTo>
                  <a:pt x="555" y="65"/>
                </a:lnTo>
                <a:lnTo>
                  <a:pt x="540" y="65"/>
                </a:lnTo>
                <a:lnTo>
                  <a:pt x="504" y="65"/>
                </a:lnTo>
                <a:lnTo>
                  <a:pt x="490" y="65"/>
                </a:lnTo>
                <a:lnTo>
                  <a:pt x="454" y="65"/>
                </a:lnTo>
                <a:lnTo>
                  <a:pt x="425" y="65"/>
                </a:lnTo>
                <a:lnTo>
                  <a:pt x="403" y="58"/>
                </a:lnTo>
                <a:lnTo>
                  <a:pt x="375" y="58"/>
                </a:lnTo>
                <a:lnTo>
                  <a:pt x="339" y="58"/>
                </a:lnTo>
                <a:lnTo>
                  <a:pt x="324" y="58"/>
                </a:lnTo>
                <a:lnTo>
                  <a:pt x="288" y="50"/>
                </a:lnTo>
                <a:lnTo>
                  <a:pt x="274" y="50"/>
                </a:lnTo>
                <a:lnTo>
                  <a:pt x="238" y="50"/>
                </a:lnTo>
                <a:lnTo>
                  <a:pt x="209" y="43"/>
                </a:lnTo>
                <a:lnTo>
                  <a:pt x="194" y="43"/>
                </a:lnTo>
                <a:lnTo>
                  <a:pt x="158" y="36"/>
                </a:lnTo>
                <a:lnTo>
                  <a:pt x="144" y="36"/>
                </a:lnTo>
                <a:lnTo>
                  <a:pt x="115" y="29"/>
                </a:lnTo>
                <a:lnTo>
                  <a:pt x="86" y="22"/>
                </a:lnTo>
                <a:lnTo>
                  <a:pt x="72" y="22"/>
                </a:lnTo>
                <a:lnTo>
                  <a:pt x="43" y="14"/>
                </a:lnTo>
                <a:lnTo>
                  <a:pt x="21" y="7"/>
                </a:lnTo>
                <a:lnTo>
                  <a:pt x="0" y="0"/>
                </a:lnTo>
                <a:lnTo>
                  <a:pt x="0" y="245"/>
                </a:lnTo>
                <a:lnTo>
                  <a:pt x="21" y="252"/>
                </a:lnTo>
                <a:lnTo>
                  <a:pt x="43" y="259"/>
                </a:lnTo>
                <a:lnTo>
                  <a:pt x="72" y="267"/>
                </a:lnTo>
                <a:lnTo>
                  <a:pt x="86" y="267"/>
                </a:lnTo>
                <a:lnTo>
                  <a:pt x="115" y="274"/>
                </a:lnTo>
                <a:lnTo>
                  <a:pt x="144" y="281"/>
                </a:lnTo>
                <a:lnTo>
                  <a:pt x="158" y="281"/>
                </a:lnTo>
                <a:lnTo>
                  <a:pt x="194" y="288"/>
                </a:lnTo>
                <a:lnTo>
                  <a:pt x="209" y="288"/>
                </a:lnTo>
                <a:lnTo>
                  <a:pt x="238" y="296"/>
                </a:lnTo>
                <a:lnTo>
                  <a:pt x="274" y="296"/>
                </a:lnTo>
                <a:lnTo>
                  <a:pt x="288" y="296"/>
                </a:lnTo>
                <a:lnTo>
                  <a:pt x="324" y="303"/>
                </a:lnTo>
                <a:lnTo>
                  <a:pt x="339" y="303"/>
                </a:lnTo>
                <a:lnTo>
                  <a:pt x="375" y="303"/>
                </a:lnTo>
                <a:lnTo>
                  <a:pt x="403" y="303"/>
                </a:lnTo>
                <a:lnTo>
                  <a:pt x="425" y="310"/>
                </a:lnTo>
                <a:lnTo>
                  <a:pt x="454" y="310"/>
                </a:lnTo>
                <a:lnTo>
                  <a:pt x="490" y="310"/>
                </a:lnTo>
                <a:lnTo>
                  <a:pt x="504" y="310"/>
                </a:lnTo>
                <a:lnTo>
                  <a:pt x="540" y="310"/>
                </a:lnTo>
                <a:lnTo>
                  <a:pt x="555" y="310"/>
                </a:lnTo>
                <a:lnTo>
                  <a:pt x="591" y="310"/>
                </a:lnTo>
                <a:lnTo>
                  <a:pt x="627" y="303"/>
                </a:lnTo>
                <a:lnTo>
                  <a:pt x="641" y="303"/>
                </a:lnTo>
                <a:lnTo>
                  <a:pt x="670" y="303"/>
                </a:lnTo>
                <a:lnTo>
                  <a:pt x="692" y="303"/>
                </a:lnTo>
                <a:lnTo>
                  <a:pt x="721" y="296"/>
                </a:lnTo>
                <a:lnTo>
                  <a:pt x="757" y="296"/>
                </a:lnTo>
                <a:lnTo>
                  <a:pt x="771" y="296"/>
                </a:lnTo>
                <a:lnTo>
                  <a:pt x="807" y="288"/>
                </a:lnTo>
                <a:lnTo>
                  <a:pt x="821" y="288"/>
                </a:lnTo>
                <a:lnTo>
                  <a:pt x="850" y="281"/>
                </a:lnTo>
                <a:lnTo>
                  <a:pt x="850" y="36"/>
                </a:lnTo>
                <a:close/>
              </a:path>
            </a:pathLst>
          </a:custGeom>
          <a:solidFill>
            <a:srgbClr val="4C5C71"/>
          </a:solidFill>
          <a:ln w="9525">
            <a:noFill/>
            <a:round/>
            <a:headEnd/>
            <a:tailEnd/>
          </a:ln>
        </p:spPr>
        <p:txBody>
          <a:bodyPr/>
          <a:lstStyle/>
          <a:p>
            <a:pPr>
              <a:buNone/>
            </a:pPr>
            <a:endParaRPr lang="en-US"/>
          </a:p>
        </p:txBody>
      </p:sp>
      <p:sp>
        <p:nvSpPr>
          <p:cNvPr id="22" name="Freeform 19"/>
          <p:cNvSpPr>
            <a:spLocks/>
          </p:cNvSpPr>
          <p:nvPr/>
        </p:nvSpPr>
        <p:spPr bwMode="auto">
          <a:xfrm>
            <a:off x="3587750" y="3546475"/>
            <a:ext cx="1349375" cy="652463"/>
          </a:xfrm>
          <a:custGeom>
            <a:avLst/>
            <a:gdLst/>
            <a:ahLst/>
            <a:cxnLst>
              <a:cxn ang="0">
                <a:pos x="850" y="382"/>
              </a:cxn>
              <a:cxn ang="0">
                <a:pos x="821" y="389"/>
              </a:cxn>
              <a:cxn ang="0">
                <a:pos x="807" y="389"/>
              </a:cxn>
              <a:cxn ang="0">
                <a:pos x="771" y="397"/>
              </a:cxn>
              <a:cxn ang="0">
                <a:pos x="757" y="397"/>
              </a:cxn>
              <a:cxn ang="0">
                <a:pos x="721" y="397"/>
              </a:cxn>
              <a:cxn ang="0">
                <a:pos x="692" y="404"/>
              </a:cxn>
              <a:cxn ang="0">
                <a:pos x="670" y="404"/>
              </a:cxn>
              <a:cxn ang="0">
                <a:pos x="641" y="404"/>
              </a:cxn>
              <a:cxn ang="0">
                <a:pos x="627" y="404"/>
              </a:cxn>
              <a:cxn ang="0">
                <a:pos x="591" y="411"/>
              </a:cxn>
              <a:cxn ang="0">
                <a:pos x="555" y="411"/>
              </a:cxn>
              <a:cxn ang="0">
                <a:pos x="540" y="411"/>
              </a:cxn>
              <a:cxn ang="0">
                <a:pos x="504" y="411"/>
              </a:cxn>
              <a:cxn ang="0">
                <a:pos x="490" y="411"/>
              </a:cxn>
              <a:cxn ang="0">
                <a:pos x="454" y="411"/>
              </a:cxn>
              <a:cxn ang="0">
                <a:pos x="425" y="411"/>
              </a:cxn>
              <a:cxn ang="0">
                <a:pos x="403" y="404"/>
              </a:cxn>
              <a:cxn ang="0">
                <a:pos x="375" y="404"/>
              </a:cxn>
              <a:cxn ang="0">
                <a:pos x="339" y="404"/>
              </a:cxn>
              <a:cxn ang="0">
                <a:pos x="324" y="404"/>
              </a:cxn>
              <a:cxn ang="0">
                <a:pos x="288" y="397"/>
              </a:cxn>
              <a:cxn ang="0">
                <a:pos x="274" y="397"/>
              </a:cxn>
              <a:cxn ang="0">
                <a:pos x="238" y="397"/>
              </a:cxn>
              <a:cxn ang="0">
                <a:pos x="209" y="389"/>
              </a:cxn>
              <a:cxn ang="0">
                <a:pos x="194" y="389"/>
              </a:cxn>
              <a:cxn ang="0">
                <a:pos x="158" y="382"/>
              </a:cxn>
              <a:cxn ang="0">
                <a:pos x="144" y="382"/>
              </a:cxn>
              <a:cxn ang="0">
                <a:pos x="115" y="375"/>
              </a:cxn>
              <a:cxn ang="0">
                <a:pos x="86" y="368"/>
              </a:cxn>
              <a:cxn ang="0">
                <a:pos x="72" y="368"/>
              </a:cxn>
              <a:cxn ang="0">
                <a:pos x="43" y="361"/>
              </a:cxn>
              <a:cxn ang="0">
                <a:pos x="21" y="353"/>
              </a:cxn>
              <a:cxn ang="0">
                <a:pos x="0" y="346"/>
              </a:cxn>
              <a:cxn ang="0">
                <a:pos x="504" y="0"/>
              </a:cxn>
              <a:cxn ang="0">
                <a:pos x="850" y="382"/>
              </a:cxn>
            </a:cxnLst>
            <a:rect l="0" t="0" r="r" b="b"/>
            <a:pathLst>
              <a:path w="850" h="411">
                <a:moveTo>
                  <a:pt x="850" y="382"/>
                </a:moveTo>
                <a:lnTo>
                  <a:pt x="821" y="389"/>
                </a:lnTo>
                <a:lnTo>
                  <a:pt x="807" y="389"/>
                </a:lnTo>
                <a:lnTo>
                  <a:pt x="771" y="397"/>
                </a:lnTo>
                <a:lnTo>
                  <a:pt x="757" y="397"/>
                </a:lnTo>
                <a:lnTo>
                  <a:pt x="721" y="397"/>
                </a:lnTo>
                <a:lnTo>
                  <a:pt x="692" y="404"/>
                </a:lnTo>
                <a:lnTo>
                  <a:pt x="670" y="404"/>
                </a:lnTo>
                <a:lnTo>
                  <a:pt x="641" y="404"/>
                </a:lnTo>
                <a:lnTo>
                  <a:pt x="627" y="404"/>
                </a:lnTo>
                <a:lnTo>
                  <a:pt x="591" y="411"/>
                </a:lnTo>
                <a:lnTo>
                  <a:pt x="555" y="411"/>
                </a:lnTo>
                <a:lnTo>
                  <a:pt x="540" y="411"/>
                </a:lnTo>
                <a:lnTo>
                  <a:pt x="504" y="411"/>
                </a:lnTo>
                <a:lnTo>
                  <a:pt x="490" y="411"/>
                </a:lnTo>
                <a:lnTo>
                  <a:pt x="454" y="411"/>
                </a:lnTo>
                <a:lnTo>
                  <a:pt x="425" y="411"/>
                </a:lnTo>
                <a:lnTo>
                  <a:pt x="403" y="404"/>
                </a:lnTo>
                <a:lnTo>
                  <a:pt x="375" y="404"/>
                </a:lnTo>
                <a:lnTo>
                  <a:pt x="339" y="404"/>
                </a:lnTo>
                <a:lnTo>
                  <a:pt x="324" y="404"/>
                </a:lnTo>
                <a:lnTo>
                  <a:pt x="288" y="397"/>
                </a:lnTo>
                <a:lnTo>
                  <a:pt x="274" y="397"/>
                </a:lnTo>
                <a:lnTo>
                  <a:pt x="238" y="397"/>
                </a:lnTo>
                <a:lnTo>
                  <a:pt x="209" y="389"/>
                </a:lnTo>
                <a:lnTo>
                  <a:pt x="194" y="389"/>
                </a:lnTo>
                <a:lnTo>
                  <a:pt x="158" y="382"/>
                </a:lnTo>
                <a:lnTo>
                  <a:pt x="144" y="382"/>
                </a:lnTo>
                <a:lnTo>
                  <a:pt x="115" y="375"/>
                </a:lnTo>
                <a:lnTo>
                  <a:pt x="86" y="368"/>
                </a:lnTo>
                <a:lnTo>
                  <a:pt x="72" y="368"/>
                </a:lnTo>
                <a:lnTo>
                  <a:pt x="43" y="361"/>
                </a:lnTo>
                <a:lnTo>
                  <a:pt x="21" y="353"/>
                </a:lnTo>
                <a:lnTo>
                  <a:pt x="0" y="346"/>
                </a:lnTo>
                <a:lnTo>
                  <a:pt x="504" y="0"/>
                </a:lnTo>
                <a:lnTo>
                  <a:pt x="850" y="382"/>
                </a:lnTo>
                <a:close/>
              </a:path>
            </a:pathLst>
          </a:custGeom>
          <a:solidFill>
            <a:srgbClr val="97B8E1"/>
          </a:solidFill>
          <a:ln w="9525">
            <a:noFill/>
            <a:round/>
            <a:headEnd/>
            <a:tailEnd/>
          </a:ln>
        </p:spPr>
        <p:txBody>
          <a:bodyPr/>
          <a:lstStyle/>
          <a:p>
            <a:pPr>
              <a:buNone/>
            </a:pPr>
            <a:endParaRPr lang="en-US"/>
          </a:p>
        </p:txBody>
      </p:sp>
      <p:sp>
        <p:nvSpPr>
          <p:cNvPr id="23" name="Freeform 20"/>
          <p:cNvSpPr>
            <a:spLocks/>
          </p:cNvSpPr>
          <p:nvPr/>
        </p:nvSpPr>
        <p:spPr bwMode="auto">
          <a:xfrm>
            <a:off x="4251325" y="4587875"/>
            <a:ext cx="423863" cy="606425"/>
          </a:xfrm>
          <a:custGeom>
            <a:avLst/>
            <a:gdLst/>
            <a:ahLst/>
            <a:cxnLst>
              <a:cxn ang="0">
                <a:pos x="37" y="53"/>
              </a:cxn>
              <a:cxn ang="0">
                <a:pos x="29" y="53"/>
              </a:cxn>
              <a:cxn ang="0">
                <a:pos x="0" y="0"/>
              </a:cxn>
            </a:cxnLst>
            <a:rect l="0" t="0" r="r" b="b"/>
            <a:pathLst>
              <a:path w="37" h="53">
                <a:moveTo>
                  <a:pt x="37" y="53"/>
                </a:moveTo>
                <a:lnTo>
                  <a:pt x="29" y="53"/>
                </a:lnTo>
                <a:lnTo>
                  <a:pt x="0" y="0"/>
                </a:lnTo>
              </a:path>
            </a:pathLst>
          </a:custGeom>
          <a:noFill/>
          <a:ln w="11113">
            <a:solidFill>
              <a:srgbClr val="000000"/>
            </a:solidFill>
            <a:prstDash val="solid"/>
            <a:round/>
            <a:headEnd/>
            <a:tailEnd/>
          </a:ln>
        </p:spPr>
        <p:txBody>
          <a:bodyPr/>
          <a:lstStyle/>
          <a:p>
            <a:pPr>
              <a:buNone/>
            </a:pPr>
            <a:endParaRPr lang="en-US"/>
          </a:p>
        </p:txBody>
      </p:sp>
      <p:sp>
        <p:nvSpPr>
          <p:cNvPr id="24" name="Rectangle 21"/>
          <p:cNvSpPr>
            <a:spLocks noChangeArrowheads="1"/>
          </p:cNvSpPr>
          <p:nvPr/>
        </p:nvSpPr>
        <p:spPr bwMode="auto">
          <a:xfrm>
            <a:off x="6424613" y="2551113"/>
            <a:ext cx="138112" cy="138112"/>
          </a:xfrm>
          <a:prstGeom prst="rect">
            <a:avLst/>
          </a:prstGeom>
          <a:solidFill>
            <a:srgbClr val="5C65C2"/>
          </a:solidFill>
          <a:ln w="9525">
            <a:noFill/>
            <a:miter lim="800000"/>
            <a:headEnd/>
            <a:tailEnd/>
          </a:ln>
        </p:spPr>
        <p:txBody>
          <a:bodyPr/>
          <a:lstStyle/>
          <a:p>
            <a:pPr>
              <a:buNone/>
            </a:pPr>
            <a:endParaRPr lang="en-US"/>
          </a:p>
        </p:txBody>
      </p:sp>
      <p:sp>
        <p:nvSpPr>
          <p:cNvPr id="25" name="Rectangle 22"/>
          <p:cNvSpPr>
            <a:spLocks noChangeArrowheads="1"/>
          </p:cNvSpPr>
          <p:nvPr/>
        </p:nvSpPr>
        <p:spPr bwMode="auto">
          <a:xfrm>
            <a:off x="6707360" y="2493963"/>
            <a:ext cx="1277593"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Specification</a:t>
            </a:r>
            <a:endParaRPr lang="en-GB" sz="1600">
              <a:latin typeface="Arial" charset="0"/>
            </a:endParaRPr>
          </a:p>
        </p:txBody>
      </p:sp>
      <p:sp>
        <p:nvSpPr>
          <p:cNvPr id="26" name="Rectangle 23"/>
          <p:cNvSpPr>
            <a:spLocks noChangeArrowheads="1"/>
          </p:cNvSpPr>
          <p:nvPr/>
        </p:nvSpPr>
        <p:spPr bwMode="auto">
          <a:xfrm>
            <a:off x="7113190" y="2757488"/>
            <a:ext cx="410369"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43%</a:t>
            </a:r>
            <a:endParaRPr lang="en-GB" sz="1600">
              <a:latin typeface="Arial" charset="0"/>
            </a:endParaRPr>
          </a:p>
        </p:txBody>
      </p:sp>
      <p:sp>
        <p:nvSpPr>
          <p:cNvPr id="27" name="Rectangle 24"/>
          <p:cNvSpPr>
            <a:spLocks noChangeArrowheads="1"/>
          </p:cNvSpPr>
          <p:nvPr/>
        </p:nvSpPr>
        <p:spPr bwMode="auto">
          <a:xfrm>
            <a:off x="3141663" y="1658938"/>
            <a:ext cx="136525" cy="138112"/>
          </a:xfrm>
          <a:prstGeom prst="rect">
            <a:avLst/>
          </a:prstGeom>
          <a:solidFill>
            <a:srgbClr val="999999"/>
          </a:solidFill>
          <a:ln w="9525">
            <a:noFill/>
            <a:miter lim="800000"/>
            <a:headEnd/>
            <a:tailEnd/>
          </a:ln>
        </p:spPr>
        <p:txBody>
          <a:bodyPr/>
          <a:lstStyle/>
          <a:p>
            <a:pPr>
              <a:buNone/>
            </a:pPr>
            <a:endParaRPr lang="en-US"/>
          </a:p>
        </p:txBody>
      </p:sp>
      <p:sp>
        <p:nvSpPr>
          <p:cNvPr id="28" name="Rectangle 25"/>
          <p:cNvSpPr>
            <a:spLocks noChangeArrowheads="1"/>
          </p:cNvSpPr>
          <p:nvPr/>
        </p:nvSpPr>
        <p:spPr bwMode="auto">
          <a:xfrm>
            <a:off x="3440365" y="1601788"/>
            <a:ext cx="1425069"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Changes after </a:t>
            </a:r>
            <a:endParaRPr lang="en-GB" sz="1600">
              <a:latin typeface="Arial" charset="0"/>
            </a:endParaRPr>
          </a:p>
        </p:txBody>
      </p:sp>
      <p:sp>
        <p:nvSpPr>
          <p:cNvPr id="29" name="Rectangle 26"/>
          <p:cNvSpPr>
            <a:spLocks noChangeArrowheads="1"/>
          </p:cNvSpPr>
          <p:nvPr/>
        </p:nvSpPr>
        <p:spPr bwMode="auto">
          <a:xfrm>
            <a:off x="3435350" y="1865313"/>
            <a:ext cx="1593850" cy="244475"/>
          </a:xfrm>
          <a:prstGeom prst="rect">
            <a:avLst/>
          </a:prstGeom>
          <a:noFill/>
          <a:ln w="9525">
            <a:noFill/>
            <a:miter lim="800000"/>
            <a:headEnd/>
            <a:tailEnd/>
          </a:ln>
        </p:spPr>
        <p:txBody>
          <a:bodyPr lIns="0" tIns="0" rIns="0" bIns="0">
            <a:spAutoFit/>
          </a:bodyPr>
          <a:lstStyle/>
          <a:p>
            <a:pPr algn="ctr">
              <a:spcBef>
                <a:spcPct val="50000"/>
              </a:spcBef>
              <a:buNone/>
            </a:pPr>
            <a:r>
              <a:rPr lang="en-GB" sz="1600" b="1">
                <a:solidFill>
                  <a:srgbClr val="000000"/>
                </a:solidFill>
                <a:latin typeface="Arial" charset="0"/>
              </a:rPr>
              <a:t>commissioning</a:t>
            </a:r>
            <a:endParaRPr lang="en-GB" sz="1600">
              <a:latin typeface="Arial" charset="0"/>
            </a:endParaRPr>
          </a:p>
        </p:txBody>
      </p:sp>
      <p:sp>
        <p:nvSpPr>
          <p:cNvPr id="30" name="Rectangle 27"/>
          <p:cNvSpPr>
            <a:spLocks noChangeArrowheads="1"/>
          </p:cNvSpPr>
          <p:nvPr/>
        </p:nvSpPr>
        <p:spPr bwMode="auto">
          <a:xfrm>
            <a:off x="3946525" y="2209800"/>
            <a:ext cx="406400" cy="244475"/>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21%</a:t>
            </a:r>
            <a:endParaRPr lang="en-GB" sz="1600">
              <a:latin typeface="Arial" charset="0"/>
            </a:endParaRPr>
          </a:p>
        </p:txBody>
      </p:sp>
      <p:sp>
        <p:nvSpPr>
          <p:cNvPr id="31" name="Rectangle 28"/>
          <p:cNvSpPr>
            <a:spLocks noChangeArrowheads="1"/>
          </p:cNvSpPr>
          <p:nvPr/>
        </p:nvSpPr>
        <p:spPr bwMode="auto">
          <a:xfrm>
            <a:off x="1036638" y="2871788"/>
            <a:ext cx="136525" cy="138112"/>
          </a:xfrm>
          <a:prstGeom prst="rect">
            <a:avLst/>
          </a:prstGeom>
          <a:solidFill>
            <a:srgbClr val="6B82D7"/>
          </a:solidFill>
          <a:ln w="9525">
            <a:noFill/>
            <a:miter lim="800000"/>
            <a:headEnd/>
            <a:tailEnd/>
          </a:ln>
        </p:spPr>
        <p:txBody>
          <a:bodyPr/>
          <a:lstStyle/>
          <a:p>
            <a:pPr>
              <a:buNone/>
            </a:pPr>
            <a:endParaRPr lang="en-US"/>
          </a:p>
        </p:txBody>
      </p:sp>
      <p:sp>
        <p:nvSpPr>
          <p:cNvPr id="32" name="Rectangle 29"/>
          <p:cNvSpPr>
            <a:spLocks noChangeArrowheads="1"/>
          </p:cNvSpPr>
          <p:nvPr/>
        </p:nvSpPr>
        <p:spPr bwMode="auto">
          <a:xfrm>
            <a:off x="1380162" y="2814638"/>
            <a:ext cx="1348126"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Installation &amp; </a:t>
            </a:r>
            <a:endParaRPr lang="en-GB" sz="1600">
              <a:latin typeface="Arial" charset="0"/>
            </a:endParaRPr>
          </a:p>
        </p:txBody>
      </p:sp>
      <p:sp>
        <p:nvSpPr>
          <p:cNvPr id="33" name="Rectangle 30"/>
          <p:cNvSpPr>
            <a:spLocks noChangeArrowheads="1"/>
          </p:cNvSpPr>
          <p:nvPr/>
        </p:nvSpPr>
        <p:spPr bwMode="auto">
          <a:xfrm>
            <a:off x="1143000" y="3078163"/>
            <a:ext cx="1554163" cy="244475"/>
          </a:xfrm>
          <a:prstGeom prst="rect">
            <a:avLst/>
          </a:prstGeom>
          <a:noFill/>
          <a:ln w="9525">
            <a:noFill/>
            <a:miter lim="800000"/>
            <a:headEnd/>
            <a:tailEnd/>
          </a:ln>
        </p:spPr>
        <p:txBody>
          <a:bodyPr lIns="0" tIns="0" rIns="0" bIns="0">
            <a:spAutoFit/>
          </a:bodyPr>
          <a:lstStyle/>
          <a:p>
            <a:pPr algn="ctr">
              <a:spcBef>
                <a:spcPct val="50000"/>
              </a:spcBef>
              <a:buNone/>
            </a:pPr>
            <a:r>
              <a:rPr lang="en-GB" sz="1600" b="1">
                <a:solidFill>
                  <a:srgbClr val="000000"/>
                </a:solidFill>
                <a:latin typeface="Arial" charset="0"/>
              </a:rPr>
              <a:t>commissioning</a:t>
            </a:r>
            <a:endParaRPr lang="en-GB" sz="1600">
              <a:latin typeface="Arial" charset="0"/>
            </a:endParaRPr>
          </a:p>
        </p:txBody>
      </p:sp>
      <p:sp>
        <p:nvSpPr>
          <p:cNvPr id="34" name="Rectangle 31"/>
          <p:cNvSpPr>
            <a:spLocks noChangeArrowheads="1"/>
          </p:cNvSpPr>
          <p:nvPr/>
        </p:nvSpPr>
        <p:spPr bwMode="auto">
          <a:xfrm>
            <a:off x="1809904" y="3429000"/>
            <a:ext cx="296556"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6%</a:t>
            </a:r>
            <a:endParaRPr lang="en-GB" sz="1600">
              <a:latin typeface="Arial" charset="0"/>
            </a:endParaRPr>
          </a:p>
        </p:txBody>
      </p:sp>
      <p:sp>
        <p:nvSpPr>
          <p:cNvPr id="35" name="Rectangle 32"/>
          <p:cNvSpPr>
            <a:spLocks noChangeArrowheads="1"/>
          </p:cNvSpPr>
          <p:nvPr/>
        </p:nvSpPr>
        <p:spPr bwMode="auto">
          <a:xfrm>
            <a:off x="1127125" y="4622800"/>
            <a:ext cx="138113" cy="136525"/>
          </a:xfrm>
          <a:prstGeom prst="rect">
            <a:avLst/>
          </a:prstGeom>
          <a:solidFill>
            <a:srgbClr val="7F96D2"/>
          </a:solidFill>
          <a:ln w="9525">
            <a:noFill/>
            <a:miter lim="800000"/>
            <a:headEnd/>
            <a:tailEnd/>
          </a:ln>
        </p:spPr>
        <p:txBody>
          <a:bodyPr/>
          <a:lstStyle/>
          <a:p>
            <a:pPr>
              <a:buNone/>
            </a:pPr>
            <a:endParaRPr lang="en-US"/>
          </a:p>
        </p:txBody>
      </p:sp>
      <p:sp>
        <p:nvSpPr>
          <p:cNvPr id="36" name="Rectangle 33"/>
          <p:cNvSpPr>
            <a:spLocks noChangeArrowheads="1"/>
          </p:cNvSpPr>
          <p:nvPr/>
        </p:nvSpPr>
        <p:spPr bwMode="auto">
          <a:xfrm>
            <a:off x="1466445" y="4565650"/>
            <a:ext cx="1232710"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Operation &amp; </a:t>
            </a:r>
            <a:endParaRPr lang="en-GB" sz="1600">
              <a:latin typeface="Arial" charset="0"/>
            </a:endParaRPr>
          </a:p>
        </p:txBody>
      </p:sp>
      <p:sp>
        <p:nvSpPr>
          <p:cNvPr id="37" name="Rectangle 34"/>
          <p:cNvSpPr>
            <a:spLocks noChangeArrowheads="1"/>
          </p:cNvSpPr>
          <p:nvPr/>
        </p:nvSpPr>
        <p:spPr bwMode="auto">
          <a:xfrm>
            <a:off x="1410782" y="4829175"/>
            <a:ext cx="1253548"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maintenance</a:t>
            </a:r>
            <a:endParaRPr lang="en-GB" sz="1600">
              <a:latin typeface="Arial" charset="0"/>
            </a:endParaRPr>
          </a:p>
        </p:txBody>
      </p:sp>
      <p:sp>
        <p:nvSpPr>
          <p:cNvPr id="38" name="Rectangle 35"/>
          <p:cNvSpPr>
            <a:spLocks noChangeArrowheads="1"/>
          </p:cNvSpPr>
          <p:nvPr/>
        </p:nvSpPr>
        <p:spPr bwMode="auto">
          <a:xfrm>
            <a:off x="1815703" y="5091113"/>
            <a:ext cx="410369"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15%</a:t>
            </a:r>
            <a:endParaRPr lang="en-GB" sz="1600">
              <a:latin typeface="Arial" charset="0"/>
            </a:endParaRPr>
          </a:p>
        </p:txBody>
      </p:sp>
      <p:sp>
        <p:nvSpPr>
          <p:cNvPr id="39" name="Rectangle 36"/>
          <p:cNvSpPr>
            <a:spLocks noChangeArrowheads="1"/>
          </p:cNvSpPr>
          <p:nvPr/>
        </p:nvSpPr>
        <p:spPr bwMode="auto">
          <a:xfrm>
            <a:off x="4719638" y="4737100"/>
            <a:ext cx="138112" cy="136525"/>
          </a:xfrm>
          <a:prstGeom prst="rect">
            <a:avLst/>
          </a:prstGeom>
          <a:solidFill>
            <a:srgbClr val="97B8E1"/>
          </a:solidFill>
          <a:ln w="9525">
            <a:noFill/>
            <a:miter lim="800000"/>
            <a:headEnd/>
            <a:tailEnd/>
          </a:ln>
        </p:spPr>
        <p:txBody>
          <a:bodyPr/>
          <a:lstStyle/>
          <a:p>
            <a:pPr>
              <a:buNone/>
            </a:pPr>
            <a:endParaRPr lang="en-US"/>
          </a:p>
        </p:txBody>
      </p:sp>
      <p:sp>
        <p:nvSpPr>
          <p:cNvPr id="40" name="Rectangle 37"/>
          <p:cNvSpPr>
            <a:spLocks noChangeArrowheads="1"/>
          </p:cNvSpPr>
          <p:nvPr/>
        </p:nvSpPr>
        <p:spPr bwMode="auto">
          <a:xfrm>
            <a:off x="5207000" y="4832350"/>
            <a:ext cx="936625" cy="244475"/>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Design &amp; </a:t>
            </a:r>
            <a:endParaRPr lang="en-GB" sz="1600">
              <a:latin typeface="Arial" charset="0"/>
            </a:endParaRPr>
          </a:p>
        </p:txBody>
      </p:sp>
      <p:sp>
        <p:nvSpPr>
          <p:cNvPr id="41" name="Rectangle 38"/>
          <p:cNvSpPr>
            <a:spLocks noChangeArrowheads="1"/>
          </p:cNvSpPr>
          <p:nvPr/>
        </p:nvSpPr>
        <p:spPr bwMode="auto">
          <a:xfrm>
            <a:off x="5029200" y="5105400"/>
            <a:ext cx="1524000" cy="244475"/>
          </a:xfrm>
          <a:prstGeom prst="rect">
            <a:avLst/>
          </a:prstGeom>
          <a:noFill/>
          <a:ln w="9525">
            <a:noFill/>
            <a:miter lim="800000"/>
            <a:headEnd/>
            <a:tailEnd/>
          </a:ln>
        </p:spPr>
        <p:txBody>
          <a:bodyPr lIns="0" tIns="0" rIns="0" bIns="0">
            <a:spAutoFit/>
          </a:bodyPr>
          <a:lstStyle/>
          <a:p>
            <a:pPr algn="ctr">
              <a:spcBef>
                <a:spcPct val="50000"/>
              </a:spcBef>
              <a:buNone/>
            </a:pPr>
            <a:r>
              <a:rPr lang="en-GB" sz="1600" b="1">
                <a:solidFill>
                  <a:srgbClr val="000000"/>
                </a:solidFill>
                <a:latin typeface="Arial" charset="0"/>
              </a:rPr>
              <a:t>implementation</a:t>
            </a:r>
            <a:endParaRPr lang="en-GB" sz="1600">
              <a:latin typeface="Arial" charset="0"/>
            </a:endParaRPr>
          </a:p>
        </p:txBody>
      </p:sp>
      <p:sp>
        <p:nvSpPr>
          <p:cNvPr id="42" name="Rectangle 39"/>
          <p:cNvSpPr>
            <a:spLocks noChangeArrowheads="1"/>
          </p:cNvSpPr>
          <p:nvPr/>
        </p:nvSpPr>
        <p:spPr bwMode="auto">
          <a:xfrm>
            <a:off x="5419328" y="5468938"/>
            <a:ext cx="410369" cy="246221"/>
          </a:xfrm>
          <a:prstGeom prst="rect">
            <a:avLst/>
          </a:prstGeom>
          <a:noFill/>
          <a:ln w="9525">
            <a:noFill/>
            <a:miter lim="800000"/>
            <a:headEnd/>
            <a:tailEnd/>
          </a:ln>
        </p:spPr>
        <p:txBody>
          <a:bodyPr wrap="none" lIns="0" tIns="0" rIns="0" bIns="0">
            <a:spAutoFit/>
          </a:bodyPr>
          <a:lstStyle/>
          <a:p>
            <a:pPr algn="ctr">
              <a:spcBef>
                <a:spcPct val="50000"/>
              </a:spcBef>
              <a:buNone/>
            </a:pPr>
            <a:r>
              <a:rPr lang="en-GB" sz="1600" b="1">
                <a:solidFill>
                  <a:srgbClr val="000000"/>
                </a:solidFill>
                <a:latin typeface="Arial" charset="0"/>
              </a:rPr>
              <a:t>15%</a:t>
            </a:r>
            <a:endParaRPr lang="en-GB" sz="1600">
              <a:latin typeface="Arial" charset="0"/>
            </a:endParaRPr>
          </a:p>
        </p:txBody>
      </p:sp>
      <p:grpSp>
        <p:nvGrpSpPr>
          <p:cNvPr id="43" name="Group 46"/>
          <p:cNvGrpSpPr>
            <a:grpSpLocks/>
          </p:cNvGrpSpPr>
          <p:nvPr/>
        </p:nvGrpSpPr>
        <p:grpSpPr bwMode="auto">
          <a:xfrm>
            <a:off x="6324600" y="3200400"/>
            <a:ext cx="1301750" cy="1600200"/>
            <a:chOff x="3984" y="2016"/>
            <a:chExt cx="820" cy="1008"/>
          </a:xfrm>
        </p:grpSpPr>
        <p:sp>
          <p:nvSpPr>
            <p:cNvPr id="44" name="Text Box 43"/>
            <p:cNvSpPr txBox="1">
              <a:spLocks noChangeArrowheads="1"/>
            </p:cNvSpPr>
            <p:nvPr/>
          </p:nvSpPr>
          <p:spPr bwMode="auto">
            <a:xfrm>
              <a:off x="3984" y="2352"/>
              <a:ext cx="820" cy="288"/>
            </a:xfrm>
            <a:prstGeom prst="rect">
              <a:avLst/>
            </a:prstGeom>
            <a:noFill/>
            <a:ln w="9525">
              <a:noFill/>
              <a:miter lim="800000"/>
              <a:headEnd/>
              <a:tailEnd/>
            </a:ln>
            <a:effectLst/>
          </p:spPr>
          <p:txBody>
            <a:bodyPr wrap="none">
              <a:spAutoFit/>
            </a:bodyPr>
            <a:lstStyle/>
            <a:p>
              <a:pPr>
                <a:buNone/>
              </a:pPr>
              <a:r>
                <a:rPr lang="en-US" sz="2400">
                  <a:latin typeface="Arial Black" pitchFamily="34" charset="0"/>
                </a:rPr>
                <a:t>58% !! </a:t>
              </a:r>
            </a:p>
          </p:txBody>
        </p:sp>
        <p:sp>
          <p:nvSpPr>
            <p:cNvPr id="45" name="AutoShape 44"/>
            <p:cNvSpPr>
              <a:spLocks noChangeArrowheads="1"/>
            </p:cNvSpPr>
            <p:nvPr/>
          </p:nvSpPr>
          <p:spPr bwMode="auto">
            <a:xfrm rot="7148884">
              <a:off x="3960" y="2760"/>
              <a:ext cx="288" cy="240"/>
            </a:xfrm>
            <a:prstGeom prst="leftArrow">
              <a:avLst>
                <a:gd name="adj1" fmla="val 56296"/>
                <a:gd name="adj2" fmla="val 70261"/>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46" name="AutoShape 45"/>
            <p:cNvSpPr>
              <a:spLocks noChangeArrowheads="1"/>
            </p:cNvSpPr>
            <p:nvPr/>
          </p:nvSpPr>
          <p:spPr bwMode="auto">
            <a:xfrm rot="-3422271">
              <a:off x="4296" y="2040"/>
              <a:ext cx="288" cy="240"/>
            </a:xfrm>
            <a:prstGeom prst="leftArrow">
              <a:avLst>
                <a:gd name="adj1" fmla="val 56296"/>
                <a:gd name="adj2" fmla="val 70261"/>
              </a:avLst>
            </a:prstGeom>
            <a:solidFill>
              <a:schemeClr val="accent1"/>
            </a:solidFill>
            <a:ln w="9525">
              <a:solidFill>
                <a:schemeClr val="tx1"/>
              </a:solidFill>
              <a:miter lim="800000"/>
              <a:headEnd/>
              <a:tailEnd/>
            </a:ln>
            <a:effectLst/>
          </p:spPr>
          <p:txBody>
            <a:bodyPr wrap="none" anchor="ctr"/>
            <a:lstStyle/>
            <a:p>
              <a:pPr>
                <a:buNone/>
              </a:pPr>
              <a:endParaRPr lang="en-US"/>
            </a:p>
          </p:txBody>
        </p:sp>
      </p:grpSp>
      <p:sp>
        <p:nvSpPr>
          <p:cNvPr id="47" name="Rectangle 48"/>
          <p:cNvSpPr>
            <a:spLocks noChangeArrowheads="1"/>
          </p:cNvSpPr>
          <p:nvPr/>
        </p:nvSpPr>
        <p:spPr bwMode="auto">
          <a:xfrm>
            <a:off x="5410200" y="3124200"/>
            <a:ext cx="3352800" cy="2114550"/>
          </a:xfrm>
          <a:prstGeom prst="rect">
            <a:avLst/>
          </a:prstGeom>
          <a:solidFill>
            <a:srgbClr val="FFFF00"/>
          </a:solidFill>
          <a:ln w="9525">
            <a:solidFill>
              <a:srgbClr val="FF0000"/>
            </a:solidFill>
            <a:miter lim="800000"/>
            <a:headEnd/>
            <a:tailEnd/>
          </a:ln>
          <a:effectLst/>
        </p:spPr>
        <p:txBody>
          <a:bodyPr>
            <a:spAutoFit/>
          </a:bodyPr>
          <a:lstStyle/>
          <a:p>
            <a:pPr>
              <a:buNone/>
            </a:pPr>
            <a:r>
              <a:rPr lang="en-US">
                <a:latin typeface="Tahoma" pitchFamily="34" charset="0"/>
              </a:rPr>
              <a:t>ISA-84.00.01-2004 part 2:</a:t>
            </a:r>
            <a:r>
              <a:rPr lang="en-US" sz="2400">
                <a:latin typeface="Tahoma" pitchFamily="34" charset="0"/>
              </a:rPr>
              <a:t> </a:t>
            </a:r>
            <a:r>
              <a:rPr lang="en-US" sz="1800">
                <a:latin typeface="Tahoma" pitchFamily="34" charset="0"/>
              </a:rPr>
              <a:t>“Identical separation between the SIS and BPCS may have some advantages in design and maintenance because it reduces the likelihood of maintenance errors.”</a:t>
            </a:r>
          </a:p>
        </p:txBody>
      </p:sp>
      <p:sp>
        <p:nvSpPr>
          <p:cNvPr id="48" name="Rectangle 47"/>
          <p:cNvSpPr/>
          <p:nvPr/>
        </p:nvSpPr>
        <p:spPr>
          <a:xfrm>
            <a:off x="793376" y="5980685"/>
            <a:ext cx="7947212" cy="286232"/>
          </a:xfrm>
          <a:prstGeom prst="rect">
            <a:avLst/>
          </a:prstGeom>
        </p:spPr>
        <p:txBody>
          <a:bodyPr wrap="square">
            <a:spAutoFit/>
          </a:bodyPr>
          <a:lstStyle/>
          <a:p>
            <a:pPr>
              <a:lnSpc>
                <a:spcPct val="90000"/>
              </a:lnSpc>
              <a:spcBef>
                <a:spcPct val="20000"/>
              </a:spcBef>
              <a:buNone/>
            </a:pPr>
            <a:r>
              <a:rPr lang="en-GB" sz="1400" dirty="0" smtClean="0">
                <a:solidFill>
                  <a:schemeClr val="tx1"/>
                </a:solidFill>
              </a:rPr>
              <a:t>Source: Out of control: Why control systems go wrong and how to prevent failure HSE </a:t>
            </a:r>
            <a:r>
              <a:rPr lang="en-GB" sz="1400" dirty="0" smtClean="0">
                <a:solidFill>
                  <a:schemeClr val="tx1"/>
                </a:solidFill>
              </a:rPr>
              <a:t>Books</a:t>
            </a:r>
            <a:endParaRPr lang="en-GB"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Systematic Capabilities</a:t>
            </a:r>
            <a:endParaRPr lang="en-US" dirty="0"/>
          </a:p>
        </p:txBody>
      </p:sp>
      <p:sp>
        <p:nvSpPr>
          <p:cNvPr id="3" name="Content Placeholder 2"/>
          <p:cNvSpPr>
            <a:spLocks noGrp="1"/>
          </p:cNvSpPr>
          <p:nvPr>
            <p:ph sz="half" idx="1"/>
          </p:nvPr>
        </p:nvSpPr>
        <p:spPr/>
        <p:txBody>
          <a:bodyPr>
            <a:normAutofit/>
          </a:bodyPr>
          <a:lstStyle/>
          <a:p>
            <a:pPr>
              <a:spcBef>
                <a:spcPts val="600"/>
              </a:spcBef>
            </a:pPr>
            <a:r>
              <a:rPr lang="en-US" sz="1800" dirty="0" smtClean="0"/>
              <a:t>Concept developed for systematic safety integrity compliance for elements and sub-systems</a:t>
            </a:r>
          </a:p>
          <a:p>
            <a:pPr>
              <a:spcBef>
                <a:spcPts val="600"/>
              </a:spcBef>
            </a:pPr>
            <a:r>
              <a:rPr lang="en-US" sz="1800" dirty="0" smtClean="0"/>
              <a:t>Replaces the term: “effectiveness against systematic failure”</a:t>
            </a:r>
          </a:p>
          <a:p>
            <a:pPr>
              <a:spcBef>
                <a:spcPts val="600"/>
              </a:spcBef>
            </a:pPr>
            <a:r>
              <a:rPr lang="en-US" sz="1800" dirty="0" smtClean="0"/>
              <a:t>Measure on a scale 1-4 that the systematic safety integrity of an element fulfills the given safety function</a:t>
            </a:r>
          </a:p>
          <a:p>
            <a:pPr lvl="1">
              <a:spcBef>
                <a:spcPts val="600"/>
              </a:spcBef>
            </a:pPr>
            <a:r>
              <a:rPr lang="en-US" sz="1800" dirty="0" smtClean="0"/>
              <a:t>Considering the instructions stated in the safety manual</a:t>
            </a:r>
          </a:p>
          <a:p>
            <a:pPr>
              <a:spcBef>
                <a:spcPts val="600"/>
              </a:spcBef>
              <a:buNone/>
            </a:pPr>
            <a:endParaRPr lang="en-US" sz="1800" dirty="0" smtClean="0"/>
          </a:p>
        </p:txBody>
      </p:sp>
      <p:sp>
        <p:nvSpPr>
          <p:cNvPr id="4" name="Footer Placeholder 3"/>
          <p:cNvSpPr>
            <a:spLocks noGrp="1"/>
          </p:cNvSpPr>
          <p:nvPr>
            <p:ph type="ftr" sz="quarter" idx="10"/>
          </p:nvPr>
        </p:nvSpPr>
        <p:spPr/>
        <p:txBody>
          <a:bodyPr/>
          <a:lstStyle/>
          <a:p>
            <a:endParaRPr lang="en-US" smtClean="0"/>
          </a:p>
          <a:p>
            <a:r>
              <a:rPr lang="en-US" smtClean="0"/>
              <a:t>© ABB Group </a:t>
            </a:r>
          </a:p>
          <a:p>
            <a:fld id="{7C771F3A-CB4E-4F40-A706-FAA6278CB076}" type="datetime4">
              <a:rPr lang="en-US" smtClean="0"/>
              <a:pPr/>
              <a:t>November 21, 2011</a:t>
            </a:fld>
            <a:r>
              <a:rPr lang="en-US" smtClean="0"/>
              <a:t> | Slide </a:t>
            </a:r>
            <a:fld id="{E8B3EA58-92BD-4AF6-8361-9D3133A80E41}" type="slidenum">
              <a:rPr lang="en-US" smtClean="0"/>
              <a:pPr/>
              <a:t>16</a:t>
            </a:fld>
            <a:endParaRPr lang="en-US" dirty="0"/>
          </a:p>
        </p:txBody>
      </p:sp>
      <p:sp>
        <p:nvSpPr>
          <p:cNvPr id="9" name="Rectangle 8"/>
          <p:cNvSpPr/>
          <p:nvPr/>
        </p:nvSpPr>
        <p:spPr>
          <a:xfrm>
            <a:off x="1289243" y="6087810"/>
            <a:ext cx="2951449" cy="264688"/>
          </a:xfrm>
          <a:prstGeom prst="rect">
            <a:avLst/>
          </a:prstGeom>
        </p:spPr>
        <p:txBody>
          <a:bodyPr wrap="none">
            <a:spAutoFit/>
          </a:bodyPr>
          <a:lstStyle/>
          <a:p>
            <a:pPr>
              <a:lnSpc>
                <a:spcPct val="80000"/>
              </a:lnSpc>
              <a:buNone/>
            </a:pPr>
            <a:r>
              <a:rPr lang="en-US" sz="1400" dirty="0" smtClean="0"/>
              <a:t>Source: IEC 61508 Clause 7.4.7.6 </a:t>
            </a:r>
          </a:p>
        </p:txBody>
      </p:sp>
      <p:pic>
        <p:nvPicPr>
          <p:cNvPr id="7" name="Picture 2"/>
          <p:cNvPicPr>
            <a:picLocks noChangeAspect="1" noChangeArrowheads="1"/>
          </p:cNvPicPr>
          <p:nvPr/>
        </p:nvPicPr>
        <p:blipFill>
          <a:blip r:embed="rId3" cstate="print"/>
          <a:srcRect/>
          <a:stretch>
            <a:fillRect/>
          </a:stretch>
        </p:blipFill>
        <p:spPr bwMode="auto">
          <a:xfrm>
            <a:off x="4860315" y="1705707"/>
            <a:ext cx="3682193" cy="2960077"/>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5496291" y="3800736"/>
            <a:ext cx="2082677" cy="2047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Safety Layer</a:t>
            </a:r>
            <a:r>
              <a:rPr lang="en-GB" dirty="0" smtClean="0">
                <a:solidFill>
                  <a:srgbClr val="000099"/>
                </a:solidFill>
              </a:rPr>
              <a:t/>
            </a:r>
            <a:br>
              <a:rPr lang="en-GB" dirty="0" smtClean="0">
                <a:solidFill>
                  <a:srgbClr val="000099"/>
                </a:solidFill>
              </a:rPr>
            </a:br>
            <a:r>
              <a:rPr lang="en-GB" dirty="0" smtClean="0">
                <a:solidFill>
                  <a:srgbClr val="FFC000"/>
                </a:solidFill>
              </a:rPr>
              <a:t>Architectural design to meet target SIL requirements</a:t>
            </a:r>
            <a:endParaRPr lang="en-US" dirty="0"/>
          </a:p>
        </p:txBody>
      </p:sp>
      <p:sp>
        <p:nvSpPr>
          <p:cNvPr id="5" name="Footer Placeholder 4"/>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280ECAB8-7469-42C6-B0B8-C52663E89FCF}" type="slidenum">
              <a:rPr lang="en-US" smtClean="0"/>
              <a:pPr/>
              <a:t>17</a:t>
            </a:fld>
            <a:endParaRPr lang="en-US"/>
          </a:p>
        </p:txBody>
      </p:sp>
      <p:pic>
        <p:nvPicPr>
          <p:cNvPr id="7" name="Picture 4" descr="PM865+SM811 Fri"/>
          <p:cNvPicPr>
            <a:picLocks noChangeAspect="1" noChangeArrowheads="1"/>
          </p:cNvPicPr>
          <p:nvPr/>
        </p:nvPicPr>
        <p:blipFill>
          <a:blip r:embed="rId2" cstate="print"/>
          <a:srcRect/>
          <a:stretch>
            <a:fillRect/>
          </a:stretch>
        </p:blipFill>
        <p:spPr bwMode="auto">
          <a:xfrm>
            <a:off x="4038976" y="2306394"/>
            <a:ext cx="1494178" cy="1517894"/>
          </a:xfrm>
          <a:prstGeom prst="rect">
            <a:avLst/>
          </a:prstGeom>
          <a:noFill/>
        </p:spPr>
      </p:pic>
      <p:sp>
        <p:nvSpPr>
          <p:cNvPr id="8" name="Rectangle 7"/>
          <p:cNvSpPr>
            <a:spLocks noChangeArrowheads="1"/>
          </p:cNvSpPr>
          <p:nvPr/>
        </p:nvSpPr>
        <p:spPr bwMode="auto">
          <a:xfrm>
            <a:off x="527954" y="1833781"/>
            <a:ext cx="8040688" cy="2120900"/>
          </a:xfrm>
          <a:prstGeom prst="rect">
            <a:avLst/>
          </a:prstGeom>
          <a:noFill/>
          <a:ln w="38100">
            <a:solidFill>
              <a:schemeClr val="tx1"/>
            </a:solidFill>
            <a:prstDash val="dash"/>
            <a:miter lim="800000"/>
            <a:headEnd/>
            <a:tailEnd/>
          </a:ln>
          <a:effectLst/>
        </p:spPr>
        <p:txBody>
          <a:bodyPr wrap="none" anchor="ctr"/>
          <a:lstStyle/>
          <a:p>
            <a:pPr algn="ctr" eaLnBrk="0" hangingPunct="0">
              <a:defRPr/>
            </a:pPr>
            <a:endParaRPr lang="en-GB" b="1">
              <a:solidFill>
                <a:srgbClr val="FF9900"/>
              </a:solidFill>
              <a:effectLst>
                <a:outerShdw blurRad="38100" dist="38100" dir="2700000" algn="tl">
                  <a:srgbClr val="000000"/>
                </a:outerShdw>
              </a:effectLst>
              <a:cs typeface="+mn-cs"/>
            </a:endParaRPr>
          </a:p>
        </p:txBody>
      </p:sp>
      <p:sp>
        <p:nvSpPr>
          <p:cNvPr id="9" name="Line 9"/>
          <p:cNvSpPr>
            <a:spLocks noChangeShapeType="1"/>
          </p:cNvSpPr>
          <p:nvPr/>
        </p:nvSpPr>
        <p:spPr bwMode="auto">
          <a:xfrm flipV="1">
            <a:off x="1769001" y="2844792"/>
            <a:ext cx="2404872" cy="1814"/>
          </a:xfrm>
          <a:prstGeom prst="line">
            <a:avLst/>
          </a:prstGeom>
          <a:noFill/>
          <a:ln w="38100">
            <a:solidFill>
              <a:schemeClr val="tx1"/>
            </a:solidFill>
            <a:round/>
            <a:headEnd/>
            <a:tailEnd/>
          </a:ln>
        </p:spPr>
        <p:txBody>
          <a:bodyPr/>
          <a:lstStyle/>
          <a:p>
            <a:endParaRPr lang="en-US"/>
          </a:p>
        </p:txBody>
      </p:sp>
      <p:sp>
        <p:nvSpPr>
          <p:cNvPr id="10" name="Text Box 13"/>
          <p:cNvSpPr txBox="1">
            <a:spLocks noChangeArrowheads="1"/>
          </p:cNvSpPr>
          <p:nvPr/>
        </p:nvSpPr>
        <p:spPr bwMode="auto">
          <a:xfrm>
            <a:off x="3914389" y="2029044"/>
            <a:ext cx="1258678" cy="307777"/>
          </a:xfrm>
          <a:prstGeom prst="rect">
            <a:avLst/>
          </a:prstGeom>
          <a:noFill/>
          <a:ln w="28575">
            <a:solidFill>
              <a:schemeClr val="tx1"/>
            </a:solidFill>
            <a:prstDash val="sysDot"/>
            <a:miter lim="800000"/>
            <a:headEnd/>
            <a:tailEnd/>
          </a:ln>
          <a:effectLst/>
        </p:spPr>
        <p:txBody>
          <a:bodyPr wrap="none">
            <a:spAutoFit/>
          </a:bodyPr>
          <a:lstStyle/>
          <a:p>
            <a:pPr eaLnBrk="0" hangingPunct="0">
              <a:buNone/>
              <a:defRPr/>
            </a:pPr>
            <a:r>
              <a:rPr lang="en-GB" sz="1400" b="1" i="1" dirty="0">
                <a:solidFill>
                  <a:srgbClr val="000099"/>
                </a:solidFill>
                <a:cs typeface="+mn-cs"/>
              </a:rPr>
              <a:t>Logic Solver</a:t>
            </a:r>
          </a:p>
        </p:txBody>
      </p:sp>
      <p:sp>
        <p:nvSpPr>
          <p:cNvPr id="11" name="Rectangle 16"/>
          <p:cNvSpPr>
            <a:spLocks noChangeArrowheads="1"/>
          </p:cNvSpPr>
          <p:nvPr/>
        </p:nvSpPr>
        <p:spPr bwMode="auto">
          <a:xfrm>
            <a:off x="1429277" y="2722781"/>
            <a:ext cx="339725" cy="285750"/>
          </a:xfrm>
          <a:prstGeom prst="rect">
            <a:avLst/>
          </a:prstGeom>
          <a:solidFill>
            <a:srgbClr val="FFFF00"/>
          </a:solidFill>
          <a:ln w="28575">
            <a:solidFill>
              <a:schemeClr val="tx2"/>
            </a:solidFill>
            <a:prstDash val="sysDot"/>
            <a:miter lim="800000"/>
            <a:headEnd/>
            <a:tailEnd/>
          </a:ln>
        </p:spPr>
        <p:txBody>
          <a:bodyPr wrap="none" anchor="ctr"/>
          <a:lstStyle/>
          <a:p>
            <a:pPr eaLnBrk="0" hangingPunct="0"/>
            <a:endParaRPr lang="en-GB" sz="2400" b="1">
              <a:solidFill>
                <a:srgbClr val="FF9900"/>
              </a:solidFill>
            </a:endParaRPr>
          </a:p>
        </p:txBody>
      </p:sp>
      <p:sp>
        <p:nvSpPr>
          <p:cNvPr id="12" name="Rectangle 17"/>
          <p:cNvSpPr>
            <a:spLocks noChangeArrowheads="1"/>
          </p:cNvSpPr>
          <p:nvPr/>
        </p:nvSpPr>
        <p:spPr bwMode="auto">
          <a:xfrm>
            <a:off x="1429277" y="3164106"/>
            <a:ext cx="317500" cy="285750"/>
          </a:xfrm>
          <a:prstGeom prst="rect">
            <a:avLst/>
          </a:prstGeom>
          <a:solidFill>
            <a:srgbClr val="FFFF00"/>
          </a:solidFill>
          <a:ln w="28575">
            <a:solidFill>
              <a:schemeClr val="tx2"/>
            </a:solidFill>
            <a:prstDash val="sysDot"/>
            <a:miter lim="800000"/>
            <a:headEnd/>
            <a:tailEnd/>
          </a:ln>
        </p:spPr>
        <p:txBody>
          <a:bodyPr wrap="none" anchor="ctr"/>
          <a:lstStyle/>
          <a:p>
            <a:pPr eaLnBrk="0" hangingPunct="0"/>
            <a:endParaRPr lang="en-GB" sz="2400" b="1">
              <a:solidFill>
                <a:srgbClr val="FF9900"/>
              </a:solidFill>
            </a:endParaRPr>
          </a:p>
        </p:txBody>
      </p:sp>
      <p:sp>
        <p:nvSpPr>
          <p:cNvPr id="13" name="Rectangle 18"/>
          <p:cNvSpPr>
            <a:spLocks noChangeArrowheads="1"/>
          </p:cNvSpPr>
          <p:nvPr/>
        </p:nvSpPr>
        <p:spPr bwMode="auto">
          <a:xfrm>
            <a:off x="1145115" y="2570381"/>
            <a:ext cx="852487" cy="1060450"/>
          </a:xfrm>
          <a:prstGeom prst="rect">
            <a:avLst/>
          </a:prstGeom>
          <a:noFill/>
          <a:ln w="38100">
            <a:solidFill>
              <a:srgbClr val="00B050"/>
            </a:solidFill>
            <a:prstDash val="sysDot"/>
            <a:miter lim="800000"/>
            <a:headEnd/>
            <a:tailEnd/>
          </a:ln>
        </p:spPr>
        <p:txBody>
          <a:bodyPr wrap="none" anchor="ctr"/>
          <a:lstStyle/>
          <a:p>
            <a:pPr eaLnBrk="0" hangingPunct="0"/>
            <a:endParaRPr lang="en-GB" sz="2400" b="1">
              <a:solidFill>
                <a:srgbClr val="FF9900"/>
              </a:solidFill>
            </a:endParaRPr>
          </a:p>
        </p:txBody>
      </p:sp>
      <p:sp>
        <p:nvSpPr>
          <p:cNvPr id="14" name="Text Box 23"/>
          <p:cNvSpPr txBox="1">
            <a:spLocks noChangeArrowheads="1"/>
          </p:cNvSpPr>
          <p:nvPr/>
        </p:nvSpPr>
        <p:spPr bwMode="auto">
          <a:xfrm>
            <a:off x="1081615" y="2048094"/>
            <a:ext cx="891591" cy="307777"/>
          </a:xfrm>
          <a:prstGeom prst="rect">
            <a:avLst/>
          </a:prstGeom>
          <a:noFill/>
          <a:ln w="28575">
            <a:solidFill>
              <a:schemeClr val="tx1"/>
            </a:solidFill>
            <a:prstDash val="sysDot"/>
            <a:miter lim="800000"/>
            <a:headEnd/>
            <a:tailEnd/>
          </a:ln>
          <a:effectLst/>
        </p:spPr>
        <p:txBody>
          <a:bodyPr wrap="none">
            <a:spAutoFit/>
          </a:bodyPr>
          <a:lstStyle/>
          <a:p>
            <a:pPr eaLnBrk="0" hangingPunct="0">
              <a:buNone/>
              <a:defRPr/>
            </a:pPr>
            <a:r>
              <a:rPr lang="en-GB" sz="1400" b="1" i="1" dirty="0">
                <a:solidFill>
                  <a:srgbClr val="000099"/>
                </a:solidFill>
                <a:cs typeface="+mn-cs"/>
              </a:rPr>
              <a:t>Sensors</a:t>
            </a:r>
          </a:p>
        </p:txBody>
      </p:sp>
      <p:grpSp>
        <p:nvGrpSpPr>
          <p:cNvPr id="15" name="Group 24"/>
          <p:cNvGrpSpPr>
            <a:grpSpLocks/>
          </p:cNvGrpSpPr>
          <p:nvPr/>
        </p:nvGrpSpPr>
        <p:grpSpPr bwMode="auto">
          <a:xfrm flipH="1">
            <a:off x="1276877" y="2873594"/>
            <a:ext cx="153988" cy="473075"/>
            <a:chOff x="944" y="1916"/>
            <a:chExt cx="108" cy="365"/>
          </a:xfrm>
        </p:grpSpPr>
        <p:sp>
          <p:nvSpPr>
            <p:cNvPr id="16" name="Line 25"/>
            <p:cNvSpPr>
              <a:spLocks noChangeShapeType="1"/>
            </p:cNvSpPr>
            <p:nvPr/>
          </p:nvSpPr>
          <p:spPr bwMode="auto">
            <a:xfrm>
              <a:off x="1038" y="1926"/>
              <a:ext cx="0" cy="355"/>
            </a:xfrm>
            <a:prstGeom prst="line">
              <a:avLst/>
            </a:prstGeom>
            <a:noFill/>
            <a:ln w="38100">
              <a:solidFill>
                <a:schemeClr val="tx1"/>
              </a:solidFill>
              <a:round/>
              <a:headEnd/>
              <a:tailEnd/>
            </a:ln>
          </p:spPr>
          <p:txBody>
            <a:bodyPr/>
            <a:lstStyle/>
            <a:p>
              <a:endParaRPr lang="en-US"/>
            </a:p>
          </p:txBody>
        </p:sp>
        <p:sp>
          <p:nvSpPr>
            <p:cNvPr id="17" name="Line 26"/>
            <p:cNvSpPr>
              <a:spLocks noChangeShapeType="1"/>
            </p:cNvSpPr>
            <p:nvPr/>
          </p:nvSpPr>
          <p:spPr bwMode="auto">
            <a:xfrm>
              <a:off x="944" y="2268"/>
              <a:ext cx="92" cy="0"/>
            </a:xfrm>
            <a:prstGeom prst="line">
              <a:avLst/>
            </a:prstGeom>
            <a:noFill/>
            <a:ln w="38100">
              <a:solidFill>
                <a:schemeClr val="tx1"/>
              </a:solidFill>
              <a:round/>
              <a:headEnd/>
              <a:tailEnd/>
            </a:ln>
          </p:spPr>
          <p:txBody>
            <a:bodyPr/>
            <a:lstStyle/>
            <a:p>
              <a:endParaRPr lang="en-US"/>
            </a:p>
          </p:txBody>
        </p:sp>
        <p:sp>
          <p:nvSpPr>
            <p:cNvPr id="18" name="Line 27"/>
            <p:cNvSpPr>
              <a:spLocks noChangeShapeType="1"/>
            </p:cNvSpPr>
            <p:nvPr/>
          </p:nvSpPr>
          <p:spPr bwMode="auto">
            <a:xfrm>
              <a:off x="960" y="1916"/>
              <a:ext cx="92" cy="0"/>
            </a:xfrm>
            <a:prstGeom prst="line">
              <a:avLst/>
            </a:prstGeom>
            <a:noFill/>
            <a:ln w="38100">
              <a:solidFill>
                <a:schemeClr val="tx1"/>
              </a:solidFill>
              <a:round/>
              <a:headEnd/>
              <a:tailEnd/>
            </a:ln>
          </p:spPr>
          <p:txBody>
            <a:bodyPr/>
            <a:lstStyle/>
            <a:p>
              <a:endParaRPr lang="en-US"/>
            </a:p>
          </p:txBody>
        </p:sp>
      </p:grpSp>
      <p:sp>
        <p:nvSpPr>
          <p:cNvPr id="19" name="Line 28"/>
          <p:cNvSpPr>
            <a:spLocks noChangeShapeType="1"/>
          </p:cNvSpPr>
          <p:nvPr/>
        </p:nvSpPr>
        <p:spPr bwMode="auto">
          <a:xfrm>
            <a:off x="827615" y="3073619"/>
            <a:ext cx="471487" cy="0"/>
          </a:xfrm>
          <a:prstGeom prst="line">
            <a:avLst/>
          </a:prstGeom>
          <a:noFill/>
          <a:ln w="38100">
            <a:solidFill>
              <a:schemeClr val="tx1"/>
            </a:solidFill>
            <a:round/>
            <a:headEnd type="oval" w="med" len="med"/>
            <a:tailEnd/>
          </a:ln>
        </p:spPr>
        <p:txBody>
          <a:bodyPr/>
          <a:lstStyle/>
          <a:p>
            <a:endParaRPr lang="en-US"/>
          </a:p>
        </p:txBody>
      </p:sp>
      <p:sp>
        <p:nvSpPr>
          <p:cNvPr id="20" name="Rectangle 30"/>
          <p:cNvSpPr>
            <a:spLocks noChangeArrowheads="1"/>
          </p:cNvSpPr>
          <p:nvPr/>
        </p:nvSpPr>
        <p:spPr bwMode="auto">
          <a:xfrm>
            <a:off x="7386252" y="2722781"/>
            <a:ext cx="341312" cy="285750"/>
          </a:xfrm>
          <a:prstGeom prst="rect">
            <a:avLst/>
          </a:prstGeom>
          <a:solidFill>
            <a:srgbClr val="FFFF00"/>
          </a:solidFill>
          <a:ln w="28575">
            <a:solidFill>
              <a:schemeClr val="tx2"/>
            </a:solidFill>
            <a:prstDash val="sysDot"/>
            <a:miter lim="800000"/>
            <a:headEnd/>
            <a:tailEnd/>
          </a:ln>
        </p:spPr>
        <p:txBody>
          <a:bodyPr wrap="none" anchor="ctr"/>
          <a:lstStyle/>
          <a:p>
            <a:pPr eaLnBrk="0" hangingPunct="0"/>
            <a:endParaRPr lang="en-GB" sz="2400" b="1">
              <a:solidFill>
                <a:srgbClr val="FF9900"/>
              </a:solidFill>
            </a:endParaRPr>
          </a:p>
        </p:txBody>
      </p:sp>
      <p:sp>
        <p:nvSpPr>
          <p:cNvPr id="21" name="Text Box 36"/>
          <p:cNvSpPr txBox="1">
            <a:spLocks noChangeArrowheads="1"/>
          </p:cNvSpPr>
          <p:nvPr/>
        </p:nvSpPr>
        <p:spPr bwMode="auto">
          <a:xfrm>
            <a:off x="7029064" y="2032219"/>
            <a:ext cx="1019831" cy="307777"/>
          </a:xfrm>
          <a:prstGeom prst="rect">
            <a:avLst/>
          </a:prstGeom>
          <a:noFill/>
          <a:ln w="9525">
            <a:solidFill>
              <a:schemeClr val="tx1"/>
            </a:solidFill>
            <a:prstDash val="sysDot"/>
            <a:miter lim="800000"/>
            <a:headEnd/>
            <a:tailEnd/>
          </a:ln>
          <a:effectLst/>
        </p:spPr>
        <p:txBody>
          <a:bodyPr wrap="none">
            <a:spAutoFit/>
          </a:bodyPr>
          <a:lstStyle/>
          <a:p>
            <a:pPr eaLnBrk="0" hangingPunct="0">
              <a:buNone/>
              <a:defRPr/>
            </a:pPr>
            <a:r>
              <a:rPr lang="en-GB" sz="1400" b="1" i="1" dirty="0">
                <a:solidFill>
                  <a:srgbClr val="000099"/>
                </a:solidFill>
                <a:cs typeface="+mn-cs"/>
              </a:rPr>
              <a:t>Actuators</a:t>
            </a:r>
          </a:p>
        </p:txBody>
      </p:sp>
      <p:grpSp>
        <p:nvGrpSpPr>
          <p:cNvPr id="22" name="Group 37"/>
          <p:cNvGrpSpPr>
            <a:grpSpLocks/>
          </p:cNvGrpSpPr>
          <p:nvPr/>
        </p:nvGrpSpPr>
        <p:grpSpPr bwMode="auto">
          <a:xfrm>
            <a:off x="7711689" y="2873594"/>
            <a:ext cx="166688" cy="473075"/>
            <a:chOff x="944" y="1916"/>
            <a:chExt cx="108" cy="365"/>
          </a:xfrm>
        </p:grpSpPr>
        <p:sp>
          <p:nvSpPr>
            <p:cNvPr id="23" name="Line 38"/>
            <p:cNvSpPr>
              <a:spLocks noChangeShapeType="1"/>
            </p:cNvSpPr>
            <p:nvPr/>
          </p:nvSpPr>
          <p:spPr bwMode="auto">
            <a:xfrm>
              <a:off x="1038" y="1926"/>
              <a:ext cx="0" cy="355"/>
            </a:xfrm>
            <a:prstGeom prst="line">
              <a:avLst/>
            </a:prstGeom>
            <a:noFill/>
            <a:ln w="38100">
              <a:solidFill>
                <a:schemeClr val="tx1"/>
              </a:solidFill>
              <a:round/>
              <a:headEnd/>
              <a:tailEnd/>
            </a:ln>
          </p:spPr>
          <p:txBody>
            <a:bodyPr/>
            <a:lstStyle/>
            <a:p>
              <a:endParaRPr lang="en-US"/>
            </a:p>
          </p:txBody>
        </p:sp>
        <p:sp>
          <p:nvSpPr>
            <p:cNvPr id="24" name="Line 39"/>
            <p:cNvSpPr>
              <a:spLocks noChangeShapeType="1"/>
            </p:cNvSpPr>
            <p:nvPr/>
          </p:nvSpPr>
          <p:spPr bwMode="auto">
            <a:xfrm>
              <a:off x="944" y="2268"/>
              <a:ext cx="92" cy="0"/>
            </a:xfrm>
            <a:prstGeom prst="line">
              <a:avLst/>
            </a:prstGeom>
            <a:noFill/>
            <a:ln w="38100">
              <a:solidFill>
                <a:schemeClr val="tx1"/>
              </a:solidFill>
              <a:round/>
              <a:headEnd/>
              <a:tailEnd/>
            </a:ln>
          </p:spPr>
          <p:txBody>
            <a:bodyPr/>
            <a:lstStyle/>
            <a:p>
              <a:endParaRPr lang="en-US"/>
            </a:p>
          </p:txBody>
        </p:sp>
        <p:sp>
          <p:nvSpPr>
            <p:cNvPr id="25" name="Line 40"/>
            <p:cNvSpPr>
              <a:spLocks noChangeShapeType="1"/>
            </p:cNvSpPr>
            <p:nvPr/>
          </p:nvSpPr>
          <p:spPr bwMode="auto">
            <a:xfrm>
              <a:off x="960" y="1916"/>
              <a:ext cx="92" cy="0"/>
            </a:xfrm>
            <a:prstGeom prst="line">
              <a:avLst/>
            </a:prstGeom>
            <a:noFill/>
            <a:ln w="38100">
              <a:solidFill>
                <a:schemeClr val="tx1"/>
              </a:solidFill>
              <a:round/>
              <a:headEnd/>
              <a:tailEnd/>
            </a:ln>
          </p:spPr>
          <p:txBody>
            <a:bodyPr/>
            <a:lstStyle/>
            <a:p>
              <a:endParaRPr lang="en-US"/>
            </a:p>
          </p:txBody>
        </p:sp>
      </p:grpSp>
      <p:sp>
        <p:nvSpPr>
          <p:cNvPr id="26" name="Rectangle 41"/>
          <p:cNvSpPr>
            <a:spLocks noChangeArrowheads="1"/>
          </p:cNvSpPr>
          <p:nvPr/>
        </p:nvSpPr>
        <p:spPr bwMode="auto">
          <a:xfrm>
            <a:off x="7154477" y="2579906"/>
            <a:ext cx="852487" cy="1062038"/>
          </a:xfrm>
          <a:prstGeom prst="rect">
            <a:avLst/>
          </a:prstGeom>
          <a:noFill/>
          <a:ln w="38100">
            <a:solidFill>
              <a:srgbClr val="00B050"/>
            </a:solidFill>
            <a:prstDash val="sysDot"/>
            <a:miter lim="800000"/>
            <a:headEnd/>
            <a:tailEnd/>
          </a:ln>
        </p:spPr>
        <p:txBody>
          <a:bodyPr wrap="none" anchor="ctr"/>
          <a:lstStyle/>
          <a:p>
            <a:pPr eaLnBrk="0" hangingPunct="0"/>
            <a:endParaRPr lang="en-GB" sz="2400" b="1">
              <a:solidFill>
                <a:srgbClr val="FF9900"/>
              </a:solidFill>
            </a:endParaRPr>
          </a:p>
        </p:txBody>
      </p:sp>
      <p:sp>
        <p:nvSpPr>
          <p:cNvPr id="27" name="Line 42"/>
          <p:cNvSpPr>
            <a:spLocks noChangeShapeType="1"/>
          </p:cNvSpPr>
          <p:nvPr/>
        </p:nvSpPr>
        <p:spPr bwMode="auto">
          <a:xfrm>
            <a:off x="7872027" y="3073619"/>
            <a:ext cx="471487" cy="0"/>
          </a:xfrm>
          <a:prstGeom prst="line">
            <a:avLst/>
          </a:prstGeom>
          <a:noFill/>
          <a:ln w="38100">
            <a:solidFill>
              <a:schemeClr val="tx1"/>
            </a:solidFill>
            <a:round/>
            <a:headEnd/>
            <a:tailEnd type="oval" w="med" len="med"/>
          </a:ln>
        </p:spPr>
        <p:txBody>
          <a:bodyPr/>
          <a:lstStyle/>
          <a:p>
            <a:endParaRPr lang="en-US"/>
          </a:p>
        </p:txBody>
      </p:sp>
      <p:sp>
        <p:nvSpPr>
          <p:cNvPr id="28" name="Rectangle 43"/>
          <p:cNvSpPr>
            <a:spLocks noChangeArrowheads="1"/>
          </p:cNvSpPr>
          <p:nvPr/>
        </p:nvSpPr>
        <p:spPr bwMode="auto">
          <a:xfrm>
            <a:off x="7386252" y="3186331"/>
            <a:ext cx="341312" cy="285750"/>
          </a:xfrm>
          <a:prstGeom prst="rect">
            <a:avLst/>
          </a:prstGeom>
          <a:solidFill>
            <a:srgbClr val="FFFF00"/>
          </a:solidFill>
          <a:ln w="28575">
            <a:solidFill>
              <a:schemeClr val="tx2"/>
            </a:solidFill>
            <a:prstDash val="sysDot"/>
            <a:miter lim="800000"/>
            <a:headEnd/>
            <a:tailEnd/>
          </a:ln>
        </p:spPr>
        <p:txBody>
          <a:bodyPr wrap="none" anchor="ctr"/>
          <a:lstStyle/>
          <a:p>
            <a:pPr eaLnBrk="0" hangingPunct="0"/>
            <a:endParaRPr lang="en-GB" sz="2400" b="1">
              <a:solidFill>
                <a:srgbClr val="FF9900"/>
              </a:solidFill>
            </a:endParaRPr>
          </a:p>
        </p:txBody>
      </p:sp>
      <p:sp>
        <p:nvSpPr>
          <p:cNvPr id="29" name="Line 49"/>
          <p:cNvSpPr>
            <a:spLocks noChangeShapeType="1"/>
          </p:cNvSpPr>
          <p:nvPr/>
        </p:nvSpPr>
        <p:spPr bwMode="auto">
          <a:xfrm flipV="1">
            <a:off x="5379878" y="2846606"/>
            <a:ext cx="2006374" cy="12700"/>
          </a:xfrm>
          <a:prstGeom prst="line">
            <a:avLst/>
          </a:prstGeom>
          <a:noFill/>
          <a:ln w="38100">
            <a:solidFill>
              <a:schemeClr val="tx1"/>
            </a:solidFill>
            <a:round/>
            <a:headEnd/>
            <a:tailEnd/>
          </a:ln>
        </p:spPr>
        <p:txBody>
          <a:bodyPr/>
          <a:lstStyle/>
          <a:p>
            <a:endParaRPr lang="en-US"/>
          </a:p>
        </p:txBody>
      </p:sp>
      <p:sp>
        <p:nvSpPr>
          <p:cNvPr id="30" name="Line 50"/>
          <p:cNvSpPr>
            <a:spLocks noChangeShapeType="1"/>
          </p:cNvSpPr>
          <p:nvPr/>
        </p:nvSpPr>
        <p:spPr bwMode="auto">
          <a:xfrm>
            <a:off x="1767415" y="3279994"/>
            <a:ext cx="2496312" cy="226"/>
          </a:xfrm>
          <a:prstGeom prst="line">
            <a:avLst/>
          </a:prstGeom>
          <a:noFill/>
          <a:ln w="38100">
            <a:solidFill>
              <a:schemeClr val="tx1"/>
            </a:solidFill>
            <a:round/>
            <a:headEnd/>
            <a:tailEnd/>
          </a:ln>
        </p:spPr>
        <p:txBody>
          <a:bodyPr/>
          <a:lstStyle/>
          <a:p>
            <a:endParaRPr lang="en-US"/>
          </a:p>
        </p:txBody>
      </p:sp>
      <p:sp>
        <p:nvSpPr>
          <p:cNvPr id="31" name="Line 51"/>
          <p:cNvSpPr>
            <a:spLocks noChangeShapeType="1"/>
          </p:cNvSpPr>
          <p:nvPr/>
        </p:nvSpPr>
        <p:spPr bwMode="auto">
          <a:xfrm flipV="1">
            <a:off x="5365364" y="3279994"/>
            <a:ext cx="2024063" cy="226"/>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defRPr/>
            </a:pPr>
            <a:endParaRPr lang="en-US" dirty="0"/>
          </a:p>
          <a:p>
            <a:pPr>
              <a:defRPr/>
            </a:pPr>
            <a:r>
              <a:rPr lang="en-US" dirty="0"/>
              <a:t>© ABB </a:t>
            </a:r>
            <a:r>
              <a:rPr lang="en-US" dirty="0" smtClean="0"/>
              <a:t>Group</a:t>
            </a:r>
            <a:endParaRPr lang="en-US" dirty="0"/>
          </a:p>
          <a:p>
            <a:pPr>
              <a:defRPr/>
            </a:pPr>
            <a:fld id="{203BD481-495A-49B3-B175-C24B38D7B2F4}" type="datetime4">
              <a:rPr lang="en-US"/>
              <a:pPr>
                <a:defRPr/>
              </a:pPr>
              <a:t>November 21, 2011</a:t>
            </a:fld>
            <a:r>
              <a:rPr lang="en-US" dirty="0"/>
              <a:t> | Slide </a:t>
            </a:r>
            <a:fld id="{E1A7D8F1-560A-44B9-B383-946E60CABCB4}" type="slidenum">
              <a:rPr lang="en-US"/>
              <a:pPr>
                <a:defRPr/>
              </a:pPr>
              <a:t>18</a:t>
            </a:fld>
            <a:endParaRPr lang="en-US" dirty="0"/>
          </a:p>
        </p:txBody>
      </p:sp>
      <p:sp>
        <p:nvSpPr>
          <p:cNvPr id="3075" name="Rectangle 2"/>
          <p:cNvSpPr>
            <a:spLocks noGrp="1" noChangeArrowheads="1"/>
          </p:cNvSpPr>
          <p:nvPr>
            <p:ph type="title"/>
          </p:nvPr>
        </p:nvSpPr>
        <p:spPr/>
        <p:txBody>
          <a:bodyPr/>
          <a:lstStyle/>
          <a:p>
            <a:pPr eaLnBrk="1" hangingPunct="1"/>
            <a:r>
              <a:rPr lang="en-US" dirty="0" smtClean="0"/>
              <a:t>Certified Field Devices, what’s wrong with the old one?</a:t>
            </a:r>
            <a:br>
              <a:rPr lang="en-US" dirty="0" smtClean="0"/>
            </a:br>
            <a:r>
              <a:rPr lang="en-US" dirty="0" smtClean="0">
                <a:solidFill>
                  <a:srgbClr val="FDAC25"/>
                </a:solidFill>
              </a:rPr>
              <a:t>IEC61508 certification or “Proven in Use”</a:t>
            </a:r>
          </a:p>
        </p:txBody>
      </p:sp>
      <p:sp>
        <p:nvSpPr>
          <p:cNvPr id="3076" name="Rectangle 3"/>
          <p:cNvSpPr>
            <a:spLocks noGrp="1" noChangeArrowheads="1"/>
          </p:cNvSpPr>
          <p:nvPr>
            <p:ph type="body" idx="1"/>
          </p:nvPr>
        </p:nvSpPr>
        <p:spPr>
          <a:xfrm>
            <a:off x="4643438" y="1592263"/>
            <a:ext cx="3422650" cy="4608512"/>
          </a:xfrm>
        </p:spPr>
        <p:txBody>
          <a:bodyPr/>
          <a:lstStyle/>
          <a:p>
            <a:pPr eaLnBrk="1" hangingPunct="1">
              <a:lnSpc>
                <a:spcPct val="90000"/>
              </a:lnSpc>
            </a:pPr>
            <a:r>
              <a:rPr lang="en-US" b="1" dirty="0" smtClean="0"/>
              <a:t>Less risks or “Proven in Use” solution?</a:t>
            </a:r>
          </a:p>
          <a:p>
            <a:pPr eaLnBrk="1" hangingPunct="1">
              <a:lnSpc>
                <a:spcPct val="90000"/>
              </a:lnSpc>
              <a:buFont typeface="Wingdings" pitchFamily="2" charset="2"/>
              <a:buNone/>
            </a:pPr>
            <a:r>
              <a:rPr lang="en-US" dirty="0" smtClean="0"/>
              <a:t>	With this certification users can use transmitters in safety loops</a:t>
            </a:r>
          </a:p>
          <a:p>
            <a:pPr eaLnBrk="1" hangingPunct="1">
              <a:lnSpc>
                <a:spcPct val="90000"/>
              </a:lnSpc>
            </a:pPr>
            <a:r>
              <a:rPr lang="en-US" b="1" dirty="0" smtClean="0"/>
              <a:t>The IEC61508 certification, issued by TUV NORD, allows installation up to SIL2 (1oo1) and SIL3 (redundant conf.) </a:t>
            </a:r>
          </a:p>
          <a:p>
            <a:pPr lvl="1" eaLnBrk="1" hangingPunct="1">
              <a:lnSpc>
                <a:spcPct val="90000"/>
              </a:lnSpc>
            </a:pPr>
            <a:r>
              <a:rPr lang="en-US" dirty="0" smtClean="0"/>
              <a:t>No Hardware Fault Tolerance (HFT=0)</a:t>
            </a:r>
          </a:p>
          <a:p>
            <a:pPr lvl="1" eaLnBrk="1" hangingPunct="1">
              <a:lnSpc>
                <a:spcPct val="90000"/>
              </a:lnSpc>
            </a:pPr>
            <a:r>
              <a:rPr lang="en-US" dirty="0" smtClean="0"/>
              <a:t>For more critical application use 268, i.e. </a:t>
            </a:r>
            <a:r>
              <a:rPr lang="en-US" u="sng" dirty="0" smtClean="0"/>
              <a:t>the only product on the market with redundant measurement</a:t>
            </a:r>
            <a:r>
              <a:rPr lang="en-US" dirty="0" smtClean="0"/>
              <a:t>, certified Hardware Fault Tolerance 1 (HFT=1)</a:t>
            </a:r>
          </a:p>
          <a:p>
            <a:pPr eaLnBrk="1" hangingPunct="1">
              <a:lnSpc>
                <a:spcPct val="90000"/>
              </a:lnSpc>
            </a:pPr>
            <a:endParaRPr lang="en-US" dirty="0" smtClean="0"/>
          </a:p>
        </p:txBody>
      </p:sp>
      <p:pic>
        <p:nvPicPr>
          <p:cNvPr id="3077" name="Picture 4" descr="mile2_dp_lenno"/>
          <p:cNvPicPr>
            <a:picLocks noChangeAspect="1" noChangeArrowheads="1"/>
          </p:cNvPicPr>
          <p:nvPr/>
        </p:nvPicPr>
        <p:blipFill>
          <a:blip r:embed="rId3" cstate="print"/>
          <a:srcRect/>
          <a:stretch>
            <a:fillRect/>
          </a:stretch>
        </p:blipFill>
        <p:spPr bwMode="auto">
          <a:xfrm>
            <a:off x="1331913" y="1592263"/>
            <a:ext cx="1281112" cy="1357312"/>
          </a:xfrm>
          <a:prstGeom prst="rect">
            <a:avLst/>
          </a:prstGeom>
          <a:noFill/>
          <a:ln w="9525">
            <a:noFill/>
            <a:miter lim="800000"/>
            <a:headEnd/>
            <a:tailEnd/>
          </a:ln>
        </p:spPr>
      </p:pic>
      <p:pic>
        <p:nvPicPr>
          <p:cNvPr id="3078" name="Picture 5" descr="mile2_gauge_lenno"/>
          <p:cNvPicPr>
            <a:picLocks noChangeAspect="1" noChangeArrowheads="1"/>
          </p:cNvPicPr>
          <p:nvPr/>
        </p:nvPicPr>
        <p:blipFill>
          <a:blip r:embed="rId4" cstate="print"/>
          <a:srcRect/>
          <a:stretch>
            <a:fillRect/>
          </a:stretch>
        </p:blipFill>
        <p:spPr bwMode="auto">
          <a:xfrm>
            <a:off x="3381375" y="1592263"/>
            <a:ext cx="1119188" cy="1339850"/>
          </a:xfrm>
          <a:prstGeom prst="rect">
            <a:avLst/>
          </a:prstGeom>
          <a:noFill/>
          <a:ln w="9525">
            <a:noFill/>
            <a:miter lim="800000"/>
            <a:headEnd/>
            <a:tailEnd/>
          </a:ln>
        </p:spPr>
      </p:pic>
      <p:pic>
        <p:nvPicPr>
          <p:cNvPr id="3079" name="Picture 6" descr="mile2_dp_minden"/>
          <p:cNvPicPr>
            <a:picLocks noChangeAspect="1" noChangeArrowheads="1"/>
          </p:cNvPicPr>
          <p:nvPr/>
        </p:nvPicPr>
        <p:blipFill>
          <a:blip r:embed="rId5" cstate="print">
            <a:clrChange>
              <a:clrFrom>
                <a:srgbClr val="FFFFFF"/>
              </a:clrFrom>
              <a:clrTo>
                <a:srgbClr val="FFFFFF">
                  <a:alpha val="0"/>
                </a:srgbClr>
              </a:clrTo>
            </a:clrChange>
          </a:blip>
          <a:srcRect r="-37"/>
          <a:stretch>
            <a:fillRect/>
          </a:stretch>
        </p:blipFill>
        <p:spPr bwMode="auto">
          <a:xfrm>
            <a:off x="2433638" y="1525588"/>
            <a:ext cx="1100137" cy="1427162"/>
          </a:xfrm>
          <a:prstGeom prst="rect">
            <a:avLst/>
          </a:prstGeom>
          <a:noFill/>
          <a:ln w="9525">
            <a:noFill/>
            <a:miter lim="800000"/>
            <a:headEnd/>
            <a:tailEnd/>
          </a:ln>
        </p:spPr>
      </p:pic>
      <p:pic>
        <p:nvPicPr>
          <p:cNvPr id="3080" name="Picture 7" descr="mile2_gauge_minde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66850" y="2978150"/>
            <a:ext cx="1062038" cy="1339850"/>
          </a:xfrm>
          <a:prstGeom prst="rect">
            <a:avLst/>
          </a:prstGeom>
          <a:noFill/>
          <a:ln w="9525">
            <a:noFill/>
            <a:miter lim="800000"/>
            <a:headEnd/>
            <a:tailEnd/>
          </a:ln>
        </p:spPr>
      </p:pic>
      <p:pic>
        <p:nvPicPr>
          <p:cNvPr id="3081" name="Picture 8" descr="mile2_dp_direct_lenn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25688" y="3013075"/>
            <a:ext cx="1746250" cy="1849438"/>
          </a:xfrm>
          <a:prstGeom prst="rect">
            <a:avLst/>
          </a:prstGeom>
          <a:noFill/>
          <a:ln w="9525">
            <a:noFill/>
            <a:miter lim="800000"/>
            <a:headEnd/>
            <a:tailEnd/>
          </a:ln>
        </p:spPr>
      </p:pic>
      <p:pic>
        <p:nvPicPr>
          <p:cNvPr id="3082"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66850" y="4348163"/>
            <a:ext cx="1852613" cy="185261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Digital </a:t>
            </a:r>
            <a:r>
              <a:rPr lang="en-US" dirty="0" err="1" smtClean="0"/>
              <a:t>Fieldbus</a:t>
            </a:r>
            <a:r>
              <a:rPr lang="en-US" dirty="0" smtClean="0"/>
              <a:t> requires</a:t>
            </a:r>
            <a:br>
              <a:rPr lang="en-US" dirty="0" smtClean="0"/>
            </a:br>
            <a:r>
              <a:rPr lang="en-US" dirty="0" smtClean="0">
                <a:solidFill>
                  <a:srgbClr val="FDAC25"/>
                </a:solidFill>
              </a:rPr>
              <a:t>Certified systems, network, devices and final elements</a:t>
            </a:r>
            <a:endParaRPr lang="en-US" dirty="0">
              <a:solidFill>
                <a:srgbClr val="FDAC25"/>
              </a:solidFill>
            </a:endParaRPr>
          </a:p>
        </p:txBody>
      </p:sp>
      <p:sp>
        <p:nvSpPr>
          <p:cNvPr id="4" name="Footer Placeholder 3"/>
          <p:cNvSpPr>
            <a:spLocks noGrp="1"/>
          </p:cNvSpPr>
          <p:nvPr>
            <p:ph type="ftr" sz="quarter" idx="10"/>
          </p:nvPr>
        </p:nvSpPr>
        <p:spPr/>
        <p:txBody>
          <a:bodyPr/>
          <a:lstStyle/>
          <a:p>
            <a:endParaRPr lang="en-US" dirty="0" smtClean="0"/>
          </a:p>
          <a:p>
            <a:r>
              <a:rPr lang="en-US" dirty="0" smtClean="0"/>
              <a:t>© ABB Group </a:t>
            </a:r>
          </a:p>
          <a:p>
            <a:fld id="{AA79081F-4FB0-4A6E-BB50-CC7B1984EBE1}" type="datetime4">
              <a:rPr lang="en-US" smtClean="0"/>
              <a:pPr/>
              <a:t>November 21, 2011</a:t>
            </a:fld>
            <a:r>
              <a:rPr lang="en-US" dirty="0" smtClean="0"/>
              <a:t> | Slide </a:t>
            </a:r>
            <a:fld id="{6E22B0C9-2FCE-4679-AB6B-38FA1C42C78C}" type="slidenum">
              <a:rPr lang="en-US" smtClean="0"/>
              <a:pPr/>
              <a:t>19</a:t>
            </a:fld>
            <a:endParaRPr lang="en-US" dirty="0"/>
          </a:p>
        </p:txBody>
      </p:sp>
      <p:grpSp>
        <p:nvGrpSpPr>
          <p:cNvPr id="130" name="Group 129"/>
          <p:cNvGrpSpPr/>
          <p:nvPr/>
        </p:nvGrpSpPr>
        <p:grpSpPr>
          <a:xfrm>
            <a:off x="4103865" y="922486"/>
            <a:ext cx="4743314" cy="5055998"/>
            <a:chOff x="4103865" y="922486"/>
            <a:chExt cx="4743314" cy="5055998"/>
          </a:xfrm>
        </p:grpSpPr>
        <p:grpSp>
          <p:nvGrpSpPr>
            <p:cNvPr id="5" name="Group 148"/>
            <p:cNvGrpSpPr>
              <a:grpSpLocks/>
            </p:cNvGrpSpPr>
            <p:nvPr/>
          </p:nvGrpSpPr>
          <p:grpSpPr bwMode="auto">
            <a:xfrm>
              <a:off x="5244900" y="3616284"/>
              <a:ext cx="1371600" cy="1981200"/>
              <a:chOff x="3600" y="2496"/>
              <a:chExt cx="864" cy="1248"/>
            </a:xfrm>
          </p:grpSpPr>
          <p:sp>
            <p:nvSpPr>
              <p:cNvPr id="6" name="Line 149"/>
              <p:cNvSpPr>
                <a:spLocks noChangeShapeType="1"/>
              </p:cNvSpPr>
              <p:nvPr/>
            </p:nvSpPr>
            <p:spPr bwMode="auto">
              <a:xfrm flipV="1">
                <a:off x="4032" y="2496"/>
                <a:ext cx="0" cy="1104"/>
              </a:xfrm>
              <a:prstGeom prst="line">
                <a:avLst/>
              </a:prstGeom>
              <a:noFill/>
              <a:ln w="38100">
                <a:solidFill>
                  <a:srgbClr val="FF0000"/>
                </a:solidFill>
                <a:round/>
                <a:headEnd/>
                <a:tailEnd/>
              </a:ln>
              <a:effectLst/>
            </p:spPr>
            <p:txBody>
              <a:bodyPr wrap="none" anchor="ctr"/>
              <a:lstStyle/>
              <a:p>
                <a:pPr>
                  <a:buNone/>
                </a:pPr>
                <a:endParaRPr lang="en-US"/>
              </a:p>
            </p:txBody>
          </p:sp>
          <p:grpSp>
            <p:nvGrpSpPr>
              <p:cNvPr id="7" name="Group 150"/>
              <p:cNvGrpSpPr>
                <a:grpSpLocks/>
              </p:cNvGrpSpPr>
              <p:nvPr/>
            </p:nvGrpSpPr>
            <p:grpSpPr bwMode="auto">
              <a:xfrm>
                <a:off x="3600" y="3600"/>
                <a:ext cx="864" cy="144"/>
                <a:chOff x="1488" y="2496"/>
                <a:chExt cx="864" cy="1100"/>
              </a:xfrm>
            </p:grpSpPr>
            <p:sp>
              <p:nvSpPr>
                <p:cNvPr id="9" name="Line 151"/>
                <p:cNvSpPr>
                  <a:spLocks noChangeShapeType="1"/>
                </p:cNvSpPr>
                <p:nvPr/>
              </p:nvSpPr>
              <p:spPr bwMode="auto">
                <a:xfrm>
                  <a:off x="1776" y="2496"/>
                  <a:ext cx="0" cy="1100"/>
                </a:xfrm>
                <a:prstGeom prst="line">
                  <a:avLst/>
                </a:prstGeom>
                <a:noFill/>
                <a:ln w="38100">
                  <a:solidFill>
                    <a:srgbClr val="FF0000"/>
                  </a:solidFill>
                  <a:round/>
                  <a:headEnd type="none" w="sm" len="sm"/>
                  <a:tailEnd type="none" w="sm" len="sm"/>
                </a:ln>
                <a:effectLst/>
              </p:spPr>
              <p:txBody>
                <a:bodyPr wrap="none" anchor="ctr"/>
                <a:lstStyle/>
                <a:p>
                  <a:pPr>
                    <a:buNone/>
                  </a:pPr>
                  <a:endParaRPr lang="en-US"/>
                </a:p>
              </p:txBody>
            </p:sp>
            <p:sp>
              <p:nvSpPr>
                <p:cNvPr id="10" name="Line 152"/>
                <p:cNvSpPr>
                  <a:spLocks noChangeShapeType="1"/>
                </p:cNvSpPr>
                <p:nvPr/>
              </p:nvSpPr>
              <p:spPr bwMode="auto">
                <a:xfrm>
                  <a:off x="2064" y="2496"/>
                  <a:ext cx="0" cy="1100"/>
                </a:xfrm>
                <a:prstGeom prst="line">
                  <a:avLst/>
                </a:prstGeom>
                <a:noFill/>
                <a:ln w="38100">
                  <a:solidFill>
                    <a:srgbClr val="FF0000"/>
                  </a:solidFill>
                  <a:round/>
                  <a:headEnd type="none" w="sm" len="sm"/>
                  <a:tailEnd type="none" w="sm" len="sm"/>
                </a:ln>
                <a:effectLst/>
              </p:spPr>
              <p:txBody>
                <a:bodyPr wrap="none" anchor="ctr"/>
                <a:lstStyle/>
                <a:p>
                  <a:pPr>
                    <a:buNone/>
                  </a:pPr>
                  <a:endParaRPr lang="en-US"/>
                </a:p>
              </p:txBody>
            </p:sp>
            <p:sp>
              <p:nvSpPr>
                <p:cNvPr id="11" name="Line 153"/>
                <p:cNvSpPr>
                  <a:spLocks noChangeShapeType="1"/>
                </p:cNvSpPr>
                <p:nvPr/>
              </p:nvSpPr>
              <p:spPr bwMode="auto">
                <a:xfrm>
                  <a:off x="1488" y="2496"/>
                  <a:ext cx="0" cy="1100"/>
                </a:xfrm>
                <a:prstGeom prst="line">
                  <a:avLst/>
                </a:prstGeom>
                <a:noFill/>
                <a:ln w="38100">
                  <a:solidFill>
                    <a:srgbClr val="FF0000"/>
                  </a:solidFill>
                  <a:round/>
                  <a:headEnd type="none" w="sm" len="sm"/>
                  <a:tailEnd type="none" w="sm" len="sm"/>
                </a:ln>
                <a:effectLst/>
              </p:spPr>
              <p:txBody>
                <a:bodyPr wrap="none" anchor="ctr"/>
                <a:lstStyle/>
                <a:p>
                  <a:pPr>
                    <a:buNone/>
                  </a:pPr>
                  <a:endParaRPr lang="en-US"/>
                </a:p>
              </p:txBody>
            </p:sp>
            <p:sp>
              <p:nvSpPr>
                <p:cNvPr id="12" name="Line 154"/>
                <p:cNvSpPr>
                  <a:spLocks noChangeShapeType="1"/>
                </p:cNvSpPr>
                <p:nvPr/>
              </p:nvSpPr>
              <p:spPr bwMode="auto">
                <a:xfrm>
                  <a:off x="2352" y="2496"/>
                  <a:ext cx="0" cy="1100"/>
                </a:xfrm>
                <a:prstGeom prst="line">
                  <a:avLst/>
                </a:prstGeom>
                <a:noFill/>
                <a:ln w="38100">
                  <a:solidFill>
                    <a:srgbClr val="FF0000"/>
                  </a:solidFill>
                  <a:round/>
                  <a:headEnd type="none" w="sm" len="sm"/>
                  <a:tailEnd type="none" w="sm" len="sm"/>
                </a:ln>
                <a:effectLst/>
              </p:spPr>
              <p:txBody>
                <a:bodyPr wrap="none" anchor="ctr"/>
                <a:lstStyle/>
                <a:p>
                  <a:pPr>
                    <a:buNone/>
                  </a:pPr>
                  <a:endParaRPr lang="en-US"/>
                </a:p>
              </p:txBody>
            </p:sp>
          </p:grpSp>
          <p:sp>
            <p:nvSpPr>
              <p:cNvPr id="8" name="Line 155"/>
              <p:cNvSpPr>
                <a:spLocks noChangeShapeType="1"/>
              </p:cNvSpPr>
              <p:nvPr/>
            </p:nvSpPr>
            <p:spPr bwMode="auto">
              <a:xfrm>
                <a:off x="3600" y="3600"/>
                <a:ext cx="864" cy="0"/>
              </a:xfrm>
              <a:prstGeom prst="line">
                <a:avLst/>
              </a:prstGeom>
              <a:noFill/>
              <a:ln w="38100">
                <a:solidFill>
                  <a:srgbClr val="FF0000"/>
                </a:solidFill>
                <a:round/>
                <a:headEnd/>
                <a:tailEnd/>
              </a:ln>
              <a:effectLst/>
            </p:spPr>
            <p:txBody>
              <a:bodyPr wrap="none" anchor="ctr"/>
              <a:lstStyle/>
              <a:p>
                <a:pPr>
                  <a:buNone/>
                </a:pPr>
                <a:endParaRPr lang="en-US"/>
              </a:p>
            </p:txBody>
          </p:sp>
        </p:grpSp>
        <p:sp>
          <p:nvSpPr>
            <p:cNvPr id="13" name="Line 156"/>
            <p:cNvSpPr>
              <a:spLocks noChangeShapeType="1"/>
            </p:cNvSpPr>
            <p:nvPr/>
          </p:nvSpPr>
          <p:spPr bwMode="auto">
            <a:xfrm>
              <a:off x="5930700" y="2397084"/>
              <a:ext cx="0" cy="762000"/>
            </a:xfrm>
            <a:prstGeom prst="line">
              <a:avLst/>
            </a:prstGeom>
            <a:noFill/>
            <a:ln w="38100">
              <a:solidFill>
                <a:srgbClr val="FF0000"/>
              </a:solidFill>
              <a:round/>
              <a:headEnd/>
              <a:tailEnd/>
            </a:ln>
            <a:effectLst/>
          </p:spPr>
          <p:txBody>
            <a:bodyPr wrap="none" anchor="ctr"/>
            <a:lstStyle/>
            <a:p>
              <a:pPr>
                <a:buNone/>
              </a:pPr>
              <a:endParaRPr lang="en-US"/>
            </a:p>
          </p:txBody>
        </p:sp>
        <p:sp>
          <p:nvSpPr>
            <p:cNvPr id="14" name="Line 157"/>
            <p:cNvSpPr>
              <a:spLocks noChangeShapeType="1"/>
            </p:cNvSpPr>
            <p:nvPr/>
          </p:nvSpPr>
          <p:spPr bwMode="auto">
            <a:xfrm>
              <a:off x="4178100" y="2778084"/>
              <a:ext cx="4191000" cy="0"/>
            </a:xfrm>
            <a:prstGeom prst="line">
              <a:avLst/>
            </a:prstGeom>
            <a:noFill/>
            <a:ln w="38100">
              <a:solidFill>
                <a:srgbClr val="FF0000"/>
              </a:solidFill>
              <a:round/>
              <a:headEnd/>
              <a:tailEnd/>
            </a:ln>
            <a:effectLst/>
          </p:spPr>
          <p:txBody>
            <a:bodyPr wrap="none" anchor="ctr"/>
            <a:lstStyle/>
            <a:p>
              <a:pPr>
                <a:buNone/>
              </a:pPr>
              <a:endParaRPr lang="en-US"/>
            </a:p>
          </p:txBody>
        </p:sp>
        <p:sp>
          <p:nvSpPr>
            <p:cNvPr id="15" name="Line 231"/>
            <p:cNvSpPr>
              <a:spLocks noChangeShapeType="1"/>
            </p:cNvSpPr>
            <p:nvPr/>
          </p:nvSpPr>
          <p:spPr bwMode="auto">
            <a:xfrm>
              <a:off x="7530900" y="2016084"/>
              <a:ext cx="0" cy="762000"/>
            </a:xfrm>
            <a:prstGeom prst="line">
              <a:avLst/>
            </a:prstGeom>
            <a:noFill/>
            <a:ln w="38100">
              <a:solidFill>
                <a:srgbClr val="FF0000"/>
              </a:solidFill>
              <a:round/>
              <a:headEnd/>
              <a:tailEnd/>
            </a:ln>
            <a:effectLst/>
          </p:spPr>
          <p:txBody>
            <a:bodyPr wrap="none" anchor="ctr"/>
            <a:lstStyle/>
            <a:p>
              <a:pPr>
                <a:buNone/>
              </a:pPr>
              <a:endParaRPr lang="en-US"/>
            </a:p>
          </p:txBody>
        </p:sp>
        <p:sp>
          <p:nvSpPr>
            <p:cNvPr id="16" name="Line 232"/>
            <p:cNvSpPr>
              <a:spLocks noChangeShapeType="1"/>
            </p:cNvSpPr>
            <p:nvPr/>
          </p:nvSpPr>
          <p:spPr bwMode="auto">
            <a:xfrm>
              <a:off x="4330500" y="2016084"/>
              <a:ext cx="0" cy="762000"/>
            </a:xfrm>
            <a:prstGeom prst="line">
              <a:avLst/>
            </a:prstGeom>
            <a:noFill/>
            <a:ln w="38100">
              <a:solidFill>
                <a:srgbClr val="FF0000"/>
              </a:solidFill>
              <a:round/>
              <a:headEnd/>
              <a:tailEnd/>
            </a:ln>
            <a:effectLst/>
          </p:spPr>
          <p:txBody>
            <a:bodyPr wrap="none" anchor="ctr"/>
            <a:lstStyle/>
            <a:p>
              <a:pPr>
                <a:buNone/>
              </a:pPr>
              <a:endParaRPr lang="en-US"/>
            </a:p>
          </p:txBody>
        </p:sp>
        <p:sp>
          <p:nvSpPr>
            <p:cNvPr id="17" name="Rectangle 233"/>
            <p:cNvSpPr>
              <a:spLocks noChangeArrowheads="1"/>
            </p:cNvSpPr>
            <p:nvPr/>
          </p:nvSpPr>
          <p:spPr bwMode="auto">
            <a:xfrm>
              <a:off x="4103865" y="1214531"/>
              <a:ext cx="1195841" cy="366767"/>
            </a:xfrm>
            <a:prstGeom prst="rect">
              <a:avLst/>
            </a:prstGeom>
            <a:noFill/>
            <a:ln w="9525">
              <a:noFill/>
              <a:miter lim="800000"/>
              <a:headEnd/>
              <a:tailEnd/>
            </a:ln>
            <a:effectLst/>
          </p:spPr>
          <p:txBody>
            <a:bodyPr wrap="none" lIns="90488" tIns="44450" rIns="90488" bIns="44450">
              <a:spAutoFit/>
            </a:bodyPr>
            <a:lstStyle/>
            <a:p>
              <a:pPr eaLnBrk="0" hangingPunct="0">
                <a:buNone/>
              </a:pPr>
              <a:r>
                <a:rPr lang="en-US" dirty="0"/>
                <a:t>Operation</a:t>
              </a:r>
            </a:p>
          </p:txBody>
        </p:sp>
        <p:grpSp>
          <p:nvGrpSpPr>
            <p:cNvPr id="18" name="Group 234"/>
            <p:cNvGrpSpPr>
              <a:grpSpLocks/>
            </p:cNvGrpSpPr>
            <p:nvPr/>
          </p:nvGrpSpPr>
          <p:grpSpPr bwMode="auto">
            <a:xfrm>
              <a:off x="4178100" y="1787484"/>
              <a:ext cx="990600" cy="685800"/>
              <a:chOff x="1296" y="624"/>
              <a:chExt cx="624" cy="432"/>
            </a:xfrm>
          </p:grpSpPr>
          <p:grpSp>
            <p:nvGrpSpPr>
              <p:cNvPr id="19" name="Group 235"/>
              <p:cNvGrpSpPr>
                <a:grpSpLocks noChangeAspect="1"/>
              </p:cNvGrpSpPr>
              <p:nvPr/>
            </p:nvGrpSpPr>
            <p:grpSpPr bwMode="auto">
              <a:xfrm>
                <a:off x="1296" y="624"/>
                <a:ext cx="163" cy="432"/>
                <a:chOff x="2400" y="768"/>
                <a:chExt cx="1009" cy="2684"/>
              </a:xfrm>
            </p:grpSpPr>
            <p:sp>
              <p:nvSpPr>
                <p:cNvPr id="36" name="Rectangle 236"/>
                <p:cNvSpPr>
                  <a:spLocks noChangeAspect="1" noChangeArrowheads="1"/>
                </p:cNvSpPr>
                <p:nvPr/>
              </p:nvSpPr>
              <p:spPr bwMode="auto">
                <a:xfrm>
                  <a:off x="2404" y="1108"/>
                  <a:ext cx="1000" cy="2296"/>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37" name="Rectangle 237"/>
                <p:cNvSpPr>
                  <a:spLocks noChangeAspect="1" noChangeArrowheads="1"/>
                </p:cNvSpPr>
                <p:nvPr/>
              </p:nvSpPr>
              <p:spPr bwMode="auto">
                <a:xfrm>
                  <a:off x="2452" y="1156"/>
                  <a:ext cx="904" cy="2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38" name="Rectangle 238"/>
                <p:cNvSpPr>
                  <a:spLocks noChangeAspect="1" noChangeArrowheads="1"/>
                </p:cNvSpPr>
                <p:nvPr/>
              </p:nvSpPr>
              <p:spPr bwMode="auto">
                <a:xfrm>
                  <a:off x="2484" y="1220"/>
                  <a:ext cx="824" cy="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nvGrpSpPr>
                <p:cNvPr id="39" name="Group 239"/>
                <p:cNvGrpSpPr>
                  <a:grpSpLocks noChangeAspect="1"/>
                </p:cNvGrpSpPr>
                <p:nvPr/>
              </p:nvGrpSpPr>
              <p:grpSpPr bwMode="auto">
                <a:xfrm>
                  <a:off x="2484" y="1428"/>
                  <a:ext cx="538" cy="152"/>
                  <a:chOff x="2484" y="1428"/>
                  <a:chExt cx="538" cy="152"/>
                </a:xfrm>
              </p:grpSpPr>
              <p:sp>
                <p:nvSpPr>
                  <p:cNvPr id="46" name="Rectangle 240"/>
                  <p:cNvSpPr>
                    <a:spLocks noChangeAspect="1" noChangeArrowheads="1"/>
                  </p:cNvSpPr>
                  <p:nvPr/>
                </p:nvSpPr>
                <p:spPr bwMode="auto">
                  <a:xfrm>
                    <a:off x="2484" y="1428"/>
                    <a:ext cx="538" cy="152"/>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47" name="Line 241"/>
                  <p:cNvSpPr>
                    <a:spLocks noChangeAspect="1" noChangeShapeType="1"/>
                  </p:cNvSpPr>
                  <p:nvPr/>
                </p:nvSpPr>
                <p:spPr bwMode="auto">
                  <a:xfrm>
                    <a:off x="2532" y="1491"/>
                    <a:ext cx="439" cy="0"/>
                  </a:xfrm>
                  <a:prstGeom prst="line">
                    <a:avLst/>
                  </a:prstGeom>
                  <a:noFill/>
                  <a:ln w="25400">
                    <a:solidFill>
                      <a:schemeClr val="tx1"/>
                    </a:solidFill>
                    <a:round/>
                    <a:headEnd/>
                    <a:tailEnd/>
                  </a:ln>
                  <a:effectLst/>
                </p:spPr>
                <p:txBody>
                  <a:bodyPr wrap="none" anchor="ctr"/>
                  <a:lstStyle/>
                  <a:p>
                    <a:pPr>
                      <a:buNone/>
                    </a:pPr>
                    <a:endParaRPr lang="en-US"/>
                  </a:p>
                </p:txBody>
              </p:sp>
            </p:grpSp>
            <p:sp>
              <p:nvSpPr>
                <p:cNvPr id="40" name="Rectangle 242"/>
                <p:cNvSpPr>
                  <a:spLocks noChangeAspect="1" noChangeArrowheads="1"/>
                </p:cNvSpPr>
                <p:nvPr/>
              </p:nvSpPr>
              <p:spPr bwMode="auto">
                <a:xfrm>
                  <a:off x="2534" y="1252"/>
                  <a:ext cx="737" cy="88"/>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41" name="Oval 243"/>
                <p:cNvSpPr>
                  <a:spLocks noChangeAspect="1" noChangeArrowheads="1"/>
                </p:cNvSpPr>
                <p:nvPr/>
              </p:nvSpPr>
              <p:spPr bwMode="auto">
                <a:xfrm>
                  <a:off x="3124" y="1492"/>
                  <a:ext cx="136" cy="136"/>
                </a:xfrm>
                <a:prstGeom prst="ellipse">
                  <a:avLst/>
                </a:prstGeom>
                <a:solidFill>
                  <a:srgbClr val="969696"/>
                </a:solidFill>
                <a:ln w="12700">
                  <a:solidFill>
                    <a:schemeClr val="tx1"/>
                  </a:solidFill>
                  <a:round/>
                  <a:headEnd/>
                  <a:tailEnd/>
                </a:ln>
                <a:effectLst/>
              </p:spPr>
              <p:txBody>
                <a:bodyPr wrap="none" anchor="ctr"/>
                <a:lstStyle/>
                <a:p>
                  <a:pPr>
                    <a:buNone/>
                  </a:pPr>
                  <a:endParaRPr lang="en-US"/>
                </a:p>
              </p:txBody>
            </p:sp>
            <p:sp>
              <p:nvSpPr>
                <p:cNvPr id="42" name="Line 244"/>
                <p:cNvSpPr>
                  <a:spLocks noChangeAspect="1" noChangeShapeType="1"/>
                </p:cNvSpPr>
                <p:nvPr/>
              </p:nvSpPr>
              <p:spPr bwMode="auto">
                <a:xfrm>
                  <a:off x="2452" y="3216"/>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43" name="Line 245"/>
                <p:cNvSpPr>
                  <a:spLocks noChangeAspect="1" noChangeShapeType="1"/>
                </p:cNvSpPr>
                <p:nvPr/>
              </p:nvSpPr>
              <p:spPr bwMode="auto">
                <a:xfrm>
                  <a:off x="2452" y="1920"/>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44" name="Freeform 246"/>
                <p:cNvSpPr>
                  <a:spLocks noChangeAspect="1"/>
                </p:cNvSpPr>
                <p:nvPr/>
              </p:nvSpPr>
              <p:spPr bwMode="auto">
                <a:xfrm>
                  <a:off x="2400" y="768"/>
                  <a:ext cx="1009" cy="337"/>
                </a:xfrm>
                <a:custGeom>
                  <a:avLst/>
                  <a:gdLst/>
                  <a:ahLst/>
                  <a:cxnLst>
                    <a:cxn ang="0">
                      <a:pos x="0" y="336"/>
                    </a:cxn>
                    <a:cxn ang="0">
                      <a:pos x="1008" y="336"/>
                    </a:cxn>
                    <a:cxn ang="0">
                      <a:pos x="816" y="0"/>
                    </a:cxn>
                    <a:cxn ang="0">
                      <a:pos x="192" y="0"/>
                    </a:cxn>
                    <a:cxn ang="0">
                      <a:pos x="0" y="336"/>
                    </a:cxn>
                  </a:cxnLst>
                  <a:rect l="0" t="0" r="r" b="b"/>
                  <a:pathLst>
                    <a:path w="1009" h="337">
                      <a:moveTo>
                        <a:pt x="0" y="336"/>
                      </a:moveTo>
                      <a:lnTo>
                        <a:pt x="1008" y="336"/>
                      </a:lnTo>
                      <a:lnTo>
                        <a:pt x="816" y="0"/>
                      </a:lnTo>
                      <a:lnTo>
                        <a:pt x="192" y="0"/>
                      </a:lnTo>
                      <a:lnTo>
                        <a:pt x="0" y="336"/>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45" name="Rectangle 247"/>
                <p:cNvSpPr>
                  <a:spLocks noChangeAspect="1" noChangeArrowheads="1"/>
                </p:cNvSpPr>
                <p:nvPr/>
              </p:nvSpPr>
              <p:spPr bwMode="auto">
                <a:xfrm>
                  <a:off x="2452" y="3412"/>
                  <a:ext cx="904" cy="4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20" name="Group 248"/>
              <p:cNvGrpSpPr>
                <a:grpSpLocks/>
              </p:cNvGrpSpPr>
              <p:nvPr/>
            </p:nvGrpSpPr>
            <p:grpSpPr bwMode="auto">
              <a:xfrm>
                <a:off x="1392" y="624"/>
                <a:ext cx="528" cy="424"/>
                <a:chOff x="732" y="642"/>
                <a:chExt cx="4027" cy="3235"/>
              </a:xfrm>
            </p:grpSpPr>
            <p:grpSp>
              <p:nvGrpSpPr>
                <p:cNvPr id="21" name="Group 249"/>
                <p:cNvGrpSpPr>
                  <a:grpSpLocks/>
                </p:cNvGrpSpPr>
                <p:nvPr/>
              </p:nvGrpSpPr>
              <p:grpSpPr bwMode="auto">
                <a:xfrm>
                  <a:off x="1434" y="642"/>
                  <a:ext cx="2610" cy="2571"/>
                  <a:chOff x="1434" y="642"/>
                  <a:chExt cx="2610" cy="2571"/>
                </a:xfrm>
              </p:grpSpPr>
              <p:sp>
                <p:nvSpPr>
                  <p:cNvPr id="30" name="Freeform 250"/>
                  <p:cNvSpPr>
                    <a:spLocks/>
                  </p:cNvSpPr>
                  <p:nvPr/>
                </p:nvSpPr>
                <p:spPr bwMode="auto">
                  <a:xfrm>
                    <a:off x="1434" y="642"/>
                    <a:ext cx="2610" cy="2172"/>
                  </a:xfrm>
                  <a:custGeom>
                    <a:avLst/>
                    <a:gdLst/>
                    <a:ahLst/>
                    <a:cxnLst>
                      <a:cxn ang="0">
                        <a:pos x="1" y="2037"/>
                      </a:cxn>
                      <a:cxn ang="0">
                        <a:pos x="0" y="129"/>
                      </a:cxn>
                      <a:cxn ang="0">
                        <a:pos x="34" y="40"/>
                      </a:cxn>
                      <a:cxn ang="0">
                        <a:pos x="135" y="0"/>
                      </a:cxn>
                      <a:cxn ang="0">
                        <a:pos x="2468" y="0"/>
                      </a:cxn>
                      <a:cxn ang="0">
                        <a:pos x="2579" y="40"/>
                      </a:cxn>
                      <a:cxn ang="0">
                        <a:pos x="2609" y="155"/>
                      </a:cxn>
                      <a:cxn ang="0">
                        <a:pos x="2606" y="2022"/>
                      </a:cxn>
                      <a:cxn ang="0">
                        <a:pos x="2565" y="2136"/>
                      </a:cxn>
                      <a:cxn ang="0">
                        <a:pos x="2448" y="2171"/>
                      </a:cxn>
                      <a:cxn ang="0">
                        <a:pos x="136" y="2169"/>
                      </a:cxn>
                      <a:cxn ang="0">
                        <a:pos x="38" y="2133"/>
                      </a:cxn>
                      <a:cxn ang="0">
                        <a:pos x="1" y="2037"/>
                      </a:cxn>
                    </a:cxnLst>
                    <a:rect l="0" t="0" r="r" b="b"/>
                    <a:pathLst>
                      <a:path w="2610" h="2172">
                        <a:moveTo>
                          <a:pt x="1" y="2037"/>
                        </a:moveTo>
                        <a:lnTo>
                          <a:pt x="0" y="129"/>
                        </a:lnTo>
                        <a:lnTo>
                          <a:pt x="34" y="40"/>
                        </a:lnTo>
                        <a:lnTo>
                          <a:pt x="135" y="0"/>
                        </a:lnTo>
                        <a:lnTo>
                          <a:pt x="2468" y="0"/>
                        </a:lnTo>
                        <a:lnTo>
                          <a:pt x="2579" y="40"/>
                        </a:lnTo>
                        <a:lnTo>
                          <a:pt x="2609" y="155"/>
                        </a:lnTo>
                        <a:lnTo>
                          <a:pt x="2606" y="2022"/>
                        </a:lnTo>
                        <a:lnTo>
                          <a:pt x="2565" y="2136"/>
                        </a:lnTo>
                        <a:lnTo>
                          <a:pt x="2448" y="2171"/>
                        </a:lnTo>
                        <a:lnTo>
                          <a:pt x="136" y="2169"/>
                        </a:lnTo>
                        <a:lnTo>
                          <a:pt x="38" y="2133"/>
                        </a:lnTo>
                        <a:lnTo>
                          <a:pt x="1" y="2037"/>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31" name="Freeform 251"/>
                  <p:cNvSpPr>
                    <a:spLocks/>
                  </p:cNvSpPr>
                  <p:nvPr/>
                </p:nvSpPr>
                <p:spPr bwMode="auto">
                  <a:xfrm>
                    <a:off x="1687" y="916"/>
                    <a:ext cx="2090" cy="1645"/>
                  </a:xfrm>
                  <a:custGeom>
                    <a:avLst/>
                    <a:gdLst/>
                    <a:ahLst/>
                    <a:cxnLst>
                      <a:cxn ang="0">
                        <a:pos x="0" y="1548"/>
                      </a:cxn>
                      <a:cxn ang="0">
                        <a:pos x="0" y="74"/>
                      </a:cxn>
                      <a:cxn ang="0">
                        <a:pos x="22" y="22"/>
                      </a:cxn>
                      <a:cxn ang="0">
                        <a:pos x="67" y="0"/>
                      </a:cxn>
                      <a:cxn ang="0">
                        <a:pos x="1978" y="0"/>
                      </a:cxn>
                      <a:cxn ang="0">
                        <a:pos x="2045" y="24"/>
                      </a:cxn>
                      <a:cxn ang="0">
                        <a:pos x="2089" y="89"/>
                      </a:cxn>
                      <a:cxn ang="0">
                        <a:pos x="2089" y="1533"/>
                      </a:cxn>
                      <a:cxn ang="0">
                        <a:pos x="2065" y="1602"/>
                      </a:cxn>
                      <a:cxn ang="0">
                        <a:pos x="2000" y="1644"/>
                      </a:cxn>
                      <a:cxn ang="0">
                        <a:pos x="67" y="1644"/>
                      </a:cxn>
                      <a:cxn ang="0">
                        <a:pos x="15" y="1616"/>
                      </a:cxn>
                      <a:cxn ang="0">
                        <a:pos x="0" y="1548"/>
                      </a:cxn>
                    </a:cxnLst>
                    <a:rect l="0" t="0" r="r" b="b"/>
                    <a:pathLst>
                      <a:path w="2090" h="1645">
                        <a:moveTo>
                          <a:pt x="0" y="1548"/>
                        </a:moveTo>
                        <a:lnTo>
                          <a:pt x="0" y="74"/>
                        </a:lnTo>
                        <a:lnTo>
                          <a:pt x="22" y="22"/>
                        </a:lnTo>
                        <a:lnTo>
                          <a:pt x="67" y="0"/>
                        </a:lnTo>
                        <a:lnTo>
                          <a:pt x="1978" y="0"/>
                        </a:lnTo>
                        <a:lnTo>
                          <a:pt x="2045" y="24"/>
                        </a:lnTo>
                        <a:lnTo>
                          <a:pt x="2089" y="89"/>
                        </a:lnTo>
                        <a:lnTo>
                          <a:pt x="2089" y="1533"/>
                        </a:lnTo>
                        <a:lnTo>
                          <a:pt x="2065" y="1602"/>
                        </a:lnTo>
                        <a:lnTo>
                          <a:pt x="2000" y="1644"/>
                        </a:lnTo>
                        <a:lnTo>
                          <a:pt x="67" y="1644"/>
                        </a:lnTo>
                        <a:lnTo>
                          <a:pt x="15" y="1616"/>
                        </a:lnTo>
                        <a:lnTo>
                          <a:pt x="0" y="1548"/>
                        </a:lnTo>
                      </a:path>
                    </a:pathLst>
                  </a:custGeom>
                  <a:solidFill>
                    <a:srgbClr val="00000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32" name="Freeform 252"/>
                  <p:cNvSpPr>
                    <a:spLocks/>
                  </p:cNvSpPr>
                  <p:nvPr/>
                </p:nvSpPr>
                <p:spPr bwMode="auto">
                  <a:xfrm>
                    <a:off x="1752" y="981"/>
                    <a:ext cx="1958" cy="1514"/>
                  </a:xfrm>
                  <a:custGeom>
                    <a:avLst/>
                    <a:gdLst/>
                    <a:ahLst/>
                    <a:cxnLst>
                      <a:cxn ang="0">
                        <a:pos x="0" y="1435"/>
                      </a:cxn>
                      <a:cxn ang="0">
                        <a:pos x="2" y="53"/>
                      </a:cxn>
                      <a:cxn ang="0">
                        <a:pos x="55" y="0"/>
                      </a:cxn>
                      <a:cxn ang="0">
                        <a:pos x="1896" y="0"/>
                      </a:cxn>
                      <a:cxn ang="0">
                        <a:pos x="1957" y="61"/>
                      </a:cxn>
                      <a:cxn ang="0">
                        <a:pos x="1957" y="1439"/>
                      </a:cxn>
                      <a:cxn ang="0">
                        <a:pos x="1884" y="1513"/>
                      </a:cxn>
                      <a:cxn ang="0">
                        <a:pos x="76" y="1512"/>
                      </a:cxn>
                      <a:cxn ang="0">
                        <a:pos x="0" y="1435"/>
                      </a:cxn>
                    </a:cxnLst>
                    <a:rect l="0" t="0" r="r" b="b"/>
                    <a:pathLst>
                      <a:path w="1958" h="1514">
                        <a:moveTo>
                          <a:pt x="0" y="1435"/>
                        </a:moveTo>
                        <a:lnTo>
                          <a:pt x="2" y="53"/>
                        </a:lnTo>
                        <a:lnTo>
                          <a:pt x="55" y="0"/>
                        </a:lnTo>
                        <a:lnTo>
                          <a:pt x="1896" y="0"/>
                        </a:lnTo>
                        <a:lnTo>
                          <a:pt x="1957" y="61"/>
                        </a:lnTo>
                        <a:lnTo>
                          <a:pt x="1957" y="1439"/>
                        </a:lnTo>
                        <a:lnTo>
                          <a:pt x="1884" y="1513"/>
                        </a:lnTo>
                        <a:lnTo>
                          <a:pt x="76" y="1512"/>
                        </a:lnTo>
                        <a:lnTo>
                          <a:pt x="0" y="1435"/>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33" name="Freeform 253"/>
                  <p:cNvSpPr>
                    <a:spLocks/>
                  </p:cNvSpPr>
                  <p:nvPr/>
                </p:nvSpPr>
                <p:spPr bwMode="auto">
                  <a:xfrm>
                    <a:off x="1821" y="3094"/>
                    <a:ext cx="1830" cy="119"/>
                  </a:xfrm>
                  <a:custGeom>
                    <a:avLst/>
                    <a:gdLst/>
                    <a:ahLst/>
                    <a:cxnLst>
                      <a:cxn ang="0">
                        <a:pos x="0" y="118"/>
                      </a:cxn>
                      <a:cxn ang="0">
                        <a:pos x="1829" y="118"/>
                      </a:cxn>
                      <a:cxn ang="0">
                        <a:pos x="1777" y="0"/>
                      </a:cxn>
                      <a:cxn ang="0">
                        <a:pos x="44" y="0"/>
                      </a:cxn>
                      <a:cxn ang="0">
                        <a:pos x="0" y="118"/>
                      </a:cxn>
                    </a:cxnLst>
                    <a:rect l="0" t="0" r="r" b="b"/>
                    <a:pathLst>
                      <a:path w="1830" h="119">
                        <a:moveTo>
                          <a:pt x="0" y="118"/>
                        </a:moveTo>
                        <a:lnTo>
                          <a:pt x="1829" y="118"/>
                        </a:lnTo>
                        <a:lnTo>
                          <a:pt x="1777" y="0"/>
                        </a:lnTo>
                        <a:lnTo>
                          <a:pt x="44" y="0"/>
                        </a:lnTo>
                        <a:lnTo>
                          <a:pt x="0" y="118"/>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34" name="Freeform 254"/>
                  <p:cNvSpPr>
                    <a:spLocks/>
                  </p:cNvSpPr>
                  <p:nvPr/>
                </p:nvSpPr>
                <p:spPr bwMode="auto">
                  <a:xfrm>
                    <a:off x="1858" y="2908"/>
                    <a:ext cx="1741" cy="187"/>
                  </a:xfrm>
                  <a:custGeom>
                    <a:avLst/>
                    <a:gdLst/>
                    <a:ahLst/>
                    <a:cxnLst>
                      <a:cxn ang="0">
                        <a:pos x="0" y="186"/>
                      </a:cxn>
                      <a:cxn ang="0">
                        <a:pos x="148" y="0"/>
                      </a:cxn>
                      <a:cxn ang="0">
                        <a:pos x="1577" y="0"/>
                      </a:cxn>
                      <a:cxn ang="0">
                        <a:pos x="1740" y="186"/>
                      </a:cxn>
                      <a:cxn ang="0">
                        <a:pos x="0" y="186"/>
                      </a:cxn>
                    </a:cxnLst>
                    <a:rect l="0" t="0" r="r" b="b"/>
                    <a:pathLst>
                      <a:path w="1741" h="187">
                        <a:moveTo>
                          <a:pt x="0" y="186"/>
                        </a:moveTo>
                        <a:lnTo>
                          <a:pt x="148" y="0"/>
                        </a:lnTo>
                        <a:lnTo>
                          <a:pt x="1577" y="0"/>
                        </a:lnTo>
                        <a:lnTo>
                          <a:pt x="1740" y="186"/>
                        </a:lnTo>
                        <a:lnTo>
                          <a:pt x="0" y="186"/>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35" name="Rectangle 255"/>
                  <p:cNvSpPr>
                    <a:spLocks noChangeArrowheads="1"/>
                  </p:cNvSpPr>
                  <p:nvPr/>
                </p:nvSpPr>
                <p:spPr bwMode="auto">
                  <a:xfrm>
                    <a:off x="1988" y="2816"/>
                    <a:ext cx="1525" cy="207"/>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22" name="Group 256"/>
                <p:cNvGrpSpPr>
                  <a:grpSpLocks/>
                </p:cNvGrpSpPr>
                <p:nvPr/>
              </p:nvGrpSpPr>
              <p:grpSpPr bwMode="auto">
                <a:xfrm>
                  <a:off x="732" y="3258"/>
                  <a:ext cx="4027" cy="619"/>
                  <a:chOff x="732" y="3258"/>
                  <a:chExt cx="4027" cy="619"/>
                </a:xfrm>
              </p:grpSpPr>
              <p:sp>
                <p:nvSpPr>
                  <p:cNvPr id="23" name="Freeform 257"/>
                  <p:cNvSpPr>
                    <a:spLocks/>
                  </p:cNvSpPr>
                  <p:nvPr/>
                </p:nvSpPr>
                <p:spPr bwMode="auto">
                  <a:xfrm>
                    <a:off x="732" y="3258"/>
                    <a:ext cx="4027" cy="619"/>
                  </a:xfrm>
                  <a:custGeom>
                    <a:avLst/>
                    <a:gdLst/>
                    <a:ahLst/>
                    <a:cxnLst>
                      <a:cxn ang="0">
                        <a:pos x="3780" y="0"/>
                      </a:cxn>
                      <a:cxn ang="0">
                        <a:pos x="246" y="0"/>
                      </a:cxn>
                      <a:cxn ang="0">
                        <a:pos x="0" y="558"/>
                      </a:cxn>
                      <a:cxn ang="0">
                        <a:pos x="0" y="606"/>
                      </a:cxn>
                      <a:cxn ang="0">
                        <a:pos x="30" y="618"/>
                      </a:cxn>
                      <a:cxn ang="0">
                        <a:pos x="3984" y="618"/>
                      </a:cxn>
                      <a:cxn ang="0">
                        <a:pos x="4026" y="600"/>
                      </a:cxn>
                      <a:cxn ang="0">
                        <a:pos x="4020" y="558"/>
                      </a:cxn>
                      <a:cxn ang="0">
                        <a:pos x="3780" y="0"/>
                      </a:cxn>
                    </a:cxnLst>
                    <a:rect l="0" t="0" r="r" b="b"/>
                    <a:pathLst>
                      <a:path w="4027" h="619">
                        <a:moveTo>
                          <a:pt x="3780" y="0"/>
                        </a:moveTo>
                        <a:lnTo>
                          <a:pt x="246" y="0"/>
                        </a:lnTo>
                        <a:lnTo>
                          <a:pt x="0" y="558"/>
                        </a:lnTo>
                        <a:lnTo>
                          <a:pt x="0" y="606"/>
                        </a:lnTo>
                        <a:lnTo>
                          <a:pt x="30" y="618"/>
                        </a:lnTo>
                        <a:lnTo>
                          <a:pt x="3984" y="618"/>
                        </a:lnTo>
                        <a:lnTo>
                          <a:pt x="4026" y="600"/>
                        </a:lnTo>
                        <a:lnTo>
                          <a:pt x="4020" y="558"/>
                        </a:lnTo>
                        <a:lnTo>
                          <a:pt x="3780" y="0"/>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24" name="Freeform 258"/>
                  <p:cNvSpPr>
                    <a:spLocks/>
                  </p:cNvSpPr>
                  <p:nvPr/>
                </p:nvSpPr>
                <p:spPr bwMode="auto">
                  <a:xfrm>
                    <a:off x="1035" y="3282"/>
                    <a:ext cx="2278" cy="418"/>
                  </a:xfrm>
                  <a:custGeom>
                    <a:avLst/>
                    <a:gdLst/>
                    <a:ahLst/>
                    <a:cxnLst>
                      <a:cxn ang="0">
                        <a:pos x="3" y="351"/>
                      </a:cxn>
                      <a:cxn ang="0">
                        <a:pos x="0" y="417"/>
                      </a:cxn>
                      <a:cxn ang="0">
                        <a:pos x="126" y="417"/>
                      </a:cxn>
                      <a:cxn ang="0">
                        <a:pos x="144" y="375"/>
                      </a:cxn>
                      <a:cxn ang="0">
                        <a:pos x="336" y="375"/>
                      </a:cxn>
                      <a:cxn ang="0">
                        <a:pos x="336" y="414"/>
                      </a:cxn>
                      <a:cxn ang="0">
                        <a:pos x="1866" y="414"/>
                      </a:cxn>
                      <a:cxn ang="0">
                        <a:pos x="1869" y="369"/>
                      </a:cxn>
                      <a:cxn ang="0">
                        <a:pos x="2031" y="369"/>
                      </a:cxn>
                      <a:cxn ang="0">
                        <a:pos x="2052" y="414"/>
                      </a:cxn>
                      <a:cxn ang="0">
                        <a:pos x="2277" y="414"/>
                      </a:cxn>
                      <a:cxn ang="0">
                        <a:pos x="2277" y="348"/>
                      </a:cxn>
                      <a:cxn ang="0">
                        <a:pos x="2202" y="3"/>
                      </a:cxn>
                      <a:cxn ang="0">
                        <a:pos x="1683" y="3"/>
                      </a:cxn>
                      <a:cxn ang="0">
                        <a:pos x="1686" y="57"/>
                      </a:cxn>
                      <a:cxn ang="0">
                        <a:pos x="1563" y="57"/>
                      </a:cxn>
                      <a:cxn ang="0">
                        <a:pos x="1560" y="6"/>
                      </a:cxn>
                      <a:cxn ang="0">
                        <a:pos x="1074" y="6"/>
                      </a:cxn>
                      <a:cxn ang="0">
                        <a:pos x="1068" y="54"/>
                      </a:cxn>
                      <a:cxn ang="0">
                        <a:pos x="954" y="54"/>
                      </a:cxn>
                      <a:cxn ang="0">
                        <a:pos x="945" y="0"/>
                      </a:cxn>
                      <a:cxn ang="0">
                        <a:pos x="423" y="0"/>
                      </a:cxn>
                      <a:cxn ang="0">
                        <a:pos x="411" y="54"/>
                      </a:cxn>
                      <a:cxn ang="0">
                        <a:pos x="234" y="54"/>
                      </a:cxn>
                      <a:cxn ang="0">
                        <a:pos x="234" y="3"/>
                      </a:cxn>
                      <a:cxn ang="0">
                        <a:pos x="144" y="3"/>
                      </a:cxn>
                      <a:cxn ang="0">
                        <a:pos x="3" y="351"/>
                      </a:cxn>
                    </a:cxnLst>
                    <a:rect l="0" t="0" r="r" b="b"/>
                    <a:pathLst>
                      <a:path w="2278" h="418">
                        <a:moveTo>
                          <a:pt x="3" y="351"/>
                        </a:moveTo>
                        <a:lnTo>
                          <a:pt x="0" y="417"/>
                        </a:lnTo>
                        <a:lnTo>
                          <a:pt x="126" y="417"/>
                        </a:lnTo>
                        <a:lnTo>
                          <a:pt x="144" y="375"/>
                        </a:lnTo>
                        <a:lnTo>
                          <a:pt x="336" y="375"/>
                        </a:lnTo>
                        <a:lnTo>
                          <a:pt x="336" y="414"/>
                        </a:lnTo>
                        <a:lnTo>
                          <a:pt x="1866" y="414"/>
                        </a:lnTo>
                        <a:lnTo>
                          <a:pt x="1869" y="369"/>
                        </a:lnTo>
                        <a:lnTo>
                          <a:pt x="2031" y="369"/>
                        </a:lnTo>
                        <a:lnTo>
                          <a:pt x="2052" y="414"/>
                        </a:lnTo>
                        <a:lnTo>
                          <a:pt x="2277" y="414"/>
                        </a:lnTo>
                        <a:lnTo>
                          <a:pt x="2277" y="348"/>
                        </a:lnTo>
                        <a:lnTo>
                          <a:pt x="2202" y="3"/>
                        </a:lnTo>
                        <a:lnTo>
                          <a:pt x="1683" y="3"/>
                        </a:lnTo>
                        <a:lnTo>
                          <a:pt x="1686" y="57"/>
                        </a:lnTo>
                        <a:lnTo>
                          <a:pt x="1563" y="57"/>
                        </a:lnTo>
                        <a:lnTo>
                          <a:pt x="1560" y="6"/>
                        </a:lnTo>
                        <a:lnTo>
                          <a:pt x="1074" y="6"/>
                        </a:lnTo>
                        <a:lnTo>
                          <a:pt x="1068" y="54"/>
                        </a:lnTo>
                        <a:lnTo>
                          <a:pt x="954" y="54"/>
                        </a:lnTo>
                        <a:lnTo>
                          <a:pt x="945" y="0"/>
                        </a:lnTo>
                        <a:lnTo>
                          <a:pt x="423" y="0"/>
                        </a:lnTo>
                        <a:lnTo>
                          <a:pt x="411" y="54"/>
                        </a:lnTo>
                        <a:lnTo>
                          <a:pt x="234" y="54"/>
                        </a:lnTo>
                        <a:lnTo>
                          <a:pt x="234" y="3"/>
                        </a:lnTo>
                        <a:lnTo>
                          <a:pt x="144" y="3"/>
                        </a:lnTo>
                        <a:lnTo>
                          <a:pt x="3" y="351"/>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25" name="Freeform 259"/>
                  <p:cNvSpPr>
                    <a:spLocks/>
                  </p:cNvSpPr>
                  <p:nvPr/>
                </p:nvSpPr>
                <p:spPr bwMode="auto">
                  <a:xfrm>
                    <a:off x="3339" y="3279"/>
                    <a:ext cx="439" cy="250"/>
                  </a:xfrm>
                  <a:custGeom>
                    <a:avLst/>
                    <a:gdLst/>
                    <a:ahLst/>
                    <a:cxnLst>
                      <a:cxn ang="0">
                        <a:pos x="51" y="249"/>
                      </a:cxn>
                      <a:cxn ang="0">
                        <a:pos x="438" y="249"/>
                      </a:cxn>
                      <a:cxn ang="0">
                        <a:pos x="438" y="180"/>
                      </a:cxn>
                      <a:cxn ang="0">
                        <a:pos x="372" y="0"/>
                      </a:cxn>
                      <a:cxn ang="0">
                        <a:pos x="0" y="0"/>
                      </a:cxn>
                      <a:cxn ang="0">
                        <a:pos x="0" y="69"/>
                      </a:cxn>
                      <a:cxn ang="0">
                        <a:pos x="51" y="249"/>
                      </a:cxn>
                    </a:cxnLst>
                    <a:rect l="0" t="0" r="r" b="b"/>
                    <a:pathLst>
                      <a:path w="439" h="250">
                        <a:moveTo>
                          <a:pt x="51" y="249"/>
                        </a:moveTo>
                        <a:lnTo>
                          <a:pt x="438" y="249"/>
                        </a:lnTo>
                        <a:lnTo>
                          <a:pt x="438" y="180"/>
                        </a:lnTo>
                        <a:lnTo>
                          <a:pt x="372" y="0"/>
                        </a:lnTo>
                        <a:lnTo>
                          <a:pt x="0" y="0"/>
                        </a:lnTo>
                        <a:lnTo>
                          <a:pt x="0" y="69"/>
                        </a:lnTo>
                        <a:lnTo>
                          <a:pt x="51" y="249"/>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26" name="Freeform 260"/>
                  <p:cNvSpPr>
                    <a:spLocks/>
                  </p:cNvSpPr>
                  <p:nvPr/>
                </p:nvSpPr>
                <p:spPr bwMode="auto">
                  <a:xfrm>
                    <a:off x="3420" y="3528"/>
                    <a:ext cx="406" cy="175"/>
                  </a:xfrm>
                  <a:custGeom>
                    <a:avLst/>
                    <a:gdLst/>
                    <a:ahLst/>
                    <a:cxnLst>
                      <a:cxn ang="0">
                        <a:pos x="18" y="174"/>
                      </a:cxn>
                      <a:cxn ang="0">
                        <a:pos x="405" y="174"/>
                      </a:cxn>
                      <a:cxn ang="0">
                        <a:pos x="405" y="105"/>
                      </a:cxn>
                      <a:cxn ang="0">
                        <a:pos x="381" y="54"/>
                      </a:cxn>
                      <a:cxn ang="0">
                        <a:pos x="258" y="54"/>
                      </a:cxn>
                      <a:cxn ang="0">
                        <a:pos x="237" y="0"/>
                      </a:cxn>
                      <a:cxn ang="0">
                        <a:pos x="123" y="0"/>
                      </a:cxn>
                      <a:cxn ang="0">
                        <a:pos x="120" y="54"/>
                      </a:cxn>
                      <a:cxn ang="0">
                        <a:pos x="0" y="54"/>
                      </a:cxn>
                      <a:cxn ang="0">
                        <a:pos x="0" y="111"/>
                      </a:cxn>
                      <a:cxn ang="0">
                        <a:pos x="18" y="174"/>
                      </a:cxn>
                    </a:cxnLst>
                    <a:rect l="0" t="0" r="r" b="b"/>
                    <a:pathLst>
                      <a:path w="406" h="175">
                        <a:moveTo>
                          <a:pt x="18" y="174"/>
                        </a:moveTo>
                        <a:lnTo>
                          <a:pt x="405" y="174"/>
                        </a:lnTo>
                        <a:lnTo>
                          <a:pt x="405" y="105"/>
                        </a:lnTo>
                        <a:lnTo>
                          <a:pt x="381" y="54"/>
                        </a:lnTo>
                        <a:lnTo>
                          <a:pt x="258" y="54"/>
                        </a:lnTo>
                        <a:lnTo>
                          <a:pt x="237" y="0"/>
                        </a:lnTo>
                        <a:lnTo>
                          <a:pt x="123" y="0"/>
                        </a:lnTo>
                        <a:lnTo>
                          <a:pt x="120" y="54"/>
                        </a:lnTo>
                        <a:lnTo>
                          <a:pt x="0" y="54"/>
                        </a:lnTo>
                        <a:lnTo>
                          <a:pt x="0" y="111"/>
                        </a:lnTo>
                        <a:lnTo>
                          <a:pt x="18" y="174"/>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27" name="Freeform 261"/>
                  <p:cNvSpPr>
                    <a:spLocks/>
                  </p:cNvSpPr>
                  <p:nvPr/>
                </p:nvSpPr>
                <p:spPr bwMode="auto">
                  <a:xfrm>
                    <a:off x="3861" y="3393"/>
                    <a:ext cx="625" cy="307"/>
                  </a:xfrm>
                  <a:custGeom>
                    <a:avLst/>
                    <a:gdLst/>
                    <a:ahLst/>
                    <a:cxnLst>
                      <a:cxn ang="0">
                        <a:pos x="0" y="0"/>
                      </a:cxn>
                      <a:cxn ang="0">
                        <a:pos x="0" y="63"/>
                      </a:cxn>
                      <a:cxn ang="0">
                        <a:pos x="66" y="306"/>
                      </a:cxn>
                      <a:cxn ang="0">
                        <a:pos x="624" y="306"/>
                      </a:cxn>
                      <a:cxn ang="0">
                        <a:pos x="624" y="234"/>
                      </a:cxn>
                      <a:cxn ang="0">
                        <a:pos x="519" y="0"/>
                      </a:cxn>
                      <a:cxn ang="0">
                        <a:pos x="0" y="0"/>
                      </a:cxn>
                    </a:cxnLst>
                    <a:rect l="0" t="0" r="r" b="b"/>
                    <a:pathLst>
                      <a:path w="625" h="307">
                        <a:moveTo>
                          <a:pt x="0" y="0"/>
                        </a:moveTo>
                        <a:lnTo>
                          <a:pt x="0" y="63"/>
                        </a:lnTo>
                        <a:lnTo>
                          <a:pt x="66" y="306"/>
                        </a:lnTo>
                        <a:lnTo>
                          <a:pt x="624" y="306"/>
                        </a:lnTo>
                        <a:lnTo>
                          <a:pt x="624" y="234"/>
                        </a:lnTo>
                        <a:lnTo>
                          <a:pt x="519" y="0"/>
                        </a:lnTo>
                        <a:lnTo>
                          <a:pt x="0" y="0"/>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28" name="Freeform 262"/>
                  <p:cNvSpPr>
                    <a:spLocks/>
                  </p:cNvSpPr>
                  <p:nvPr/>
                </p:nvSpPr>
                <p:spPr bwMode="auto">
                  <a:xfrm>
                    <a:off x="3810" y="3279"/>
                    <a:ext cx="544" cy="96"/>
                  </a:xfrm>
                  <a:custGeom>
                    <a:avLst/>
                    <a:gdLst/>
                    <a:ahLst/>
                    <a:cxnLst>
                      <a:cxn ang="0">
                        <a:pos x="0" y="0"/>
                      </a:cxn>
                      <a:cxn ang="0">
                        <a:pos x="27" y="95"/>
                      </a:cxn>
                      <a:cxn ang="0">
                        <a:pos x="543" y="93"/>
                      </a:cxn>
                      <a:cxn ang="0">
                        <a:pos x="501" y="0"/>
                      </a:cxn>
                      <a:cxn ang="0">
                        <a:pos x="0" y="0"/>
                      </a:cxn>
                    </a:cxnLst>
                    <a:rect l="0" t="0" r="r" b="b"/>
                    <a:pathLst>
                      <a:path w="544" h="96">
                        <a:moveTo>
                          <a:pt x="0" y="0"/>
                        </a:moveTo>
                        <a:lnTo>
                          <a:pt x="27" y="95"/>
                        </a:lnTo>
                        <a:lnTo>
                          <a:pt x="543" y="93"/>
                        </a:lnTo>
                        <a:lnTo>
                          <a:pt x="501" y="0"/>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29" name="AutoShape 263"/>
                  <p:cNvSpPr>
                    <a:spLocks noChangeArrowheads="1"/>
                  </p:cNvSpPr>
                  <p:nvPr/>
                </p:nvSpPr>
                <p:spPr bwMode="auto">
                  <a:xfrm>
                    <a:off x="795" y="3808"/>
                    <a:ext cx="3903" cy="67"/>
                  </a:xfrm>
                  <a:prstGeom prst="roundRect">
                    <a:avLst>
                      <a:gd name="adj" fmla="val 12495"/>
                    </a:avLst>
                  </a:prstGeom>
                  <a:solidFill>
                    <a:srgbClr val="808080"/>
                  </a:solidFill>
                  <a:ln w="12700">
                    <a:solidFill>
                      <a:schemeClr val="tx1"/>
                    </a:solidFill>
                    <a:round/>
                    <a:headEnd/>
                    <a:tailEnd/>
                  </a:ln>
                  <a:effectLst/>
                </p:spPr>
                <p:txBody>
                  <a:bodyPr wrap="none" anchor="ctr"/>
                  <a:lstStyle/>
                  <a:p>
                    <a:pPr>
                      <a:buNone/>
                    </a:pPr>
                    <a:endParaRPr lang="en-US"/>
                  </a:p>
                </p:txBody>
              </p:sp>
            </p:grpSp>
          </p:grpSp>
        </p:grpSp>
        <p:grpSp>
          <p:nvGrpSpPr>
            <p:cNvPr id="48" name="Group 264"/>
            <p:cNvGrpSpPr>
              <a:grpSpLocks/>
            </p:cNvGrpSpPr>
            <p:nvPr/>
          </p:nvGrpSpPr>
          <p:grpSpPr bwMode="auto">
            <a:xfrm>
              <a:off x="7378500" y="1787484"/>
              <a:ext cx="990600" cy="685800"/>
              <a:chOff x="1296" y="624"/>
              <a:chExt cx="624" cy="432"/>
            </a:xfrm>
          </p:grpSpPr>
          <p:grpSp>
            <p:nvGrpSpPr>
              <p:cNvPr id="49" name="Group 265"/>
              <p:cNvGrpSpPr>
                <a:grpSpLocks noChangeAspect="1"/>
              </p:cNvGrpSpPr>
              <p:nvPr/>
            </p:nvGrpSpPr>
            <p:grpSpPr bwMode="auto">
              <a:xfrm>
                <a:off x="1296" y="624"/>
                <a:ext cx="163" cy="432"/>
                <a:chOff x="2400" y="768"/>
                <a:chExt cx="1009" cy="2684"/>
              </a:xfrm>
            </p:grpSpPr>
            <p:sp>
              <p:nvSpPr>
                <p:cNvPr id="66" name="Rectangle 266"/>
                <p:cNvSpPr>
                  <a:spLocks noChangeAspect="1" noChangeArrowheads="1"/>
                </p:cNvSpPr>
                <p:nvPr/>
              </p:nvSpPr>
              <p:spPr bwMode="auto">
                <a:xfrm>
                  <a:off x="2404" y="1108"/>
                  <a:ext cx="1000" cy="2296"/>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67" name="Rectangle 267"/>
                <p:cNvSpPr>
                  <a:spLocks noChangeAspect="1" noChangeArrowheads="1"/>
                </p:cNvSpPr>
                <p:nvPr/>
              </p:nvSpPr>
              <p:spPr bwMode="auto">
                <a:xfrm>
                  <a:off x="2452" y="1156"/>
                  <a:ext cx="904" cy="2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68" name="Rectangle 268"/>
                <p:cNvSpPr>
                  <a:spLocks noChangeAspect="1" noChangeArrowheads="1"/>
                </p:cNvSpPr>
                <p:nvPr/>
              </p:nvSpPr>
              <p:spPr bwMode="auto">
                <a:xfrm>
                  <a:off x="2484" y="1220"/>
                  <a:ext cx="824" cy="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nvGrpSpPr>
                <p:cNvPr id="69" name="Group 269"/>
                <p:cNvGrpSpPr>
                  <a:grpSpLocks noChangeAspect="1"/>
                </p:cNvGrpSpPr>
                <p:nvPr/>
              </p:nvGrpSpPr>
              <p:grpSpPr bwMode="auto">
                <a:xfrm>
                  <a:off x="2484" y="1428"/>
                  <a:ext cx="538" cy="152"/>
                  <a:chOff x="2484" y="1428"/>
                  <a:chExt cx="538" cy="152"/>
                </a:xfrm>
              </p:grpSpPr>
              <p:sp>
                <p:nvSpPr>
                  <p:cNvPr id="76" name="Rectangle 270"/>
                  <p:cNvSpPr>
                    <a:spLocks noChangeAspect="1" noChangeArrowheads="1"/>
                  </p:cNvSpPr>
                  <p:nvPr/>
                </p:nvSpPr>
                <p:spPr bwMode="auto">
                  <a:xfrm>
                    <a:off x="2484" y="1428"/>
                    <a:ext cx="538" cy="152"/>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77" name="Line 271"/>
                  <p:cNvSpPr>
                    <a:spLocks noChangeAspect="1" noChangeShapeType="1"/>
                  </p:cNvSpPr>
                  <p:nvPr/>
                </p:nvSpPr>
                <p:spPr bwMode="auto">
                  <a:xfrm>
                    <a:off x="2532" y="1491"/>
                    <a:ext cx="439" cy="0"/>
                  </a:xfrm>
                  <a:prstGeom prst="line">
                    <a:avLst/>
                  </a:prstGeom>
                  <a:noFill/>
                  <a:ln w="25400">
                    <a:solidFill>
                      <a:schemeClr val="tx1"/>
                    </a:solidFill>
                    <a:round/>
                    <a:headEnd/>
                    <a:tailEnd/>
                  </a:ln>
                  <a:effectLst/>
                </p:spPr>
                <p:txBody>
                  <a:bodyPr wrap="none" anchor="ctr"/>
                  <a:lstStyle/>
                  <a:p>
                    <a:pPr>
                      <a:buNone/>
                    </a:pPr>
                    <a:endParaRPr lang="en-US"/>
                  </a:p>
                </p:txBody>
              </p:sp>
            </p:grpSp>
            <p:sp>
              <p:nvSpPr>
                <p:cNvPr id="70" name="Rectangle 272"/>
                <p:cNvSpPr>
                  <a:spLocks noChangeAspect="1" noChangeArrowheads="1"/>
                </p:cNvSpPr>
                <p:nvPr/>
              </p:nvSpPr>
              <p:spPr bwMode="auto">
                <a:xfrm>
                  <a:off x="2534" y="1252"/>
                  <a:ext cx="737" cy="88"/>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71" name="Oval 273"/>
                <p:cNvSpPr>
                  <a:spLocks noChangeAspect="1" noChangeArrowheads="1"/>
                </p:cNvSpPr>
                <p:nvPr/>
              </p:nvSpPr>
              <p:spPr bwMode="auto">
                <a:xfrm>
                  <a:off x="3124" y="1492"/>
                  <a:ext cx="136" cy="136"/>
                </a:xfrm>
                <a:prstGeom prst="ellipse">
                  <a:avLst/>
                </a:prstGeom>
                <a:solidFill>
                  <a:srgbClr val="969696"/>
                </a:solidFill>
                <a:ln w="12700">
                  <a:solidFill>
                    <a:schemeClr val="tx1"/>
                  </a:solidFill>
                  <a:round/>
                  <a:headEnd/>
                  <a:tailEnd/>
                </a:ln>
                <a:effectLst/>
              </p:spPr>
              <p:txBody>
                <a:bodyPr wrap="none" anchor="ctr"/>
                <a:lstStyle/>
                <a:p>
                  <a:pPr>
                    <a:buNone/>
                  </a:pPr>
                  <a:endParaRPr lang="en-US"/>
                </a:p>
              </p:txBody>
            </p:sp>
            <p:sp>
              <p:nvSpPr>
                <p:cNvPr id="72" name="Line 274"/>
                <p:cNvSpPr>
                  <a:spLocks noChangeAspect="1" noChangeShapeType="1"/>
                </p:cNvSpPr>
                <p:nvPr/>
              </p:nvSpPr>
              <p:spPr bwMode="auto">
                <a:xfrm>
                  <a:off x="2452" y="3216"/>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73" name="Line 275"/>
                <p:cNvSpPr>
                  <a:spLocks noChangeAspect="1" noChangeShapeType="1"/>
                </p:cNvSpPr>
                <p:nvPr/>
              </p:nvSpPr>
              <p:spPr bwMode="auto">
                <a:xfrm>
                  <a:off x="2452" y="1920"/>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74" name="Freeform 276"/>
                <p:cNvSpPr>
                  <a:spLocks noChangeAspect="1"/>
                </p:cNvSpPr>
                <p:nvPr/>
              </p:nvSpPr>
              <p:spPr bwMode="auto">
                <a:xfrm>
                  <a:off x="2400" y="768"/>
                  <a:ext cx="1009" cy="337"/>
                </a:xfrm>
                <a:custGeom>
                  <a:avLst/>
                  <a:gdLst/>
                  <a:ahLst/>
                  <a:cxnLst>
                    <a:cxn ang="0">
                      <a:pos x="0" y="336"/>
                    </a:cxn>
                    <a:cxn ang="0">
                      <a:pos x="1008" y="336"/>
                    </a:cxn>
                    <a:cxn ang="0">
                      <a:pos x="816" y="0"/>
                    </a:cxn>
                    <a:cxn ang="0">
                      <a:pos x="192" y="0"/>
                    </a:cxn>
                    <a:cxn ang="0">
                      <a:pos x="0" y="336"/>
                    </a:cxn>
                  </a:cxnLst>
                  <a:rect l="0" t="0" r="r" b="b"/>
                  <a:pathLst>
                    <a:path w="1009" h="337">
                      <a:moveTo>
                        <a:pt x="0" y="336"/>
                      </a:moveTo>
                      <a:lnTo>
                        <a:pt x="1008" y="336"/>
                      </a:lnTo>
                      <a:lnTo>
                        <a:pt x="816" y="0"/>
                      </a:lnTo>
                      <a:lnTo>
                        <a:pt x="192" y="0"/>
                      </a:lnTo>
                      <a:lnTo>
                        <a:pt x="0" y="336"/>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75" name="Rectangle 277"/>
                <p:cNvSpPr>
                  <a:spLocks noChangeAspect="1" noChangeArrowheads="1"/>
                </p:cNvSpPr>
                <p:nvPr/>
              </p:nvSpPr>
              <p:spPr bwMode="auto">
                <a:xfrm>
                  <a:off x="2452" y="3412"/>
                  <a:ext cx="904" cy="4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50" name="Group 278"/>
              <p:cNvGrpSpPr>
                <a:grpSpLocks/>
              </p:cNvGrpSpPr>
              <p:nvPr/>
            </p:nvGrpSpPr>
            <p:grpSpPr bwMode="auto">
              <a:xfrm>
                <a:off x="1392" y="624"/>
                <a:ext cx="528" cy="424"/>
                <a:chOff x="732" y="642"/>
                <a:chExt cx="4027" cy="3235"/>
              </a:xfrm>
            </p:grpSpPr>
            <p:grpSp>
              <p:nvGrpSpPr>
                <p:cNvPr id="51" name="Group 279"/>
                <p:cNvGrpSpPr>
                  <a:grpSpLocks/>
                </p:cNvGrpSpPr>
                <p:nvPr/>
              </p:nvGrpSpPr>
              <p:grpSpPr bwMode="auto">
                <a:xfrm>
                  <a:off x="1434" y="642"/>
                  <a:ext cx="2610" cy="2571"/>
                  <a:chOff x="1434" y="642"/>
                  <a:chExt cx="2610" cy="2571"/>
                </a:xfrm>
              </p:grpSpPr>
              <p:sp>
                <p:nvSpPr>
                  <p:cNvPr id="60" name="Freeform 280"/>
                  <p:cNvSpPr>
                    <a:spLocks/>
                  </p:cNvSpPr>
                  <p:nvPr/>
                </p:nvSpPr>
                <p:spPr bwMode="auto">
                  <a:xfrm>
                    <a:off x="1434" y="642"/>
                    <a:ext cx="2610" cy="2172"/>
                  </a:xfrm>
                  <a:custGeom>
                    <a:avLst/>
                    <a:gdLst/>
                    <a:ahLst/>
                    <a:cxnLst>
                      <a:cxn ang="0">
                        <a:pos x="1" y="2037"/>
                      </a:cxn>
                      <a:cxn ang="0">
                        <a:pos x="0" y="129"/>
                      </a:cxn>
                      <a:cxn ang="0">
                        <a:pos x="34" y="40"/>
                      </a:cxn>
                      <a:cxn ang="0">
                        <a:pos x="135" y="0"/>
                      </a:cxn>
                      <a:cxn ang="0">
                        <a:pos x="2468" y="0"/>
                      </a:cxn>
                      <a:cxn ang="0">
                        <a:pos x="2579" y="40"/>
                      </a:cxn>
                      <a:cxn ang="0">
                        <a:pos x="2609" y="155"/>
                      </a:cxn>
                      <a:cxn ang="0">
                        <a:pos x="2606" y="2022"/>
                      </a:cxn>
                      <a:cxn ang="0">
                        <a:pos x="2565" y="2136"/>
                      </a:cxn>
                      <a:cxn ang="0">
                        <a:pos x="2448" y="2171"/>
                      </a:cxn>
                      <a:cxn ang="0">
                        <a:pos x="136" y="2169"/>
                      </a:cxn>
                      <a:cxn ang="0">
                        <a:pos x="38" y="2133"/>
                      </a:cxn>
                      <a:cxn ang="0">
                        <a:pos x="1" y="2037"/>
                      </a:cxn>
                    </a:cxnLst>
                    <a:rect l="0" t="0" r="r" b="b"/>
                    <a:pathLst>
                      <a:path w="2610" h="2172">
                        <a:moveTo>
                          <a:pt x="1" y="2037"/>
                        </a:moveTo>
                        <a:lnTo>
                          <a:pt x="0" y="129"/>
                        </a:lnTo>
                        <a:lnTo>
                          <a:pt x="34" y="40"/>
                        </a:lnTo>
                        <a:lnTo>
                          <a:pt x="135" y="0"/>
                        </a:lnTo>
                        <a:lnTo>
                          <a:pt x="2468" y="0"/>
                        </a:lnTo>
                        <a:lnTo>
                          <a:pt x="2579" y="40"/>
                        </a:lnTo>
                        <a:lnTo>
                          <a:pt x="2609" y="155"/>
                        </a:lnTo>
                        <a:lnTo>
                          <a:pt x="2606" y="2022"/>
                        </a:lnTo>
                        <a:lnTo>
                          <a:pt x="2565" y="2136"/>
                        </a:lnTo>
                        <a:lnTo>
                          <a:pt x="2448" y="2171"/>
                        </a:lnTo>
                        <a:lnTo>
                          <a:pt x="136" y="2169"/>
                        </a:lnTo>
                        <a:lnTo>
                          <a:pt x="38" y="2133"/>
                        </a:lnTo>
                        <a:lnTo>
                          <a:pt x="1" y="2037"/>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61" name="Freeform 281"/>
                  <p:cNvSpPr>
                    <a:spLocks/>
                  </p:cNvSpPr>
                  <p:nvPr/>
                </p:nvSpPr>
                <p:spPr bwMode="auto">
                  <a:xfrm>
                    <a:off x="1687" y="916"/>
                    <a:ext cx="2090" cy="1645"/>
                  </a:xfrm>
                  <a:custGeom>
                    <a:avLst/>
                    <a:gdLst/>
                    <a:ahLst/>
                    <a:cxnLst>
                      <a:cxn ang="0">
                        <a:pos x="0" y="1548"/>
                      </a:cxn>
                      <a:cxn ang="0">
                        <a:pos x="0" y="74"/>
                      </a:cxn>
                      <a:cxn ang="0">
                        <a:pos x="22" y="22"/>
                      </a:cxn>
                      <a:cxn ang="0">
                        <a:pos x="67" y="0"/>
                      </a:cxn>
                      <a:cxn ang="0">
                        <a:pos x="1978" y="0"/>
                      </a:cxn>
                      <a:cxn ang="0">
                        <a:pos x="2045" y="24"/>
                      </a:cxn>
                      <a:cxn ang="0">
                        <a:pos x="2089" y="89"/>
                      </a:cxn>
                      <a:cxn ang="0">
                        <a:pos x="2089" y="1533"/>
                      </a:cxn>
                      <a:cxn ang="0">
                        <a:pos x="2065" y="1602"/>
                      </a:cxn>
                      <a:cxn ang="0">
                        <a:pos x="2000" y="1644"/>
                      </a:cxn>
                      <a:cxn ang="0">
                        <a:pos x="67" y="1644"/>
                      </a:cxn>
                      <a:cxn ang="0">
                        <a:pos x="15" y="1616"/>
                      </a:cxn>
                      <a:cxn ang="0">
                        <a:pos x="0" y="1548"/>
                      </a:cxn>
                    </a:cxnLst>
                    <a:rect l="0" t="0" r="r" b="b"/>
                    <a:pathLst>
                      <a:path w="2090" h="1645">
                        <a:moveTo>
                          <a:pt x="0" y="1548"/>
                        </a:moveTo>
                        <a:lnTo>
                          <a:pt x="0" y="74"/>
                        </a:lnTo>
                        <a:lnTo>
                          <a:pt x="22" y="22"/>
                        </a:lnTo>
                        <a:lnTo>
                          <a:pt x="67" y="0"/>
                        </a:lnTo>
                        <a:lnTo>
                          <a:pt x="1978" y="0"/>
                        </a:lnTo>
                        <a:lnTo>
                          <a:pt x="2045" y="24"/>
                        </a:lnTo>
                        <a:lnTo>
                          <a:pt x="2089" y="89"/>
                        </a:lnTo>
                        <a:lnTo>
                          <a:pt x="2089" y="1533"/>
                        </a:lnTo>
                        <a:lnTo>
                          <a:pt x="2065" y="1602"/>
                        </a:lnTo>
                        <a:lnTo>
                          <a:pt x="2000" y="1644"/>
                        </a:lnTo>
                        <a:lnTo>
                          <a:pt x="67" y="1644"/>
                        </a:lnTo>
                        <a:lnTo>
                          <a:pt x="15" y="1616"/>
                        </a:lnTo>
                        <a:lnTo>
                          <a:pt x="0" y="1548"/>
                        </a:lnTo>
                      </a:path>
                    </a:pathLst>
                  </a:custGeom>
                  <a:solidFill>
                    <a:srgbClr val="00000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62" name="Freeform 282"/>
                  <p:cNvSpPr>
                    <a:spLocks/>
                  </p:cNvSpPr>
                  <p:nvPr/>
                </p:nvSpPr>
                <p:spPr bwMode="auto">
                  <a:xfrm>
                    <a:off x="1752" y="981"/>
                    <a:ext cx="1958" cy="1514"/>
                  </a:xfrm>
                  <a:custGeom>
                    <a:avLst/>
                    <a:gdLst/>
                    <a:ahLst/>
                    <a:cxnLst>
                      <a:cxn ang="0">
                        <a:pos x="0" y="1435"/>
                      </a:cxn>
                      <a:cxn ang="0">
                        <a:pos x="2" y="53"/>
                      </a:cxn>
                      <a:cxn ang="0">
                        <a:pos x="55" y="0"/>
                      </a:cxn>
                      <a:cxn ang="0">
                        <a:pos x="1896" y="0"/>
                      </a:cxn>
                      <a:cxn ang="0">
                        <a:pos x="1957" y="61"/>
                      </a:cxn>
                      <a:cxn ang="0">
                        <a:pos x="1957" y="1439"/>
                      </a:cxn>
                      <a:cxn ang="0">
                        <a:pos x="1884" y="1513"/>
                      </a:cxn>
                      <a:cxn ang="0">
                        <a:pos x="76" y="1512"/>
                      </a:cxn>
                      <a:cxn ang="0">
                        <a:pos x="0" y="1435"/>
                      </a:cxn>
                    </a:cxnLst>
                    <a:rect l="0" t="0" r="r" b="b"/>
                    <a:pathLst>
                      <a:path w="1958" h="1514">
                        <a:moveTo>
                          <a:pt x="0" y="1435"/>
                        </a:moveTo>
                        <a:lnTo>
                          <a:pt x="2" y="53"/>
                        </a:lnTo>
                        <a:lnTo>
                          <a:pt x="55" y="0"/>
                        </a:lnTo>
                        <a:lnTo>
                          <a:pt x="1896" y="0"/>
                        </a:lnTo>
                        <a:lnTo>
                          <a:pt x="1957" y="61"/>
                        </a:lnTo>
                        <a:lnTo>
                          <a:pt x="1957" y="1439"/>
                        </a:lnTo>
                        <a:lnTo>
                          <a:pt x="1884" y="1513"/>
                        </a:lnTo>
                        <a:lnTo>
                          <a:pt x="76" y="1512"/>
                        </a:lnTo>
                        <a:lnTo>
                          <a:pt x="0" y="1435"/>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63" name="Freeform 283"/>
                  <p:cNvSpPr>
                    <a:spLocks/>
                  </p:cNvSpPr>
                  <p:nvPr/>
                </p:nvSpPr>
                <p:spPr bwMode="auto">
                  <a:xfrm>
                    <a:off x="1821" y="3094"/>
                    <a:ext cx="1830" cy="119"/>
                  </a:xfrm>
                  <a:custGeom>
                    <a:avLst/>
                    <a:gdLst/>
                    <a:ahLst/>
                    <a:cxnLst>
                      <a:cxn ang="0">
                        <a:pos x="0" y="118"/>
                      </a:cxn>
                      <a:cxn ang="0">
                        <a:pos x="1829" y="118"/>
                      </a:cxn>
                      <a:cxn ang="0">
                        <a:pos x="1777" y="0"/>
                      </a:cxn>
                      <a:cxn ang="0">
                        <a:pos x="44" y="0"/>
                      </a:cxn>
                      <a:cxn ang="0">
                        <a:pos x="0" y="118"/>
                      </a:cxn>
                    </a:cxnLst>
                    <a:rect l="0" t="0" r="r" b="b"/>
                    <a:pathLst>
                      <a:path w="1830" h="119">
                        <a:moveTo>
                          <a:pt x="0" y="118"/>
                        </a:moveTo>
                        <a:lnTo>
                          <a:pt x="1829" y="118"/>
                        </a:lnTo>
                        <a:lnTo>
                          <a:pt x="1777" y="0"/>
                        </a:lnTo>
                        <a:lnTo>
                          <a:pt x="44" y="0"/>
                        </a:lnTo>
                        <a:lnTo>
                          <a:pt x="0" y="118"/>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64" name="Freeform 284"/>
                  <p:cNvSpPr>
                    <a:spLocks/>
                  </p:cNvSpPr>
                  <p:nvPr/>
                </p:nvSpPr>
                <p:spPr bwMode="auto">
                  <a:xfrm>
                    <a:off x="1858" y="2908"/>
                    <a:ext cx="1741" cy="187"/>
                  </a:xfrm>
                  <a:custGeom>
                    <a:avLst/>
                    <a:gdLst/>
                    <a:ahLst/>
                    <a:cxnLst>
                      <a:cxn ang="0">
                        <a:pos x="0" y="186"/>
                      </a:cxn>
                      <a:cxn ang="0">
                        <a:pos x="148" y="0"/>
                      </a:cxn>
                      <a:cxn ang="0">
                        <a:pos x="1577" y="0"/>
                      </a:cxn>
                      <a:cxn ang="0">
                        <a:pos x="1740" y="186"/>
                      </a:cxn>
                      <a:cxn ang="0">
                        <a:pos x="0" y="186"/>
                      </a:cxn>
                    </a:cxnLst>
                    <a:rect l="0" t="0" r="r" b="b"/>
                    <a:pathLst>
                      <a:path w="1741" h="187">
                        <a:moveTo>
                          <a:pt x="0" y="186"/>
                        </a:moveTo>
                        <a:lnTo>
                          <a:pt x="148" y="0"/>
                        </a:lnTo>
                        <a:lnTo>
                          <a:pt x="1577" y="0"/>
                        </a:lnTo>
                        <a:lnTo>
                          <a:pt x="1740" y="186"/>
                        </a:lnTo>
                        <a:lnTo>
                          <a:pt x="0" y="186"/>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65" name="Rectangle 285"/>
                  <p:cNvSpPr>
                    <a:spLocks noChangeArrowheads="1"/>
                  </p:cNvSpPr>
                  <p:nvPr/>
                </p:nvSpPr>
                <p:spPr bwMode="auto">
                  <a:xfrm>
                    <a:off x="1988" y="2816"/>
                    <a:ext cx="1525" cy="207"/>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52" name="Group 286"/>
                <p:cNvGrpSpPr>
                  <a:grpSpLocks/>
                </p:cNvGrpSpPr>
                <p:nvPr/>
              </p:nvGrpSpPr>
              <p:grpSpPr bwMode="auto">
                <a:xfrm>
                  <a:off x="732" y="3258"/>
                  <a:ext cx="4027" cy="619"/>
                  <a:chOff x="732" y="3258"/>
                  <a:chExt cx="4027" cy="619"/>
                </a:xfrm>
              </p:grpSpPr>
              <p:sp>
                <p:nvSpPr>
                  <p:cNvPr id="53" name="Freeform 287"/>
                  <p:cNvSpPr>
                    <a:spLocks/>
                  </p:cNvSpPr>
                  <p:nvPr/>
                </p:nvSpPr>
                <p:spPr bwMode="auto">
                  <a:xfrm>
                    <a:off x="732" y="3258"/>
                    <a:ext cx="4027" cy="619"/>
                  </a:xfrm>
                  <a:custGeom>
                    <a:avLst/>
                    <a:gdLst/>
                    <a:ahLst/>
                    <a:cxnLst>
                      <a:cxn ang="0">
                        <a:pos x="3780" y="0"/>
                      </a:cxn>
                      <a:cxn ang="0">
                        <a:pos x="246" y="0"/>
                      </a:cxn>
                      <a:cxn ang="0">
                        <a:pos x="0" y="558"/>
                      </a:cxn>
                      <a:cxn ang="0">
                        <a:pos x="0" y="606"/>
                      </a:cxn>
                      <a:cxn ang="0">
                        <a:pos x="30" y="618"/>
                      </a:cxn>
                      <a:cxn ang="0">
                        <a:pos x="3984" y="618"/>
                      </a:cxn>
                      <a:cxn ang="0">
                        <a:pos x="4026" y="600"/>
                      </a:cxn>
                      <a:cxn ang="0">
                        <a:pos x="4020" y="558"/>
                      </a:cxn>
                      <a:cxn ang="0">
                        <a:pos x="3780" y="0"/>
                      </a:cxn>
                    </a:cxnLst>
                    <a:rect l="0" t="0" r="r" b="b"/>
                    <a:pathLst>
                      <a:path w="4027" h="619">
                        <a:moveTo>
                          <a:pt x="3780" y="0"/>
                        </a:moveTo>
                        <a:lnTo>
                          <a:pt x="246" y="0"/>
                        </a:lnTo>
                        <a:lnTo>
                          <a:pt x="0" y="558"/>
                        </a:lnTo>
                        <a:lnTo>
                          <a:pt x="0" y="606"/>
                        </a:lnTo>
                        <a:lnTo>
                          <a:pt x="30" y="618"/>
                        </a:lnTo>
                        <a:lnTo>
                          <a:pt x="3984" y="618"/>
                        </a:lnTo>
                        <a:lnTo>
                          <a:pt x="4026" y="600"/>
                        </a:lnTo>
                        <a:lnTo>
                          <a:pt x="4020" y="558"/>
                        </a:lnTo>
                        <a:lnTo>
                          <a:pt x="3780" y="0"/>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54" name="Freeform 288"/>
                  <p:cNvSpPr>
                    <a:spLocks/>
                  </p:cNvSpPr>
                  <p:nvPr/>
                </p:nvSpPr>
                <p:spPr bwMode="auto">
                  <a:xfrm>
                    <a:off x="1035" y="3282"/>
                    <a:ext cx="2278" cy="418"/>
                  </a:xfrm>
                  <a:custGeom>
                    <a:avLst/>
                    <a:gdLst/>
                    <a:ahLst/>
                    <a:cxnLst>
                      <a:cxn ang="0">
                        <a:pos x="3" y="351"/>
                      </a:cxn>
                      <a:cxn ang="0">
                        <a:pos x="0" y="417"/>
                      </a:cxn>
                      <a:cxn ang="0">
                        <a:pos x="126" y="417"/>
                      </a:cxn>
                      <a:cxn ang="0">
                        <a:pos x="144" y="375"/>
                      </a:cxn>
                      <a:cxn ang="0">
                        <a:pos x="336" y="375"/>
                      </a:cxn>
                      <a:cxn ang="0">
                        <a:pos x="336" y="414"/>
                      </a:cxn>
                      <a:cxn ang="0">
                        <a:pos x="1866" y="414"/>
                      </a:cxn>
                      <a:cxn ang="0">
                        <a:pos x="1869" y="369"/>
                      </a:cxn>
                      <a:cxn ang="0">
                        <a:pos x="2031" y="369"/>
                      </a:cxn>
                      <a:cxn ang="0">
                        <a:pos x="2052" y="414"/>
                      </a:cxn>
                      <a:cxn ang="0">
                        <a:pos x="2277" y="414"/>
                      </a:cxn>
                      <a:cxn ang="0">
                        <a:pos x="2277" y="348"/>
                      </a:cxn>
                      <a:cxn ang="0">
                        <a:pos x="2202" y="3"/>
                      </a:cxn>
                      <a:cxn ang="0">
                        <a:pos x="1683" y="3"/>
                      </a:cxn>
                      <a:cxn ang="0">
                        <a:pos x="1686" y="57"/>
                      </a:cxn>
                      <a:cxn ang="0">
                        <a:pos x="1563" y="57"/>
                      </a:cxn>
                      <a:cxn ang="0">
                        <a:pos x="1560" y="6"/>
                      </a:cxn>
                      <a:cxn ang="0">
                        <a:pos x="1074" y="6"/>
                      </a:cxn>
                      <a:cxn ang="0">
                        <a:pos x="1068" y="54"/>
                      </a:cxn>
                      <a:cxn ang="0">
                        <a:pos x="954" y="54"/>
                      </a:cxn>
                      <a:cxn ang="0">
                        <a:pos x="945" y="0"/>
                      </a:cxn>
                      <a:cxn ang="0">
                        <a:pos x="423" y="0"/>
                      </a:cxn>
                      <a:cxn ang="0">
                        <a:pos x="411" y="54"/>
                      </a:cxn>
                      <a:cxn ang="0">
                        <a:pos x="234" y="54"/>
                      </a:cxn>
                      <a:cxn ang="0">
                        <a:pos x="234" y="3"/>
                      </a:cxn>
                      <a:cxn ang="0">
                        <a:pos x="144" y="3"/>
                      </a:cxn>
                      <a:cxn ang="0">
                        <a:pos x="3" y="351"/>
                      </a:cxn>
                    </a:cxnLst>
                    <a:rect l="0" t="0" r="r" b="b"/>
                    <a:pathLst>
                      <a:path w="2278" h="418">
                        <a:moveTo>
                          <a:pt x="3" y="351"/>
                        </a:moveTo>
                        <a:lnTo>
                          <a:pt x="0" y="417"/>
                        </a:lnTo>
                        <a:lnTo>
                          <a:pt x="126" y="417"/>
                        </a:lnTo>
                        <a:lnTo>
                          <a:pt x="144" y="375"/>
                        </a:lnTo>
                        <a:lnTo>
                          <a:pt x="336" y="375"/>
                        </a:lnTo>
                        <a:lnTo>
                          <a:pt x="336" y="414"/>
                        </a:lnTo>
                        <a:lnTo>
                          <a:pt x="1866" y="414"/>
                        </a:lnTo>
                        <a:lnTo>
                          <a:pt x="1869" y="369"/>
                        </a:lnTo>
                        <a:lnTo>
                          <a:pt x="2031" y="369"/>
                        </a:lnTo>
                        <a:lnTo>
                          <a:pt x="2052" y="414"/>
                        </a:lnTo>
                        <a:lnTo>
                          <a:pt x="2277" y="414"/>
                        </a:lnTo>
                        <a:lnTo>
                          <a:pt x="2277" y="348"/>
                        </a:lnTo>
                        <a:lnTo>
                          <a:pt x="2202" y="3"/>
                        </a:lnTo>
                        <a:lnTo>
                          <a:pt x="1683" y="3"/>
                        </a:lnTo>
                        <a:lnTo>
                          <a:pt x="1686" y="57"/>
                        </a:lnTo>
                        <a:lnTo>
                          <a:pt x="1563" y="57"/>
                        </a:lnTo>
                        <a:lnTo>
                          <a:pt x="1560" y="6"/>
                        </a:lnTo>
                        <a:lnTo>
                          <a:pt x="1074" y="6"/>
                        </a:lnTo>
                        <a:lnTo>
                          <a:pt x="1068" y="54"/>
                        </a:lnTo>
                        <a:lnTo>
                          <a:pt x="954" y="54"/>
                        </a:lnTo>
                        <a:lnTo>
                          <a:pt x="945" y="0"/>
                        </a:lnTo>
                        <a:lnTo>
                          <a:pt x="423" y="0"/>
                        </a:lnTo>
                        <a:lnTo>
                          <a:pt x="411" y="54"/>
                        </a:lnTo>
                        <a:lnTo>
                          <a:pt x="234" y="54"/>
                        </a:lnTo>
                        <a:lnTo>
                          <a:pt x="234" y="3"/>
                        </a:lnTo>
                        <a:lnTo>
                          <a:pt x="144" y="3"/>
                        </a:lnTo>
                        <a:lnTo>
                          <a:pt x="3" y="351"/>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55" name="Freeform 289"/>
                  <p:cNvSpPr>
                    <a:spLocks/>
                  </p:cNvSpPr>
                  <p:nvPr/>
                </p:nvSpPr>
                <p:spPr bwMode="auto">
                  <a:xfrm>
                    <a:off x="3339" y="3279"/>
                    <a:ext cx="439" cy="250"/>
                  </a:xfrm>
                  <a:custGeom>
                    <a:avLst/>
                    <a:gdLst/>
                    <a:ahLst/>
                    <a:cxnLst>
                      <a:cxn ang="0">
                        <a:pos x="51" y="249"/>
                      </a:cxn>
                      <a:cxn ang="0">
                        <a:pos x="438" y="249"/>
                      </a:cxn>
                      <a:cxn ang="0">
                        <a:pos x="438" y="180"/>
                      </a:cxn>
                      <a:cxn ang="0">
                        <a:pos x="372" y="0"/>
                      </a:cxn>
                      <a:cxn ang="0">
                        <a:pos x="0" y="0"/>
                      </a:cxn>
                      <a:cxn ang="0">
                        <a:pos x="0" y="69"/>
                      </a:cxn>
                      <a:cxn ang="0">
                        <a:pos x="51" y="249"/>
                      </a:cxn>
                    </a:cxnLst>
                    <a:rect l="0" t="0" r="r" b="b"/>
                    <a:pathLst>
                      <a:path w="439" h="250">
                        <a:moveTo>
                          <a:pt x="51" y="249"/>
                        </a:moveTo>
                        <a:lnTo>
                          <a:pt x="438" y="249"/>
                        </a:lnTo>
                        <a:lnTo>
                          <a:pt x="438" y="180"/>
                        </a:lnTo>
                        <a:lnTo>
                          <a:pt x="372" y="0"/>
                        </a:lnTo>
                        <a:lnTo>
                          <a:pt x="0" y="0"/>
                        </a:lnTo>
                        <a:lnTo>
                          <a:pt x="0" y="69"/>
                        </a:lnTo>
                        <a:lnTo>
                          <a:pt x="51" y="249"/>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56" name="Freeform 290"/>
                  <p:cNvSpPr>
                    <a:spLocks/>
                  </p:cNvSpPr>
                  <p:nvPr/>
                </p:nvSpPr>
                <p:spPr bwMode="auto">
                  <a:xfrm>
                    <a:off x="3420" y="3528"/>
                    <a:ext cx="406" cy="175"/>
                  </a:xfrm>
                  <a:custGeom>
                    <a:avLst/>
                    <a:gdLst/>
                    <a:ahLst/>
                    <a:cxnLst>
                      <a:cxn ang="0">
                        <a:pos x="18" y="174"/>
                      </a:cxn>
                      <a:cxn ang="0">
                        <a:pos x="405" y="174"/>
                      </a:cxn>
                      <a:cxn ang="0">
                        <a:pos x="405" y="105"/>
                      </a:cxn>
                      <a:cxn ang="0">
                        <a:pos x="381" y="54"/>
                      </a:cxn>
                      <a:cxn ang="0">
                        <a:pos x="258" y="54"/>
                      </a:cxn>
                      <a:cxn ang="0">
                        <a:pos x="237" y="0"/>
                      </a:cxn>
                      <a:cxn ang="0">
                        <a:pos x="123" y="0"/>
                      </a:cxn>
                      <a:cxn ang="0">
                        <a:pos x="120" y="54"/>
                      </a:cxn>
                      <a:cxn ang="0">
                        <a:pos x="0" y="54"/>
                      </a:cxn>
                      <a:cxn ang="0">
                        <a:pos x="0" y="111"/>
                      </a:cxn>
                      <a:cxn ang="0">
                        <a:pos x="18" y="174"/>
                      </a:cxn>
                    </a:cxnLst>
                    <a:rect l="0" t="0" r="r" b="b"/>
                    <a:pathLst>
                      <a:path w="406" h="175">
                        <a:moveTo>
                          <a:pt x="18" y="174"/>
                        </a:moveTo>
                        <a:lnTo>
                          <a:pt x="405" y="174"/>
                        </a:lnTo>
                        <a:lnTo>
                          <a:pt x="405" y="105"/>
                        </a:lnTo>
                        <a:lnTo>
                          <a:pt x="381" y="54"/>
                        </a:lnTo>
                        <a:lnTo>
                          <a:pt x="258" y="54"/>
                        </a:lnTo>
                        <a:lnTo>
                          <a:pt x="237" y="0"/>
                        </a:lnTo>
                        <a:lnTo>
                          <a:pt x="123" y="0"/>
                        </a:lnTo>
                        <a:lnTo>
                          <a:pt x="120" y="54"/>
                        </a:lnTo>
                        <a:lnTo>
                          <a:pt x="0" y="54"/>
                        </a:lnTo>
                        <a:lnTo>
                          <a:pt x="0" y="111"/>
                        </a:lnTo>
                        <a:lnTo>
                          <a:pt x="18" y="174"/>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57" name="Freeform 291"/>
                  <p:cNvSpPr>
                    <a:spLocks/>
                  </p:cNvSpPr>
                  <p:nvPr/>
                </p:nvSpPr>
                <p:spPr bwMode="auto">
                  <a:xfrm>
                    <a:off x="3861" y="3393"/>
                    <a:ext cx="625" cy="307"/>
                  </a:xfrm>
                  <a:custGeom>
                    <a:avLst/>
                    <a:gdLst/>
                    <a:ahLst/>
                    <a:cxnLst>
                      <a:cxn ang="0">
                        <a:pos x="0" y="0"/>
                      </a:cxn>
                      <a:cxn ang="0">
                        <a:pos x="0" y="63"/>
                      </a:cxn>
                      <a:cxn ang="0">
                        <a:pos x="66" y="306"/>
                      </a:cxn>
                      <a:cxn ang="0">
                        <a:pos x="624" y="306"/>
                      </a:cxn>
                      <a:cxn ang="0">
                        <a:pos x="624" y="234"/>
                      </a:cxn>
                      <a:cxn ang="0">
                        <a:pos x="519" y="0"/>
                      </a:cxn>
                      <a:cxn ang="0">
                        <a:pos x="0" y="0"/>
                      </a:cxn>
                    </a:cxnLst>
                    <a:rect l="0" t="0" r="r" b="b"/>
                    <a:pathLst>
                      <a:path w="625" h="307">
                        <a:moveTo>
                          <a:pt x="0" y="0"/>
                        </a:moveTo>
                        <a:lnTo>
                          <a:pt x="0" y="63"/>
                        </a:lnTo>
                        <a:lnTo>
                          <a:pt x="66" y="306"/>
                        </a:lnTo>
                        <a:lnTo>
                          <a:pt x="624" y="306"/>
                        </a:lnTo>
                        <a:lnTo>
                          <a:pt x="624" y="234"/>
                        </a:lnTo>
                        <a:lnTo>
                          <a:pt x="519" y="0"/>
                        </a:lnTo>
                        <a:lnTo>
                          <a:pt x="0" y="0"/>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58" name="Freeform 292"/>
                  <p:cNvSpPr>
                    <a:spLocks/>
                  </p:cNvSpPr>
                  <p:nvPr/>
                </p:nvSpPr>
                <p:spPr bwMode="auto">
                  <a:xfrm>
                    <a:off x="3810" y="3279"/>
                    <a:ext cx="544" cy="96"/>
                  </a:xfrm>
                  <a:custGeom>
                    <a:avLst/>
                    <a:gdLst/>
                    <a:ahLst/>
                    <a:cxnLst>
                      <a:cxn ang="0">
                        <a:pos x="0" y="0"/>
                      </a:cxn>
                      <a:cxn ang="0">
                        <a:pos x="27" y="95"/>
                      </a:cxn>
                      <a:cxn ang="0">
                        <a:pos x="543" y="93"/>
                      </a:cxn>
                      <a:cxn ang="0">
                        <a:pos x="501" y="0"/>
                      </a:cxn>
                      <a:cxn ang="0">
                        <a:pos x="0" y="0"/>
                      </a:cxn>
                    </a:cxnLst>
                    <a:rect l="0" t="0" r="r" b="b"/>
                    <a:pathLst>
                      <a:path w="544" h="96">
                        <a:moveTo>
                          <a:pt x="0" y="0"/>
                        </a:moveTo>
                        <a:lnTo>
                          <a:pt x="27" y="95"/>
                        </a:lnTo>
                        <a:lnTo>
                          <a:pt x="543" y="93"/>
                        </a:lnTo>
                        <a:lnTo>
                          <a:pt x="501" y="0"/>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59" name="AutoShape 293"/>
                  <p:cNvSpPr>
                    <a:spLocks noChangeArrowheads="1"/>
                  </p:cNvSpPr>
                  <p:nvPr/>
                </p:nvSpPr>
                <p:spPr bwMode="auto">
                  <a:xfrm>
                    <a:off x="795" y="3808"/>
                    <a:ext cx="3903" cy="67"/>
                  </a:xfrm>
                  <a:prstGeom prst="roundRect">
                    <a:avLst>
                      <a:gd name="adj" fmla="val 12495"/>
                    </a:avLst>
                  </a:prstGeom>
                  <a:solidFill>
                    <a:srgbClr val="808080"/>
                  </a:solidFill>
                  <a:ln w="12700">
                    <a:solidFill>
                      <a:schemeClr val="tx1"/>
                    </a:solidFill>
                    <a:round/>
                    <a:headEnd/>
                    <a:tailEnd/>
                  </a:ln>
                  <a:effectLst/>
                </p:spPr>
                <p:txBody>
                  <a:bodyPr wrap="none" anchor="ctr"/>
                  <a:lstStyle/>
                  <a:p>
                    <a:pPr>
                      <a:buNone/>
                    </a:pPr>
                    <a:endParaRPr lang="en-US"/>
                  </a:p>
                </p:txBody>
              </p:sp>
            </p:grpSp>
          </p:grpSp>
        </p:grpSp>
        <p:grpSp>
          <p:nvGrpSpPr>
            <p:cNvPr id="78" name="Group 294"/>
            <p:cNvGrpSpPr>
              <a:grpSpLocks/>
            </p:cNvGrpSpPr>
            <p:nvPr/>
          </p:nvGrpSpPr>
          <p:grpSpPr bwMode="auto">
            <a:xfrm>
              <a:off x="5778300" y="1787484"/>
              <a:ext cx="990600" cy="685800"/>
              <a:chOff x="1296" y="624"/>
              <a:chExt cx="624" cy="432"/>
            </a:xfrm>
          </p:grpSpPr>
          <p:grpSp>
            <p:nvGrpSpPr>
              <p:cNvPr id="79" name="Group 295"/>
              <p:cNvGrpSpPr>
                <a:grpSpLocks noChangeAspect="1"/>
              </p:cNvGrpSpPr>
              <p:nvPr/>
            </p:nvGrpSpPr>
            <p:grpSpPr bwMode="auto">
              <a:xfrm>
                <a:off x="1296" y="624"/>
                <a:ext cx="163" cy="432"/>
                <a:chOff x="2400" y="768"/>
                <a:chExt cx="1009" cy="2684"/>
              </a:xfrm>
            </p:grpSpPr>
            <p:sp>
              <p:nvSpPr>
                <p:cNvPr id="96" name="Rectangle 296"/>
                <p:cNvSpPr>
                  <a:spLocks noChangeAspect="1" noChangeArrowheads="1"/>
                </p:cNvSpPr>
                <p:nvPr/>
              </p:nvSpPr>
              <p:spPr bwMode="auto">
                <a:xfrm>
                  <a:off x="2404" y="1108"/>
                  <a:ext cx="1000" cy="2296"/>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97" name="Rectangle 297"/>
                <p:cNvSpPr>
                  <a:spLocks noChangeAspect="1" noChangeArrowheads="1"/>
                </p:cNvSpPr>
                <p:nvPr/>
              </p:nvSpPr>
              <p:spPr bwMode="auto">
                <a:xfrm>
                  <a:off x="2452" y="1156"/>
                  <a:ext cx="904" cy="2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98" name="Rectangle 298"/>
                <p:cNvSpPr>
                  <a:spLocks noChangeAspect="1" noChangeArrowheads="1"/>
                </p:cNvSpPr>
                <p:nvPr/>
              </p:nvSpPr>
              <p:spPr bwMode="auto">
                <a:xfrm>
                  <a:off x="2484" y="1220"/>
                  <a:ext cx="824" cy="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nvGrpSpPr>
                <p:cNvPr id="99" name="Group 299"/>
                <p:cNvGrpSpPr>
                  <a:grpSpLocks noChangeAspect="1"/>
                </p:cNvGrpSpPr>
                <p:nvPr/>
              </p:nvGrpSpPr>
              <p:grpSpPr bwMode="auto">
                <a:xfrm>
                  <a:off x="2484" y="1428"/>
                  <a:ext cx="538" cy="152"/>
                  <a:chOff x="2484" y="1428"/>
                  <a:chExt cx="538" cy="152"/>
                </a:xfrm>
              </p:grpSpPr>
              <p:sp>
                <p:nvSpPr>
                  <p:cNvPr id="106" name="Rectangle 300"/>
                  <p:cNvSpPr>
                    <a:spLocks noChangeAspect="1" noChangeArrowheads="1"/>
                  </p:cNvSpPr>
                  <p:nvPr/>
                </p:nvSpPr>
                <p:spPr bwMode="auto">
                  <a:xfrm>
                    <a:off x="2484" y="1428"/>
                    <a:ext cx="538" cy="152"/>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07" name="Line 301"/>
                  <p:cNvSpPr>
                    <a:spLocks noChangeAspect="1" noChangeShapeType="1"/>
                  </p:cNvSpPr>
                  <p:nvPr/>
                </p:nvSpPr>
                <p:spPr bwMode="auto">
                  <a:xfrm>
                    <a:off x="2532" y="1491"/>
                    <a:ext cx="439" cy="0"/>
                  </a:xfrm>
                  <a:prstGeom prst="line">
                    <a:avLst/>
                  </a:prstGeom>
                  <a:noFill/>
                  <a:ln w="25400">
                    <a:solidFill>
                      <a:schemeClr val="tx1"/>
                    </a:solidFill>
                    <a:round/>
                    <a:headEnd/>
                    <a:tailEnd/>
                  </a:ln>
                  <a:effectLst/>
                </p:spPr>
                <p:txBody>
                  <a:bodyPr wrap="none" anchor="ctr"/>
                  <a:lstStyle/>
                  <a:p>
                    <a:pPr>
                      <a:buNone/>
                    </a:pPr>
                    <a:endParaRPr lang="en-US"/>
                  </a:p>
                </p:txBody>
              </p:sp>
            </p:grpSp>
            <p:sp>
              <p:nvSpPr>
                <p:cNvPr id="100" name="Rectangle 302"/>
                <p:cNvSpPr>
                  <a:spLocks noChangeAspect="1" noChangeArrowheads="1"/>
                </p:cNvSpPr>
                <p:nvPr/>
              </p:nvSpPr>
              <p:spPr bwMode="auto">
                <a:xfrm>
                  <a:off x="2534" y="1252"/>
                  <a:ext cx="737" cy="88"/>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01" name="Oval 303"/>
                <p:cNvSpPr>
                  <a:spLocks noChangeAspect="1" noChangeArrowheads="1"/>
                </p:cNvSpPr>
                <p:nvPr/>
              </p:nvSpPr>
              <p:spPr bwMode="auto">
                <a:xfrm>
                  <a:off x="3124" y="1492"/>
                  <a:ext cx="136" cy="136"/>
                </a:xfrm>
                <a:prstGeom prst="ellipse">
                  <a:avLst/>
                </a:prstGeom>
                <a:solidFill>
                  <a:srgbClr val="969696"/>
                </a:solidFill>
                <a:ln w="12700">
                  <a:solidFill>
                    <a:schemeClr val="tx1"/>
                  </a:solidFill>
                  <a:round/>
                  <a:headEnd/>
                  <a:tailEnd/>
                </a:ln>
                <a:effectLst/>
              </p:spPr>
              <p:txBody>
                <a:bodyPr wrap="none" anchor="ctr"/>
                <a:lstStyle/>
                <a:p>
                  <a:pPr>
                    <a:buNone/>
                  </a:pPr>
                  <a:endParaRPr lang="en-US"/>
                </a:p>
              </p:txBody>
            </p:sp>
            <p:sp>
              <p:nvSpPr>
                <p:cNvPr id="102" name="Line 304"/>
                <p:cNvSpPr>
                  <a:spLocks noChangeAspect="1" noChangeShapeType="1"/>
                </p:cNvSpPr>
                <p:nvPr/>
              </p:nvSpPr>
              <p:spPr bwMode="auto">
                <a:xfrm>
                  <a:off x="2452" y="3216"/>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103" name="Line 305"/>
                <p:cNvSpPr>
                  <a:spLocks noChangeAspect="1" noChangeShapeType="1"/>
                </p:cNvSpPr>
                <p:nvPr/>
              </p:nvSpPr>
              <p:spPr bwMode="auto">
                <a:xfrm>
                  <a:off x="2452" y="1920"/>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104" name="Freeform 306"/>
                <p:cNvSpPr>
                  <a:spLocks noChangeAspect="1"/>
                </p:cNvSpPr>
                <p:nvPr/>
              </p:nvSpPr>
              <p:spPr bwMode="auto">
                <a:xfrm>
                  <a:off x="2400" y="768"/>
                  <a:ext cx="1009" cy="337"/>
                </a:xfrm>
                <a:custGeom>
                  <a:avLst/>
                  <a:gdLst/>
                  <a:ahLst/>
                  <a:cxnLst>
                    <a:cxn ang="0">
                      <a:pos x="0" y="336"/>
                    </a:cxn>
                    <a:cxn ang="0">
                      <a:pos x="1008" y="336"/>
                    </a:cxn>
                    <a:cxn ang="0">
                      <a:pos x="816" y="0"/>
                    </a:cxn>
                    <a:cxn ang="0">
                      <a:pos x="192" y="0"/>
                    </a:cxn>
                    <a:cxn ang="0">
                      <a:pos x="0" y="336"/>
                    </a:cxn>
                  </a:cxnLst>
                  <a:rect l="0" t="0" r="r" b="b"/>
                  <a:pathLst>
                    <a:path w="1009" h="337">
                      <a:moveTo>
                        <a:pt x="0" y="336"/>
                      </a:moveTo>
                      <a:lnTo>
                        <a:pt x="1008" y="336"/>
                      </a:lnTo>
                      <a:lnTo>
                        <a:pt x="816" y="0"/>
                      </a:lnTo>
                      <a:lnTo>
                        <a:pt x="192" y="0"/>
                      </a:lnTo>
                      <a:lnTo>
                        <a:pt x="0" y="336"/>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05" name="Rectangle 307"/>
                <p:cNvSpPr>
                  <a:spLocks noChangeAspect="1" noChangeArrowheads="1"/>
                </p:cNvSpPr>
                <p:nvPr/>
              </p:nvSpPr>
              <p:spPr bwMode="auto">
                <a:xfrm>
                  <a:off x="2452" y="3412"/>
                  <a:ext cx="904" cy="4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80" name="Group 308"/>
              <p:cNvGrpSpPr>
                <a:grpSpLocks/>
              </p:cNvGrpSpPr>
              <p:nvPr/>
            </p:nvGrpSpPr>
            <p:grpSpPr bwMode="auto">
              <a:xfrm>
                <a:off x="1392" y="624"/>
                <a:ext cx="528" cy="424"/>
                <a:chOff x="732" y="642"/>
                <a:chExt cx="4027" cy="3235"/>
              </a:xfrm>
            </p:grpSpPr>
            <p:grpSp>
              <p:nvGrpSpPr>
                <p:cNvPr id="81" name="Group 309"/>
                <p:cNvGrpSpPr>
                  <a:grpSpLocks/>
                </p:cNvGrpSpPr>
                <p:nvPr/>
              </p:nvGrpSpPr>
              <p:grpSpPr bwMode="auto">
                <a:xfrm>
                  <a:off x="1434" y="642"/>
                  <a:ext cx="2610" cy="2571"/>
                  <a:chOff x="1434" y="642"/>
                  <a:chExt cx="2610" cy="2571"/>
                </a:xfrm>
              </p:grpSpPr>
              <p:sp>
                <p:nvSpPr>
                  <p:cNvPr id="90" name="Freeform 310"/>
                  <p:cNvSpPr>
                    <a:spLocks/>
                  </p:cNvSpPr>
                  <p:nvPr/>
                </p:nvSpPr>
                <p:spPr bwMode="auto">
                  <a:xfrm>
                    <a:off x="1434" y="642"/>
                    <a:ext cx="2610" cy="2172"/>
                  </a:xfrm>
                  <a:custGeom>
                    <a:avLst/>
                    <a:gdLst/>
                    <a:ahLst/>
                    <a:cxnLst>
                      <a:cxn ang="0">
                        <a:pos x="1" y="2037"/>
                      </a:cxn>
                      <a:cxn ang="0">
                        <a:pos x="0" y="129"/>
                      </a:cxn>
                      <a:cxn ang="0">
                        <a:pos x="34" y="40"/>
                      </a:cxn>
                      <a:cxn ang="0">
                        <a:pos x="135" y="0"/>
                      </a:cxn>
                      <a:cxn ang="0">
                        <a:pos x="2468" y="0"/>
                      </a:cxn>
                      <a:cxn ang="0">
                        <a:pos x="2579" y="40"/>
                      </a:cxn>
                      <a:cxn ang="0">
                        <a:pos x="2609" y="155"/>
                      </a:cxn>
                      <a:cxn ang="0">
                        <a:pos x="2606" y="2022"/>
                      </a:cxn>
                      <a:cxn ang="0">
                        <a:pos x="2565" y="2136"/>
                      </a:cxn>
                      <a:cxn ang="0">
                        <a:pos x="2448" y="2171"/>
                      </a:cxn>
                      <a:cxn ang="0">
                        <a:pos x="136" y="2169"/>
                      </a:cxn>
                      <a:cxn ang="0">
                        <a:pos x="38" y="2133"/>
                      </a:cxn>
                      <a:cxn ang="0">
                        <a:pos x="1" y="2037"/>
                      </a:cxn>
                    </a:cxnLst>
                    <a:rect l="0" t="0" r="r" b="b"/>
                    <a:pathLst>
                      <a:path w="2610" h="2172">
                        <a:moveTo>
                          <a:pt x="1" y="2037"/>
                        </a:moveTo>
                        <a:lnTo>
                          <a:pt x="0" y="129"/>
                        </a:lnTo>
                        <a:lnTo>
                          <a:pt x="34" y="40"/>
                        </a:lnTo>
                        <a:lnTo>
                          <a:pt x="135" y="0"/>
                        </a:lnTo>
                        <a:lnTo>
                          <a:pt x="2468" y="0"/>
                        </a:lnTo>
                        <a:lnTo>
                          <a:pt x="2579" y="40"/>
                        </a:lnTo>
                        <a:lnTo>
                          <a:pt x="2609" y="155"/>
                        </a:lnTo>
                        <a:lnTo>
                          <a:pt x="2606" y="2022"/>
                        </a:lnTo>
                        <a:lnTo>
                          <a:pt x="2565" y="2136"/>
                        </a:lnTo>
                        <a:lnTo>
                          <a:pt x="2448" y="2171"/>
                        </a:lnTo>
                        <a:lnTo>
                          <a:pt x="136" y="2169"/>
                        </a:lnTo>
                        <a:lnTo>
                          <a:pt x="38" y="2133"/>
                        </a:lnTo>
                        <a:lnTo>
                          <a:pt x="1" y="2037"/>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91" name="Freeform 311"/>
                  <p:cNvSpPr>
                    <a:spLocks/>
                  </p:cNvSpPr>
                  <p:nvPr/>
                </p:nvSpPr>
                <p:spPr bwMode="auto">
                  <a:xfrm>
                    <a:off x="1687" y="916"/>
                    <a:ext cx="2090" cy="1645"/>
                  </a:xfrm>
                  <a:custGeom>
                    <a:avLst/>
                    <a:gdLst/>
                    <a:ahLst/>
                    <a:cxnLst>
                      <a:cxn ang="0">
                        <a:pos x="0" y="1548"/>
                      </a:cxn>
                      <a:cxn ang="0">
                        <a:pos x="0" y="74"/>
                      </a:cxn>
                      <a:cxn ang="0">
                        <a:pos x="22" y="22"/>
                      </a:cxn>
                      <a:cxn ang="0">
                        <a:pos x="67" y="0"/>
                      </a:cxn>
                      <a:cxn ang="0">
                        <a:pos x="1978" y="0"/>
                      </a:cxn>
                      <a:cxn ang="0">
                        <a:pos x="2045" y="24"/>
                      </a:cxn>
                      <a:cxn ang="0">
                        <a:pos x="2089" y="89"/>
                      </a:cxn>
                      <a:cxn ang="0">
                        <a:pos x="2089" y="1533"/>
                      </a:cxn>
                      <a:cxn ang="0">
                        <a:pos x="2065" y="1602"/>
                      </a:cxn>
                      <a:cxn ang="0">
                        <a:pos x="2000" y="1644"/>
                      </a:cxn>
                      <a:cxn ang="0">
                        <a:pos x="67" y="1644"/>
                      </a:cxn>
                      <a:cxn ang="0">
                        <a:pos x="15" y="1616"/>
                      </a:cxn>
                      <a:cxn ang="0">
                        <a:pos x="0" y="1548"/>
                      </a:cxn>
                    </a:cxnLst>
                    <a:rect l="0" t="0" r="r" b="b"/>
                    <a:pathLst>
                      <a:path w="2090" h="1645">
                        <a:moveTo>
                          <a:pt x="0" y="1548"/>
                        </a:moveTo>
                        <a:lnTo>
                          <a:pt x="0" y="74"/>
                        </a:lnTo>
                        <a:lnTo>
                          <a:pt x="22" y="22"/>
                        </a:lnTo>
                        <a:lnTo>
                          <a:pt x="67" y="0"/>
                        </a:lnTo>
                        <a:lnTo>
                          <a:pt x="1978" y="0"/>
                        </a:lnTo>
                        <a:lnTo>
                          <a:pt x="2045" y="24"/>
                        </a:lnTo>
                        <a:lnTo>
                          <a:pt x="2089" y="89"/>
                        </a:lnTo>
                        <a:lnTo>
                          <a:pt x="2089" y="1533"/>
                        </a:lnTo>
                        <a:lnTo>
                          <a:pt x="2065" y="1602"/>
                        </a:lnTo>
                        <a:lnTo>
                          <a:pt x="2000" y="1644"/>
                        </a:lnTo>
                        <a:lnTo>
                          <a:pt x="67" y="1644"/>
                        </a:lnTo>
                        <a:lnTo>
                          <a:pt x="15" y="1616"/>
                        </a:lnTo>
                        <a:lnTo>
                          <a:pt x="0" y="1548"/>
                        </a:lnTo>
                      </a:path>
                    </a:pathLst>
                  </a:custGeom>
                  <a:solidFill>
                    <a:srgbClr val="00000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92" name="Freeform 312"/>
                  <p:cNvSpPr>
                    <a:spLocks/>
                  </p:cNvSpPr>
                  <p:nvPr/>
                </p:nvSpPr>
                <p:spPr bwMode="auto">
                  <a:xfrm>
                    <a:off x="1752" y="981"/>
                    <a:ext cx="1958" cy="1514"/>
                  </a:xfrm>
                  <a:custGeom>
                    <a:avLst/>
                    <a:gdLst/>
                    <a:ahLst/>
                    <a:cxnLst>
                      <a:cxn ang="0">
                        <a:pos x="0" y="1435"/>
                      </a:cxn>
                      <a:cxn ang="0">
                        <a:pos x="2" y="53"/>
                      </a:cxn>
                      <a:cxn ang="0">
                        <a:pos x="55" y="0"/>
                      </a:cxn>
                      <a:cxn ang="0">
                        <a:pos x="1896" y="0"/>
                      </a:cxn>
                      <a:cxn ang="0">
                        <a:pos x="1957" y="61"/>
                      </a:cxn>
                      <a:cxn ang="0">
                        <a:pos x="1957" y="1439"/>
                      </a:cxn>
                      <a:cxn ang="0">
                        <a:pos x="1884" y="1513"/>
                      </a:cxn>
                      <a:cxn ang="0">
                        <a:pos x="76" y="1512"/>
                      </a:cxn>
                      <a:cxn ang="0">
                        <a:pos x="0" y="1435"/>
                      </a:cxn>
                    </a:cxnLst>
                    <a:rect l="0" t="0" r="r" b="b"/>
                    <a:pathLst>
                      <a:path w="1958" h="1514">
                        <a:moveTo>
                          <a:pt x="0" y="1435"/>
                        </a:moveTo>
                        <a:lnTo>
                          <a:pt x="2" y="53"/>
                        </a:lnTo>
                        <a:lnTo>
                          <a:pt x="55" y="0"/>
                        </a:lnTo>
                        <a:lnTo>
                          <a:pt x="1896" y="0"/>
                        </a:lnTo>
                        <a:lnTo>
                          <a:pt x="1957" y="61"/>
                        </a:lnTo>
                        <a:lnTo>
                          <a:pt x="1957" y="1439"/>
                        </a:lnTo>
                        <a:lnTo>
                          <a:pt x="1884" y="1513"/>
                        </a:lnTo>
                        <a:lnTo>
                          <a:pt x="76" y="1512"/>
                        </a:lnTo>
                        <a:lnTo>
                          <a:pt x="0" y="1435"/>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93" name="Freeform 313"/>
                  <p:cNvSpPr>
                    <a:spLocks/>
                  </p:cNvSpPr>
                  <p:nvPr/>
                </p:nvSpPr>
                <p:spPr bwMode="auto">
                  <a:xfrm>
                    <a:off x="1821" y="3094"/>
                    <a:ext cx="1830" cy="119"/>
                  </a:xfrm>
                  <a:custGeom>
                    <a:avLst/>
                    <a:gdLst/>
                    <a:ahLst/>
                    <a:cxnLst>
                      <a:cxn ang="0">
                        <a:pos x="0" y="118"/>
                      </a:cxn>
                      <a:cxn ang="0">
                        <a:pos x="1829" y="118"/>
                      </a:cxn>
                      <a:cxn ang="0">
                        <a:pos x="1777" y="0"/>
                      </a:cxn>
                      <a:cxn ang="0">
                        <a:pos x="44" y="0"/>
                      </a:cxn>
                      <a:cxn ang="0">
                        <a:pos x="0" y="118"/>
                      </a:cxn>
                    </a:cxnLst>
                    <a:rect l="0" t="0" r="r" b="b"/>
                    <a:pathLst>
                      <a:path w="1830" h="119">
                        <a:moveTo>
                          <a:pt x="0" y="118"/>
                        </a:moveTo>
                        <a:lnTo>
                          <a:pt x="1829" y="118"/>
                        </a:lnTo>
                        <a:lnTo>
                          <a:pt x="1777" y="0"/>
                        </a:lnTo>
                        <a:lnTo>
                          <a:pt x="44" y="0"/>
                        </a:lnTo>
                        <a:lnTo>
                          <a:pt x="0" y="118"/>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94" name="Freeform 314"/>
                  <p:cNvSpPr>
                    <a:spLocks/>
                  </p:cNvSpPr>
                  <p:nvPr/>
                </p:nvSpPr>
                <p:spPr bwMode="auto">
                  <a:xfrm>
                    <a:off x="1858" y="2908"/>
                    <a:ext cx="1741" cy="187"/>
                  </a:xfrm>
                  <a:custGeom>
                    <a:avLst/>
                    <a:gdLst/>
                    <a:ahLst/>
                    <a:cxnLst>
                      <a:cxn ang="0">
                        <a:pos x="0" y="186"/>
                      </a:cxn>
                      <a:cxn ang="0">
                        <a:pos x="148" y="0"/>
                      </a:cxn>
                      <a:cxn ang="0">
                        <a:pos x="1577" y="0"/>
                      </a:cxn>
                      <a:cxn ang="0">
                        <a:pos x="1740" y="186"/>
                      </a:cxn>
                      <a:cxn ang="0">
                        <a:pos x="0" y="186"/>
                      </a:cxn>
                    </a:cxnLst>
                    <a:rect l="0" t="0" r="r" b="b"/>
                    <a:pathLst>
                      <a:path w="1741" h="187">
                        <a:moveTo>
                          <a:pt x="0" y="186"/>
                        </a:moveTo>
                        <a:lnTo>
                          <a:pt x="148" y="0"/>
                        </a:lnTo>
                        <a:lnTo>
                          <a:pt x="1577" y="0"/>
                        </a:lnTo>
                        <a:lnTo>
                          <a:pt x="1740" y="186"/>
                        </a:lnTo>
                        <a:lnTo>
                          <a:pt x="0" y="186"/>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95" name="Rectangle 315"/>
                  <p:cNvSpPr>
                    <a:spLocks noChangeArrowheads="1"/>
                  </p:cNvSpPr>
                  <p:nvPr/>
                </p:nvSpPr>
                <p:spPr bwMode="auto">
                  <a:xfrm>
                    <a:off x="1988" y="2816"/>
                    <a:ext cx="1525" cy="207"/>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82" name="Group 316"/>
                <p:cNvGrpSpPr>
                  <a:grpSpLocks/>
                </p:cNvGrpSpPr>
                <p:nvPr/>
              </p:nvGrpSpPr>
              <p:grpSpPr bwMode="auto">
                <a:xfrm>
                  <a:off x="732" y="3258"/>
                  <a:ext cx="4027" cy="619"/>
                  <a:chOff x="732" y="3258"/>
                  <a:chExt cx="4027" cy="619"/>
                </a:xfrm>
              </p:grpSpPr>
              <p:sp>
                <p:nvSpPr>
                  <p:cNvPr id="83" name="Freeform 317"/>
                  <p:cNvSpPr>
                    <a:spLocks/>
                  </p:cNvSpPr>
                  <p:nvPr/>
                </p:nvSpPr>
                <p:spPr bwMode="auto">
                  <a:xfrm>
                    <a:off x="732" y="3258"/>
                    <a:ext cx="4027" cy="619"/>
                  </a:xfrm>
                  <a:custGeom>
                    <a:avLst/>
                    <a:gdLst/>
                    <a:ahLst/>
                    <a:cxnLst>
                      <a:cxn ang="0">
                        <a:pos x="3780" y="0"/>
                      </a:cxn>
                      <a:cxn ang="0">
                        <a:pos x="246" y="0"/>
                      </a:cxn>
                      <a:cxn ang="0">
                        <a:pos x="0" y="558"/>
                      </a:cxn>
                      <a:cxn ang="0">
                        <a:pos x="0" y="606"/>
                      </a:cxn>
                      <a:cxn ang="0">
                        <a:pos x="30" y="618"/>
                      </a:cxn>
                      <a:cxn ang="0">
                        <a:pos x="3984" y="618"/>
                      </a:cxn>
                      <a:cxn ang="0">
                        <a:pos x="4026" y="600"/>
                      </a:cxn>
                      <a:cxn ang="0">
                        <a:pos x="4020" y="558"/>
                      </a:cxn>
                      <a:cxn ang="0">
                        <a:pos x="3780" y="0"/>
                      </a:cxn>
                    </a:cxnLst>
                    <a:rect l="0" t="0" r="r" b="b"/>
                    <a:pathLst>
                      <a:path w="4027" h="619">
                        <a:moveTo>
                          <a:pt x="3780" y="0"/>
                        </a:moveTo>
                        <a:lnTo>
                          <a:pt x="246" y="0"/>
                        </a:lnTo>
                        <a:lnTo>
                          <a:pt x="0" y="558"/>
                        </a:lnTo>
                        <a:lnTo>
                          <a:pt x="0" y="606"/>
                        </a:lnTo>
                        <a:lnTo>
                          <a:pt x="30" y="618"/>
                        </a:lnTo>
                        <a:lnTo>
                          <a:pt x="3984" y="618"/>
                        </a:lnTo>
                        <a:lnTo>
                          <a:pt x="4026" y="600"/>
                        </a:lnTo>
                        <a:lnTo>
                          <a:pt x="4020" y="558"/>
                        </a:lnTo>
                        <a:lnTo>
                          <a:pt x="3780" y="0"/>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84" name="Freeform 318"/>
                  <p:cNvSpPr>
                    <a:spLocks/>
                  </p:cNvSpPr>
                  <p:nvPr/>
                </p:nvSpPr>
                <p:spPr bwMode="auto">
                  <a:xfrm>
                    <a:off x="1035" y="3282"/>
                    <a:ext cx="2278" cy="418"/>
                  </a:xfrm>
                  <a:custGeom>
                    <a:avLst/>
                    <a:gdLst/>
                    <a:ahLst/>
                    <a:cxnLst>
                      <a:cxn ang="0">
                        <a:pos x="3" y="351"/>
                      </a:cxn>
                      <a:cxn ang="0">
                        <a:pos x="0" y="417"/>
                      </a:cxn>
                      <a:cxn ang="0">
                        <a:pos x="126" y="417"/>
                      </a:cxn>
                      <a:cxn ang="0">
                        <a:pos x="144" y="375"/>
                      </a:cxn>
                      <a:cxn ang="0">
                        <a:pos x="336" y="375"/>
                      </a:cxn>
                      <a:cxn ang="0">
                        <a:pos x="336" y="414"/>
                      </a:cxn>
                      <a:cxn ang="0">
                        <a:pos x="1866" y="414"/>
                      </a:cxn>
                      <a:cxn ang="0">
                        <a:pos x="1869" y="369"/>
                      </a:cxn>
                      <a:cxn ang="0">
                        <a:pos x="2031" y="369"/>
                      </a:cxn>
                      <a:cxn ang="0">
                        <a:pos x="2052" y="414"/>
                      </a:cxn>
                      <a:cxn ang="0">
                        <a:pos x="2277" y="414"/>
                      </a:cxn>
                      <a:cxn ang="0">
                        <a:pos x="2277" y="348"/>
                      </a:cxn>
                      <a:cxn ang="0">
                        <a:pos x="2202" y="3"/>
                      </a:cxn>
                      <a:cxn ang="0">
                        <a:pos x="1683" y="3"/>
                      </a:cxn>
                      <a:cxn ang="0">
                        <a:pos x="1686" y="57"/>
                      </a:cxn>
                      <a:cxn ang="0">
                        <a:pos x="1563" y="57"/>
                      </a:cxn>
                      <a:cxn ang="0">
                        <a:pos x="1560" y="6"/>
                      </a:cxn>
                      <a:cxn ang="0">
                        <a:pos x="1074" y="6"/>
                      </a:cxn>
                      <a:cxn ang="0">
                        <a:pos x="1068" y="54"/>
                      </a:cxn>
                      <a:cxn ang="0">
                        <a:pos x="954" y="54"/>
                      </a:cxn>
                      <a:cxn ang="0">
                        <a:pos x="945" y="0"/>
                      </a:cxn>
                      <a:cxn ang="0">
                        <a:pos x="423" y="0"/>
                      </a:cxn>
                      <a:cxn ang="0">
                        <a:pos x="411" y="54"/>
                      </a:cxn>
                      <a:cxn ang="0">
                        <a:pos x="234" y="54"/>
                      </a:cxn>
                      <a:cxn ang="0">
                        <a:pos x="234" y="3"/>
                      </a:cxn>
                      <a:cxn ang="0">
                        <a:pos x="144" y="3"/>
                      </a:cxn>
                      <a:cxn ang="0">
                        <a:pos x="3" y="351"/>
                      </a:cxn>
                    </a:cxnLst>
                    <a:rect l="0" t="0" r="r" b="b"/>
                    <a:pathLst>
                      <a:path w="2278" h="418">
                        <a:moveTo>
                          <a:pt x="3" y="351"/>
                        </a:moveTo>
                        <a:lnTo>
                          <a:pt x="0" y="417"/>
                        </a:lnTo>
                        <a:lnTo>
                          <a:pt x="126" y="417"/>
                        </a:lnTo>
                        <a:lnTo>
                          <a:pt x="144" y="375"/>
                        </a:lnTo>
                        <a:lnTo>
                          <a:pt x="336" y="375"/>
                        </a:lnTo>
                        <a:lnTo>
                          <a:pt x="336" y="414"/>
                        </a:lnTo>
                        <a:lnTo>
                          <a:pt x="1866" y="414"/>
                        </a:lnTo>
                        <a:lnTo>
                          <a:pt x="1869" y="369"/>
                        </a:lnTo>
                        <a:lnTo>
                          <a:pt x="2031" y="369"/>
                        </a:lnTo>
                        <a:lnTo>
                          <a:pt x="2052" y="414"/>
                        </a:lnTo>
                        <a:lnTo>
                          <a:pt x="2277" y="414"/>
                        </a:lnTo>
                        <a:lnTo>
                          <a:pt x="2277" y="348"/>
                        </a:lnTo>
                        <a:lnTo>
                          <a:pt x="2202" y="3"/>
                        </a:lnTo>
                        <a:lnTo>
                          <a:pt x="1683" y="3"/>
                        </a:lnTo>
                        <a:lnTo>
                          <a:pt x="1686" y="57"/>
                        </a:lnTo>
                        <a:lnTo>
                          <a:pt x="1563" y="57"/>
                        </a:lnTo>
                        <a:lnTo>
                          <a:pt x="1560" y="6"/>
                        </a:lnTo>
                        <a:lnTo>
                          <a:pt x="1074" y="6"/>
                        </a:lnTo>
                        <a:lnTo>
                          <a:pt x="1068" y="54"/>
                        </a:lnTo>
                        <a:lnTo>
                          <a:pt x="954" y="54"/>
                        </a:lnTo>
                        <a:lnTo>
                          <a:pt x="945" y="0"/>
                        </a:lnTo>
                        <a:lnTo>
                          <a:pt x="423" y="0"/>
                        </a:lnTo>
                        <a:lnTo>
                          <a:pt x="411" y="54"/>
                        </a:lnTo>
                        <a:lnTo>
                          <a:pt x="234" y="54"/>
                        </a:lnTo>
                        <a:lnTo>
                          <a:pt x="234" y="3"/>
                        </a:lnTo>
                        <a:lnTo>
                          <a:pt x="144" y="3"/>
                        </a:lnTo>
                        <a:lnTo>
                          <a:pt x="3" y="351"/>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85" name="Freeform 319"/>
                  <p:cNvSpPr>
                    <a:spLocks/>
                  </p:cNvSpPr>
                  <p:nvPr/>
                </p:nvSpPr>
                <p:spPr bwMode="auto">
                  <a:xfrm>
                    <a:off x="3339" y="3279"/>
                    <a:ext cx="439" cy="250"/>
                  </a:xfrm>
                  <a:custGeom>
                    <a:avLst/>
                    <a:gdLst/>
                    <a:ahLst/>
                    <a:cxnLst>
                      <a:cxn ang="0">
                        <a:pos x="51" y="249"/>
                      </a:cxn>
                      <a:cxn ang="0">
                        <a:pos x="438" y="249"/>
                      </a:cxn>
                      <a:cxn ang="0">
                        <a:pos x="438" y="180"/>
                      </a:cxn>
                      <a:cxn ang="0">
                        <a:pos x="372" y="0"/>
                      </a:cxn>
                      <a:cxn ang="0">
                        <a:pos x="0" y="0"/>
                      </a:cxn>
                      <a:cxn ang="0">
                        <a:pos x="0" y="69"/>
                      </a:cxn>
                      <a:cxn ang="0">
                        <a:pos x="51" y="249"/>
                      </a:cxn>
                    </a:cxnLst>
                    <a:rect l="0" t="0" r="r" b="b"/>
                    <a:pathLst>
                      <a:path w="439" h="250">
                        <a:moveTo>
                          <a:pt x="51" y="249"/>
                        </a:moveTo>
                        <a:lnTo>
                          <a:pt x="438" y="249"/>
                        </a:lnTo>
                        <a:lnTo>
                          <a:pt x="438" y="180"/>
                        </a:lnTo>
                        <a:lnTo>
                          <a:pt x="372" y="0"/>
                        </a:lnTo>
                        <a:lnTo>
                          <a:pt x="0" y="0"/>
                        </a:lnTo>
                        <a:lnTo>
                          <a:pt x="0" y="69"/>
                        </a:lnTo>
                        <a:lnTo>
                          <a:pt x="51" y="249"/>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86" name="Freeform 320"/>
                  <p:cNvSpPr>
                    <a:spLocks/>
                  </p:cNvSpPr>
                  <p:nvPr/>
                </p:nvSpPr>
                <p:spPr bwMode="auto">
                  <a:xfrm>
                    <a:off x="3420" y="3528"/>
                    <a:ext cx="406" cy="175"/>
                  </a:xfrm>
                  <a:custGeom>
                    <a:avLst/>
                    <a:gdLst/>
                    <a:ahLst/>
                    <a:cxnLst>
                      <a:cxn ang="0">
                        <a:pos x="18" y="174"/>
                      </a:cxn>
                      <a:cxn ang="0">
                        <a:pos x="405" y="174"/>
                      </a:cxn>
                      <a:cxn ang="0">
                        <a:pos x="405" y="105"/>
                      </a:cxn>
                      <a:cxn ang="0">
                        <a:pos x="381" y="54"/>
                      </a:cxn>
                      <a:cxn ang="0">
                        <a:pos x="258" y="54"/>
                      </a:cxn>
                      <a:cxn ang="0">
                        <a:pos x="237" y="0"/>
                      </a:cxn>
                      <a:cxn ang="0">
                        <a:pos x="123" y="0"/>
                      </a:cxn>
                      <a:cxn ang="0">
                        <a:pos x="120" y="54"/>
                      </a:cxn>
                      <a:cxn ang="0">
                        <a:pos x="0" y="54"/>
                      </a:cxn>
                      <a:cxn ang="0">
                        <a:pos x="0" y="111"/>
                      </a:cxn>
                      <a:cxn ang="0">
                        <a:pos x="18" y="174"/>
                      </a:cxn>
                    </a:cxnLst>
                    <a:rect l="0" t="0" r="r" b="b"/>
                    <a:pathLst>
                      <a:path w="406" h="175">
                        <a:moveTo>
                          <a:pt x="18" y="174"/>
                        </a:moveTo>
                        <a:lnTo>
                          <a:pt x="405" y="174"/>
                        </a:lnTo>
                        <a:lnTo>
                          <a:pt x="405" y="105"/>
                        </a:lnTo>
                        <a:lnTo>
                          <a:pt x="381" y="54"/>
                        </a:lnTo>
                        <a:lnTo>
                          <a:pt x="258" y="54"/>
                        </a:lnTo>
                        <a:lnTo>
                          <a:pt x="237" y="0"/>
                        </a:lnTo>
                        <a:lnTo>
                          <a:pt x="123" y="0"/>
                        </a:lnTo>
                        <a:lnTo>
                          <a:pt x="120" y="54"/>
                        </a:lnTo>
                        <a:lnTo>
                          <a:pt x="0" y="54"/>
                        </a:lnTo>
                        <a:lnTo>
                          <a:pt x="0" y="111"/>
                        </a:lnTo>
                        <a:lnTo>
                          <a:pt x="18" y="174"/>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87" name="Freeform 321"/>
                  <p:cNvSpPr>
                    <a:spLocks/>
                  </p:cNvSpPr>
                  <p:nvPr/>
                </p:nvSpPr>
                <p:spPr bwMode="auto">
                  <a:xfrm>
                    <a:off x="3861" y="3393"/>
                    <a:ext cx="625" cy="307"/>
                  </a:xfrm>
                  <a:custGeom>
                    <a:avLst/>
                    <a:gdLst/>
                    <a:ahLst/>
                    <a:cxnLst>
                      <a:cxn ang="0">
                        <a:pos x="0" y="0"/>
                      </a:cxn>
                      <a:cxn ang="0">
                        <a:pos x="0" y="63"/>
                      </a:cxn>
                      <a:cxn ang="0">
                        <a:pos x="66" y="306"/>
                      </a:cxn>
                      <a:cxn ang="0">
                        <a:pos x="624" y="306"/>
                      </a:cxn>
                      <a:cxn ang="0">
                        <a:pos x="624" y="234"/>
                      </a:cxn>
                      <a:cxn ang="0">
                        <a:pos x="519" y="0"/>
                      </a:cxn>
                      <a:cxn ang="0">
                        <a:pos x="0" y="0"/>
                      </a:cxn>
                    </a:cxnLst>
                    <a:rect l="0" t="0" r="r" b="b"/>
                    <a:pathLst>
                      <a:path w="625" h="307">
                        <a:moveTo>
                          <a:pt x="0" y="0"/>
                        </a:moveTo>
                        <a:lnTo>
                          <a:pt x="0" y="63"/>
                        </a:lnTo>
                        <a:lnTo>
                          <a:pt x="66" y="306"/>
                        </a:lnTo>
                        <a:lnTo>
                          <a:pt x="624" y="306"/>
                        </a:lnTo>
                        <a:lnTo>
                          <a:pt x="624" y="234"/>
                        </a:lnTo>
                        <a:lnTo>
                          <a:pt x="519" y="0"/>
                        </a:lnTo>
                        <a:lnTo>
                          <a:pt x="0" y="0"/>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88" name="Freeform 322"/>
                  <p:cNvSpPr>
                    <a:spLocks/>
                  </p:cNvSpPr>
                  <p:nvPr/>
                </p:nvSpPr>
                <p:spPr bwMode="auto">
                  <a:xfrm>
                    <a:off x="3810" y="3279"/>
                    <a:ext cx="544" cy="96"/>
                  </a:xfrm>
                  <a:custGeom>
                    <a:avLst/>
                    <a:gdLst/>
                    <a:ahLst/>
                    <a:cxnLst>
                      <a:cxn ang="0">
                        <a:pos x="0" y="0"/>
                      </a:cxn>
                      <a:cxn ang="0">
                        <a:pos x="27" y="95"/>
                      </a:cxn>
                      <a:cxn ang="0">
                        <a:pos x="543" y="93"/>
                      </a:cxn>
                      <a:cxn ang="0">
                        <a:pos x="501" y="0"/>
                      </a:cxn>
                      <a:cxn ang="0">
                        <a:pos x="0" y="0"/>
                      </a:cxn>
                    </a:cxnLst>
                    <a:rect l="0" t="0" r="r" b="b"/>
                    <a:pathLst>
                      <a:path w="544" h="96">
                        <a:moveTo>
                          <a:pt x="0" y="0"/>
                        </a:moveTo>
                        <a:lnTo>
                          <a:pt x="27" y="95"/>
                        </a:lnTo>
                        <a:lnTo>
                          <a:pt x="543" y="93"/>
                        </a:lnTo>
                        <a:lnTo>
                          <a:pt x="501" y="0"/>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89" name="AutoShape 323"/>
                  <p:cNvSpPr>
                    <a:spLocks noChangeArrowheads="1"/>
                  </p:cNvSpPr>
                  <p:nvPr/>
                </p:nvSpPr>
                <p:spPr bwMode="auto">
                  <a:xfrm>
                    <a:off x="795" y="3808"/>
                    <a:ext cx="3903" cy="67"/>
                  </a:xfrm>
                  <a:prstGeom prst="roundRect">
                    <a:avLst>
                      <a:gd name="adj" fmla="val 12495"/>
                    </a:avLst>
                  </a:prstGeom>
                  <a:solidFill>
                    <a:srgbClr val="808080"/>
                  </a:solidFill>
                  <a:ln w="12700">
                    <a:solidFill>
                      <a:schemeClr val="tx1"/>
                    </a:solidFill>
                    <a:round/>
                    <a:headEnd/>
                    <a:tailEnd/>
                  </a:ln>
                  <a:effectLst/>
                </p:spPr>
                <p:txBody>
                  <a:bodyPr wrap="none" anchor="ctr"/>
                  <a:lstStyle/>
                  <a:p>
                    <a:pPr>
                      <a:buNone/>
                    </a:pPr>
                    <a:endParaRPr lang="en-US"/>
                  </a:p>
                </p:txBody>
              </p:sp>
            </p:grpSp>
          </p:grpSp>
        </p:grpSp>
        <p:sp>
          <p:nvSpPr>
            <p:cNvPr id="108" name="Rectangle 324"/>
            <p:cNvSpPr>
              <a:spLocks noChangeArrowheads="1"/>
            </p:cNvSpPr>
            <p:nvPr/>
          </p:nvSpPr>
          <p:spPr bwMode="auto">
            <a:xfrm>
              <a:off x="5568212" y="1205006"/>
              <a:ext cx="1413850" cy="366767"/>
            </a:xfrm>
            <a:prstGeom prst="rect">
              <a:avLst/>
            </a:prstGeom>
            <a:noFill/>
            <a:ln w="9525">
              <a:noFill/>
              <a:miter lim="800000"/>
              <a:headEnd/>
              <a:tailEnd/>
            </a:ln>
            <a:effectLst/>
          </p:spPr>
          <p:txBody>
            <a:bodyPr wrap="none" lIns="90488" tIns="44450" rIns="90488" bIns="44450">
              <a:spAutoFit/>
            </a:bodyPr>
            <a:lstStyle/>
            <a:p>
              <a:pPr eaLnBrk="0" hangingPunct="0">
                <a:buNone/>
              </a:pPr>
              <a:r>
                <a:rPr lang="en-US" dirty="0"/>
                <a:t>Engineering</a:t>
              </a:r>
            </a:p>
          </p:txBody>
        </p:sp>
        <p:sp>
          <p:nvSpPr>
            <p:cNvPr id="109" name="Rectangle 325"/>
            <p:cNvSpPr>
              <a:spLocks noChangeArrowheads="1"/>
            </p:cNvSpPr>
            <p:nvPr/>
          </p:nvSpPr>
          <p:spPr bwMode="auto">
            <a:xfrm>
              <a:off x="7088229" y="922486"/>
              <a:ext cx="1758950" cy="643766"/>
            </a:xfrm>
            <a:prstGeom prst="rect">
              <a:avLst/>
            </a:prstGeom>
            <a:noFill/>
            <a:ln w="9525">
              <a:noFill/>
              <a:miter lim="800000"/>
              <a:headEnd/>
              <a:tailEnd/>
            </a:ln>
            <a:effectLst/>
          </p:spPr>
          <p:txBody>
            <a:bodyPr lIns="90488" tIns="44450" rIns="90488" bIns="44450">
              <a:spAutoFit/>
            </a:bodyPr>
            <a:lstStyle/>
            <a:p>
              <a:pPr eaLnBrk="0" hangingPunct="0">
                <a:buNone/>
              </a:pPr>
              <a:r>
                <a:rPr lang="en-US" dirty="0"/>
                <a:t>Asset Management</a:t>
              </a:r>
            </a:p>
          </p:txBody>
        </p:sp>
        <p:sp>
          <p:nvSpPr>
            <p:cNvPr id="110" name="Rectangle 326"/>
            <p:cNvSpPr>
              <a:spLocks noChangeArrowheads="1"/>
            </p:cNvSpPr>
            <p:nvPr/>
          </p:nvSpPr>
          <p:spPr bwMode="auto">
            <a:xfrm>
              <a:off x="5016300" y="3082884"/>
              <a:ext cx="1828800" cy="609600"/>
            </a:xfrm>
            <a:prstGeom prst="rect">
              <a:avLst/>
            </a:prstGeom>
            <a:solidFill>
              <a:srgbClr val="C0C0C0"/>
            </a:solidFill>
            <a:ln w="9525">
              <a:solidFill>
                <a:schemeClr val="tx1"/>
              </a:solidFill>
              <a:miter lim="800000"/>
              <a:headEnd/>
              <a:tailEnd/>
            </a:ln>
            <a:effectLst/>
          </p:spPr>
          <p:txBody>
            <a:bodyPr anchor="ctr"/>
            <a:lstStyle/>
            <a:p>
              <a:pPr eaLnBrk="0" hangingPunct="0">
                <a:buNone/>
              </a:pPr>
              <a:r>
                <a:rPr lang="en-GB" sz="1800" dirty="0" smtClean="0">
                  <a:solidFill>
                    <a:srgbClr val="000000"/>
                  </a:solidFill>
                </a:rPr>
                <a:t>Logi</a:t>
              </a:r>
              <a:r>
                <a:rPr lang="en-GB" dirty="0" smtClean="0"/>
                <a:t>c Solver</a:t>
              </a:r>
              <a:endParaRPr lang="en-GB" sz="1800" dirty="0">
                <a:solidFill>
                  <a:srgbClr val="000000"/>
                </a:solidFill>
              </a:endParaRPr>
            </a:p>
          </p:txBody>
        </p:sp>
        <p:sp>
          <p:nvSpPr>
            <p:cNvPr id="111" name="Text Box 327"/>
            <p:cNvSpPr txBox="1">
              <a:spLocks noChangeArrowheads="1"/>
            </p:cNvSpPr>
            <p:nvPr/>
          </p:nvSpPr>
          <p:spPr bwMode="auto">
            <a:xfrm>
              <a:off x="6006900" y="4378284"/>
              <a:ext cx="1403350" cy="366713"/>
            </a:xfrm>
            <a:prstGeom prst="rect">
              <a:avLst/>
            </a:prstGeom>
            <a:noFill/>
            <a:ln w="9525">
              <a:noFill/>
              <a:miter lim="800000"/>
              <a:headEnd/>
              <a:tailEnd/>
            </a:ln>
            <a:effectLst/>
          </p:spPr>
          <p:txBody>
            <a:bodyPr wrap="none">
              <a:spAutoFit/>
            </a:bodyPr>
            <a:lstStyle/>
            <a:p>
              <a:pPr algn="l" eaLnBrk="0" hangingPunct="0">
                <a:buNone/>
              </a:pPr>
              <a:r>
                <a:rPr lang="en-GB" sz="1800"/>
                <a:t>H1 Fieldbus</a:t>
              </a:r>
            </a:p>
          </p:txBody>
        </p:sp>
        <p:sp>
          <p:nvSpPr>
            <p:cNvPr id="112" name="Text Box 380"/>
            <p:cNvSpPr txBox="1">
              <a:spLocks noChangeArrowheads="1"/>
            </p:cNvSpPr>
            <p:nvPr/>
          </p:nvSpPr>
          <p:spPr bwMode="auto">
            <a:xfrm>
              <a:off x="6710297" y="2837279"/>
              <a:ext cx="1595309" cy="369332"/>
            </a:xfrm>
            <a:prstGeom prst="rect">
              <a:avLst/>
            </a:prstGeom>
            <a:noFill/>
            <a:ln w="9525">
              <a:noFill/>
              <a:miter lim="800000"/>
              <a:headEnd/>
              <a:tailEnd/>
            </a:ln>
            <a:effectLst/>
          </p:spPr>
          <p:txBody>
            <a:bodyPr wrap="none">
              <a:spAutoFit/>
            </a:bodyPr>
            <a:lstStyle/>
            <a:p>
              <a:pPr algn="l" eaLnBrk="0" hangingPunct="0">
                <a:buNone/>
              </a:pPr>
              <a:r>
                <a:rPr lang="en-GB" dirty="0"/>
                <a:t>HSE </a:t>
              </a:r>
              <a:r>
                <a:rPr lang="en-GB" dirty="0" err="1"/>
                <a:t>Fieldbus</a:t>
              </a:r>
              <a:endParaRPr lang="en-GB" dirty="0"/>
            </a:p>
          </p:txBody>
        </p:sp>
        <p:grpSp>
          <p:nvGrpSpPr>
            <p:cNvPr id="114" name="Group 382"/>
            <p:cNvGrpSpPr>
              <a:grpSpLocks/>
            </p:cNvGrpSpPr>
            <p:nvPr/>
          </p:nvGrpSpPr>
          <p:grpSpPr bwMode="auto">
            <a:xfrm>
              <a:off x="5140125" y="5521284"/>
              <a:ext cx="1628775" cy="457200"/>
              <a:chOff x="798" y="3696"/>
              <a:chExt cx="1026" cy="288"/>
            </a:xfrm>
          </p:grpSpPr>
          <p:grpSp>
            <p:nvGrpSpPr>
              <p:cNvPr id="115" name="Group 383"/>
              <p:cNvGrpSpPr>
                <a:grpSpLocks/>
              </p:cNvGrpSpPr>
              <p:nvPr/>
            </p:nvGrpSpPr>
            <p:grpSpPr bwMode="auto">
              <a:xfrm>
                <a:off x="1632" y="3696"/>
                <a:ext cx="192" cy="288"/>
                <a:chOff x="1632" y="3696"/>
                <a:chExt cx="192" cy="288"/>
              </a:xfrm>
            </p:grpSpPr>
            <p:sp>
              <p:nvSpPr>
                <p:cNvPr id="127" name="Line 384"/>
                <p:cNvSpPr>
                  <a:spLocks noChangeShapeType="1"/>
                </p:cNvSpPr>
                <p:nvPr/>
              </p:nvSpPr>
              <p:spPr bwMode="auto">
                <a:xfrm>
                  <a:off x="1728" y="3792"/>
                  <a:ext cx="0" cy="144"/>
                </a:xfrm>
                <a:prstGeom prst="line">
                  <a:avLst/>
                </a:prstGeom>
                <a:noFill/>
                <a:ln w="12700">
                  <a:solidFill>
                    <a:schemeClr val="tx1"/>
                  </a:solidFill>
                  <a:round/>
                  <a:headEnd/>
                  <a:tailEnd/>
                </a:ln>
                <a:effectLst/>
              </p:spPr>
              <p:txBody>
                <a:bodyPr wrap="none" anchor="ctr"/>
                <a:lstStyle/>
                <a:p>
                  <a:pPr>
                    <a:buNone/>
                  </a:pPr>
                  <a:endParaRPr lang="en-US"/>
                </a:p>
              </p:txBody>
            </p:sp>
            <p:sp>
              <p:nvSpPr>
                <p:cNvPr id="128" name="AutoShape 385"/>
                <p:cNvSpPr>
                  <a:spLocks noChangeArrowheads="1"/>
                </p:cNvSpPr>
                <p:nvPr/>
              </p:nvSpPr>
              <p:spPr bwMode="auto">
                <a:xfrm rot="-5400000">
                  <a:off x="1680" y="3648"/>
                  <a:ext cx="96" cy="192"/>
                </a:xfrm>
                <a:prstGeom prst="flowChartDelay">
                  <a:avLst/>
                </a:prstGeom>
                <a:solidFill>
                  <a:srgbClr val="C0C0C0"/>
                </a:solidFill>
                <a:ln w="12700">
                  <a:solidFill>
                    <a:schemeClr val="tx1"/>
                  </a:solidFill>
                  <a:miter lim="800000"/>
                  <a:headEnd/>
                  <a:tailEnd/>
                </a:ln>
                <a:effectLst/>
              </p:spPr>
              <p:txBody>
                <a:bodyPr wrap="none" anchor="ctr"/>
                <a:lstStyle/>
                <a:p>
                  <a:pPr>
                    <a:buNone/>
                  </a:pPr>
                  <a:endParaRPr lang="en-US"/>
                </a:p>
              </p:txBody>
            </p:sp>
            <p:sp>
              <p:nvSpPr>
                <p:cNvPr id="129" name="AutoShape 386"/>
                <p:cNvSpPr>
                  <a:spLocks noChangeArrowheads="1"/>
                </p:cNvSpPr>
                <p:nvPr/>
              </p:nvSpPr>
              <p:spPr bwMode="auto">
                <a:xfrm rot="-5400000">
                  <a:off x="1680" y="3840"/>
                  <a:ext cx="96" cy="192"/>
                </a:xfrm>
                <a:prstGeom prst="flowChartCollate">
                  <a:avLst/>
                </a:prstGeom>
                <a:solidFill>
                  <a:srgbClr val="C0C0C0"/>
                </a:solidFill>
                <a:ln w="12700">
                  <a:solidFill>
                    <a:schemeClr val="tx1"/>
                  </a:solidFill>
                  <a:miter lim="800000"/>
                  <a:headEnd/>
                  <a:tailEnd/>
                </a:ln>
                <a:effectLst/>
              </p:spPr>
              <p:txBody>
                <a:bodyPr wrap="none" anchor="ctr"/>
                <a:lstStyle/>
                <a:p>
                  <a:pPr>
                    <a:buNone/>
                  </a:pPr>
                  <a:endParaRPr lang="en-US"/>
                </a:p>
              </p:txBody>
            </p:sp>
          </p:grpSp>
          <p:grpSp>
            <p:nvGrpSpPr>
              <p:cNvPr id="116" name="Group 387"/>
              <p:cNvGrpSpPr>
                <a:grpSpLocks/>
              </p:cNvGrpSpPr>
              <p:nvPr/>
            </p:nvGrpSpPr>
            <p:grpSpPr bwMode="auto">
              <a:xfrm>
                <a:off x="798" y="3696"/>
                <a:ext cx="96" cy="192"/>
                <a:chOff x="798" y="3696"/>
                <a:chExt cx="96" cy="192"/>
              </a:xfrm>
            </p:grpSpPr>
            <p:sp>
              <p:nvSpPr>
                <p:cNvPr id="124" name="Oval 388"/>
                <p:cNvSpPr>
                  <a:spLocks noChangeArrowheads="1"/>
                </p:cNvSpPr>
                <p:nvPr/>
              </p:nvSpPr>
              <p:spPr bwMode="auto">
                <a:xfrm>
                  <a:off x="846" y="3696"/>
                  <a:ext cx="48" cy="48"/>
                </a:xfrm>
                <a:prstGeom prst="ellipse">
                  <a:avLst/>
                </a:prstGeom>
                <a:solidFill>
                  <a:srgbClr val="C0C0C0"/>
                </a:solidFill>
                <a:ln w="12700">
                  <a:solidFill>
                    <a:schemeClr val="tx1"/>
                  </a:solidFill>
                  <a:round/>
                  <a:headEnd/>
                  <a:tailEnd/>
                </a:ln>
                <a:effectLst/>
              </p:spPr>
              <p:txBody>
                <a:bodyPr wrap="none" anchor="ctr"/>
                <a:lstStyle/>
                <a:p>
                  <a:pPr>
                    <a:buNone/>
                  </a:pPr>
                  <a:endParaRPr lang="en-US"/>
                </a:p>
              </p:txBody>
            </p:sp>
            <p:sp>
              <p:nvSpPr>
                <p:cNvPr id="125" name="Oval 389"/>
                <p:cNvSpPr>
                  <a:spLocks noChangeArrowheads="1"/>
                </p:cNvSpPr>
                <p:nvPr/>
              </p:nvSpPr>
              <p:spPr bwMode="auto">
                <a:xfrm>
                  <a:off x="846" y="3840"/>
                  <a:ext cx="48" cy="48"/>
                </a:xfrm>
                <a:prstGeom prst="ellipse">
                  <a:avLst/>
                </a:prstGeom>
                <a:solidFill>
                  <a:srgbClr val="C0C0C0"/>
                </a:solidFill>
                <a:ln w="12700">
                  <a:solidFill>
                    <a:schemeClr val="tx1"/>
                  </a:solidFill>
                  <a:round/>
                  <a:headEnd/>
                  <a:tailEnd/>
                </a:ln>
                <a:effectLst/>
              </p:spPr>
              <p:txBody>
                <a:bodyPr wrap="none" anchor="ctr"/>
                <a:lstStyle/>
                <a:p>
                  <a:pPr>
                    <a:buNone/>
                  </a:pPr>
                  <a:endParaRPr lang="en-US"/>
                </a:p>
              </p:txBody>
            </p:sp>
            <p:sp>
              <p:nvSpPr>
                <p:cNvPr id="126" name="Line 390"/>
                <p:cNvSpPr>
                  <a:spLocks noChangeShapeType="1"/>
                </p:cNvSpPr>
                <p:nvPr/>
              </p:nvSpPr>
              <p:spPr bwMode="auto">
                <a:xfrm>
                  <a:off x="798" y="3744"/>
                  <a:ext cx="48" cy="96"/>
                </a:xfrm>
                <a:prstGeom prst="line">
                  <a:avLst/>
                </a:prstGeom>
                <a:noFill/>
                <a:ln w="12700">
                  <a:solidFill>
                    <a:schemeClr val="tx1"/>
                  </a:solidFill>
                  <a:round/>
                  <a:headEnd/>
                  <a:tailEnd/>
                </a:ln>
                <a:effectLst/>
              </p:spPr>
              <p:txBody>
                <a:bodyPr wrap="none" anchor="ctr"/>
                <a:lstStyle/>
                <a:p>
                  <a:pPr>
                    <a:buNone/>
                  </a:pPr>
                  <a:endParaRPr lang="en-US"/>
                </a:p>
              </p:txBody>
            </p:sp>
          </p:grpSp>
          <p:sp>
            <p:nvSpPr>
              <p:cNvPr id="117" name="AutoShape 391"/>
              <p:cNvSpPr>
                <a:spLocks noChangeArrowheads="1"/>
              </p:cNvSpPr>
              <p:nvPr/>
            </p:nvSpPr>
            <p:spPr bwMode="auto">
              <a:xfrm>
                <a:off x="1344" y="3696"/>
                <a:ext cx="192" cy="192"/>
              </a:xfrm>
              <a:prstGeom prst="flowChartSummingJunction">
                <a:avLst/>
              </a:prstGeom>
              <a:solidFill>
                <a:srgbClr val="C0C0C0"/>
              </a:solidFill>
              <a:ln w="12700">
                <a:solidFill>
                  <a:schemeClr val="tx1"/>
                </a:solidFill>
                <a:round/>
                <a:headEnd/>
                <a:tailEnd/>
              </a:ln>
              <a:effectLst/>
            </p:spPr>
            <p:txBody>
              <a:bodyPr wrap="none" anchor="ctr"/>
              <a:lstStyle/>
              <a:p>
                <a:pPr>
                  <a:buNone/>
                </a:pPr>
                <a:endParaRPr lang="en-US"/>
              </a:p>
            </p:txBody>
          </p:sp>
          <p:grpSp>
            <p:nvGrpSpPr>
              <p:cNvPr id="118" name="Group 392"/>
              <p:cNvGrpSpPr>
                <a:grpSpLocks/>
              </p:cNvGrpSpPr>
              <p:nvPr/>
            </p:nvGrpSpPr>
            <p:grpSpPr bwMode="auto">
              <a:xfrm>
                <a:off x="1056" y="3696"/>
                <a:ext cx="192" cy="288"/>
                <a:chOff x="1056" y="3696"/>
                <a:chExt cx="192" cy="288"/>
              </a:xfrm>
            </p:grpSpPr>
            <p:grpSp>
              <p:nvGrpSpPr>
                <p:cNvPr id="119" name="Group 393"/>
                <p:cNvGrpSpPr>
                  <a:grpSpLocks/>
                </p:cNvGrpSpPr>
                <p:nvPr/>
              </p:nvGrpSpPr>
              <p:grpSpPr bwMode="auto">
                <a:xfrm>
                  <a:off x="1056" y="3696"/>
                  <a:ext cx="192" cy="96"/>
                  <a:chOff x="1392" y="3600"/>
                  <a:chExt cx="192" cy="96"/>
                </a:xfrm>
              </p:grpSpPr>
              <p:sp>
                <p:nvSpPr>
                  <p:cNvPr id="122" name="Rectangle 394"/>
                  <p:cNvSpPr>
                    <a:spLocks noChangeArrowheads="1"/>
                  </p:cNvSpPr>
                  <p:nvPr/>
                </p:nvSpPr>
                <p:spPr bwMode="auto">
                  <a:xfrm>
                    <a:off x="1392" y="3600"/>
                    <a:ext cx="192" cy="96"/>
                  </a:xfrm>
                  <a:prstGeom prst="rect">
                    <a:avLst/>
                  </a:prstGeom>
                  <a:solidFill>
                    <a:srgbClr val="C0C0C0"/>
                  </a:solidFill>
                  <a:ln w="12700">
                    <a:solidFill>
                      <a:schemeClr val="tx1"/>
                    </a:solidFill>
                    <a:miter lim="800000"/>
                    <a:headEnd/>
                    <a:tailEnd/>
                  </a:ln>
                  <a:effectLst/>
                </p:spPr>
                <p:txBody>
                  <a:bodyPr wrap="none" anchor="ctr"/>
                  <a:lstStyle/>
                  <a:p>
                    <a:pPr>
                      <a:buNone/>
                    </a:pPr>
                    <a:endParaRPr lang="en-US"/>
                  </a:p>
                </p:txBody>
              </p:sp>
              <p:sp>
                <p:nvSpPr>
                  <p:cNvPr id="123" name="Line 395"/>
                  <p:cNvSpPr>
                    <a:spLocks noChangeShapeType="1"/>
                  </p:cNvSpPr>
                  <p:nvPr/>
                </p:nvSpPr>
                <p:spPr bwMode="auto">
                  <a:xfrm flipH="1">
                    <a:off x="1440" y="3600"/>
                    <a:ext cx="96" cy="96"/>
                  </a:xfrm>
                  <a:prstGeom prst="line">
                    <a:avLst/>
                  </a:prstGeom>
                  <a:noFill/>
                  <a:ln w="12700">
                    <a:solidFill>
                      <a:schemeClr val="tx1"/>
                    </a:solidFill>
                    <a:round/>
                    <a:headEnd/>
                    <a:tailEnd/>
                  </a:ln>
                  <a:effectLst/>
                </p:spPr>
                <p:txBody>
                  <a:bodyPr wrap="none" anchor="ctr"/>
                  <a:lstStyle/>
                  <a:p>
                    <a:pPr>
                      <a:buNone/>
                    </a:pPr>
                    <a:endParaRPr lang="en-US"/>
                  </a:p>
                </p:txBody>
              </p:sp>
            </p:grpSp>
            <p:sp>
              <p:nvSpPr>
                <p:cNvPr id="120" name="Line 396"/>
                <p:cNvSpPr>
                  <a:spLocks noChangeShapeType="1"/>
                </p:cNvSpPr>
                <p:nvPr/>
              </p:nvSpPr>
              <p:spPr bwMode="auto">
                <a:xfrm>
                  <a:off x="1152" y="3792"/>
                  <a:ext cx="0" cy="144"/>
                </a:xfrm>
                <a:prstGeom prst="line">
                  <a:avLst/>
                </a:prstGeom>
                <a:noFill/>
                <a:ln w="12700">
                  <a:solidFill>
                    <a:schemeClr val="tx1"/>
                  </a:solidFill>
                  <a:round/>
                  <a:headEnd/>
                  <a:tailEnd/>
                </a:ln>
                <a:effectLst/>
              </p:spPr>
              <p:txBody>
                <a:bodyPr wrap="none" anchor="ctr"/>
                <a:lstStyle/>
                <a:p>
                  <a:pPr>
                    <a:buNone/>
                  </a:pPr>
                  <a:endParaRPr lang="en-US"/>
                </a:p>
              </p:txBody>
            </p:sp>
            <p:sp>
              <p:nvSpPr>
                <p:cNvPr id="121" name="AutoShape 397"/>
                <p:cNvSpPr>
                  <a:spLocks noChangeArrowheads="1"/>
                </p:cNvSpPr>
                <p:nvPr/>
              </p:nvSpPr>
              <p:spPr bwMode="auto">
                <a:xfrm rot="-5400000">
                  <a:off x="1104" y="3840"/>
                  <a:ext cx="96" cy="192"/>
                </a:xfrm>
                <a:prstGeom prst="flowChartCollate">
                  <a:avLst/>
                </a:prstGeom>
                <a:solidFill>
                  <a:srgbClr val="C0C0C0"/>
                </a:solidFill>
                <a:ln w="12700">
                  <a:solidFill>
                    <a:schemeClr val="tx1"/>
                  </a:solidFill>
                  <a:miter lim="800000"/>
                  <a:headEnd/>
                  <a:tailEnd/>
                </a:ln>
                <a:effectLst/>
              </p:spPr>
              <p:txBody>
                <a:bodyPr wrap="none" anchor="ctr"/>
                <a:lstStyle/>
                <a:p>
                  <a:pPr>
                    <a:buNone/>
                  </a:pPr>
                  <a:endParaRPr lang="en-US"/>
                </a:p>
              </p:txBody>
            </p:sp>
          </p:grpSp>
        </p:grpSp>
      </p:grpSp>
      <p:grpSp>
        <p:nvGrpSpPr>
          <p:cNvPr id="275" name="Group 274"/>
          <p:cNvGrpSpPr/>
          <p:nvPr/>
        </p:nvGrpSpPr>
        <p:grpSpPr>
          <a:xfrm>
            <a:off x="449481" y="1189512"/>
            <a:ext cx="4171945" cy="4804470"/>
            <a:chOff x="449481" y="1189512"/>
            <a:chExt cx="4171945" cy="4804470"/>
          </a:xfrm>
        </p:grpSpPr>
        <p:grpSp>
          <p:nvGrpSpPr>
            <p:cNvPr id="132" name="Group 158"/>
            <p:cNvGrpSpPr>
              <a:grpSpLocks/>
            </p:cNvGrpSpPr>
            <p:nvPr/>
          </p:nvGrpSpPr>
          <p:grpSpPr bwMode="auto">
            <a:xfrm>
              <a:off x="1536918" y="3631782"/>
              <a:ext cx="1371600" cy="1981200"/>
              <a:chOff x="1488" y="2496"/>
              <a:chExt cx="864" cy="1100"/>
            </a:xfrm>
          </p:grpSpPr>
          <p:sp>
            <p:nvSpPr>
              <p:cNvPr id="133" name="Line 159"/>
              <p:cNvSpPr>
                <a:spLocks noChangeShapeType="1"/>
              </p:cNvSpPr>
              <p:nvPr/>
            </p:nvSpPr>
            <p:spPr bwMode="auto">
              <a:xfrm>
                <a:off x="1776" y="2496"/>
                <a:ext cx="0" cy="1100"/>
              </a:xfrm>
              <a:prstGeom prst="line">
                <a:avLst/>
              </a:prstGeom>
              <a:noFill/>
              <a:ln w="12700">
                <a:solidFill>
                  <a:schemeClr val="tx1"/>
                </a:solidFill>
                <a:round/>
                <a:headEnd type="none" w="sm" len="sm"/>
                <a:tailEnd type="none" w="sm" len="sm"/>
              </a:ln>
              <a:effectLst/>
            </p:spPr>
            <p:txBody>
              <a:bodyPr wrap="none" anchor="ctr"/>
              <a:lstStyle/>
              <a:p>
                <a:pPr>
                  <a:buNone/>
                </a:pPr>
                <a:endParaRPr lang="en-US"/>
              </a:p>
            </p:txBody>
          </p:sp>
          <p:sp>
            <p:nvSpPr>
              <p:cNvPr id="134" name="Line 160"/>
              <p:cNvSpPr>
                <a:spLocks noChangeShapeType="1"/>
              </p:cNvSpPr>
              <p:nvPr/>
            </p:nvSpPr>
            <p:spPr bwMode="auto">
              <a:xfrm>
                <a:off x="2064" y="2496"/>
                <a:ext cx="0" cy="1100"/>
              </a:xfrm>
              <a:prstGeom prst="line">
                <a:avLst/>
              </a:prstGeom>
              <a:noFill/>
              <a:ln w="12700">
                <a:solidFill>
                  <a:schemeClr val="tx1"/>
                </a:solidFill>
                <a:round/>
                <a:headEnd type="none" w="sm" len="sm"/>
                <a:tailEnd type="none" w="sm" len="sm"/>
              </a:ln>
              <a:effectLst/>
            </p:spPr>
            <p:txBody>
              <a:bodyPr wrap="none" anchor="ctr"/>
              <a:lstStyle/>
              <a:p>
                <a:pPr>
                  <a:buNone/>
                </a:pPr>
                <a:endParaRPr lang="en-US"/>
              </a:p>
            </p:txBody>
          </p:sp>
          <p:sp>
            <p:nvSpPr>
              <p:cNvPr id="135" name="Line 161"/>
              <p:cNvSpPr>
                <a:spLocks noChangeShapeType="1"/>
              </p:cNvSpPr>
              <p:nvPr/>
            </p:nvSpPr>
            <p:spPr bwMode="auto">
              <a:xfrm>
                <a:off x="1488" y="2496"/>
                <a:ext cx="0" cy="1100"/>
              </a:xfrm>
              <a:prstGeom prst="line">
                <a:avLst/>
              </a:prstGeom>
              <a:noFill/>
              <a:ln w="12700">
                <a:solidFill>
                  <a:schemeClr val="tx1"/>
                </a:solidFill>
                <a:round/>
                <a:headEnd type="none" w="sm" len="sm"/>
                <a:tailEnd type="none" w="sm" len="sm"/>
              </a:ln>
              <a:effectLst/>
            </p:spPr>
            <p:txBody>
              <a:bodyPr wrap="none" anchor="ctr"/>
              <a:lstStyle/>
              <a:p>
                <a:pPr>
                  <a:buNone/>
                </a:pPr>
                <a:endParaRPr lang="en-US"/>
              </a:p>
            </p:txBody>
          </p:sp>
          <p:sp>
            <p:nvSpPr>
              <p:cNvPr id="136" name="Line 162"/>
              <p:cNvSpPr>
                <a:spLocks noChangeShapeType="1"/>
              </p:cNvSpPr>
              <p:nvPr/>
            </p:nvSpPr>
            <p:spPr bwMode="auto">
              <a:xfrm>
                <a:off x="2352" y="2496"/>
                <a:ext cx="0" cy="1100"/>
              </a:xfrm>
              <a:prstGeom prst="line">
                <a:avLst/>
              </a:prstGeom>
              <a:noFill/>
              <a:ln w="12700">
                <a:solidFill>
                  <a:schemeClr val="tx1"/>
                </a:solidFill>
                <a:round/>
                <a:headEnd type="none" w="sm" len="sm"/>
                <a:tailEnd type="none" w="sm" len="sm"/>
              </a:ln>
              <a:effectLst/>
            </p:spPr>
            <p:txBody>
              <a:bodyPr wrap="none" anchor="ctr"/>
              <a:lstStyle/>
              <a:p>
                <a:pPr>
                  <a:buNone/>
                </a:pPr>
                <a:endParaRPr lang="en-US"/>
              </a:p>
            </p:txBody>
          </p:sp>
        </p:grpSp>
        <p:sp>
          <p:nvSpPr>
            <p:cNvPr id="137" name="Line 164"/>
            <p:cNvSpPr>
              <a:spLocks noChangeShapeType="1"/>
            </p:cNvSpPr>
            <p:nvPr/>
          </p:nvSpPr>
          <p:spPr bwMode="auto">
            <a:xfrm>
              <a:off x="622518" y="2031582"/>
              <a:ext cx="0" cy="762000"/>
            </a:xfrm>
            <a:prstGeom prst="line">
              <a:avLst/>
            </a:prstGeom>
            <a:noFill/>
            <a:ln w="38100">
              <a:solidFill>
                <a:schemeClr val="tx1"/>
              </a:solidFill>
              <a:round/>
              <a:headEnd/>
              <a:tailEnd/>
            </a:ln>
            <a:effectLst/>
          </p:spPr>
          <p:txBody>
            <a:bodyPr wrap="none" anchor="ctr"/>
            <a:lstStyle/>
            <a:p>
              <a:pPr>
                <a:buNone/>
              </a:pPr>
              <a:endParaRPr lang="en-US"/>
            </a:p>
          </p:txBody>
        </p:sp>
        <p:sp>
          <p:nvSpPr>
            <p:cNvPr id="138" name="Line 165"/>
            <p:cNvSpPr>
              <a:spLocks noChangeShapeType="1"/>
            </p:cNvSpPr>
            <p:nvPr/>
          </p:nvSpPr>
          <p:spPr bwMode="auto">
            <a:xfrm>
              <a:off x="2222718" y="2412582"/>
              <a:ext cx="0" cy="762000"/>
            </a:xfrm>
            <a:prstGeom prst="line">
              <a:avLst/>
            </a:prstGeom>
            <a:noFill/>
            <a:ln w="38100">
              <a:solidFill>
                <a:schemeClr val="tx1"/>
              </a:solidFill>
              <a:round/>
              <a:headEnd/>
              <a:tailEnd/>
            </a:ln>
            <a:effectLst/>
          </p:spPr>
          <p:txBody>
            <a:bodyPr wrap="none" anchor="ctr"/>
            <a:lstStyle/>
            <a:p>
              <a:pPr>
                <a:buNone/>
              </a:pPr>
              <a:endParaRPr lang="en-US"/>
            </a:p>
          </p:txBody>
        </p:sp>
        <p:sp>
          <p:nvSpPr>
            <p:cNvPr id="139" name="Rectangle 166"/>
            <p:cNvSpPr>
              <a:spLocks noChangeArrowheads="1"/>
            </p:cNvSpPr>
            <p:nvPr/>
          </p:nvSpPr>
          <p:spPr bwMode="auto">
            <a:xfrm>
              <a:off x="449481" y="1199037"/>
              <a:ext cx="1195841" cy="366767"/>
            </a:xfrm>
            <a:prstGeom prst="rect">
              <a:avLst/>
            </a:prstGeom>
            <a:noFill/>
            <a:ln w="9525">
              <a:noFill/>
              <a:miter lim="800000"/>
              <a:headEnd/>
              <a:tailEnd/>
            </a:ln>
            <a:effectLst/>
          </p:spPr>
          <p:txBody>
            <a:bodyPr wrap="none" lIns="90488" tIns="44450" rIns="90488" bIns="44450">
              <a:spAutoFit/>
            </a:bodyPr>
            <a:lstStyle/>
            <a:p>
              <a:pPr eaLnBrk="0" hangingPunct="0">
                <a:buNone/>
              </a:pPr>
              <a:r>
                <a:rPr lang="en-US"/>
                <a:t>Operation</a:t>
              </a:r>
            </a:p>
          </p:txBody>
        </p:sp>
        <p:grpSp>
          <p:nvGrpSpPr>
            <p:cNvPr id="140" name="Group 167"/>
            <p:cNvGrpSpPr>
              <a:grpSpLocks/>
            </p:cNvGrpSpPr>
            <p:nvPr/>
          </p:nvGrpSpPr>
          <p:grpSpPr bwMode="auto">
            <a:xfrm>
              <a:off x="470118" y="1802982"/>
              <a:ext cx="990600" cy="685800"/>
              <a:chOff x="1296" y="624"/>
              <a:chExt cx="624" cy="432"/>
            </a:xfrm>
          </p:grpSpPr>
          <p:grpSp>
            <p:nvGrpSpPr>
              <p:cNvPr id="141" name="Group 168"/>
              <p:cNvGrpSpPr>
                <a:grpSpLocks noChangeAspect="1"/>
              </p:cNvGrpSpPr>
              <p:nvPr/>
            </p:nvGrpSpPr>
            <p:grpSpPr bwMode="auto">
              <a:xfrm>
                <a:off x="1296" y="624"/>
                <a:ext cx="163" cy="432"/>
                <a:chOff x="2400" y="768"/>
                <a:chExt cx="1009" cy="2684"/>
              </a:xfrm>
            </p:grpSpPr>
            <p:sp>
              <p:nvSpPr>
                <p:cNvPr id="158" name="Rectangle 169"/>
                <p:cNvSpPr>
                  <a:spLocks noChangeAspect="1" noChangeArrowheads="1"/>
                </p:cNvSpPr>
                <p:nvPr/>
              </p:nvSpPr>
              <p:spPr bwMode="auto">
                <a:xfrm>
                  <a:off x="2404" y="1108"/>
                  <a:ext cx="1000" cy="2296"/>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59" name="Rectangle 170"/>
                <p:cNvSpPr>
                  <a:spLocks noChangeAspect="1" noChangeArrowheads="1"/>
                </p:cNvSpPr>
                <p:nvPr/>
              </p:nvSpPr>
              <p:spPr bwMode="auto">
                <a:xfrm>
                  <a:off x="2452" y="1156"/>
                  <a:ext cx="904" cy="2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60" name="Rectangle 171"/>
                <p:cNvSpPr>
                  <a:spLocks noChangeAspect="1" noChangeArrowheads="1"/>
                </p:cNvSpPr>
                <p:nvPr/>
              </p:nvSpPr>
              <p:spPr bwMode="auto">
                <a:xfrm>
                  <a:off x="2484" y="1220"/>
                  <a:ext cx="824" cy="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nvGrpSpPr>
                <p:cNvPr id="161" name="Group 172"/>
                <p:cNvGrpSpPr>
                  <a:grpSpLocks noChangeAspect="1"/>
                </p:cNvGrpSpPr>
                <p:nvPr/>
              </p:nvGrpSpPr>
              <p:grpSpPr bwMode="auto">
                <a:xfrm>
                  <a:off x="2484" y="1428"/>
                  <a:ext cx="538" cy="152"/>
                  <a:chOff x="2484" y="1428"/>
                  <a:chExt cx="538" cy="152"/>
                </a:xfrm>
              </p:grpSpPr>
              <p:sp>
                <p:nvSpPr>
                  <p:cNvPr id="168" name="Rectangle 173"/>
                  <p:cNvSpPr>
                    <a:spLocks noChangeAspect="1" noChangeArrowheads="1"/>
                  </p:cNvSpPr>
                  <p:nvPr/>
                </p:nvSpPr>
                <p:spPr bwMode="auto">
                  <a:xfrm>
                    <a:off x="2484" y="1428"/>
                    <a:ext cx="538" cy="152"/>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69" name="Line 174"/>
                  <p:cNvSpPr>
                    <a:spLocks noChangeAspect="1" noChangeShapeType="1"/>
                  </p:cNvSpPr>
                  <p:nvPr/>
                </p:nvSpPr>
                <p:spPr bwMode="auto">
                  <a:xfrm>
                    <a:off x="2532" y="1491"/>
                    <a:ext cx="439" cy="0"/>
                  </a:xfrm>
                  <a:prstGeom prst="line">
                    <a:avLst/>
                  </a:prstGeom>
                  <a:noFill/>
                  <a:ln w="25400">
                    <a:solidFill>
                      <a:schemeClr val="tx1"/>
                    </a:solidFill>
                    <a:round/>
                    <a:headEnd/>
                    <a:tailEnd/>
                  </a:ln>
                  <a:effectLst/>
                </p:spPr>
                <p:txBody>
                  <a:bodyPr wrap="none" anchor="ctr"/>
                  <a:lstStyle/>
                  <a:p>
                    <a:pPr>
                      <a:buNone/>
                    </a:pPr>
                    <a:endParaRPr lang="en-US"/>
                  </a:p>
                </p:txBody>
              </p:sp>
            </p:grpSp>
            <p:sp>
              <p:nvSpPr>
                <p:cNvPr id="162" name="Rectangle 175"/>
                <p:cNvSpPr>
                  <a:spLocks noChangeAspect="1" noChangeArrowheads="1"/>
                </p:cNvSpPr>
                <p:nvPr/>
              </p:nvSpPr>
              <p:spPr bwMode="auto">
                <a:xfrm>
                  <a:off x="2534" y="1252"/>
                  <a:ext cx="737" cy="88"/>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63" name="Oval 176"/>
                <p:cNvSpPr>
                  <a:spLocks noChangeAspect="1" noChangeArrowheads="1"/>
                </p:cNvSpPr>
                <p:nvPr/>
              </p:nvSpPr>
              <p:spPr bwMode="auto">
                <a:xfrm>
                  <a:off x="3124" y="1492"/>
                  <a:ext cx="136" cy="136"/>
                </a:xfrm>
                <a:prstGeom prst="ellipse">
                  <a:avLst/>
                </a:prstGeom>
                <a:solidFill>
                  <a:srgbClr val="969696"/>
                </a:solidFill>
                <a:ln w="12700">
                  <a:solidFill>
                    <a:schemeClr val="tx1"/>
                  </a:solidFill>
                  <a:round/>
                  <a:headEnd/>
                  <a:tailEnd/>
                </a:ln>
                <a:effectLst/>
              </p:spPr>
              <p:txBody>
                <a:bodyPr wrap="none" anchor="ctr"/>
                <a:lstStyle/>
                <a:p>
                  <a:pPr>
                    <a:buNone/>
                  </a:pPr>
                  <a:endParaRPr lang="en-US"/>
                </a:p>
              </p:txBody>
            </p:sp>
            <p:sp>
              <p:nvSpPr>
                <p:cNvPr id="164" name="Line 177"/>
                <p:cNvSpPr>
                  <a:spLocks noChangeAspect="1" noChangeShapeType="1"/>
                </p:cNvSpPr>
                <p:nvPr/>
              </p:nvSpPr>
              <p:spPr bwMode="auto">
                <a:xfrm>
                  <a:off x="2452" y="3216"/>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165" name="Line 178"/>
                <p:cNvSpPr>
                  <a:spLocks noChangeAspect="1" noChangeShapeType="1"/>
                </p:cNvSpPr>
                <p:nvPr/>
              </p:nvSpPr>
              <p:spPr bwMode="auto">
                <a:xfrm>
                  <a:off x="2452" y="1920"/>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166" name="Freeform 179"/>
                <p:cNvSpPr>
                  <a:spLocks noChangeAspect="1"/>
                </p:cNvSpPr>
                <p:nvPr/>
              </p:nvSpPr>
              <p:spPr bwMode="auto">
                <a:xfrm>
                  <a:off x="2400" y="768"/>
                  <a:ext cx="1009" cy="337"/>
                </a:xfrm>
                <a:custGeom>
                  <a:avLst/>
                  <a:gdLst/>
                  <a:ahLst/>
                  <a:cxnLst>
                    <a:cxn ang="0">
                      <a:pos x="0" y="336"/>
                    </a:cxn>
                    <a:cxn ang="0">
                      <a:pos x="1008" y="336"/>
                    </a:cxn>
                    <a:cxn ang="0">
                      <a:pos x="816" y="0"/>
                    </a:cxn>
                    <a:cxn ang="0">
                      <a:pos x="192" y="0"/>
                    </a:cxn>
                    <a:cxn ang="0">
                      <a:pos x="0" y="336"/>
                    </a:cxn>
                  </a:cxnLst>
                  <a:rect l="0" t="0" r="r" b="b"/>
                  <a:pathLst>
                    <a:path w="1009" h="337">
                      <a:moveTo>
                        <a:pt x="0" y="336"/>
                      </a:moveTo>
                      <a:lnTo>
                        <a:pt x="1008" y="336"/>
                      </a:lnTo>
                      <a:lnTo>
                        <a:pt x="816" y="0"/>
                      </a:lnTo>
                      <a:lnTo>
                        <a:pt x="192" y="0"/>
                      </a:lnTo>
                      <a:lnTo>
                        <a:pt x="0" y="336"/>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67" name="Rectangle 180"/>
                <p:cNvSpPr>
                  <a:spLocks noChangeAspect="1" noChangeArrowheads="1"/>
                </p:cNvSpPr>
                <p:nvPr/>
              </p:nvSpPr>
              <p:spPr bwMode="auto">
                <a:xfrm>
                  <a:off x="2452" y="3412"/>
                  <a:ext cx="904" cy="4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142" name="Group 181"/>
              <p:cNvGrpSpPr>
                <a:grpSpLocks/>
              </p:cNvGrpSpPr>
              <p:nvPr/>
            </p:nvGrpSpPr>
            <p:grpSpPr bwMode="auto">
              <a:xfrm>
                <a:off x="1392" y="624"/>
                <a:ext cx="528" cy="424"/>
                <a:chOff x="732" y="642"/>
                <a:chExt cx="4027" cy="3235"/>
              </a:xfrm>
            </p:grpSpPr>
            <p:grpSp>
              <p:nvGrpSpPr>
                <p:cNvPr id="143" name="Group 182"/>
                <p:cNvGrpSpPr>
                  <a:grpSpLocks/>
                </p:cNvGrpSpPr>
                <p:nvPr/>
              </p:nvGrpSpPr>
              <p:grpSpPr bwMode="auto">
                <a:xfrm>
                  <a:off x="1434" y="642"/>
                  <a:ext cx="2610" cy="2571"/>
                  <a:chOff x="1434" y="642"/>
                  <a:chExt cx="2610" cy="2571"/>
                </a:xfrm>
              </p:grpSpPr>
              <p:sp>
                <p:nvSpPr>
                  <p:cNvPr id="152" name="Freeform 183"/>
                  <p:cNvSpPr>
                    <a:spLocks/>
                  </p:cNvSpPr>
                  <p:nvPr/>
                </p:nvSpPr>
                <p:spPr bwMode="auto">
                  <a:xfrm>
                    <a:off x="1434" y="642"/>
                    <a:ext cx="2610" cy="2172"/>
                  </a:xfrm>
                  <a:custGeom>
                    <a:avLst/>
                    <a:gdLst/>
                    <a:ahLst/>
                    <a:cxnLst>
                      <a:cxn ang="0">
                        <a:pos x="1" y="2037"/>
                      </a:cxn>
                      <a:cxn ang="0">
                        <a:pos x="0" y="129"/>
                      </a:cxn>
                      <a:cxn ang="0">
                        <a:pos x="34" y="40"/>
                      </a:cxn>
                      <a:cxn ang="0">
                        <a:pos x="135" y="0"/>
                      </a:cxn>
                      <a:cxn ang="0">
                        <a:pos x="2468" y="0"/>
                      </a:cxn>
                      <a:cxn ang="0">
                        <a:pos x="2579" y="40"/>
                      </a:cxn>
                      <a:cxn ang="0">
                        <a:pos x="2609" y="155"/>
                      </a:cxn>
                      <a:cxn ang="0">
                        <a:pos x="2606" y="2022"/>
                      </a:cxn>
                      <a:cxn ang="0">
                        <a:pos x="2565" y="2136"/>
                      </a:cxn>
                      <a:cxn ang="0">
                        <a:pos x="2448" y="2171"/>
                      </a:cxn>
                      <a:cxn ang="0">
                        <a:pos x="136" y="2169"/>
                      </a:cxn>
                      <a:cxn ang="0">
                        <a:pos x="38" y="2133"/>
                      </a:cxn>
                      <a:cxn ang="0">
                        <a:pos x="1" y="2037"/>
                      </a:cxn>
                    </a:cxnLst>
                    <a:rect l="0" t="0" r="r" b="b"/>
                    <a:pathLst>
                      <a:path w="2610" h="2172">
                        <a:moveTo>
                          <a:pt x="1" y="2037"/>
                        </a:moveTo>
                        <a:lnTo>
                          <a:pt x="0" y="129"/>
                        </a:lnTo>
                        <a:lnTo>
                          <a:pt x="34" y="40"/>
                        </a:lnTo>
                        <a:lnTo>
                          <a:pt x="135" y="0"/>
                        </a:lnTo>
                        <a:lnTo>
                          <a:pt x="2468" y="0"/>
                        </a:lnTo>
                        <a:lnTo>
                          <a:pt x="2579" y="40"/>
                        </a:lnTo>
                        <a:lnTo>
                          <a:pt x="2609" y="155"/>
                        </a:lnTo>
                        <a:lnTo>
                          <a:pt x="2606" y="2022"/>
                        </a:lnTo>
                        <a:lnTo>
                          <a:pt x="2565" y="2136"/>
                        </a:lnTo>
                        <a:lnTo>
                          <a:pt x="2448" y="2171"/>
                        </a:lnTo>
                        <a:lnTo>
                          <a:pt x="136" y="2169"/>
                        </a:lnTo>
                        <a:lnTo>
                          <a:pt x="38" y="2133"/>
                        </a:lnTo>
                        <a:lnTo>
                          <a:pt x="1" y="2037"/>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3" name="Freeform 184"/>
                  <p:cNvSpPr>
                    <a:spLocks/>
                  </p:cNvSpPr>
                  <p:nvPr/>
                </p:nvSpPr>
                <p:spPr bwMode="auto">
                  <a:xfrm>
                    <a:off x="1687" y="916"/>
                    <a:ext cx="2090" cy="1645"/>
                  </a:xfrm>
                  <a:custGeom>
                    <a:avLst/>
                    <a:gdLst/>
                    <a:ahLst/>
                    <a:cxnLst>
                      <a:cxn ang="0">
                        <a:pos x="0" y="1548"/>
                      </a:cxn>
                      <a:cxn ang="0">
                        <a:pos x="0" y="74"/>
                      </a:cxn>
                      <a:cxn ang="0">
                        <a:pos x="22" y="22"/>
                      </a:cxn>
                      <a:cxn ang="0">
                        <a:pos x="67" y="0"/>
                      </a:cxn>
                      <a:cxn ang="0">
                        <a:pos x="1978" y="0"/>
                      </a:cxn>
                      <a:cxn ang="0">
                        <a:pos x="2045" y="24"/>
                      </a:cxn>
                      <a:cxn ang="0">
                        <a:pos x="2089" y="89"/>
                      </a:cxn>
                      <a:cxn ang="0">
                        <a:pos x="2089" y="1533"/>
                      </a:cxn>
                      <a:cxn ang="0">
                        <a:pos x="2065" y="1602"/>
                      </a:cxn>
                      <a:cxn ang="0">
                        <a:pos x="2000" y="1644"/>
                      </a:cxn>
                      <a:cxn ang="0">
                        <a:pos x="67" y="1644"/>
                      </a:cxn>
                      <a:cxn ang="0">
                        <a:pos x="15" y="1616"/>
                      </a:cxn>
                      <a:cxn ang="0">
                        <a:pos x="0" y="1548"/>
                      </a:cxn>
                    </a:cxnLst>
                    <a:rect l="0" t="0" r="r" b="b"/>
                    <a:pathLst>
                      <a:path w="2090" h="1645">
                        <a:moveTo>
                          <a:pt x="0" y="1548"/>
                        </a:moveTo>
                        <a:lnTo>
                          <a:pt x="0" y="74"/>
                        </a:lnTo>
                        <a:lnTo>
                          <a:pt x="22" y="22"/>
                        </a:lnTo>
                        <a:lnTo>
                          <a:pt x="67" y="0"/>
                        </a:lnTo>
                        <a:lnTo>
                          <a:pt x="1978" y="0"/>
                        </a:lnTo>
                        <a:lnTo>
                          <a:pt x="2045" y="24"/>
                        </a:lnTo>
                        <a:lnTo>
                          <a:pt x="2089" y="89"/>
                        </a:lnTo>
                        <a:lnTo>
                          <a:pt x="2089" y="1533"/>
                        </a:lnTo>
                        <a:lnTo>
                          <a:pt x="2065" y="1602"/>
                        </a:lnTo>
                        <a:lnTo>
                          <a:pt x="2000" y="1644"/>
                        </a:lnTo>
                        <a:lnTo>
                          <a:pt x="67" y="1644"/>
                        </a:lnTo>
                        <a:lnTo>
                          <a:pt x="15" y="1616"/>
                        </a:lnTo>
                        <a:lnTo>
                          <a:pt x="0" y="1548"/>
                        </a:lnTo>
                      </a:path>
                    </a:pathLst>
                  </a:custGeom>
                  <a:solidFill>
                    <a:srgbClr val="00000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4" name="Freeform 185"/>
                  <p:cNvSpPr>
                    <a:spLocks/>
                  </p:cNvSpPr>
                  <p:nvPr/>
                </p:nvSpPr>
                <p:spPr bwMode="auto">
                  <a:xfrm>
                    <a:off x="1752" y="981"/>
                    <a:ext cx="1958" cy="1514"/>
                  </a:xfrm>
                  <a:custGeom>
                    <a:avLst/>
                    <a:gdLst/>
                    <a:ahLst/>
                    <a:cxnLst>
                      <a:cxn ang="0">
                        <a:pos x="0" y="1435"/>
                      </a:cxn>
                      <a:cxn ang="0">
                        <a:pos x="2" y="53"/>
                      </a:cxn>
                      <a:cxn ang="0">
                        <a:pos x="55" y="0"/>
                      </a:cxn>
                      <a:cxn ang="0">
                        <a:pos x="1896" y="0"/>
                      </a:cxn>
                      <a:cxn ang="0">
                        <a:pos x="1957" y="61"/>
                      </a:cxn>
                      <a:cxn ang="0">
                        <a:pos x="1957" y="1439"/>
                      </a:cxn>
                      <a:cxn ang="0">
                        <a:pos x="1884" y="1513"/>
                      </a:cxn>
                      <a:cxn ang="0">
                        <a:pos x="76" y="1512"/>
                      </a:cxn>
                      <a:cxn ang="0">
                        <a:pos x="0" y="1435"/>
                      </a:cxn>
                    </a:cxnLst>
                    <a:rect l="0" t="0" r="r" b="b"/>
                    <a:pathLst>
                      <a:path w="1958" h="1514">
                        <a:moveTo>
                          <a:pt x="0" y="1435"/>
                        </a:moveTo>
                        <a:lnTo>
                          <a:pt x="2" y="53"/>
                        </a:lnTo>
                        <a:lnTo>
                          <a:pt x="55" y="0"/>
                        </a:lnTo>
                        <a:lnTo>
                          <a:pt x="1896" y="0"/>
                        </a:lnTo>
                        <a:lnTo>
                          <a:pt x="1957" y="61"/>
                        </a:lnTo>
                        <a:lnTo>
                          <a:pt x="1957" y="1439"/>
                        </a:lnTo>
                        <a:lnTo>
                          <a:pt x="1884" y="1513"/>
                        </a:lnTo>
                        <a:lnTo>
                          <a:pt x="76" y="1512"/>
                        </a:lnTo>
                        <a:lnTo>
                          <a:pt x="0" y="1435"/>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5" name="Freeform 186"/>
                  <p:cNvSpPr>
                    <a:spLocks/>
                  </p:cNvSpPr>
                  <p:nvPr/>
                </p:nvSpPr>
                <p:spPr bwMode="auto">
                  <a:xfrm>
                    <a:off x="1821" y="3094"/>
                    <a:ext cx="1830" cy="119"/>
                  </a:xfrm>
                  <a:custGeom>
                    <a:avLst/>
                    <a:gdLst/>
                    <a:ahLst/>
                    <a:cxnLst>
                      <a:cxn ang="0">
                        <a:pos x="0" y="118"/>
                      </a:cxn>
                      <a:cxn ang="0">
                        <a:pos x="1829" y="118"/>
                      </a:cxn>
                      <a:cxn ang="0">
                        <a:pos x="1777" y="0"/>
                      </a:cxn>
                      <a:cxn ang="0">
                        <a:pos x="44" y="0"/>
                      </a:cxn>
                      <a:cxn ang="0">
                        <a:pos x="0" y="118"/>
                      </a:cxn>
                    </a:cxnLst>
                    <a:rect l="0" t="0" r="r" b="b"/>
                    <a:pathLst>
                      <a:path w="1830" h="119">
                        <a:moveTo>
                          <a:pt x="0" y="118"/>
                        </a:moveTo>
                        <a:lnTo>
                          <a:pt x="1829" y="118"/>
                        </a:lnTo>
                        <a:lnTo>
                          <a:pt x="1777" y="0"/>
                        </a:lnTo>
                        <a:lnTo>
                          <a:pt x="44" y="0"/>
                        </a:lnTo>
                        <a:lnTo>
                          <a:pt x="0" y="118"/>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6" name="Freeform 187"/>
                  <p:cNvSpPr>
                    <a:spLocks/>
                  </p:cNvSpPr>
                  <p:nvPr/>
                </p:nvSpPr>
                <p:spPr bwMode="auto">
                  <a:xfrm>
                    <a:off x="1858" y="2908"/>
                    <a:ext cx="1741" cy="187"/>
                  </a:xfrm>
                  <a:custGeom>
                    <a:avLst/>
                    <a:gdLst/>
                    <a:ahLst/>
                    <a:cxnLst>
                      <a:cxn ang="0">
                        <a:pos x="0" y="186"/>
                      </a:cxn>
                      <a:cxn ang="0">
                        <a:pos x="148" y="0"/>
                      </a:cxn>
                      <a:cxn ang="0">
                        <a:pos x="1577" y="0"/>
                      </a:cxn>
                      <a:cxn ang="0">
                        <a:pos x="1740" y="186"/>
                      </a:cxn>
                      <a:cxn ang="0">
                        <a:pos x="0" y="186"/>
                      </a:cxn>
                    </a:cxnLst>
                    <a:rect l="0" t="0" r="r" b="b"/>
                    <a:pathLst>
                      <a:path w="1741" h="187">
                        <a:moveTo>
                          <a:pt x="0" y="186"/>
                        </a:moveTo>
                        <a:lnTo>
                          <a:pt x="148" y="0"/>
                        </a:lnTo>
                        <a:lnTo>
                          <a:pt x="1577" y="0"/>
                        </a:lnTo>
                        <a:lnTo>
                          <a:pt x="1740" y="186"/>
                        </a:lnTo>
                        <a:lnTo>
                          <a:pt x="0" y="186"/>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7" name="Rectangle 188"/>
                  <p:cNvSpPr>
                    <a:spLocks noChangeArrowheads="1"/>
                  </p:cNvSpPr>
                  <p:nvPr/>
                </p:nvSpPr>
                <p:spPr bwMode="auto">
                  <a:xfrm>
                    <a:off x="1988" y="2816"/>
                    <a:ext cx="1525" cy="207"/>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144" name="Group 189"/>
                <p:cNvGrpSpPr>
                  <a:grpSpLocks/>
                </p:cNvGrpSpPr>
                <p:nvPr/>
              </p:nvGrpSpPr>
              <p:grpSpPr bwMode="auto">
                <a:xfrm>
                  <a:off x="732" y="3258"/>
                  <a:ext cx="4027" cy="619"/>
                  <a:chOff x="732" y="3258"/>
                  <a:chExt cx="4027" cy="619"/>
                </a:xfrm>
              </p:grpSpPr>
              <p:sp>
                <p:nvSpPr>
                  <p:cNvPr id="145" name="Freeform 190"/>
                  <p:cNvSpPr>
                    <a:spLocks/>
                  </p:cNvSpPr>
                  <p:nvPr/>
                </p:nvSpPr>
                <p:spPr bwMode="auto">
                  <a:xfrm>
                    <a:off x="732" y="3258"/>
                    <a:ext cx="4027" cy="619"/>
                  </a:xfrm>
                  <a:custGeom>
                    <a:avLst/>
                    <a:gdLst/>
                    <a:ahLst/>
                    <a:cxnLst>
                      <a:cxn ang="0">
                        <a:pos x="3780" y="0"/>
                      </a:cxn>
                      <a:cxn ang="0">
                        <a:pos x="246" y="0"/>
                      </a:cxn>
                      <a:cxn ang="0">
                        <a:pos x="0" y="558"/>
                      </a:cxn>
                      <a:cxn ang="0">
                        <a:pos x="0" y="606"/>
                      </a:cxn>
                      <a:cxn ang="0">
                        <a:pos x="30" y="618"/>
                      </a:cxn>
                      <a:cxn ang="0">
                        <a:pos x="3984" y="618"/>
                      </a:cxn>
                      <a:cxn ang="0">
                        <a:pos x="4026" y="600"/>
                      </a:cxn>
                      <a:cxn ang="0">
                        <a:pos x="4020" y="558"/>
                      </a:cxn>
                      <a:cxn ang="0">
                        <a:pos x="3780" y="0"/>
                      </a:cxn>
                    </a:cxnLst>
                    <a:rect l="0" t="0" r="r" b="b"/>
                    <a:pathLst>
                      <a:path w="4027" h="619">
                        <a:moveTo>
                          <a:pt x="3780" y="0"/>
                        </a:moveTo>
                        <a:lnTo>
                          <a:pt x="246" y="0"/>
                        </a:lnTo>
                        <a:lnTo>
                          <a:pt x="0" y="558"/>
                        </a:lnTo>
                        <a:lnTo>
                          <a:pt x="0" y="606"/>
                        </a:lnTo>
                        <a:lnTo>
                          <a:pt x="30" y="618"/>
                        </a:lnTo>
                        <a:lnTo>
                          <a:pt x="3984" y="618"/>
                        </a:lnTo>
                        <a:lnTo>
                          <a:pt x="4026" y="600"/>
                        </a:lnTo>
                        <a:lnTo>
                          <a:pt x="4020" y="558"/>
                        </a:lnTo>
                        <a:lnTo>
                          <a:pt x="3780" y="0"/>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46" name="Freeform 191"/>
                  <p:cNvSpPr>
                    <a:spLocks/>
                  </p:cNvSpPr>
                  <p:nvPr/>
                </p:nvSpPr>
                <p:spPr bwMode="auto">
                  <a:xfrm>
                    <a:off x="1035" y="3282"/>
                    <a:ext cx="2278" cy="418"/>
                  </a:xfrm>
                  <a:custGeom>
                    <a:avLst/>
                    <a:gdLst/>
                    <a:ahLst/>
                    <a:cxnLst>
                      <a:cxn ang="0">
                        <a:pos x="3" y="351"/>
                      </a:cxn>
                      <a:cxn ang="0">
                        <a:pos x="0" y="417"/>
                      </a:cxn>
                      <a:cxn ang="0">
                        <a:pos x="126" y="417"/>
                      </a:cxn>
                      <a:cxn ang="0">
                        <a:pos x="144" y="375"/>
                      </a:cxn>
                      <a:cxn ang="0">
                        <a:pos x="336" y="375"/>
                      </a:cxn>
                      <a:cxn ang="0">
                        <a:pos x="336" y="414"/>
                      </a:cxn>
                      <a:cxn ang="0">
                        <a:pos x="1866" y="414"/>
                      </a:cxn>
                      <a:cxn ang="0">
                        <a:pos x="1869" y="369"/>
                      </a:cxn>
                      <a:cxn ang="0">
                        <a:pos x="2031" y="369"/>
                      </a:cxn>
                      <a:cxn ang="0">
                        <a:pos x="2052" y="414"/>
                      </a:cxn>
                      <a:cxn ang="0">
                        <a:pos x="2277" y="414"/>
                      </a:cxn>
                      <a:cxn ang="0">
                        <a:pos x="2277" y="348"/>
                      </a:cxn>
                      <a:cxn ang="0">
                        <a:pos x="2202" y="3"/>
                      </a:cxn>
                      <a:cxn ang="0">
                        <a:pos x="1683" y="3"/>
                      </a:cxn>
                      <a:cxn ang="0">
                        <a:pos x="1686" y="57"/>
                      </a:cxn>
                      <a:cxn ang="0">
                        <a:pos x="1563" y="57"/>
                      </a:cxn>
                      <a:cxn ang="0">
                        <a:pos x="1560" y="6"/>
                      </a:cxn>
                      <a:cxn ang="0">
                        <a:pos x="1074" y="6"/>
                      </a:cxn>
                      <a:cxn ang="0">
                        <a:pos x="1068" y="54"/>
                      </a:cxn>
                      <a:cxn ang="0">
                        <a:pos x="954" y="54"/>
                      </a:cxn>
                      <a:cxn ang="0">
                        <a:pos x="945" y="0"/>
                      </a:cxn>
                      <a:cxn ang="0">
                        <a:pos x="423" y="0"/>
                      </a:cxn>
                      <a:cxn ang="0">
                        <a:pos x="411" y="54"/>
                      </a:cxn>
                      <a:cxn ang="0">
                        <a:pos x="234" y="54"/>
                      </a:cxn>
                      <a:cxn ang="0">
                        <a:pos x="234" y="3"/>
                      </a:cxn>
                      <a:cxn ang="0">
                        <a:pos x="144" y="3"/>
                      </a:cxn>
                      <a:cxn ang="0">
                        <a:pos x="3" y="351"/>
                      </a:cxn>
                    </a:cxnLst>
                    <a:rect l="0" t="0" r="r" b="b"/>
                    <a:pathLst>
                      <a:path w="2278" h="418">
                        <a:moveTo>
                          <a:pt x="3" y="351"/>
                        </a:moveTo>
                        <a:lnTo>
                          <a:pt x="0" y="417"/>
                        </a:lnTo>
                        <a:lnTo>
                          <a:pt x="126" y="417"/>
                        </a:lnTo>
                        <a:lnTo>
                          <a:pt x="144" y="375"/>
                        </a:lnTo>
                        <a:lnTo>
                          <a:pt x="336" y="375"/>
                        </a:lnTo>
                        <a:lnTo>
                          <a:pt x="336" y="414"/>
                        </a:lnTo>
                        <a:lnTo>
                          <a:pt x="1866" y="414"/>
                        </a:lnTo>
                        <a:lnTo>
                          <a:pt x="1869" y="369"/>
                        </a:lnTo>
                        <a:lnTo>
                          <a:pt x="2031" y="369"/>
                        </a:lnTo>
                        <a:lnTo>
                          <a:pt x="2052" y="414"/>
                        </a:lnTo>
                        <a:lnTo>
                          <a:pt x="2277" y="414"/>
                        </a:lnTo>
                        <a:lnTo>
                          <a:pt x="2277" y="348"/>
                        </a:lnTo>
                        <a:lnTo>
                          <a:pt x="2202" y="3"/>
                        </a:lnTo>
                        <a:lnTo>
                          <a:pt x="1683" y="3"/>
                        </a:lnTo>
                        <a:lnTo>
                          <a:pt x="1686" y="57"/>
                        </a:lnTo>
                        <a:lnTo>
                          <a:pt x="1563" y="57"/>
                        </a:lnTo>
                        <a:lnTo>
                          <a:pt x="1560" y="6"/>
                        </a:lnTo>
                        <a:lnTo>
                          <a:pt x="1074" y="6"/>
                        </a:lnTo>
                        <a:lnTo>
                          <a:pt x="1068" y="54"/>
                        </a:lnTo>
                        <a:lnTo>
                          <a:pt x="954" y="54"/>
                        </a:lnTo>
                        <a:lnTo>
                          <a:pt x="945" y="0"/>
                        </a:lnTo>
                        <a:lnTo>
                          <a:pt x="423" y="0"/>
                        </a:lnTo>
                        <a:lnTo>
                          <a:pt x="411" y="54"/>
                        </a:lnTo>
                        <a:lnTo>
                          <a:pt x="234" y="54"/>
                        </a:lnTo>
                        <a:lnTo>
                          <a:pt x="234" y="3"/>
                        </a:lnTo>
                        <a:lnTo>
                          <a:pt x="144" y="3"/>
                        </a:lnTo>
                        <a:lnTo>
                          <a:pt x="3" y="351"/>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47" name="Freeform 192"/>
                  <p:cNvSpPr>
                    <a:spLocks/>
                  </p:cNvSpPr>
                  <p:nvPr/>
                </p:nvSpPr>
                <p:spPr bwMode="auto">
                  <a:xfrm>
                    <a:off x="3339" y="3279"/>
                    <a:ext cx="439" cy="250"/>
                  </a:xfrm>
                  <a:custGeom>
                    <a:avLst/>
                    <a:gdLst/>
                    <a:ahLst/>
                    <a:cxnLst>
                      <a:cxn ang="0">
                        <a:pos x="51" y="249"/>
                      </a:cxn>
                      <a:cxn ang="0">
                        <a:pos x="438" y="249"/>
                      </a:cxn>
                      <a:cxn ang="0">
                        <a:pos x="438" y="180"/>
                      </a:cxn>
                      <a:cxn ang="0">
                        <a:pos x="372" y="0"/>
                      </a:cxn>
                      <a:cxn ang="0">
                        <a:pos x="0" y="0"/>
                      </a:cxn>
                      <a:cxn ang="0">
                        <a:pos x="0" y="69"/>
                      </a:cxn>
                      <a:cxn ang="0">
                        <a:pos x="51" y="249"/>
                      </a:cxn>
                    </a:cxnLst>
                    <a:rect l="0" t="0" r="r" b="b"/>
                    <a:pathLst>
                      <a:path w="439" h="250">
                        <a:moveTo>
                          <a:pt x="51" y="249"/>
                        </a:moveTo>
                        <a:lnTo>
                          <a:pt x="438" y="249"/>
                        </a:lnTo>
                        <a:lnTo>
                          <a:pt x="438" y="180"/>
                        </a:lnTo>
                        <a:lnTo>
                          <a:pt x="372" y="0"/>
                        </a:lnTo>
                        <a:lnTo>
                          <a:pt x="0" y="0"/>
                        </a:lnTo>
                        <a:lnTo>
                          <a:pt x="0" y="69"/>
                        </a:lnTo>
                        <a:lnTo>
                          <a:pt x="51" y="249"/>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48" name="Freeform 193"/>
                  <p:cNvSpPr>
                    <a:spLocks/>
                  </p:cNvSpPr>
                  <p:nvPr/>
                </p:nvSpPr>
                <p:spPr bwMode="auto">
                  <a:xfrm>
                    <a:off x="3420" y="3528"/>
                    <a:ext cx="406" cy="175"/>
                  </a:xfrm>
                  <a:custGeom>
                    <a:avLst/>
                    <a:gdLst/>
                    <a:ahLst/>
                    <a:cxnLst>
                      <a:cxn ang="0">
                        <a:pos x="18" y="174"/>
                      </a:cxn>
                      <a:cxn ang="0">
                        <a:pos x="405" y="174"/>
                      </a:cxn>
                      <a:cxn ang="0">
                        <a:pos x="405" y="105"/>
                      </a:cxn>
                      <a:cxn ang="0">
                        <a:pos x="381" y="54"/>
                      </a:cxn>
                      <a:cxn ang="0">
                        <a:pos x="258" y="54"/>
                      </a:cxn>
                      <a:cxn ang="0">
                        <a:pos x="237" y="0"/>
                      </a:cxn>
                      <a:cxn ang="0">
                        <a:pos x="123" y="0"/>
                      </a:cxn>
                      <a:cxn ang="0">
                        <a:pos x="120" y="54"/>
                      </a:cxn>
                      <a:cxn ang="0">
                        <a:pos x="0" y="54"/>
                      </a:cxn>
                      <a:cxn ang="0">
                        <a:pos x="0" y="111"/>
                      </a:cxn>
                      <a:cxn ang="0">
                        <a:pos x="18" y="174"/>
                      </a:cxn>
                    </a:cxnLst>
                    <a:rect l="0" t="0" r="r" b="b"/>
                    <a:pathLst>
                      <a:path w="406" h="175">
                        <a:moveTo>
                          <a:pt x="18" y="174"/>
                        </a:moveTo>
                        <a:lnTo>
                          <a:pt x="405" y="174"/>
                        </a:lnTo>
                        <a:lnTo>
                          <a:pt x="405" y="105"/>
                        </a:lnTo>
                        <a:lnTo>
                          <a:pt x="381" y="54"/>
                        </a:lnTo>
                        <a:lnTo>
                          <a:pt x="258" y="54"/>
                        </a:lnTo>
                        <a:lnTo>
                          <a:pt x="237" y="0"/>
                        </a:lnTo>
                        <a:lnTo>
                          <a:pt x="123" y="0"/>
                        </a:lnTo>
                        <a:lnTo>
                          <a:pt x="120" y="54"/>
                        </a:lnTo>
                        <a:lnTo>
                          <a:pt x="0" y="54"/>
                        </a:lnTo>
                        <a:lnTo>
                          <a:pt x="0" y="111"/>
                        </a:lnTo>
                        <a:lnTo>
                          <a:pt x="18" y="174"/>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49" name="Freeform 194"/>
                  <p:cNvSpPr>
                    <a:spLocks/>
                  </p:cNvSpPr>
                  <p:nvPr/>
                </p:nvSpPr>
                <p:spPr bwMode="auto">
                  <a:xfrm>
                    <a:off x="3861" y="3393"/>
                    <a:ext cx="625" cy="307"/>
                  </a:xfrm>
                  <a:custGeom>
                    <a:avLst/>
                    <a:gdLst/>
                    <a:ahLst/>
                    <a:cxnLst>
                      <a:cxn ang="0">
                        <a:pos x="0" y="0"/>
                      </a:cxn>
                      <a:cxn ang="0">
                        <a:pos x="0" y="63"/>
                      </a:cxn>
                      <a:cxn ang="0">
                        <a:pos x="66" y="306"/>
                      </a:cxn>
                      <a:cxn ang="0">
                        <a:pos x="624" y="306"/>
                      </a:cxn>
                      <a:cxn ang="0">
                        <a:pos x="624" y="234"/>
                      </a:cxn>
                      <a:cxn ang="0">
                        <a:pos x="519" y="0"/>
                      </a:cxn>
                      <a:cxn ang="0">
                        <a:pos x="0" y="0"/>
                      </a:cxn>
                    </a:cxnLst>
                    <a:rect l="0" t="0" r="r" b="b"/>
                    <a:pathLst>
                      <a:path w="625" h="307">
                        <a:moveTo>
                          <a:pt x="0" y="0"/>
                        </a:moveTo>
                        <a:lnTo>
                          <a:pt x="0" y="63"/>
                        </a:lnTo>
                        <a:lnTo>
                          <a:pt x="66" y="306"/>
                        </a:lnTo>
                        <a:lnTo>
                          <a:pt x="624" y="306"/>
                        </a:lnTo>
                        <a:lnTo>
                          <a:pt x="624" y="234"/>
                        </a:lnTo>
                        <a:lnTo>
                          <a:pt x="519" y="0"/>
                        </a:lnTo>
                        <a:lnTo>
                          <a:pt x="0" y="0"/>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0" name="Freeform 195"/>
                  <p:cNvSpPr>
                    <a:spLocks/>
                  </p:cNvSpPr>
                  <p:nvPr/>
                </p:nvSpPr>
                <p:spPr bwMode="auto">
                  <a:xfrm>
                    <a:off x="3810" y="3279"/>
                    <a:ext cx="544" cy="96"/>
                  </a:xfrm>
                  <a:custGeom>
                    <a:avLst/>
                    <a:gdLst/>
                    <a:ahLst/>
                    <a:cxnLst>
                      <a:cxn ang="0">
                        <a:pos x="0" y="0"/>
                      </a:cxn>
                      <a:cxn ang="0">
                        <a:pos x="27" y="95"/>
                      </a:cxn>
                      <a:cxn ang="0">
                        <a:pos x="543" y="93"/>
                      </a:cxn>
                      <a:cxn ang="0">
                        <a:pos x="501" y="0"/>
                      </a:cxn>
                      <a:cxn ang="0">
                        <a:pos x="0" y="0"/>
                      </a:cxn>
                    </a:cxnLst>
                    <a:rect l="0" t="0" r="r" b="b"/>
                    <a:pathLst>
                      <a:path w="544" h="96">
                        <a:moveTo>
                          <a:pt x="0" y="0"/>
                        </a:moveTo>
                        <a:lnTo>
                          <a:pt x="27" y="95"/>
                        </a:lnTo>
                        <a:lnTo>
                          <a:pt x="543" y="93"/>
                        </a:lnTo>
                        <a:lnTo>
                          <a:pt x="501" y="0"/>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51" name="AutoShape 196"/>
                  <p:cNvSpPr>
                    <a:spLocks noChangeArrowheads="1"/>
                  </p:cNvSpPr>
                  <p:nvPr/>
                </p:nvSpPr>
                <p:spPr bwMode="auto">
                  <a:xfrm>
                    <a:off x="795" y="3808"/>
                    <a:ext cx="3903" cy="67"/>
                  </a:xfrm>
                  <a:prstGeom prst="roundRect">
                    <a:avLst>
                      <a:gd name="adj" fmla="val 12495"/>
                    </a:avLst>
                  </a:prstGeom>
                  <a:solidFill>
                    <a:srgbClr val="808080"/>
                  </a:solidFill>
                  <a:ln w="12700">
                    <a:solidFill>
                      <a:schemeClr val="tx1"/>
                    </a:solidFill>
                    <a:round/>
                    <a:headEnd/>
                    <a:tailEnd/>
                  </a:ln>
                  <a:effectLst/>
                </p:spPr>
                <p:txBody>
                  <a:bodyPr wrap="none" anchor="ctr"/>
                  <a:lstStyle/>
                  <a:p>
                    <a:pPr>
                      <a:buNone/>
                    </a:pPr>
                    <a:endParaRPr lang="en-US"/>
                  </a:p>
                </p:txBody>
              </p:sp>
            </p:grpSp>
          </p:grpSp>
        </p:grpSp>
        <p:grpSp>
          <p:nvGrpSpPr>
            <p:cNvPr id="170" name="Group 197"/>
            <p:cNvGrpSpPr>
              <a:grpSpLocks/>
            </p:cNvGrpSpPr>
            <p:nvPr/>
          </p:nvGrpSpPr>
          <p:grpSpPr bwMode="auto">
            <a:xfrm>
              <a:off x="2070318" y="1802982"/>
              <a:ext cx="990600" cy="685800"/>
              <a:chOff x="1296" y="624"/>
              <a:chExt cx="624" cy="432"/>
            </a:xfrm>
          </p:grpSpPr>
          <p:grpSp>
            <p:nvGrpSpPr>
              <p:cNvPr id="171" name="Group 198"/>
              <p:cNvGrpSpPr>
                <a:grpSpLocks noChangeAspect="1"/>
              </p:cNvGrpSpPr>
              <p:nvPr/>
            </p:nvGrpSpPr>
            <p:grpSpPr bwMode="auto">
              <a:xfrm>
                <a:off x="1296" y="624"/>
                <a:ext cx="163" cy="432"/>
                <a:chOff x="2400" y="768"/>
                <a:chExt cx="1009" cy="2684"/>
              </a:xfrm>
            </p:grpSpPr>
            <p:sp>
              <p:nvSpPr>
                <p:cNvPr id="188" name="Rectangle 199"/>
                <p:cNvSpPr>
                  <a:spLocks noChangeAspect="1" noChangeArrowheads="1"/>
                </p:cNvSpPr>
                <p:nvPr/>
              </p:nvSpPr>
              <p:spPr bwMode="auto">
                <a:xfrm>
                  <a:off x="2404" y="1108"/>
                  <a:ext cx="1000" cy="2296"/>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89" name="Rectangle 200"/>
                <p:cNvSpPr>
                  <a:spLocks noChangeAspect="1" noChangeArrowheads="1"/>
                </p:cNvSpPr>
                <p:nvPr/>
              </p:nvSpPr>
              <p:spPr bwMode="auto">
                <a:xfrm>
                  <a:off x="2452" y="1156"/>
                  <a:ext cx="904" cy="2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90" name="Rectangle 201"/>
                <p:cNvSpPr>
                  <a:spLocks noChangeAspect="1" noChangeArrowheads="1"/>
                </p:cNvSpPr>
                <p:nvPr/>
              </p:nvSpPr>
              <p:spPr bwMode="auto">
                <a:xfrm>
                  <a:off x="2484" y="1220"/>
                  <a:ext cx="824" cy="20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nvGrpSpPr>
                <p:cNvPr id="191" name="Group 202"/>
                <p:cNvGrpSpPr>
                  <a:grpSpLocks noChangeAspect="1"/>
                </p:cNvGrpSpPr>
                <p:nvPr/>
              </p:nvGrpSpPr>
              <p:grpSpPr bwMode="auto">
                <a:xfrm>
                  <a:off x="2484" y="1428"/>
                  <a:ext cx="538" cy="152"/>
                  <a:chOff x="2484" y="1428"/>
                  <a:chExt cx="538" cy="152"/>
                </a:xfrm>
              </p:grpSpPr>
              <p:sp>
                <p:nvSpPr>
                  <p:cNvPr id="198" name="Rectangle 203"/>
                  <p:cNvSpPr>
                    <a:spLocks noChangeAspect="1" noChangeArrowheads="1"/>
                  </p:cNvSpPr>
                  <p:nvPr/>
                </p:nvSpPr>
                <p:spPr bwMode="auto">
                  <a:xfrm>
                    <a:off x="2484" y="1428"/>
                    <a:ext cx="538" cy="152"/>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99" name="Line 204"/>
                  <p:cNvSpPr>
                    <a:spLocks noChangeAspect="1" noChangeShapeType="1"/>
                  </p:cNvSpPr>
                  <p:nvPr/>
                </p:nvSpPr>
                <p:spPr bwMode="auto">
                  <a:xfrm>
                    <a:off x="2532" y="1491"/>
                    <a:ext cx="439" cy="0"/>
                  </a:xfrm>
                  <a:prstGeom prst="line">
                    <a:avLst/>
                  </a:prstGeom>
                  <a:noFill/>
                  <a:ln w="25400">
                    <a:solidFill>
                      <a:schemeClr val="tx1"/>
                    </a:solidFill>
                    <a:round/>
                    <a:headEnd/>
                    <a:tailEnd/>
                  </a:ln>
                  <a:effectLst/>
                </p:spPr>
                <p:txBody>
                  <a:bodyPr wrap="none" anchor="ctr"/>
                  <a:lstStyle/>
                  <a:p>
                    <a:pPr>
                      <a:buNone/>
                    </a:pPr>
                    <a:endParaRPr lang="en-US"/>
                  </a:p>
                </p:txBody>
              </p:sp>
            </p:grpSp>
            <p:sp>
              <p:nvSpPr>
                <p:cNvPr id="192" name="Rectangle 205"/>
                <p:cNvSpPr>
                  <a:spLocks noChangeAspect="1" noChangeArrowheads="1"/>
                </p:cNvSpPr>
                <p:nvPr/>
              </p:nvSpPr>
              <p:spPr bwMode="auto">
                <a:xfrm>
                  <a:off x="2534" y="1252"/>
                  <a:ext cx="737" cy="88"/>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sp>
              <p:nvSpPr>
                <p:cNvPr id="193" name="Oval 206"/>
                <p:cNvSpPr>
                  <a:spLocks noChangeAspect="1" noChangeArrowheads="1"/>
                </p:cNvSpPr>
                <p:nvPr/>
              </p:nvSpPr>
              <p:spPr bwMode="auto">
                <a:xfrm>
                  <a:off x="3124" y="1492"/>
                  <a:ext cx="136" cy="136"/>
                </a:xfrm>
                <a:prstGeom prst="ellipse">
                  <a:avLst/>
                </a:prstGeom>
                <a:solidFill>
                  <a:srgbClr val="969696"/>
                </a:solidFill>
                <a:ln w="12700">
                  <a:solidFill>
                    <a:schemeClr val="tx1"/>
                  </a:solidFill>
                  <a:round/>
                  <a:headEnd/>
                  <a:tailEnd/>
                </a:ln>
                <a:effectLst/>
              </p:spPr>
              <p:txBody>
                <a:bodyPr wrap="none" anchor="ctr"/>
                <a:lstStyle/>
                <a:p>
                  <a:pPr>
                    <a:buNone/>
                  </a:pPr>
                  <a:endParaRPr lang="en-US"/>
                </a:p>
              </p:txBody>
            </p:sp>
            <p:sp>
              <p:nvSpPr>
                <p:cNvPr id="194" name="Line 207"/>
                <p:cNvSpPr>
                  <a:spLocks noChangeAspect="1" noChangeShapeType="1"/>
                </p:cNvSpPr>
                <p:nvPr/>
              </p:nvSpPr>
              <p:spPr bwMode="auto">
                <a:xfrm>
                  <a:off x="2452" y="3216"/>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195" name="Line 208"/>
                <p:cNvSpPr>
                  <a:spLocks noChangeAspect="1" noChangeShapeType="1"/>
                </p:cNvSpPr>
                <p:nvPr/>
              </p:nvSpPr>
              <p:spPr bwMode="auto">
                <a:xfrm>
                  <a:off x="2452" y="1920"/>
                  <a:ext cx="904" cy="0"/>
                </a:xfrm>
                <a:prstGeom prst="line">
                  <a:avLst/>
                </a:prstGeom>
                <a:noFill/>
                <a:ln w="12700">
                  <a:solidFill>
                    <a:schemeClr val="tx1"/>
                  </a:solidFill>
                  <a:round/>
                  <a:headEnd/>
                  <a:tailEnd/>
                </a:ln>
                <a:effectLst/>
              </p:spPr>
              <p:txBody>
                <a:bodyPr wrap="none" anchor="ctr"/>
                <a:lstStyle/>
                <a:p>
                  <a:pPr>
                    <a:buNone/>
                  </a:pPr>
                  <a:endParaRPr lang="en-US"/>
                </a:p>
              </p:txBody>
            </p:sp>
            <p:sp>
              <p:nvSpPr>
                <p:cNvPr id="196" name="Freeform 209"/>
                <p:cNvSpPr>
                  <a:spLocks noChangeAspect="1"/>
                </p:cNvSpPr>
                <p:nvPr/>
              </p:nvSpPr>
              <p:spPr bwMode="auto">
                <a:xfrm>
                  <a:off x="2400" y="768"/>
                  <a:ext cx="1009" cy="337"/>
                </a:xfrm>
                <a:custGeom>
                  <a:avLst/>
                  <a:gdLst/>
                  <a:ahLst/>
                  <a:cxnLst>
                    <a:cxn ang="0">
                      <a:pos x="0" y="336"/>
                    </a:cxn>
                    <a:cxn ang="0">
                      <a:pos x="1008" y="336"/>
                    </a:cxn>
                    <a:cxn ang="0">
                      <a:pos x="816" y="0"/>
                    </a:cxn>
                    <a:cxn ang="0">
                      <a:pos x="192" y="0"/>
                    </a:cxn>
                    <a:cxn ang="0">
                      <a:pos x="0" y="336"/>
                    </a:cxn>
                  </a:cxnLst>
                  <a:rect l="0" t="0" r="r" b="b"/>
                  <a:pathLst>
                    <a:path w="1009" h="337">
                      <a:moveTo>
                        <a:pt x="0" y="336"/>
                      </a:moveTo>
                      <a:lnTo>
                        <a:pt x="1008" y="336"/>
                      </a:lnTo>
                      <a:lnTo>
                        <a:pt x="816" y="0"/>
                      </a:lnTo>
                      <a:lnTo>
                        <a:pt x="192" y="0"/>
                      </a:lnTo>
                      <a:lnTo>
                        <a:pt x="0" y="336"/>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97" name="Rectangle 210"/>
                <p:cNvSpPr>
                  <a:spLocks noChangeAspect="1" noChangeArrowheads="1"/>
                </p:cNvSpPr>
                <p:nvPr/>
              </p:nvSpPr>
              <p:spPr bwMode="auto">
                <a:xfrm>
                  <a:off x="2452" y="3412"/>
                  <a:ext cx="904" cy="40"/>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172" name="Group 211"/>
              <p:cNvGrpSpPr>
                <a:grpSpLocks/>
              </p:cNvGrpSpPr>
              <p:nvPr/>
            </p:nvGrpSpPr>
            <p:grpSpPr bwMode="auto">
              <a:xfrm>
                <a:off x="1392" y="624"/>
                <a:ext cx="528" cy="424"/>
                <a:chOff x="732" y="642"/>
                <a:chExt cx="4027" cy="3235"/>
              </a:xfrm>
            </p:grpSpPr>
            <p:grpSp>
              <p:nvGrpSpPr>
                <p:cNvPr id="173" name="Group 212"/>
                <p:cNvGrpSpPr>
                  <a:grpSpLocks/>
                </p:cNvGrpSpPr>
                <p:nvPr/>
              </p:nvGrpSpPr>
              <p:grpSpPr bwMode="auto">
                <a:xfrm>
                  <a:off x="1434" y="642"/>
                  <a:ext cx="2610" cy="2571"/>
                  <a:chOff x="1434" y="642"/>
                  <a:chExt cx="2610" cy="2571"/>
                </a:xfrm>
              </p:grpSpPr>
              <p:sp>
                <p:nvSpPr>
                  <p:cNvPr id="182" name="Freeform 213"/>
                  <p:cNvSpPr>
                    <a:spLocks/>
                  </p:cNvSpPr>
                  <p:nvPr/>
                </p:nvSpPr>
                <p:spPr bwMode="auto">
                  <a:xfrm>
                    <a:off x="1434" y="642"/>
                    <a:ext cx="2610" cy="2172"/>
                  </a:xfrm>
                  <a:custGeom>
                    <a:avLst/>
                    <a:gdLst/>
                    <a:ahLst/>
                    <a:cxnLst>
                      <a:cxn ang="0">
                        <a:pos x="1" y="2037"/>
                      </a:cxn>
                      <a:cxn ang="0">
                        <a:pos x="0" y="129"/>
                      </a:cxn>
                      <a:cxn ang="0">
                        <a:pos x="34" y="40"/>
                      </a:cxn>
                      <a:cxn ang="0">
                        <a:pos x="135" y="0"/>
                      </a:cxn>
                      <a:cxn ang="0">
                        <a:pos x="2468" y="0"/>
                      </a:cxn>
                      <a:cxn ang="0">
                        <a:pos x="2579" y="40"/>
                      </a:cxn>
                      <a:cxn ang="0">
                        <a:pos x="2609" y="155"/>
                      </a:cxn>
                      <a:cxn ang="0">
                        <a:pos x="2606" y="2022"/>
                      </a:cxn>
                      <a:cxn ang="0">
                        <a:pos x="2565" y="2136"/>
                      </a:cxn>
                      <a:cxn ang="0">
                        <a:pos x="2448" y="2171"/>
                      </a:cxn>
                      <a:cxn ang="0">
                        <a:pos x="136" y="2169"/>
                      </a:cxn>
                      <a:cxn ang="0">
                        <a:pos x="38" y="2133"/>
                      </a:cxn>
                      <a:cxn ang="0">
                        <a:pos x="1" y="2037"/>
                      </a:cxn>
                    </a:cxnLst>
                    <a:rect l="0" t="0" r="r" b="b"/>
                    <a:pathLst>
                      <a:path w="2610" h="2172">
                        <a:moveTo>
                          <a:pt x="1" y="2037"/>
                        </a:moveTo>
                        <a:lnTo>
                          <a:pt x="0" y="129"/>
                        </a:lnTo>
                        <a:lnTo>
                          <a:pt x="34" y="40"/>
                        </a:lnTo>
                        <a:lnTo>
                          <a:pt x="135" y="0"/>
                        </a:lnTo>
                        <a:lnTo>
                          <a:pt x="2468" y="0"/>
                        </a:lnTo>
                        <a:lnTo>
                          <a:pt x="2579" y="40"/>
                        </a:lnTo>
                        <a:lnTo>
                          <a:pt x="2609" y="155"/>
                        </a:lnTo>
                        <a:lnTo>
                          <a:pt x="2606" y="2022"/>
                        </a:lnTo>
                        <a:lnTo>
                          <a:pt x="2565" y="2136"/>
                        </a:lnTo>
                        <a:lnTo>
                          <a:pt x="2448" y="2171"/>
                        </a:lnTo>
                        <a:lnTo>
                          <a:pt x="136" y="2169"/>
                        </a:lnTo>
                        <a:lnTo>
                          <a:pt x="38" y="2133"/>
                        </a:lnTo>
                        <a:lnTo>
                          <a:pt x="1" y="2037"/>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3" name="Freeform 214"/>
                  <p:cNvSpPr>
                    <a:spLocks/>
                  </p:cNvSpPr>
                  <p:nvPr/>
                </p:nvSpPr>
                <p:spPr bwMode="auto">
                  <a:xfrm>
                    <a:off x="1687" y="916"/>
                    <a:ext cx="2090" cy="1645"/>
                  </a:xfrm>
                  <a:custGeom>
                    <a:avLst/>
                    <a:gdLst/>
                    <a:ahLst/>
                    <a:cxnLst>
                      <a:cxn ang="0">
                        <a:pos x="0" y="1548"/>
                      </a:cxn>
                      <a:cxn ang="0">
                        <a:pos x="0" y="74"/>
                      </a:cxn>
                      <a:cxn ang="0">
                        <a:pos x="22" y="22"/>
                      </a:cxn>
                      <a:cxn ang="0">
                        <a:pos x="67" y="0"/>
                      </a:cxn>
                      <a:cxn ang="0">
                        <a:pos x="1978" y="0"/>
                      </a:cxn>
                      <a:cxn ang="0">
                        <a:pos x="2045" y="24"/>
                      </a:cxn>
                      <a:cxn ang="0">
                        <a:pos x="2089" y="89"/>
                      </a:cxn>
                      <a:cxn ang="0">
                        <a:pos x="2089" y="1533"/>
                      </a:cxn>
                      <a:cxn ang="0">
                        <a:pos x="2065" y="1602"/>
                      </a:cxn>
                      <a:cxn ang="0">
                        <a:pos x="2000" y="1644"/>
                      </a:cxn>
                      <a:cxn ang="0">
                        <a:pos x="67" y="1644"/>
                      </a:cxn>
                      <a:cxn ang="0">
                        <a:pos x="15" y="1616"/>
                      </a:cxn>
                      <a:cxn ang="0">
                        <a:pos x="0" y="1548"/>
                      </a:cxn>
                    </a:cxnLst>
                    <a:rect l="0" t="0" r="r" b="b"/>
                    <a:pathLst>
                      <a:path w="2090" h="1645">
                        <a:moveTo>
                          <a:pt x="0" y="1548"/>
                        </a:moveTo>
                        <a:lnTo>
                          <a:pt x="0" y="74"/>
                        </a:lnTo>
                        <a:lnTo>
                          <a:pt x="22" y="22"/>
                        </a:lnTo>
                        <a:lnTo>
                          <a:pt x="67" y="0"/>
                        </a:lnTo>
                        <a:lnTo>
                          <a:pt x="1978" y="0"/>
                        </a:lnTo>
                        <a:lnTo>
                          <a:pt x="2045" y="24"/>
                        </a:lnTo>
                        <a:lnTo>
                          <a:pt x="2089" y="89"/>
                        </a:lnTo>
                        <a:lnTo>
                          <a:pt x="2089" y="1533"/>
                        </a:lnTo>
                        <a:lnTo>
                          <a:pt x="2065" y="1602"/>
                        </a:lnTo>
                        <a:lnTo>
                          <a:pt x="2000" y="1644"/>
                        </a:lnTo>
                        <a:lnTo>
                          <a:pt x="67" y="1644"/>
                        </a:lnTo>
                        <a:lnTo>
                          <a:pt x="15" y="1616"/>
                        </a:lnTo>
                        <a:lnTo>
                          <a:pt x="0" y="1548"/>
                        </a:lnTo>
                      </a:path>
                    </a:pathLst>
                  </a:custGeom>
                  <a:solidFill>
                    <a:srgbClr val="00000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4" name="Freeform 215"/>
                  <p:cNvSpPr>
                    <a:spLocks/>
                  </p:cNvSpPr>
                  <p:nvPr/>
                </p:nvSpPr>
                <p:spPr bwMode="auto">
                  <a:xfrm>
                    <a:off x="1752" y="981"/>
                    <a:ext cx="1958" cy="1514"/>
                  </a:xfrm>
                  <a:custGeom>
                    <a:avLst/>
                    <a:gdLst/>
                    <a:ahLst/>
                    <a:cxnLst>
                      <a:cxn ang="0">
                        <a:pos x="0" y="1435"/>
                      </a:cxn>
                      <a:cxn ang="0">
                        <a:pos x="2" y="53"/>
                      </a:cxn>
                      <a:cxn ang="0">
                        <a:pos x="55" y="0"/>
                      </a:cxn>
                      <a:cxn ang="0">
                        <a:pos x="1896" y="0"/>
                      </a:cxn>
                      <a:cxn ang="0">
                        <a:pos x="1957" y="61"/>
                      </a:cxn>
                      <a:cxn ang="0">
                        <a:pos x="1957" y="1439"/>
                      </a:cxn>
                      <a:cxn ang="0">
                        <a:pos x="1884" y="1513"/>
                      </a:cxn>
                      <a:cxn ang="0">
                        <a:pos x="76" y="1512"/>
                      </a:cxn>
                      <a:cxn ang="0">
                        <a:pos x="0" y="1435"/>
                      </a:cxn>
                    </a:cxnLst>
                    <a:rect l="0" t="0" r="r" b="b"/>
                    <a:pathLst>
                      <a:path w="1958" h="1514">
                        <a:moveTo>
                          <a:pt x="0" y="1435"/>
                        </a:moveTo>
                        <a:lnTo>
                          <a:pt x="2" y="53"/>
                        </a:lnTo>
                        <a:lnTo>
                          <a:pt x="55" y="0"/>
                        </a:lnTo>
                        <a:lnTo>
                          <a:pt x="1896" y="0"/>
                        </a:lnTo>
                        <a:lnTo>
                          <a:pt x="1957" y="61"/>
                        </a:lnTo>
                        <a:lnTo>
                          <a:pt x="1957" y="1439"/>
                        </a:lnTo>
                        <a:lnTo>
                          <a:pt x="1884" y="1513"/>
                        </a:lnTo>
                        <a:lnTo>
                          <a:pt x="76" y="1512"/>
                        </a:lnTo>
                        <a:lnTo>
                          <a:pt x="0" y="1435"/>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5" name="Freeform 216"/>
                  <p:cNvSpPr>
                    <a:spLocks/>
                  </p:cNvSpPr>
                  <p:nvPr/>
                </p:nvSpPr>
                <p:spPr bwMode="auto">
                  <a:xfrm>
                    <a:off x="1821" y="3094"/>
                    <a:ext cx="1830" cy="119"/>
                  </a:xfrm>
                  <a:custGeom>
                    <a:avLst/>
                    <a:gdLst/>
                    <a:ahLst/>
                    <a:cxnLst>
                      <a:cxn ang="0">
                        <a:pos x="0" y="118"/>
                      </a:cxn>
                      <a:cxn ang="0">
                        <a:pos x="1829" y="118"/>
                      </a:cxn>
                      <a:cxn ang="0">
                        <a:pos x="1777" y="0"/>
                      </a:cxn>
                      <a:cxn ang="0">
                        <a:pos x="44" y="0"/>
                      </a:cxn>
                      <a:cxn ang="0">
                        <a:pos x="0" y="118"/>
                      </a:cxn>
                    </a:cxnLst>
                    <a:rect l="0" t="0" r="r" b="b"/>
                    <a:pathLst>
                      <a:path w="1830" h="119">
                        <a:moveTo>
                          <a:pt x="0" y="118"/>
                        </a:moveTo>
                        <a:lnTo>
                          <a:pt x="1829" y="118"/>
                        </a:lnTo>
                        <a:lnTo>
                          <a:pt x="1777" y="0"/>
                        </a:lnTo>
                        <a:lnTo>
                          <a:pt x="44" y="0"/>
                        </a:lnTo>
                        <a:lnTo>
                          <a:pt x="0" y="118"/>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6" name="Freeform 217"/>
                  <p:cNvSpPr>
                    <a:spLocks/>
                  </p:cNvSpPr>
                  <p:nvPr/>
                </p:nvSpPr>
                <p:spPr bwMode="auto">
                  <a:xfrm>
                    <a:off x="1858" y="2908"/>
                    <a:ext cx="1741" cy="187"/>
                  </a:xfrm>
                  <a:custGeom>
                    <a:avLst/>
                    <a:gdLst/>
                    <a:ahLst/>
                    <a:cxnLst>
                      <a:cxn ang="0">
                        <a:pos x="0" y="186"/>
                      </a:cxn>
                      <a:cxn ang="0">
                        <a:pos x="148" y="0"/>
                      </a:cxn>
                      <a:cxn ang="0">
                        <a:pos x="1577" y="0"/>
                      </a:cxn>
                      <a:cxn ang="0">
                        <a:pos x="1740" y="186"/>
                      </a:cxn>
                      <a:cxn ang="0">
                        <a:pos x="0" y="186"/>
                      </a:cxn>
                    </a:cxnLst>
                    <a:rect l="0" t="0" r="r" b="b"/>
                    <a:pathLst>
                      <a:path w="1741" h="187">
                        <a:moveTo>
                          <a:pt x="0" y="186"/>
                        </a:moveTo>
                        <a:lnTo>
                          <a:pt x="148" y="0"/>
                        </a:lnTo>
                        <a:lnTo>
                          <a:pt x="1577" y="0"/>
                        </a:lnTo>
                        <a:lnTo>
                          <a:pt x="1740" y="186"/>
                        </a:lnTo>
                        <a:lnTo>
                          <a:pt x="0" y="186"/>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7" name="Rectangle 218"/>
                  <p:cNvSpPr>
                    <a:spLocks noChangeArrowheads="1"/>
                  </p:cNvSpPr>
                  <p:nvPr/>
                </p:nvSpPr>
                <p:spPr bwMode="auto">
                  <a:xfrm>
                    <a:off x="1988" y="2816"/>
                    <a:ext cx="1525" cy="207"/>
                  </a:xfrm>
                  <a:prstGeom prst="rect">
                    <a:avLst/>
                  </a:prstGeom>
                  <a:solidFill>
                    <a:srgbClr val="969696"/>
                  </a:solidFill>
                  <a:ln w="12700">
                    <a:solidFill>
                      <a:schemeClr val="tx1"/>
                    </a:solidFill>
                    <a:miter lim="800000"/>
                    <a:headEnd/>
                    <a:tailEnd/>
                  </a:ln>
                  <a:effectLst/>
                </p:spPr>
                <p:txBody>
                  <a:bodyPr wrap="none" anchor="ctr"/>
                  <a:lstStyle/>
                  <a:p>
                    <a:pPr>
                      <a:buNone/>
                    </a:pPr>
                    <a:endParaRPr lang="en-US"/>
                  </a:p>
                </p:txBody>
              </p:sp>
            </p:grpSp>
            <p:grpSp>
              <p:nvGrpSpPr>
                <p:cNvPr id="174" name="Group 219"/>
                <p:cNvGrpSpPr>
                  <a:grpSpLocks/>
                </p:cNvGrpSpPr>
                <p:nvPr/>
              </p:nvGrpSpPr>
              <p:grpSpPr bwMode="auto">
                <a:xfrm>
                  <a:off x="732" y="3258"/>
                  <a:ext cx="4027" cy="619"/>
                  <a:chOff x="732" y="3258"/>
                  <a:chExt cx="4027" cy="619"/>
                </a:xfrm>
              </p:grpSpPr>
              <p:sp>
                <p:nvSpPr>
                  <p:cNvPr id="175" name="Freeform 220"/>
                  <p:cNvSpPr>
                    <a:spLocks/>
                  </p:cNvSpPr>
                  <p:nvPr/>
                </p:nvSpPr>
                <p:spPr bwMode="auto">
                  <a:xfrm>
                    <a:off x="732" y="3258"/>
                    <a:ext cx="4027" cy="619"/>
                  </a:xfrm>
                  <a:custGeom>
                    <a:avLst/>
                    <a:gdLst/>
                    <a:ahLst/>
                    <a:cxnLst>
                      <a:cxn ang="0">
                        <a:pos x="3780" y="0"/>
                      </a:cxn>
                      <a:cxn ang="0">
                        <a:pos x="246" y="0"/>
                      </a:cxn>
                      <a:cxn ang="0">
                        <a:pos x="0" y="558"/>
                      </a:cxn>
                      <a:cxn ang="0">
                        <a:pos x="0" y="606"/>
                      </a:cxn>
                      <a:cxn ang="0">
                        <a:pos x="30" y="618"/>
                      </a:cxn>
                      <a:cxn ang="0">
                        <a:pos x="3984" y="618"/>
                      </a:cxn>
                      <a:cxn ang="0">
                        <a:pos x="4026" y="600"/>
                      </a:cxn>
                      <a:cxn ang="0">
                        <a:pos x="4020" y="558"/>
                      </a:cxn>
                      <a:cxn ang="0">
                        <a:pos x="3780" y="0"/>
                      </a:cxn>
                    </a:cxnLst>
                    <a:rect l="0" t="0" r="r" b="b"/>
                    <a:pathLst>
                      <a:path w="4027" h="619">
                        <a:moveTo>
                          <a:pt x="3780" y="0"/>
                        </a:moveTo>
                        <a:lnTo>
                          <a:pt x="246" y="0"/>
                        </a:lnTo>
                        <a:lnTo>
                          <a:pt x="0" y="558"/>
                        </a:lnTo>
                        <a:lnTo>
                          <a:pt x="0" y="606"/>
                        </a:lnTo>
                        <a:lnTo>
                          <a:pt x="30" y="618"/>
                        </a:lnTo>
                        <a:lnTo>
                          <a:pt x="3984" y="618"/>
                        </a:lnTo>
                        <a:lnTo>
                          <a:pt x="4026" y="600"/>
                        </a:lnTo>
                        <a:lnTo>
                          <a:pt x="4020" y="558"/>
                        </a:lnTo>
                        <a:lnTo>
                          <a:pt x="3780" y="0"/>
                        </a:lnTo>
                      </a:path>
                    </a:pathLst>
                  </a:custGeom>
                  <a:solidFill>
                    <a:srgbClr val="969696"/>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76" name="Freeform 221"/>
                  <p:cNvSpPr>
                    <a:spLocks/>
                  </p:cNvSpPr>
                  <p:nvPr/>
                </p:nvSpPr>
                <p:spPr bwMode="auto">
                  <a:xfrm>
                    <a:off x="1035" y="3282"/>
                    <a:ext cx="2278" cy="418"/>
                  </a:xfrm>
                  <a:custGeom>
                    <a:avLst/>
                    <a:gdLst/>
                    <a:ahLst/>
                    <a:cxnLst>
                      <a:cxn ang="0">
                        <a:pos x="3" y="351"/>
                      </a:cxn>
                      <a:cxn ang="0">
                        <a:pos x="0" y="417"/>
                      </a:cxn>
                      <a:cxn ang="0">
                        <a:pos x="126" y="417"/>
                      </a:cxn>
                      <a:cxn ang="0">
                        <a:pos x="144" y="375"/>
                      </a:cxn>
                      <a:cxn ang="0">
                        <a:pos x="336" y="375"/>
                      </a:cxn>
                      <a:cxn ang="0">
                        <a:pos x="336" y="414"/>
                      </a:cxn>
                      <a:cxn ang="0">
                        <a:pos x="1866" y="414"/>
                      </a:cxn>
                      <a:cxn ang="0">
                        <a:pos x="1869" y="369"/>
                      </a:cxn>
                      <a:cxn ang="0">
                        <a:pos x="2031" y="369"/>
                      </a:cxn>
                      <a:cxn ang="0">
                        <a:pos x="2052" y="414"/>
                      </a:cxn>
                      <a:cxn ang="0">
                        <a:pos x="2277" y="414"/>
                      </a:cxn>
                      <a:cxn ang="0">
                        <a:pos x="2277" y="348"/>
                      </a:cxn>
                      <a:cxn ang="0">
                        <a:pos x="2202" y="3"/>
                      </a:cxn>
                      <a:cxn ang="0">
                        <a:pos x="1683" y="3"/>
                      </a:cxn>
                      <a:cxn ang="0">
                        <a:pos x="1686" y="57"/>
                      </a:cxn>
                      <a:cxn ang="0">
                        <a:pos x="1563" y="57"/>
                      </a:cxn>
                      <a:cxn ang="0">
                        <a:pos x="1560" y="6"/>
                      </a:cxn>
                      <a:cxn ang="0">
                        <a:pos x="1074" y="6"/>
                      </a:cxn>
                      <a:cxn ang="0">
                        <a:pos x="1068" y="54"/>
                      </a:cxn>
                      <a:cxn ang="0">
                        <a:pos x="954" y="54"/>
                      </a:cxn>
                      <a:cxn ang="0">
                        <a:pos x="945" y="0"/>
                      </a:cxn>
                      <a:cxn ang="0">
                        <a:pos x="423" y="0"/>
                      </a:cxn>
                      <a:cxn ang="0">
                        <a:pos x="411" y="54"/>
                      </a:cxn>
                      <a:cxn ang="0">
                        <a:pos x="234" y="54"/>
                      </a:cxn>
                      <a:cxn ang="0">
                        <a:pos x="234" y="3"/>
                      </a:cxn>
                      <a:cxn ang="0">
                        <a:pos x="144" y="3"/>
                      </a:cxn>
                      <a:cxn ang="0">
                        <a:pos x="3" y="351"/>
                      </a:cxn>
                    </a:cxnLst>
                    <a:rect l="0" t="0" r="r" b="b"/>
                    <a:pathLst>
                      <a:path w="2278" h="418">
                        <a:moveTo>
                          <a:pt x="3" y="351"/>
                        </a:moveTo>
                        <a:lnTo>
                          <a:pt x="0" y="417"/>
                        </a:lnTo>
                        <a:lnTo>
                          <a:pt x="126" y="417"/>
                        </a:lnTo>
                        <a:lnTo>
                          <a:pt x="144" y="375"/>
                        </a:lnTo>
                        <a:lnTo>
                          <a:pt x="336" y="375"/>
                        </a:lnTo>
                        <a:lnTo>
                          <a:pt x="336" y="414"/>
                        </a:lnTo>
                        <a:lnTo>
                          <a:pt x="1866" y="414"/>
                        </a:lnTo>
                        <a:lnTo>
                          <a:pt x="1869" y="369"/>
                        </a:lnTo>
                        <a:lnTo>
                          <a:pt x="2031" y="369"/>
                        </a:lnTo>
                        <a:lnTo>
                          <a:pt x="2052" y="414"/>
                        </a:lnTo>
                        <a:lnTo>
                          <a:pt x="2277" y="414"/>
                        </a:lnTo>
                        <a:lnTo>
                          <a:pt x="2277" y="348"/>
                        </a:lnTo>
                        <a:lnTo>
                          <a:pt x="2202" y="3"/>
                        </a:lnTo>
                        <a:lnTo>
                          <a:pt x="1683" y="3"/>
                        </a:lnTo>
                        <a:lnTo>
                          <a:pt x="1686" y="57"/>
                        </a:lnTo>
                        <a:lnTo>
                          <a:pt x="1563" y="57"/>
                        </a:lnTo>
                        <a:lnTo>
                          <a:pt x="1560" y="6"/>
                        </a:lnTo>
                        <a:lnTo>
                          <a:pt x="1074" y="6"/>
                        </a:lnTo>
                        <a:lnTo>
                          <a:pt x="1068" y="54"/>
                        </a:lnTo>
                        <a:lnTo>
                          <a:pt x="954" y="54"/>
                        </a:lnTo>
                        <a:lnTo>
                          <a:pt x="945" y="0"/>
                        </a:lnTo>
                        <a:lnTo>
                          <a:pt x="423" y="0"/>
                        </a:lnTo>
                        <a:lnTo>
                          <a:pt x="411" y="54"/>
                        </a:lnTo>
                        <a:lnTo>
                          <a:pt x="234" y="54"/>
                        </a:lnTo>
                        <a:lnTo>
                          <a:pt x="234" y="3"/>
                        </a:lnTo>
                        <a:lnTo>
                          <a:pt x="144" y="3"/>
                        </a:lnTo>
                        <a:lnTo>
                          <a:pt x="3" y="351"/>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77" name="Freeform 222"/>
                  <p:cNvSpPr>
                    <a:spLocks/>
                  </p:cNvSpPr>
                  <p:nvPr/>
                </p:nvSpPr>
                <p:spPr bwMode="auto">
                  <a:xfrm>
                    <a:off x="3339" y="3279"/>
                    <a:ext cx="439" cy="250"/>
                  </a:xfrm>
                  <a:custGeom>
                    <a:avLst/>
                    <a:gdLst/>
                    <a:ahLst/>
                    <a:cxnLst>
                      <a:cxn ang="0">
                        <a:pos x="51" y="249"/>
                      </a:cxn>
                      <a:cxn ang="0">
                        <a:pos x="438" y="249"/>
                      </a:cxn>
                      <a:cxn ang="0">
                        <a:pos x="438" y="180"/>
                      </a:cxn>
                      <a:cxn ang="0">
                        <a:pos x="372" y="0"/>
                      </a:cxn>
                      <a:cxn ang="0">
                        <a:pos x="0" y="0"/>
                      </a:cxn>
                      <a:cxn ang="0">
                        <a:pos x="0" y="69"/>
                      </a:cxn>
                      <a:cxn ang="0">
                        <a:pos x="51" y="249"/>
                      </a:cxn>
                    </a:cxnLst>
                    <a:rect l="0" t="0" r="r" b="b"/>
                    <a:pathLst>
                      <a:path w="439" h="250">
                        <a:moveTo>
                          <a:pt x="51" y="249"/>
                        </a:moveTo>
                        <a:lnTo>
                          <a:pt x="438" y="249"/>
                        </a:lnTo>
                        <a:lnTo>
                          <a:pt x="438" y="180"/>
                        </a:lnTo>
                        <a:lnTo>
                          <a:pt x="372" y="0"/>
                        </a:lnTo>
                        <a:lnTo>
                          <a:pt x="0" y="0"/>
                        </a:lnTo>
                        <a:lnTo>
                          <a:pt x="0" y="69"/>
                        </a:lnTo>
                        <a:lnTo>
                          <a:pt x="51" y="249"/>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78" name="Freeform 223"/>
                  <p:cNvSpPr>
                    <a:spLocks/>
                  </p:cNvSpPr>
                  <p:nvPr/>
                </p:nvSpPr>
                <p:spPr bwMode="auto">
                  <a:xfrm>
                    <a:off x="3420" y="3528"/>
                    <a:ext cx="406" cy="175"/>
                  </a:xfrm>
                  <a:custGeom>
                    <a:avLst/>
                    <a:gdLst/>
                    <a:ahLst/>
                    <a:cxnLst>
                      <a:cxn ang="0">
                        <a:pos x="18" y="174"/>
                      </a:cxn>
                      <a:cxn ang="0">
                        <a:pos x="405" y="174"/>
                      </a:cxn>
                      <a:cxn ang="0">
                        <a:pos x="405" y="105"/>
                      </a:cxn>
                      <a:cxn ang="0">
                        <a:pos x="381" y="54"/>
                      </a:cxn>
                      <a:cxn ang="0">
                        <a:pos x="258" y="54"/>
                      </a:cxn>
                      <a:cxn ang="0">
                        <a:pos x="237" y="0"/>
                      </a:cxn>
                      <a:cxn ang="0">
                        <a:pos x="123" y="0"/>
                      </a:cxn>
                      <a:cxn ang="0">
                        <a:pos x="120" y="54"/>
                      </a:cxn>
                      <a:cxn ang="0">
                        <a:pos x="0" y="54"/>
                      </a:cxn>
                      <a:cxn ang="0">
                        <a:pos x="0" y="111"/>
                      </a:cxn>
                      <a:cxn ang="0">
                        <a:pos x="18" y="174"/>
                      </a:cxn>
                    </a:cxnLst>
                    <a:rect l="0" t="0" r="r" b="b"/>
                    <a:pathLst>
                      <a:path w="406" h="175">
                        <a:moveTo>
                          <a:pt x="18" y="174"/>
                        </a:moveTo>
                        <a:lnTo>
                          <a:pt x="405" y="174"/>
                        </a:lnTo>
                        <a:lnTo>
                          <a:pt x="405" y="105"/>
                        </a:lnTo>
                        <a:lnTo>
                          <a:pt x="381" y="54"/>
                        </a:lnTo>
                        <a:lnTo>
                          <a:pt x="258" y="54"/>
                        </a:lnTo>
                        <a:lnTo>
                          <a:pt x="237" y="0"/>
                        </a:lnTo>
                        <a:lnTo>
                          <a:pt x="123" y="0"/>
                        </a:lnTo>
                        <a:lnTo>
                          <a:pt x="120" y="54"/>
                        </a:lnTo>
                        <a:lnTo>
                          <a:pt x="0" y="54"/>
                        </a:lnTo>
                        <a:lnTo>
                          <a:pt x="0" y="111"/>
                        </a:lnTo>
                        <a:lnTo>
                          <a:pt x="18" y="174"/>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79" name="Freeform 224"/>
                  <p:cNvSpPr>
                    <a:spLocks/>
                  </p:cNvSpPr>
                  <p:nvPr/>
                </p:nvSpPr>
                <p:spPr bwMode="auto">
                  <a:xfrm>
                    <a:off x="3861" y="3393"/>
                    <a:ext cx="625" cy="307"/>
                  </a:xfrm>
                  <a:custGeom>
                    <a:avLst/>
                    <a:gdLst/>
                    <a:ahLst/>
                    <a:cxnLst>
                      <a:cxn ang="0">
                        <a:pos x="0" y="0"/>
                      </a:cxn>
                      <a:cxn ang="0">
                        <a:pos x="0" y="63"/>
                      </a:cxn>
                      <a:cxn ang="0">
                        <a:pos x="66" y="306"/>
                      </a:cxn>
                      <a:cxn ang="0">
                        <a:pos x="624" y="306"/>
                      </a:cxn>
                      <a:cxn ang="0">
                        <a:pos x="624" y="234"/>
                      </a:cxn>
                      <a:cxn ang="0">
                        <a:pos x="519" y="0"/>
                      </a:cxn>
                      <a:cxn ang="0">
                        <a:pos x="0" y="0"/>
                      </a:cxn>
                    </a:cxnLst>
                    <a:rect l="0" t="0" r="r" b="b"/>
                    <a:pathLst>
                      <a:path w="625" h="307">
                        <a:moveTo>
                          <a:pt x="0" y="0"/>
                        </a:moveTo>
                        <a:lnTo>
                          <a:pt x="0" y="63"/>
                        </a:lnTo>
                        <a:lnTo>
                          <a:pt x="66" y="306"/>
                        </a:lnTo>
                        <a:lnTo>
                          <a:pt x="624" y="306"/>
                        </a:lnTo>
                        <a:lnTo>
                          <a:pt x="624" y="234"/>
                        </a:lnTo>
                        <a:lnTo>
                          <a:pt x="519" y="0"/>
                        </a:lnTo>
                        <a:lnTo>
                          <a:pt x="0" y="0"/>
                        </a:lnTo>
                      </a:path>
                    </a:pathLst>
                  </a:custGeom>
                  <a:solidFill>
                    <a:srgbClr val="808080"/>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0" name="Freeform 225"/>
                  <p:cNvSpPr>
                    <a:spLocks/>
                  </p:cNvSpPr>
                  <p:nvPr/>
                </p:nvSpPr>
                <p:spPr bwMode="auto">
                  <a:xfrm>
                    <a:off x="3810" y="3279"/>
                    <a:ext cx="544" cy="96"/>
                  </a:xfrm>
                  <a:custGeom>
                    <a:avLst/>
                    <a:gdLst/>
                    <a:ahLst/>
                    <a:cxnLst>
                      <a:cxn ang="0">
                        <a:pos x="0" y="0"/>
                      </a:cxn>
                      <a:cxn ang="0">
                        <a:pos x="27" y="95"/>
                      </a:cxn>
                      <a:cxn ang="0">
                        <a:pos x="543" y="93"/>
                      </a:cxn>
                      <a:cxn ang="0">
                        <a:pos x="501" y="0"/>
                      </a:cxn>
                      <a:cxn ang="0">
                        <a:pos x="0" y="0"/>
                      </a:cxn>
                    </a:cxnLst>
                    <a:rect l="0" t="0" r="r" b="b"/>
                    <a:pathLst>
                      <a:path w="544" h="96">
                        <a:moveTo>
                          <a:pt x="0" y="0"/>
                        </a:moveTo>
                        <a:lnTo>
                          <a:pt x="27" y="95"/>
                        </a:lnTo>
                        <a:lnTo>
                          <a:pt x="543" y="93"/>
                        </a:lnTo>
                        <a:lnTo>
                          <a:pt x="501" y="0"/>
                        </a:lnTo>
                        <a:lnTo>
                          <a:pt x="0" y="0"/>
                        </a:lnTo>
                      </a:path>
                    </a:pathLst>
                  </a:custGeom>
                  <a:solidFill>
                    <a:srgbClr val="FFFFFF"/>
                  </a:solidFill>
                  <a:ln w="12700" cap="rnd" cmpd="sng">
                    <a:solidFill>
                      <a:schemeClr val="tx1"/>
                    </a:solidFill>
                    <a:prstDash val="solid"/>
                    <a:round/>
                    <a:headEnd type="none" w="med" len="med"/>
                    <a:tailEnd type="none" w="med" len="med"/>
                  </a:ln>
                  <a:effectLst/>
                </p:spPr>
                <p:txBody>
                  <a:bodyPr/>
                  <a:lstStyle/>
                  <a:p>
                    <a:pPr>
                      <a:buNone/>
                    </a:pPr>
                    <a:endParaRPr lang="en-US"/>
                  </a:p>
                </p:txBody>
              </p:sp>
              <p:sp>
                <p:nvSpPr>
                  <p:cNvPr id="181" name="AutoShape 226"/>
                  <p:cNvSpPr>
                    <a:spLocks noChangeArrowheads="1"/>
                  </p:cNvSpPr>
                  <p:nvPr/>
                </p:nvSpPr>
                <p:spPr bwMode="auto">
                  <a:xfrm>
                    <a:off x="795" y="3808"/>
                    <a:ext cx="3903" cy="67"/>
                  </a:xfrm>
                  <a:prstGeom prst="roundRect">
                    <a:avLst>
                      <a:gd name="adj" fmla="val 12495"/>
                    </a:avLst>
                  </a:prstGeom>
                  <a:solidFill>
                    <a:srgbClr val="808080"/>
                  </a:solidFill>
                  <a:ln w="12700">
                    <a:solidFill>
                      <a:schemeClr val="tx1"/>
                    </a:solidFill>
                    <a:round/>
                    <a:headEnd/>
                    <a:tailEnd/>
                  </a:ln>
                  <a:effectLst/>
                </p:spPr>
                <p:txBody>
                  <a:bodyPr wrap="none" anchor="ctr"/>
                  <a:lstStyle/>
                  <a:p>
                    <a:pPr>
                      <a:buNone/>
                    </a:pPr>
                    <a:endParaRPr lang="en-US"/>
                  </a:p>
                </p:txBody>
              </p:sp>
            </p:grpSp>
          </p:grpSp>
        </p:grpSp>
        <p:sp>
          <p:nvSpPr>
            <p:cNvPr id="200" name="Rectangle 227"/>
            <p:cNvSpPr>
              <a:spLocks noChangeArrowheads="1"/>
            </p:cNvSpPr>
            <p:nvPr/>
          </p:nvSpPr>
          <p:spPr bwMode="auto">
            <a:xfrm>
              <a:off x="1978243" y="1189512"/>
              <a:ext cx="1413850" cy="366767"/>
            </a:xfrm>
            <a:prstGeom prst="rect">
              <a:avLst/>
            </a:prstGeom>
            <a:noFill/>
            <a:ln w="9525">
              <a:noFill/>
              <a:miter lim="800000"/>
              <a:headEnd/>
              <a:tailEnd/>
            </a:ln>
            <a:effectLst/>
          </p:spPr>
          <p:txBody>
            <a:bodyPr wrap="none" lIns="90488" tIns="44450" rIns="90488" bIns="44450">
              <a:spAutoFit/>
            </a:bodyPr>
            <a:lstStyle/>
            <a:p>
              <a:pPr eaLnBrk="0" hangingPunct="0">
                <a:buNone/>
              </a:pPr>
              <a:r>
                <a:rPr lang="en-US" dirty="0"/>
                <a:t>Engineering</a:t>
              </a:r>
            </a:p>
          </p:txBody>
        </p:sp>
        <p:sp>
          <p:nvSpPr>
            <p:cNvPr id="201" name="Line 228"/>
            <p:cNvSpPr>
              <a:spLocks noChangeShapeType="1"/>
            </p:cNvSpPr>
            <p:nvPr/>
          </p:nvSpPr>
          <p:spPr bwMode="auto">
            <a:xfrm flipV="1">
              <a:off x="470118" y="2789695"/>
              <a:ext cx="3466451" cy="3887"/>
            </a:xfrm>
            <a:prstGeom prst="line">
              <a:avLst/>
            </a:prstGeom>
            <a:noFill/>
            <a:ln w="38100">
              <a:solidFill>
                <a:schemeClr val="tx1"/>
              </a:solidFill>
              <a:round/>
              <a:headEnd/>
              <a:tailEnd/>
            </a:ln>
            <a:effectLst/>
          </p:spPr>
          <p:txBody>
            <a:bodyPr wrap="none" anchor="ctr"/>
            <a:lstStyle/>
            <a:p>
              <a:pPr>
                <a:buNone/>
              </a:pPr>
              <a:endParaRPr lang="en-US"/>
            </a:p>
          </p:txBody>
        </p:sp>
        <p:sp>
          <p:nvSpPr>
            <p:cNvPr id="202" name="Rectangle 229"/>
            <p:cNvSpPr>
              <a:spLocks noChangeArrowheads="1"/>
            </p:cNvSpPr>
            <p:nvPr/>
          </p:nvSpPr>
          <p:spPr bwMode="auto">
            <a:xfrm>
              <a:off x="2163981" y="2774532"/>
              <a:ext cx="2398712" cy="643766"/>
            </a:xfrm>
            <a:prstGeom prst="rect">
              <a:avLst/>
            </a:prstGeom>
            <a:noFill/>
            <a:ln w="9525">
              <a:noFill/>
              <a:miter lim="800000"/>
              <a:headEnd/>
              <a:tailEnd/>
            </a:ln>
            <a:effectLst/>
          </p:spPr>
          <p:txBody>
            <a:bodyPr lIns="90488" tIns="44450" rIns="90488" bIns="44450">
              <a:spAutoFit/>
            </a:bodyPr>
            <a:lstStyle/>
            <a:p>
              <a:pPr eaLnBrk="0" hangingPunct="0">
                <a:buNone/>
              </a:pPr>
              <a:r>
                <a:rPr lang="en-US"/>
                <a:t>Proprietary SIS Network</a:t>
              </a:r>
            </a:p>
          </p:txBody>
        </p:sp>
        <p:sp>
          <p:nvSpPr>
            <p:cNvPr id="203" name="Rectangle 230"/>
            <p:cNvSpPr>
              <a:spLocks noChangeArrowheads="1"/>
            </p:cNvSpPr>
            <p:nvPr/>
          </p:nvSpPr>
          <p:spPr bwMode="auto">
            <a:xfrm>
              <a:off x="1308318" y="3098382"/>
              <a:ext cx="1828800" cy="609600"/>
            </a:xfrm>
            <a:prstGeom prst="rect">
              <a:avLst/>
            </a:prstGeom>
            <a:solidFill>
              <a:srgbClr val="99CCFF"/>
            </a:solidFill>
            <a:ln w="9525">
              <a:solidFill>
                <a:schemeClr val="tx1"/>
              </a:solidFill>
              <a:miter lim="800000"/>
              <a:headEnd/>
              <a:tailEnd/>
            </a:ln>
            <a:effectLst/>
          </p:spPr>
          <p:txBody>
            <a:bodyPr anchor="ctr"/>
            <a:lstStyle/>
            <a:p>
              <a:pPr eaLnBrk="0" hangingPunct="0">
                <a:buNone/>
              </a:pPr>
              <a:r>
                <a:rPr lang="en-GB" dirty="0" smtClean="0"/>
                <a:t>Logic Solver</a:t>
              </a:r>
              <a:endParaRPr lang="en-GB" sz="1800" dirty="0"/>
            </a:p>
          </p:txBody>
        </p:sp>
        <p:sp>
          <p:nvSpPr>
            <p:cNvPr id="205" name="Text Box 328"/>
            <p:cNvSpPr txBox="1">
              <a:spLocks noChangeArrowheads="1"/>
            </p:cNvSpPr>
            <p:nvPr/>
          </p:nvSpPr>
          <p:spPr bwMode="auto">
            <a:xfrm>
              <a:off x="3013293" y="3903245"/>
              <a:ext cx="1608133" cy="784830"/>
            </a:xfrm>
            <a:prstGeom prst="rect">
              <a:avLst/>
            </a:prstGeom>
            <a:noFill/>
            <a:ln w="9525">
              <a:noFill/>
              <a:miter lim="800000"/>
              <a:headEnd/>
              <a:tailEnd/>
            </a:ln>
            <a:effectLst/>
          </p:spPr>
          <p:txBody>
            <a:bodyPr wrap="none">
              <a:spAutoFit/>
            </a:bodyPr>
            <a:lstStyle/>
            <a:p>
              <a:pPr algn="l" eaLnBrk="0" hangingPunct="0">
                <a:buNone/>
              </a:pPr>
              <a:r>
                <a:rPr lang="en-GB" sz="1800"/>
                <a:t>Conventional</a:t>
              </a:r>
            </a:p>
            <a:p>
              <a:pPr algn="l" eaLnBrk="0" hangingPunct="0">
                <a:buNone/>
              </a:pPr>
              <a:r>
                <a:rPr lang="en-GB" sz="1800"/>
                <a:t>Hardwired I/O</a:t>
              </a:r>
            </a:p>
          </p:txBody>
        </p:sp>
        <p:grpSp>
          <p:nvGrpSpPr>
            <p:cNvPr id="257" name="Group 398"/>
            <p:cNvGrpSpPr>
              <a:grpSpLocks/>
            </p:cNvGrpSpPr>
            <p:nvPr/>
          </p:nvGrpSpPr>
          <p:grpSpPr bwMode="auto">
            <a:xfrm>
              <a:off x="1432143" y="5536782"/>
              <a:ext cx="1628775" cy="457200"/>
              <a:chOff x="798" y="3696"/>
              <a:chExt cx="1026" cy="288"/>
            </a:xfrm>
          </p:grpSpPr>
          <p:grpSp>
            <p:nvGrpSpPr>
              <p:cNvPr id="258" name="Group 399"/>
              <p:cNvGrpSpPr>
                <a:grpSpLocks/>
              </p:cNvGrpSpPr>
              <p:nvPr/>
            </p:nvGrpSpPr>
            <p:grpSpPr bwMode="auto">
              <a:xfrm>
                <a:off x="1632" y="3696"/>
                <a:ext cx="192" cy="288"/>
                <a:chOff x="1632" y="3696"/>
                <a:chExt cx="192" cy="288"/>
              </a:xfrm>
            </p:grpSpPr>
            <p:sp>
              <p:nvSpPr>
                <p:cNvPr id="270" name="Line 400"/>
                <p:cNvSpPr>
                  <a:spLocks noChangeShapeType="1"/>
                </p:cNvSpPr>
                <p:nvPr/>
              </p:nvSpPr>
              <p:spPr bwMode="auto">
                <a:xfrm>
                  <a:off x="1728" y="3792"/>
                  <a:ext cx="0" cy="144"/>
                </a:xfrm>
                <a:prstGeom prst="line">
                  <a:avLst/>
                </a:prstGeom>
                <a:noFill/>
                <a:ln w="12700">
                  <a:solidFill>
                    <a:schemeClr val="tx1"/>
                  </a:solidFill>
                  <a:round/>
                  <a:headEnd/>
                  <a:tailEnd/>
                </a:ln>
                <a:effectLst/>
              </p:spPr>
              <p:txBody>
                <a:bodyPr wrap="none" anchor="ctr"/>
                <a:lstStyle/>
                <a:p>
                  <a:pPr>
                    <a:buNone/>
                  </a:pPr>
                  <a:endParaRPr lang="en-US"/>
                </a:p>
              </p:txBody>
            </p:sp>
            <p:sp>
              <p:nvSpPr>
                <p:cNvPr id="271" name="AutoShape 401"/>
                <p:cNvSpPr>
                  <a:spLocks noChangeArrowheads="1"/>
                </p:cNvSpPr>
                <p:nvPr/>
              </p:nvSpPr>
              <p:spPr bwMode="auto">
                <a:xfrm rot="-5400000">
                  <a:off x="1680" y="3648"/>
                  <a:ext cx="96" cy="192"/>
                </a:xfrm>
                <a:prstGeom prst="flowChartDelay">
                  <a:avLst/>
                </a:prstGeom>
                <a:solidFill>
                  <a:srgbClr val="00CC00"/>
                </a:solidFill>
                <a:ln w="12700">
                  <a:solidFill>
                    <a:schemeClr val="tx1"/>
                  </a:solidFill>
                  <a:miter lim="800000"/>
                  <a:headEnd/>
                  <a:tailEnd/>
                </a:ln>
                <a:effectLst/>
              </p:spPr>
              <p:txBody>
                <a:bodyPr wrap="none" anchor="ctr"/>
                <a:lstStyle/>
                <a:p>
                  <a:pPr>
                    <a:buNone/>
                  </a:pPr>
                  <a:endParaRPr lang="en-US"/>
                </a:p>
              </p:txBody>
            </p:sp>
            <p:sp>
              <p:nvSpPr>
                <p:cNvPr id="272" name="AutoShape 402"/>
                <p:cNvSpPr>
                  <a:spLocks noChangeArrowheads="1"/>
                </p:cNvSpPr>
                <p:nvPr/>
              </p:nvSpPr>
              <p:spPr bwMode="auto">
                <a:xfrm rot="-5400000">
                  <a:off x="1680" y="3840"/>
                  <a:ext cx="96" cy="192"/>
                </a:xfrm>
                <a:prstGeom prst="flowChartCollate">
                  <a:avLst/>
                </a:prstGeom>
                <a:solidFill>
                  <a:srgbClr val="00CC00"/>
                </a:solidFill>
                <a:ln w="12700">
                  <a:solidFill>
                    <a:schemeClr val="tx1"/>
                  </a:solidFill>
                  <a:miter lim="800000"/>
                  <a:headEnd/>
                  <a:tailEnd/>
                </a:ln>
                <a:effectLst/>
              </p:spPr>
              <p:txBody>
                <a:bodyPr wrap="none" anchor="ctr"/>
                <a:lstStyle/>
                <a:p>
                  <a:pPr>
                    <a:buNone/>
                  </a:pPr>
                  <a:endParaRPr lang="en-US"/>
                </a:p>
              </p:txBody>
            </p:sp>
          </p:grpSp>
          <p:grpSp>
            <p:nvGrpSpPr>
              <p:cNvPr id="259" name="Group 403"/>
              <p:cNvGrpSpPr>
                <a:grpSpLocks/>
              </p:cNvGrpSpPr>
              <p:nvPr/>
            </p:nvGrpSpPr>
            <p:grpSpPr bwMode="auto">
              <a:xfrm>
                <a:off x="798" y="3696"/>
                <a:ext cx="96" cy="192"/>
                <a:chOff x="798" y="3696"/>
                <a:chExt cx="96" cy="192"/>
              </a:xfrm>
            </p:grpSpPr>
            <p:sp>
              <p:nvSpPr>
                <p:cNvPr id="267" name="Oval 404"/>
                <p:cNvSpPr>
                  <a:spLocks noChangeArrowheads="1"/>
                </p:cNvSpPr>
                <p:nvPr/>
              </p:nvSpPr>
              <p:spPr bwMode="auto">
                <a:xfrm>
                  <a:off x="846" y="3696"/>
                  <a:ext cx="48" cy="48"/>
                </a:xfrm>
                <a:prstGeom prst="ellipse">
                  <a:avLst/>
                </a:prstGeom>
                <a:solidFill>
                  <a:srgbClr val="00CC00"/>
                </a:solidFill>
                <a:ln w="12700">
                  <a:solidFill>
                    <a:schemeClr val="tx1"/>
                  </a:solidFill>
                  <a:round/>
                  <a:headEnd/>
                  <a:tailEnd/>
                </a:ln>
                <a:effectLst/>
              </p:spPr>
              <p:txBody>
                <a:bodyPr wrap="none" anchor="ctr"/>
                <a:lstStyle/>
                <a:p>
                  <a:pPr>
                    <a:buNone/>
                  </a:pPr>
                  <a:endParaRPr lang="en-US"/>
                </a:p>
              </p:txBody>
            </p:sp>
            <p:sp>
              <p:nvSpPr>
                <p:cNvPr id="268" name="Oval 405"/>
                <p:cNvSpPr>
                  <a:spLocks noChangeArrowheads="1"/>
                </p:cNvSpPr>
                <p:nvPr/>
              </p:nvSpPr>
              <p:spPr bwMode="auto">
                <a:xfrm>
                  <a:off x="846" y="3840"/>
                  <a:ext cx="48" cy="48"/>
                </a:xfrm>
                <a:prstGeom prst="ellipse">
                  <a:avLst/>
                </a:prstGeom>
                <a:solidFill>
                  <a:srgbClr val="00CC00"/>
                </a:solidFill>
                <a:ln w="12700">
                  <a:solidFill>
                    <a:schemeClr val="tx1"/>
                  </a:solidFill>
                  <a:round/>
                  <a:headEnd/>
                  <a:tailEnd/>
                </a:ln>
                <a:effectLst/>
              </p:spPr>
              <p:txBody>
                <a:bodyPr wrap="none" anchor="ctr"/>
                <a:lstStyle/>
                <a:p>
                  <a:pPr>
                    <a:buNone/>
                  </a:pPr>
                  <a:endParaRPr lang="en-US"/>
                </a:p>
              </p:txBody>
            </p:sp>
            <p:sp>
              <p:nvSpPr>
                <p:cNvPr id="269" name="Line 406"/>
                <p:cNvSpPr>
                  <a:spLocks noChangeShapeType="1"/>
                </p:cNvSpPr>
                <p:nvPr/>
              </p:nvSpPr>
              <p:spPr bwMode="auto">
                <a:xfrm>
                  <a:off x="798" y="3744"/>
                  <a:ext cx="48" cy="96"/>
                </a:xfrm>
                <a:prstGeom prst="line">
                  <a:avLst/>
                </a:prstGeom>
                <a:noFill/>
                <a:ln w="12700">
                  <a:solidFill>
                    <a:schemeClr val="tx1"/>
                  </a:solidFill>
                  <a:round/>
                  <a:headEnd/>
                  <a:tailEnd/>
                </a:ln>
                <a:effectLst/>
              </p:spPr>
              <p:txBody>
                <a:bodyPr wrap="none" anchor="ctr"/>
                <a:lstStyle/>
                <a:p>
                  <a:pPr>
                    <a:buNone/>
                  </a:pPr>
                  <a:endParaRPr lang="en-US"/>
                </a:p>
              </p:txBody>
            </p:sp>
          </p:grpSp>
          <p:sp>
            <p:nvSpPr>
              <p:cNvPr id="260" name="AutoShape 407"/>
              <p:cNvSpPr>
                <a:spLocks noChangeArrowheads="1"/>
              </p:cNvSpPr>
              <p:nvPr/>
            </p:nvSpPr>
            <p:spPr bwMode="auto">
              <a:xfrm>
                <a:off x="1344" y="3696"/>
                <a:ext cx="192" cy="192"/>
              </a:xfrm>
              <a:prstGeom prst="flowChartSummingJunction">
                <a:avLst/>
              </a:prstGeom>
              <a:solidFill>
                <a:srgbClr val="00CC00"/>
              </a:solidFill>
              <a:ln w="12700">
                <a:solidFill>
                  <a:schemeClr val="tx1"/>
                </a:solidFill>
                <a:round/>
                <a:headEnd/>
                <a:tailEnd/>
              </a:ln>
              <a:effectLst/>
            </p:spPr>
            <p:txBody>
              <a:bodyPr wrap="none" anchor="ctr"/>
              <a:lstStyle/>
              <a:p>
                <a:pPr>
                  <a:buNone/>
                </a:pPr>
                <a:endParaRPr lang="en-US"/>
              </a:p>
            </p:txBody>
          </p:sp>
          <p:grpSp>
            <p:nvGrpSpPr>
              <p:cNvPr id="261" name="Group 408"/>
              <p:cNvGrpSpPr>
                <a:grpSpLocks/>
              </p:cNvGrpSpPr>
              <p:nvPr/>
            </p:nvGrpSpPr>
            <p:grpSpPr bwMode="auto">
              <a:xfrm>
                <a:off x="1056" y="3696"/>
                <a:ext cx="192" cy="288"/>
                <a:chOff x="1056" y="3696"/>
                <a:chExt cx="192" cy="288"/>
              </a:xfrm>
            </p:grpSpPr>
            <p:grpSp>
              <p:nvGrpSpPr>
                <p:cNvPr id="262" name="Group 409"/>
                <p:cNvGrpSpPr>
                  <a:grpSpLocks/>
                </p:cNvGrpSpPr>
                <p:nvPr/>
              </p:nvGrpSpPr>
              <p:grpSpPr bwMode="auto">
                <a:xfrm>
                  <a:off x="1056" y="3696"/>
                  <a:ext cx="192" cy="96"/>
                  <a:chOff x="1392" y="3600"/>
                  <a:chExt cx="192" cy="96"/>
                </a:xfrm>
              </p:grpSpPr>
              <p:sp>
                <p:nvSpPr>
                  <p:cNvPr id="265" name="Rectangle 410"/>
                  <p:cNvSpPr>
                    <a:spLocks noChangeArrowheads="1"/>
                  </p:cNvSpPr>
                  <p:nvPr/>
                </p:nvSpPr>
                <p:spPr bwMode="auto">
                  <a:xfrm>
                    <a:off x="1392" y="3600"/>
                    <a:ext cx="192" cy="96"/>
                  </a:xfrm>
                  <a:prstGeom prst="rect">
                    <a:avLst/>
                  </a:prstGeom>
                  <a:solidFill>
                    <a:srgbClr val="00CC00"/>
                  </a:solidFill>
                  <a:ln w="12700">
                    <a:solidFill>
                      <a:schemeClr val="tx1"/>
                    </a:solidFill>
                    <a:miter lim="800000"/>
                    <a:headEnd/>
                    <a:tailEnd/>
                  </a:ln>
                  <a:effectLst/>
                </p:spPr>
                <p:txBody>
                  <a:bodyPr wrap="none" anchor="ctr"/>
                  <a:lstStyle/>
                  <a:p>
                    <a:pPr>
                      <a:buNone/>
                    </a:pPr>
                    <a:endParaRPr lang="en-US"/>
                  </a:p>
                </p:txBody>
              </p:sp>
              <p:sp>
                <p:nvSpPr>
                  <p:cNvPr id="266" name="Line 411"/>
                  <p:cNvSpPr>
                    <a:spLocks noChangeShapeType="1"/>
                  </p:cNvSpPr>
                  <p:nvPr/>
                </p:nvSpPr>
                <p:spPr bwMode="auto">
                  <a:xfrm flipH="1">
                    <a:off x="1440" y="3600"/>
                    <a:ext cx="96" cy="96"/>
                  </a:xfrm>
                  <a:prstGeom prst="line">
                    <a:avLst/>
                  </a:prstGeom>
                  <a:noFill/>
                  <a:ln w="12700">
                    <a:solidFill>
                      <a:schemeClr val="tx1"/>
                    </a:solidFill>
                    <a:round/>
                    <a:headEnd/>
                    <a:tailEnd/>
                  </a:ln>
                  <a:effectLst/>
                </p:spPr>
                <p:txBody>
                  <a:bodyPr wrap="none" anchor="ctr"/>
                  <a:lstStyle/>
                  <a:p>
                    <a:pPr>
                      <a:buNone/>
                    </a:pPr>
                    <a:endParaRPr lang="en-US"/>
                  </a:p>
                </p:txBody>
              </p:sp>
            </p:grpSp>
            <p:sp>
              <p:nvSpPr>
                <p:cNvPr id="263" name="Line 412"/>
                <p:cNvSpPr>
                  <a:spLocks noChangeShapeType="1"/>
                </p:cNvSpPr>
                <p:nvPr/>
              </p:nvSpPr>
              <p:spPr bwMode="auto">
                <a:xfrm>
                  <a:off x="1152" y="3792"/>
                  <a:ext cx="0" cy="144"/>
                </a:xfrm>
                <a:prstGeom prst="line">
                  <a:avLst/>
                </a:prstGeom>
                <a:noFill/>
                <a:ln w="12700">
                  <a:solidFill>
                    <a:schemeClr val="tx1"/>
                  </a:solidFill>
                  <a:round/>
                  <a:headEnd/>
                  <a:tailEnd/>
                </a:ln>
                <a:effectLst/>
              </p:spPr>
              <p:txBody>
                <a:bodyPr wrap="none" anchor="ctr"/>
                <a:lstStyle/>
                <a:p>
                  <a:pPr>
                    <a:buNone/>
                  </a:pPr>
                  <a:endParaRPr lang="en-US"/>
                </a:p>
              </p:txBody>
            </p:sp>
            <p:sp>
              <p:nvSpPr>
                <p:cNvPr id="264" name="AutoShape 413"/>
                <p:cNvSpPr>
                  <a:spLocks noChangeArrowheads="1"/>
                </p:cNvSpPr>
                <p:nvPr/>
              </p:nvSpPr>
              <p:spPr bwMode="auto">
                <a:xfrm rot="-5400000">
                  <a:off x="1104" y="3840"/>
                  <a:ext cx="96" cy="192"/>
                </a:xfrm>
                <a:prstGeom prst="flowChartCollate">
                  <a:avLst/>
                </a:prstGeom>
                <a:solidFill>
                  <a:srgbClr val="00CC00"/>
                </a:solidFill>
                <a:ln w="12700">
                  <a:solidFill>
                    <a:schemeClr val="tx1"/>
                  </a:solidFill>
                  <a:miter lim="800000"/>
                  <a:headEnd/>
                  <a:tailEnd/>
                </a:ln>
                <a:effectLst/>
              </p:spPr>
              <p:txBody>
                <a:bodyPr wrap="none" anchor="ctr"/>
                <a:lstStyle/>
                <a:p>
                  <a:pPr>
                    <a:buNone/>
                  </a:pPr>
                  <a:endParaRPr lang="en-US"/>
                </a:p>
              </p:txBody>
            </p:sp>
          </p:grpSp>
        </p:grpSp>
        <p:sp>
          <p:nvSpPr>
            <p:cNvPr id="273" name="Rectangle 414"/>
            <p:cNvSpPr>
              <a:spLocks noChangeArrowheads="1"/>
            </p:cNvSpPr>
            <p:nvPr/>
          </p:nvSpPr>
          <p:spPr bwMode="auto">
            <a:xfrm>
              <a:off x="2451318" y="1879182"/>
              <a:ext cx="381000" cy="304800"/>
            </a:xfrm>
            <a:prstGeom prst="rect">
              <a:avLst/>
            </a:prstGeom>
            <a:solidFill>
              <a:srgbClr val="99CCFF"/>
            </a:solidFill>
            <a:ln w="9525">
              <a:solidFill>
                <a:schemeClr val="tx1"/>
              </a:solidFill>
              <a:miter lim="800000"/>
              <a:headEnd/>
              <a:tailEnd/>
            </a:ln>
            <a:effectLst/>
          </p:spPr>
          <p:txBody>
            <a:bodyPr wrap="none" anchor="ctr"/>
            <a:lstStyle/>
            <a:p>
              <a:pPr>
                <a:buNone/>
              </a:pPr>
              <a:endParaRPr lang="en-US"/>
            </a:p>
          </p:txBody>
        </p:sp>
        <p:sp>
          <p:nvSpPr>
            <p:cNvPr id="274" name="Rectangle 415"/>
            <p:cNvSpPr>
              <a:spLocks noChangeArrowheads="1"/>
            </p:cNvSpPr>
            <p:nvPr/>
          </p:nvSpPr>
          <p:spPr bwMode="auto">
            <a:xfrm>
              <a:off x="851118" y="1879182"/>
              <a:ext cx="381000" cy="304800"/>
            </a:xfrm>
            <a:prstGeom prst="rect">
              <a:avLst/>
            </a:prstGeom>
            <a:solidFill>
              <a:srgbClr val="99CCFF"/>
            </a:solidFill>
            <a:ln w="9525">
              <a:solidFill>
                <a:schemeClr val="tx1"/>
              </a:solidFill>
              <a:miter lim="800000"/>
              <a:headEnd/>
              <a:tailEnd/>
            </a:ln>
            <a:effectLst/>
          </p:spPr>
          <p:txBody>
            <a:bodyPr wrap="none" anchor="ctr"/>
            <a:lstStyle/>
            <a:p>
              <a:pPr>
                <a:buNone/>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Content Placeholder 5"/>
          <p:cNvSpPr>
            <a:spLocks noGrp="1"/>
          </p:cNvSpPr>
          <p:nvPr>
            <p:ph sz="half" idx="2"/>
          </p:nvPr>
        </p:nvSpPr>
        <p:spPr/>
        <p:txBody>
          <a:bodyPr/>
          <a:lstStyle/>
          <a:p>
            <a:r>
              <a:rPr lang="en-US" dirty="0" smtClean="0"/>
              <a:t>Access to critical information for efficient  decision making</a:t>
            </a:r>
          </a:p>
          <a:p>
            <a:r>
              <a:rPr lang="en-US" dirty="0" smtClean="0"/>
              <a:t>Independent Protection Layers</a:t>
            </a:r>
          </a:p>
          <a:p>
            <a:r>
              <a:rPr lang="en-US" dirty="0" smtClean="0"/>
              <a:t>Interface vs. Integrate</a:t>
            </a:r>
          </a:p>
          <a:p>
            <a:r>
              <a:rPr lang="en-US" dirty="0" smtClean="0"/>
              <a:t>Safety Standards and Integration</a:t>
            </a:r>
          </a:p>
          <a:p>
            <a:r>
              <a:rPr lang="en-US" dirty="0" smtClean="0"/>
              <a:t>Advantages of Integration over Interfaces</a:t>
            </a:r>
          </a:p>
          <a:p>
            <a:r>
              <a:rPr lang="en-US" dirty="0" smtClean="0"/>
              <a:t>Integration of Field Devices and Final Elements</a:t>
            </a:r>
          </a:p>
          <a:p>
            <a:r>
              <a:rPr lang="en-US" dirty="0" smtClean="0"/>
              <a:t>Effective response to Abnormal Conditions</a:t>
            </a:r>
          </a:p>
          <a:p>
            <a:r>
              <a:rPr lang="en-US" dirty="0" smtClean="0"/>
              <a:t>Human Factors, the engineering responsibility</a:t>
            </a:r>
          </a:p>
          <a:p>
            <a:r>
              <a:rPr lang="en-US" dirty="0" smtClean="0"/>
              <a:t>Conclusions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2" name="Content Placeholder 11"/>
          <p:cNvSpPr>
            <a:spLocks noGrp="1"/>
          </p:cNvSpPr>
          <p:nvPr>
            <p:ph sz="half" idx="11"/>
          </p:nvPr>
        </p:nvSpPr>
        <p:spPr/>
        <p:txBody>
          <a:bodyPr/>
          <a:lstStyle/>
          <a:p>
            <a:endParaRPr lang="en-US"/>
          </a:p>
        </p:txBody>
      </p:sp>
      <p:sp>
        <p:nvSpPr>
          <p:cNvPr id="13" name="Text Placeholder 12"/>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endParaRPr lang="en-US" smtClean="0"/>
          </a:p>
          <a:p>
            <a:r>
              <a:rPr lang="en-US" smtClean="0"/>
              <a:t>© ABB Group </a:t>
            </a:r>
          </a:p>
          <a:p>
            <a:fld id="{049B9BD9-7CB7-4EA7-833E-010D324E34BB}" type="datetime4">
              <a:rPr lang="en-US" smtClean="0"/>
              <a:pPr/>
              <a:t>November 21, 2011</a:t>
            </a:fld>
            <a:r>
              <a:rPr lang="en-US" smtClean="0"/>
              <a:t> | Slide </a:t>
            </a:r>
            <a:fld id="{FAF54073-3858-489A-8F33-F1B1B63A25D2}" type="slidenum">
              <a:rPr lang="en-US" smtClean="0"/>
              <a:pPr/>
              <a:t>20</a:t>
            </a:fld>
            <a:endParaRPr lang="en-US" smtClean="0"/>
          </a:p>
        </p:txBody>
      </p:sp>
      <p:sp>
        <p:nvSpPr>
          <p:cNvPr id="6147" name="Rectangle 2"/>
          <p:cNvSpPr>
            <a:spLocks noGrp="1" noChangeArrowheads="1"/>
          </p:cNvSpPr>
          <p:nvPr>
            <p:ph type="title"/>
          </p:nvPr>
        </p:nvSpPr>
        <p:spPr/>
        <p:txBody>
          <a:bodyPr/>
          <a:lstStyle/>
          <a:p>
            <a:pPr eaLnBrk="1" hangingPunct="1"/>
            <a:r>
              <a:rPr lang="en-US" dirty="0" smtClean="0"/>
              <a:t>HART and Asset Management/Asset Integrity</a:t>
            </a:r>
            <a:r>
              <a:rPr lang="sv-SE" dirty="0" smtClean="0">
                <a:solidFill>
                  <a:schemeClr val="accent2"/>
                </a:solidFill>
              </a:rPr>
              <a:t/>
            </a:r>
            <a:br>
              <a:rPr lang="sv-SE" dirty="0" smtClean="0">
                <a:solidFill>
                  <a:schemeClr val="accent2"/>
                </a:solidFill>
              </a:rPr>
            </a:br>
            <a:r>
              <a:rPr lang="en-US" dirty="0" smtClean="0">
                <a:solidFill>
                  <a:srgbClr val="FDAC25"/>
                </a:solidFill>
              </a:rPr>
              <a:t>Partial Valve Stroke </a:t>
            </a:r>
            <a:r>
              <a:rPr lang="en-US" dirty="0" smtClean="0">
                <a:solidFill>
                  <a:srgbClr val="FDAC25"/>
                </a:solidFill>
              </a:rPr>
              <a:t>example</a:t>
            </a:r>
            <a:endParaRPr lang="en-US" dirty="0" smtClean="0">
              <a:solidFill>
                <a:srgbClr val="FDAC25"/>
              </a:solidFill>
            </a:endParaRPr>
          </a:p>
        </p:txBody>
      </p:sp>
      <p:sp>
        <p:nvSpPr>
          <p:cNvPr id="6148" name="Rectangle 3"/>
          <p:cNvSpPr>
            <a:spLocks noChangeArrowheads="1"/>
          </p:cNvSpPr>
          <p:nvPr/>
        </p:nvSpPr>
        <p:spPr bwMode="auto">
          <a:xfrm>
            <a:off x="519113" y="1595438"/>
            <a:ext cx="8480425" cy="4638675"/>
          </a:xfrm>
          <a:prstGeom prst="rect">
            <a:avLst/>
          </a:prstGeom>
          <a:noFill/>
          <a:ln w="9525">
            <a:noFill/>
            <a:miter lim="800000"/>
            <a:headEnd/>
            <a:tailEnd/>
          </a:ln>
        </p:spPr>
        <p:txBody>
          <a:bodyPr lIns="0" tIns="0" rIns="0" bIns="0"/>
          <a:lstStyle/>
          <a:p>
            <a:pPr marL="177800" indent="-177800">
              <a:buClr>
                <a:srgbClr val="FF6C00"/>
              </a:buClr>
            </a:pPr>
            <a:endParaRPr lang="en-US"/>
          </a:p>
        </p:txBody>
      </p:sp>
      <p:sp>
        <p:nvSpPr>
          <p:cNvPr id="6149" name="Rectangle 5"/>
          <p:cNvSpPr>
            <a:spLocks noChangeArrowheads="1"/>
          </p:cNvSpPr>
          <p:nvPr/>
        </p:nvSpPr>
        <p:spPr bwMode="auto">
          <a:xfrm>
            <a:off x="663576" y="1593850"/>
            <a:ext cx="4069789" cy="4638675"/>
          </a:xfrm>
          <a:prstGeom prst="rect">
            <a:avLst/>
          </a:prstGeom>
          <a:noFill/>
          <a:ln w="9525">
            <a:noFill/>
            <a:miter lim="800000"/>
            <a:headEnd/>
            <a:tailEnd/>
          </a:ln>
        </p:spPr>
        <p:txBody>
          <a:bodyPr lIns="0" tIns="0" rIns="0" bIns="0"/>
          <a:lstStyle/>
          <a:p>
            <a:pPr marL="177800" indent="-177800">
              <a:buClr>
                <a:srgbClr val="FF6C00"/>
              </a:buClr>
            </a:pPr>
            <a:r>
              <a:rPr lang="en-US" dirty="0" smtClean="0"/>
              <a:t>SIL3 ESD safety valve controller</a:t>
            </a:r>
          </a:p>
          <a:p>
            <a:pPr marL="177800" indent="-177800">
              <a:buClr>
                <a:srgbClr val="FF6C00"/>
              </a:buClr>
            </a:pPr>
            <a:r>
              <a:rPr lang="sv-SE" dirty="0" smtClean="0"/>
              <a:t>Enable integrated PST functionality</a:t>
            </a:r>
            <a:endParaRPr lang="en-US" dirty="0" smtClean="0"/>
          </a:p>
          <a:p>
            <a:pPr marL="177800" indent="-177800">
              <a:buClr>
                <a:srgbClr val="FF6C00"/>
              </a:buClr>
            </a:pPr>
            <a:r>
              <a:rPr lang="en-US" dirty="0" smtClean="0"/>
              <a:t>Launching a PST</a:t>
            </a:r>
          </a:p>
          <a:p>
            <a:pPr marL="539750" lvl="1" indent="-177800">
              <a:buClr>
                <a:srgbClr val="FF6C00"/>
              </a:buClr>
            </a:pPr>
            <a:r>
              <a:rPr lang="en-US" dirty="0" smtClean="0"/>
              <a:t>Manual (DTM)</a:t>
            </a:r>
          </a:p>
          <a:p>
            <a:pPr marL="539750" lvl="1" indent="-177800">
              <a:buClr>
                <a:srgbClr val="FF6C00"/>
              </a:buClr>
            </a:pPr>
            <a:r>
              <a:rPr lang="en-US" dirty="0" smtClean="0"/>
              <a:t>Local buttons</a:t>
            </a:r>
          </a:p>
          <a:p>
            <a:pPr marL="539750" lvl="1" indent="-177800">
              <a:buClr>
                <a:srgbClr val="FF6C00"/>
              </a:buClr>
            </a:pPr>
            <a:r>
              <a:rPr lang="en-US" dirty="0" smtClean="0"/>
              <a:t>Analog Output (set to 16.4mA )</a:t>
            </a:r>
          </a:p>
          <a:p>
            <a:pPr marL="539750" lvl="1" indent="-177800">
              <a:buClr>
                <a:srgbClr val="FF6C00"/>
              </a:buClr>
            </a:pPr>
            <a:r>
              <a:rPr lang="en-US" dirty="0" smtClean="0"/>
              <a:t>Scheduler (DTM)</a:t>
            </a:r>
          </a:p>
        </p:txBody>
      </p:sp>
      <p:pic>
        <p:nvPicPr>
          <p:cNvPr id="9" name="Picture 8" descr="PST DTM RevB - 16"/>
          <p:cNvPicPr>
            <a:picLocks noChangeAspect="1" noChangeArrowheads="1"/>
          </p:cNvPicPr>
          <p:nvPr/>
        </p:nvPicPr>
        <p:blipFill>
          <a:blip r:embed="rId4" cstate="print"/>
          <a:srcRect r="28412" b="21410"/>
          <a:stretch>
            <a:fillRect/>
          </a:stretch>
        </p:blipFill>
        <p:spPr bwMode="auto">
          <a:xfrm>
            <a:off x="4665161" y="1600839"/>
            <a:ext cx="3693532" cy="2734235"/>
          </a:xfrm>
          <a:prstGeom prst="rect">
            <a:avLst/>
          </a:prstGeom>
          <a:noFill/>
          <a:ln w="9525">
            <a:noFill/>
            <a:miter lim="800000"/>
            <a:headEnd/>
            <a:tailEnd/>
          </a:ln>
        </p:spPr>
      </p:pic>
      <p:pic>
        <p:nvPicPr>
          <p:cNvPr id="10" name="Picture 8" descr="PST DTM RevB - 11"/>
          <p:cNvPicPr>
            <a:picLocks noChangeAspect="1" noChangeArrowheads="1"/>
          </p:cNvPicPr>
          <p:nvPr/>
        </p:nvPicPr>
        <p:blipFill>
          <a:blip r:embed="rId5" cstate="print"/>
          <a:srcRect/>
          <a:stretch>
            <a:fillRect/>
          </a:stretch>
        </p:blipFill>
        <p:spPr bwMode="auto">
          <a:xfrm>
            <a:off x="5172731" y="3972109"/>
            <a:ext cx="3293538" cy="202180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are the </a:t>
            </a:r>
            <a:r>
              <a:rPr lang="en-US" dirty="0" smtClean="0"/>
              <a:t>benefits </a:t>
            </a:r>
            <a:r>
              <a:rPr lang="en-US" dirty="0" smtClean="0"/>
              <a:t>of </a:t>
            </a:r>
            <a:r>
              <a:rPr lang="en-US" dirty="0" smtClean="0"/>
              <a:t>ICSS to Operations?</a:t>
            </a:r>
            <a:r>
              <a:rPr lang="en-US" dirty="0" smtClean="0"/>
              <a:t/>
            </a:r>
            <a:br>
              <a:rPr lang="en-US" dirty="0" smtClean="0"/>
            </a:br>
            <a:r>
              <a:rPr lang="en-US" dirty="0" smtClean="0">
                <a:solidFill>
                  <a:srgbClr val="FDAC25"/>
                </a:solidFill>
              </a:rPr>
              <a:t>Better response to abnormal conditions</a:t>
            </a:r>
            <a:endParaRPr lang="en-US" dirty="0"/>
          </a:p>
        </p:txBody>
      </p:sp>
      <p:sp>
        <p:nvSpPr>
          <p:cNvPr id="8" name="Content Placeholder 7"/>
          <p:cNvSpPr>
            <a:spLocks noGrp="1"/>
          </p:cNvSpPr>
          <p:nvPr>
            <p:ph idx="1"/>
          </p:nvPr>
        </p:nvSpPr>
        <p:spPr>
          <a:xfrm>
            <a:off x="4639234" y="1592263"/>
            <a:ext cx="3415553" cy="3867243"/>
          </a:xfrm>
        </p:spPr>
        <p:txBody>
          <a:bodyPr/>
          <a:lstStyle/>
          <a:p>
            <a:pPr eaLnBrk="1" hangingPunct="1">
              <a:spcBef>
                <a:spcPts val="600"/>
              </a:spcBef>
              <a:defRPr/>
            </a:pPr>
            <a:r>
              <a:rPr lang="en-US" dirty="0" smtClean="0"/>
              <a:t>Integrated control and safety system implementations enable end-users to fully leverage the capabilities on the BPCS (800xA)</a:t>
            </a:r>
          </a:p>
          <a:p>
            <a:pPr lvl="1" eaLnBrk="1" hangingPunct="1">
              <a:spcBef>
                <a:spcPts val="600"/>
              </a:spcBef>
              <a:defRPr/>
            </a:pPr>
            <a:r>
              <a:rPr lang="en-US" dirty="0" smtClean="0"/>
              <a:t>Information Management</a:t>
            </a:r>
          </a:p>
          <a:p>
            <a:pPr lvl="1" eaLnBrk="1" hangingPunct="1">
              <a:spcBef>
                <a:spcPts val="600"/>
              </a:spcBef>
              <a:defRPr/>
            </a:pPr>
            <a:r>
              <a:rPr lang="en-US" dirty="0" smtClean="0"/>
              <a:t>Reporting</a:t>
            </a:r>
          </a:p>
          <a:p>
            <a:pPr lvl="1" eaLnBrk="1" hangingPunct="1">
              <a:spcBef>
                <a:spcPts val="600"/>
              </a:spcBef>
              <a:defRPr/>
            </a:pPr>
            <a:r>
              <a:rPr lang="en-US" dirty="0" smtClean="0"/>
              <a:t>Alarm Management</a:t>
            </a:r>
          </a:p>
          <a:p>
            <a:pPr lvl="1" eaLnBrk="1" hangingPunct="1">
              <a:spcBef>
                <a:spcPts val="600"/>
              </a:spcBef>
              <a:defRPr/>
            </a:pPr>
            <a:r>
              <a:rPr lang="en-US" dirty="0" smtClean="0"/>
              <a:t>Sequence Of Events</a:t>
            </a:r>
          </a:p>
          <a:p>
            <a:pPr lvl="1" eaLnBrk="1" hangingPunct="1">
              <a:spcBef>
                <a:spcPts val="600"/>
              </a:spcBef>
              <a:defRPr/>
            </a:pPr>
            <a:r>
              <a:rPr lang="en-US" dirty="0" smtClean="0"/>
              <a:t>Asset Optimization</a:t>
            </a:r>
          </a:p>
          <a:p>
            <a:pPr lvl="1" eaLnBrk="1" hangingPunct="1">
              <a:spcBef>
                <a:spcPts val="600"/>
              </a:spcBef>
              <a:defRPr/>
            </a:pPr>
            <a:r>
              <a:rPr lang="en-US" dirty="0" smtClean="0"/>
              <a:t>Engineering</a:t>
            </a:r>
          </a:p>
          <a:p>
            <a:pPr lvl="1" eaLnBrk="1" hangingPunct="1">
              <a:spcBef>
                <a:spcPts val="600"/>
              </a:spcBef>
              <a:defRPr/>
            </a:pPr>
            <a:r>
              <a:rPr lang="en-US" dirty="0" smtClean="0"/>
              <a:t>Etc</a:t>
            </a:r>
          </a:p>
          <a:p>
            <a:endParaRPr lang="en-US" dirty="0"/>
          </a:p>
        </p:txBody>
      </p:sp>
      <p:sp>
        <p:nvSpPr>
          <p:cNvPr id="4" name="Footer Placeholder 3"/>
          <p:cNvSpPr>
            <a:spLocks noGrp="1"/>
          </p:cNvSpPr>
          <p:nvPr>
            <p:ph type="ftr" sz="quarter" idx="10"/>
          </p:nvPr>
        </p:nvSpPr>
        <p:spPr/>
        <p:txBody>
          <a:bodyPr/>
          <a:lstStyle/>
          <a:p>
            <a:endParaRPr lang="en-US" smtClean="0"/>
          </a:p>
          <a:p>
            <a:r>
              <a:rPr lang="en-US" smtClean="0"/>
              <a:t>© ABB Group </a:t>
            </a:r>
          </a:p>
          <a:p>
            <a:fld id="{665EEA3E-957A-4FF5-AAD1-48B0E8C40626}" type="datetime4">
              <a:rPr lang="en-US" smtClean="0"/>
              <a:pPr/>
              <a:t>November 21, 2011</a:t>
            </a:fld>
            <a:r>
              <a:rPr lang="en-US" smtClean="0"/>
              <a:t> | Slide </a:t>
            </a:r>
            <a:fld id="{3117306C-C894-4A0E-A557-D9F2CC1357F1}" type="slidenum">
              <a:rPr lang="en-US" smtClean="0"/>
              <a:pPr/>
              <a:t>21</a:t>
            </a:fld>
            <a:endParaRPr lang="en-US" dirty="0"/>
          </a:p>
        </p:txBody>
      </p:sp>
      <p:pic>
        <p:nvPicPr>
          <p:cNvPr id="9" name="Picture 18"/>
          <p:cNvPicPr>
            <a:picLocks noChangeAspect="1" noChangeArrowheads="1"/>
          </p:cNvPicPr>
          <p:nvPr/>
        </p:nvPicPr>
        <p:blipFill>
          <a:blip r:embed="rId2" cstate="print"/>
          <a:srcRect l="23563" t="3094" r="14724" b="3628"/>
          <a:stretch>
            <a:fillRect/>
          </a:stretch>
        </p:blipFill>
        <p:spPr bwMode="auto">
          <a:xfrm>
            <a:off x="1476375" y="1572137"/>
            <a:ext cx="3074279" cy="2252151"/>
          </a:xfrm>
          <a:prstGeom prst="rect">
            <a:avLst/>
          </a:prstGeom>
          <a:noFill/>
          <a:ln w="9525" algn="ctr">
            <a:noFill/>
            <a:miter lim="800000"/>
            <a:headEnd/>
            <a:tailEnd/>
          </a:ln>
          <a:effectLst/>
        </p:spPr>
      </p:pic>
      <p:sp>
        <p:nvSpPr>
          <p:cNvPr id="10" name="Rounded Rectangle 9"/>
          <p:cNvSpPr/>
          <p:nvPr/>
        </p:nvSpPr>
        <p:spPr bwMode="auto">
          <a:xfrm>
            <a:off x="1074057" y="5503004"/>
            <a:ext cx="6818085" cy="624113"/>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chemeClr val="accent1"/>
            </a:solidFill>
            <a:prstDash val="solid"/>
            <a:round/>
            <a:headEnd type="none" w="med" len="med"/>
            <a:tailEnd type="none" w="med" len="med"/>
          </a:ln>
          <a:effectLst>
            <a:reflection blurRad="6350" stA="50000" endA="300" endPos="55500" dist="50800" dir="5400000" sy="-100000" algn="bl" rotWithShape="0"/>
          </a:effectLst>
        </p:spPr>
        <p:txBody>
          <a:bodyPr lIns="0" tIns="0" rIns="0" bIns="0"/>
          <a:lstStyle/>
          <a:p>
            <a:pPr marL="182563" indent="-182563" algn="ctr">
              <a:buNone/>
              <a:defRPr/>
            </a:pPr>
            <a:r>
              <a:rPr lang="en-US" dirty="0" smtClean="0">
                <a:solidFill>
                  <a:schemeClr val="bg1"/>
                </a:solidFill>
              </a:rPr>
              <a:t>Integration must be designed to avoid Common Cause Failures</a:t>
            </a:r>
          </a:p>
          <a:p>
            <a:pPr marL="182563" indent="-182563" algn="ctr">
              <a:buFont typeface="Wingdings" pitchFamily="2" charset="2"/>
              <a:buNone/>
              <a:defRPr/>
            </a:pPr>
            <a:endParaRPr lang="en-US" dirty="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82" name="Picture 2"/>
          <p:cNvPicPr>
            <a:picLocks noChangeAspect="1" noChangeArrowheads="1"/>
          </p:cNvPicPr>
          <p:nvPr/>
        </p:nvPicPr>
        <p:blipFill>
          <a:blip r:embed="rId3" cstate="print"/>
          <a:srcRect/>
          <a:stretch>
            <a:fillRect/>
          </a:stretch>
        </p:blipFill>
        <p:spPr bwMode="auto">
          <a:xfrm>
            <a:off x="1030516" y="1545364"/>
            <a:ext cx="3468914" cy="2339383"/>
          </a:xfrm>
          <a:prstGeom prst="rect">
            <a:avLst/>
          </a:prstGeom>
          <a:noFill/>
          <a:ln w="9525">
            <a:noFill/>
            <a:miter lim="800000"/>
            <a:headEnd/>
            <a:tailEnd/>
          </a:ln>
        </p:spPr>
      </p:pic>
      <p:sp>
        <p:nvSpPr>
          <p:cNvPr id="8" name="Footer Placeholder 3"/>
          <p:cNvSpPr>
            <a:spLocks noGrp="1"/>
          </p:cNvSpPr>
          <p:nvPr>
            <p:ph type="ftr" sz="quarter" idx="10"/>
          </p:nvPr>
        </p:nvSpPr>
        <p:spPr/>
        <p:txBody>
          <a:bodyPr/>
          <a:lstStyle/>
          <a:p>
            <a:endParaRPr lang="en-US" dirty="0"/>
          </a:p>
          <a:p>
            <a:r>
              <a:rPr lang="en-US" dirty="0"/>
              <a:t>© ABB Group </a:t>
            </a:r>
          </a:p>
          <a:p>
            <a:fld id="{665EEA3E-957A-4FF5-AAD1-48B0E8C40626}" type="datetime4">
              <a:rPr lang="en-US"/>
              <a:pPr/>
              <a:t>November 21, 2011</a:t>
            </a:fld>
            <a:r>
              <a:rPr lang="en-US" dirty="0"/>
              <a:t> | Slide </a:t>
            </a:r>
            <a:fld id="{5948A1D5-D06B-4DAC-9BB7-638E8502A9F0}" type="slidenum">
              <a:rPr lang="en-US"/>
              <a:pPr/>
              <a:t>22</a:t>
            </a:fld>
            <a:endParaRPr lang="en-US" dirty="0"/>
          </a:p>
        </p:txBody>
      </p:sp>
      <p:sp>
        <p:nvSpPr>
          <p:cNvPr id="2160642" name="Rectangle 2"/>
          <p:cNvSpPr>
            <a:spLocks noGrp="1" noChangeArrowheads="1"/>
          </p:cNvSpPr>
          <p:nvPr>
            <p:ph type="title"/>
          </p:nvPr>
        </p:nvSpPr>
        <p:spPr/>
        <p:txBody>
          <a:bodyPr/>
          <a:lstStyle/>
          <a:p>
            <a:r>
              <a:rPr lang="en-US" dirty="0" smtClean="0"/>
              <a:t>Thanks to a Common Operation Environment…</a:t>
            </a:r>
            <a:r>
              <a:rPr lang="en-US" dirty="0">
                <a:solidFill>
                  <a:srgbClr val="FF6C00"/>
                </a:solidFill>
              </a:rPr>
              <a:t/>
            </a:r>
            <a:br>
              <a:rPr lang="en-US" dirty="0">
                <a:solidFill>
                  <a:srgbClr val="FF6C00"/>
                </a:solidFill>
              </a:rPr>
            </a:br>
            <a:r>
              <a:rPr lang="en-US" dirty="0" smtClean="0">
                <a:solidFill>
                  <a:srgbClr val="FDAC25"/>
                </a:solidFill>
              </a:rPr>
              <a:t>…Operator can take timely action</a:t>
            </a:r>
            <a:endParaRPr lang="en-US" dirty="0">
              <a:solidFill>
                <a:srgbClr val="FDAC25"/>
              </a:solidFill>
            </a:endParaRPr>
          </a:p>
        </p:txBody>
      </p:sp>
      <p:pic>
        <p:nvPicPr>
          <p:cNvPr id="2990083" name="Picture 3"/>
          <p:cNvPicPr>
            <a:picLocks noChangeAspect="1" noChangeArrowheads="1"/>
          </p:cNvPicPr>
          <p:nvPr/>
        </p:nvPicPr>
        <p:blipFill>
          <a:blip r:embed="rId4" cstate="print"/>
          <a:srcRect/>
          <a:stretch>
            <a:fillRect/>
          </a:stretch>
        </p:blipFill>
        <p:spPr bwMode="auto">
          <a:xfrm>
            <a:off x="2452914" y="2534946"/>
            <a:ext cx="3788229" cy="2554724"/>
          </a:xfrm>
          <a:prstGeom prst="rect">
            <a:avLst/>
          </a:prstGeom>
          <a:noFill/>
          <a:ln w="9525">
            <a:noFill/>
            <a:miter lim="800000"/>
            <a:headEnd/>
            <a:tailEnd/>
          </a:ln>
        </p:spPr>
      </p:pic>
      <p:pic>
        <p:nvPicPr>
          <p:cNvPr id="2990084" name="Picture 4"/>
          <p:cNvPicPr>
            <a:picLocks noChangeAspect="1" noChangeArrowheads="1"/>
          </p:cNvPicPr>
          <p:nvPr/>
        </p:nvPicPr>
        <p:blipFill>
          <a:blip r:embed="rId5" cstate="print"/>
          <a:srcRect/>
          <a:stretch>
            <a:fillRect/>
          </a:stretch>
        </p:blipFill>
        <p:spPr bwMode="auto">
          <a:xfrm>
            <a:off x="4804230" y="3489205"/>
            <a:ext cx="3133684" cy="2113310"/>
          </a:xfrm>
          <a:prstGeom prst="rect">
            <a:avLst/>
          </a:prstGeom>
          <a:noFill/>
          <a:ln w="9525">
            <a:noFill/>
            <a:miter lim="800000"/>
            <a:headEnd/>
            <a:tailEnd/>
          </a:ln>
        </p:spPr>
      </p:pic>
      <p:sp>
        <p:nvSpPr>
          <p:cNvPr id="9" name="Rounded Rectangle 8"/>
          <p:cNvSpPr/>
          <p:nvPr/>
        </p:nvSpPr>
        <p:spPr bwMode="auto">
          <a:xfrm>
            <a:off x="1074057" y="5675088"/>
            <a:ext cx="6818085" cy="624113"/>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chemeClr val="accent1"/>
            </a:solidFill>
            <a:prstDash val="solid"/>
            <a:round/>
            <a:headEnd type="none" w="med" len="med"/>
            <a:tailEnd type="none" w="med" len="med"/>
          </a:ln>
          <a:effectLst>
            <a:reflection blurRad="6350" stA="50000" endA="300" endPos="55500" dist="50800" dir="5400000" sy="-100000" algn="bl" rotWithShape="0"/>
          </a:effectLst>
        </p:spPr>
        <p:txBody>
          <a:bodyPr lIns="0" tIns="0" rIns="0" bIns="0"/>
          <a:lstStyle/>
          <a:p>
            <a:pPr marL="182563" indent="-182563" algn="ctr">
              <a:buNone/>
              <a:defRPr/>
            </a:pPr>
            <a:r>
              <a:rPr lang="en-US" dirty="0" smtClean="0">
                <a:solidFill>
                  <a:schemeClr val="bg1"/>
                </a:solidFill>
              </a:rPr>
              <a:t>Monitor the Process and respond to Abnormal Conditions </a:t>
            </a:r>
            <a:endParaRPr lang="en-US" dirty="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Efficient and Effective Troubleshooting</a:t>
            </a:r>
            <a:r>
              <a:rPr lang="en-US" dirty="0" smtClean="0">
                <a:solidFill>
                  <a:schemeClr val="accent1"/>
                </a:solidFill>
              </a:rPr>
              <a:t/>
            </a:r>
            <a:br>
              <a:rPr lang="en-US" dirty="0" smtClean="0">
                <a:solidFill>
                  <a:schemeClr val="accent1"/>
                </a:solidFill>
              </a:rPr>
            </a:br>
            <a:r>
              <a:rPr lang="en-US" dirty="0" smtClean="0">
                <a:solidFill>
                  <a:srgbClr val="FDAC25"/>
                </a:solidFill>
              </a:rPr>
              <a:t>Safety relevant information is readily available</a:t>
            </a:r>
            <a:endParaRPr lang="en-US" dirty="0"/>
          </a:p>
        </p:txBody>
      </p:sp>
      <p:sp>
        <p:nvSpPr>
          <p:cNvPr id="8" name="Content Placeholder 7"/>
          <p:cNvSpPr>
            <a:spLocks noGrp="1"/>
          </p:cNvSpPr>
          <p:nvPr>
            <p:ph idx="1"/>
          </p:nvPr>
        </p:nvSpPr>
        <p:spPr>
          <a:xfrm>
            <a:off x="4639234" y="1592263"/>
            <a:ext cx="3563472" cy="4875772"/>
          </a:xfrm>
        </p:spPr>
        <p:txBody>
          <a:bodyPr/>
          <a:lstStyle/>
          <a:p>
            <a:r>
              <a:rPr lang="en-US" dirty="0" smtClean="0"/>
              <a:t>Alarms, Events, Audit Trail, and SOE displays for root cause analysis </a:t>
            </a:r>
          </a:p>
          <a:p>
            <a:r>
              <a:rPr lang="en-US" dirty="0" smtClean="0"/>
              <a:t>Real-time information </a:t>
            </a:r>
          </a:p>
          <a:p>
            <a:r>
              <a:rPr lang="en-US" dirty="0" smtClean="0"/>
              <a:t>Standard functionality for inhibiting of specific safety functions </a:t>
            </a:r>
          </a:p>
          <a:p>
            <a:r>
              <a:rPr lang="en-US" dirty="0" smtClean="0"/>
              <a:t>Status supervision of Safety System Elements </a:t>
            </a:r>
          </a:p>
          <a:p>
            <a:r>
              <a:rPr lang="en-US" dirty="0" smtClean="0"/>
              <a:t>Flexible Report Creation and Scheduling</a:t>
            </a:r>
          </a:p>
          <a:p>
            <a:pPr lvl="1"/>
            <a:r>
              <a:rPr lang="en-US" dirty="0" smtClean="0"/>
              <a:t>Valve Leak Test, Verification, Automatic Shutdown Reporting, SIL </a:t>
            </a:r>
            <a:r>
              <a:rPr lang="en-US" dirty="0" smtClean="0"/>
              <a:t>status</a:t>
            </a:r>
            <a:endParaRPr lang="en-US" dirty="0" smtClean="0"/>
          </a:p>
        </p:txBody>
      </p:sp>
      <p:sp>
        <p:nvSpPr>
          <p:cNvPr id="4" name="Footer Placeholder 3"/>
          <p:cNvSpPr>
            <a:spLocks noGrp="1"/>
          </p:cNvSpPr>
          <p:nvPr>
            <p:ph type="ftr" sz="quarter" idx="10"/>
          </p:nvPr>
        </p:nvSpPr>
        <p:spPr/>
        <p:txBody>
          <a:bodyPr/>
          <a:lstStyle/>
          <a:p>
            <a:endParaRPr lang="en-US" smtClean="0"/>
          </a:p>
          <a:p>
            <a:r>
              <a:rPr lang="en-US" smtClean="0"/>
              <a:t>© ABB Group </a:t>
            </a:r>
          </a:p>
          <a:p>
            <a:fld id="{665EEA3E-957A-4FF5-AAD1-48B0E8C40626}" type="datetime4">
              <a:rPr lang="en-US" smtClean="0"/>
              <a:pPr/>
              <a:t>November 21, 2011</a:t>
            </a:fld>
            <a:r>
              <a:rPr lang="en-US" smtClean="0"/>
              <a:t> | Slide </a:t>
            </a:r>
            <a:fld id="{3117306C-C894-4A0E-A557-D9F2CC1357F1}" type="slidenum">
              <a:rPr lang="en-US" smtClean="0"/>
              <a:pPr/>
              <a:t>23</a:t>
            </a:fld>
            <a:endParaRPr lang="en-US" dirty="0"/>
          </a:p>
        </p:txBody>
      </p:sp>
      <p:pic>
        <p:nvPicPr>
          <p:cNvPr id="11" name="Picture 18"/>
          <p:cNvPicPr>
            <a:picLocks noChangeAspect="1" noChangeArrowheads="1"/>
          </p:cNvPicPr>
          <p:nvPr/>
        </p:nvPicPr>
        <p:blipFill>
          <a:blip r:embed="rId2" cstate="print"/>
          <a:srcRect l="6868" r="12526"/>
          <a:stretch>
            <a:fillRect/>
          </a:stretch>
        </p:blipFill>
        <p:spPr bwMode="auto">
          <a:xfrm>
            <a:off x="1476375" y="1592263"/>
            <a:ext cx="3024188" cy="1819275"/>
          </a:xfrm>
          <a:prstGeom prst="rect">
            <a:avLst/>
          </a:prstGeom>
          <a:noFill/>
          <a:ln w="9525" algn="ctr">
            <a:noFill/>
            <a:miter lim="800000"/>
            <a:headEnd/>
            <a:tailEnd/>
          </a:ln>
          <a:effectLst/>
        </p:spPr>
      </p:pic>
      <p:pic>
        <p:nvPicPr>
          <p:cNvPr id="12" name="Picture 5" descr="Group display with force on detector"/>
          <p:cNvPicPr>
            <a:picLocks noChangeAspect="1" noChangeArrowheads="1"/>
          </p:cNvPicPr>
          <p:nvPr/>
        </p:nvPicPr>
        <p:blipFill>
          <a:blip r:embed="rId3" cstate="print"/>
          <a:srcRect/>
          <a:stretch>
            <a:fillRect/>
          </a:stretch>
        </p:blipFill>
        <p:spPr bwMode="auto">
          <a:xfrm>
            <a:off x="1039813" y="2835275"/>
            <a:ext cx="2619375" cy="1978025"/>
          </a:xfrm>
          <a:prstGeom prst="rect">
            <a:avLst/>
          </a:prstGeom>
          <a:noFill/>
        </p:spPr>
      </p:pic>
      <p:pic>
        <p:nvPicPr>
          <p:cNvPr id="13" name="Picture 6"/>
          <p:cNvPicPr>
            <a:picLocks noChangeAspect="1" noChangeArrowheads="1"/>
          </p:cNvPicPr>
          <p:nvPr/>
        </p:nvPicPr>
        <p:blipFill>
          <a:blip r:embed="rId4" cstate="print"/>
          <a:srcRect/>
          <a:stretch>
            <a:fillRect/>
          </a:stretch>
        </p:blipFill>
        <p:spPr bwMode="auto">
          <a:xfrm>
            <a:off x="1938338" y="3968750"/>
            <a:ext cx="2562225" cy="222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It’s all about safe operations…</a:t>
            </a:r>
            <a:endParaRPr lang="en-US" dirty="0"/>
          </a:p>
        </p:txBody>
      </p:sp>
      <p:pic>
        <p:nvPicPr>
          <p:cNvPr id="8" name="Content Placeholder 7" descr="_44721568_piper_alpha_226170.jpg"/>
          <p:cNvPicPr>
            <a:picLocks noGrp="1" noChangeAspect="1"/>
          </p:cNvPicPr>
          <p:nvPr>
            <p:ph sz="half" idx="2"/>
          </p:nvPr>
        </p:nvPicPr>
        <p:blipFill>
          <a:blip r:embed="rId2" cstate="print"/>
          <a:stretch>
            <a:fillRect/>
          </a:stretch>
        </p:blipFill>
        <p:spPr>
          <a:xfrm>
            <a:off x="5960819" y="1592263"/>
            <a:ext cx="2967281" cy="2232025"/>
          </a:xfrm>
        </p:spPr>
      </p:pic>
      <p:sp>
        <p:nvSpPr>
          <p:cNvPr id="19" name="Text Placeholder 18"/>
          <p:cNvSpPr>
            <a:spLocks noGrp="1"/>
          </p:cNvSpPr>
          <p:nvPr>
            <p:ph type="body" sz="quarter" idx="12"/>
          </p:nvPr>
        </p:nvSpPr>
        <p:spPr/>
        <p:txBody>
          <a:bodyPr/>
          <a:lstStyle/>
          <a:p>
            <a:r>
              <a:rPr lang="en-US" dirty="0" smtClean="0"/>
              <a:t>If you think safety </a:t>
            </a:r>
            <a:r>
              <a:rPr lang="en-US" dirty="0" smtClean="0"/>
              <a:t>is </a:t>
            </a:r>
            <a:r>
              <a:rPr lang="en-US" dirty="0" smtClean="0"/>
              <a:t>expensive…</a:t>
            </a:r>
            <a:endParaRPr lang="en-US" dirty="0"/>
          </a:p>
        </p:txBody>
      </p:sp>
      <p:pic>
        <p:nvPicPr>
          <p:cNvPr id="11" name="Content Placeholder 10" descr="00399324.jpg"/>
          <p:cNvPicPr>
            <a:picLocks noGrp="1" noChangeAspect="1"/>
          </p:cNvPicPr>
          <p:nvPr>
            <p:ph sz="half" idx="11"/>
          </p:nvPr>
        </p:nvPicPr>
        <p:blipFill>
          <a:blip r:embed="rId3" cstate="print"/>
          <a:srcRect l="1606" r="10212"/>
          <a:stretch>
            <a:fillRect/>
          </a:stretch>
        </p:blipFill>
        <p:spPr>
          <a:xfrm>
            <a:off x="5974597" y="3968751"/>
            <a:ext cx="2953503" cy="2232024"/>
          </a:xfrm>
          <a:ln>
            <a:solidFill>
              <a:schemeClr val="tx1"/>
            </a:solidFill>
          </a:ln>
        </p:spPr>
      </p:pic>
      <p:sp>
        <p:nvSpPr>
          <p:cNvPr id="9" name="TextBox 8"/>
          <p:cNvSpPr txBox="1"/>
          <p:nvPr/>
        </p:nvSpPr>
        <p:spPr>
          <a:xfrm>
            <a:off x="1476375" y="1592263"/>
            <a:ext cx="4115614" cy="4524315"/>
          </a:xfrm>
          <a:prstGeom prst="rect">
            <a:avLst/>
          </a:prstGeom>
          <a:noFill/>
        </p:spPr>
        <p:txBody>
          <a:bodyPr wrap="square" rtlCol="0">
            <a:spAutoFit/>
          </a:bodyPr>
          <a:lstStyle/>
          <a:p>
            <a:pPr>
              <a:buNone/>
            </a:pPr>
            <a:r>
              <a:rPr lang="en-US" dirty="0" smtClean="0"/>
              <a:t>It is critical for an operator to sustain a high level of alertness and understanding of the progress through the production cycle during the slow times and, at the same time, have real-time access to critical information in context to be able to make correct decisions immediately when circumstances dictate. </a:t>
            </a:r>
          </a:p>
          <a:p>
            <a:pPr>
              <a:buNone/>
            </a:pPr>
            <a:r>
              <a:rPr lang="en-US" dirty="0" smtClean="0"/>
              <a:t>This is the challenge operators face in the process industries and the reason why operational errors are the highest single cause for unscheduled slowdowns and shutdowns.</a:t>
            </a:r>
          </a:p>
          <a:p>
            <a:endParaRPr lang="en-US" dirty="0"/>
          </a:p>
        </p:txBody>
      </p:sp>
      <p:sp>
        <p:nvSpPr>
          <p:cNvPr id="10" name="Rectangle 9"/>
          <p:cNvSpPr/>
          <p:nvPr/>
        </p:nvSpPr>
        <p:spPr>
          <a:xfrm>
            <a:off x="1048871" y="5871464"/>
            <a:ext cx="4975411" cy="523220"/>
          </a:xfrm>
          <a:prstGeom prst="rect">
            <a:avLst/>
          </a:prstGeom>
        </p:spPr>
        <p:txBody>
          <a:bodyPr wrap="square">
            <a:spAutoFit/>
          </a:bodyPr>
          <a:lstStyle/>
          <a:p>
            <a:pPr>
              <a:buNone/>
            </a:pPr>
            <a:r>
              <a:rPr lang="en-US" sz="1400" dirty="0" smtClean="0"/>
              <a:t>Source ARC View June 2011 Improving </a:t>
            </a:r>
            <a:r>
              <a:rPr lang="en-US" sz="1400" dirty="0" smtClean="0"/>
              <a:t>Operational Performance </a:t>
            </a:r>
            <a:r>
              <a:rPr lang="en-US" sz="1400" dirty="0" smtClean="0"/>
              <a:t>by Improving </a:t>
            </a:r>
            <a:r>
              <a:rPr lang="en-US" sz="1400" dirty="0" smtClean="0"/>
              <a:t>the Operator Experience</a:t>
            </a:r>
            <a:endParaRPr lang="en-US" sz="1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safety standards?</a:t>
            </a:r>
            <a:endParaRPr lang="en-US" dirty="0"/>
          </a:p>
        </p:txBody>
      </p:sp>
      <p:sp>
        <p:nvSpPr>
          <p:cNvPr id="3" name="Content Placeholder 2"/>
          <p:cNvSpPr>
            <a:spLocks noGrp="1"/>
          </p:cNvSpPr>
          <p:nvPr>
            <p:ph sz="half" idx="2"/>
          </p:nvPr>
        </p:nvSpPr>
        <p:spPr/>
        <p:txBody>
          <a:bodyPr/>
          <a:lstStyle/>
          <a:p>
            <a:r>
              <a:rPr lang="en-US" dirty="0" smtClean="0"/>
              <a:t>The operator should be given enough information on one display to rapidly convey critical information. </a:t>
            </a:r>
          </a:p>
          <a:p>
            <a:r>
              <a:rPr lang="en-US" dirty="0" smtClean="0"/>
              <a:t>Display consistency is important and </a:t>
            </a:r>
          </a:p>
          <a:p>
            <a:pPr lvl="1"/>
            <a:r>
              <a:rPr lang="en-US" dirty="0" smtClean="0"/>
              <a:t>methods, </a:t>
            </a:r>
          </a:p>
          <a:p>
            <a:pPr lvl="1"/>
            <a:r>
              <a:rPr lang="en-US" dirty="0" smtClean="0"/>
              <a:t>alarm conventions </a:t>
            </a:r>
          </a:p>
          <a:p>
            <a:pPr lvl="1"/>
            <a:r>
              <a:rPr lang="en-US" dirty="0" smtClean="0"/>
              <a:t>and display components used </a:t>
            </a:r>
          </a:p>
          <a:p>
            <a:r>
              <a:rPr lang="en-US" dirty="0" smtClean="0"/>
              <a:t>should be consistent with the BPCS displays.</a:t>
            </a:r>
          </a:p>
          <a:p>
            <a:endParaRPr lang="en-US" dirty="0"/>
          </a:p>
        </p:txBody>
      </p:sp>
      <p:sp>
        <p:nvSpPr>
          <p:cNvPr id="9" name="Content Placeholder 8"/>
          <p:cNvSpPr>
            <a:spLocks noGrp="1"/>
          </p:cNvSpPr>
          <p:nvPr>
            <p:ph sz="half" idx="11"/>
          </p:nvPr>
        </p:nvSpPr>
        <p:spPr/>
        <p:txBody>
          <a:bodyPr/>
          <a:lstStyle/>
          <a:p>
            <a:endParaRPr lang="en-US"/>
          </a:p>
        </p:txBody>
      </p:sp>
      <p:sp>
        <p:nvSpPr>
          <p:cNvPr id="5" name="Text Placeholder 4"/>
          <p:cNvSpPr>
            <a:spLocks noGrp="1"/>
          </p:cNvSpPr>
          <p:nvPr>
            <p:ph type="body" sz="quarter" idx="12"/>
          </p:nvPr>
        </p:nvSpPr>
        <p:spPr/>
        <p:txBody>
          <a:bodyPr/>
          <a:lstStyle/>
          <a:p>
            <a:r>
              <a:rPr lang="en-US" dirty="0" smtClean="0"/>
              <a:t>Is already in IEC61511</a:t>
            </a:r>
            <a:r>
              <a:rPr lang="en-US" dirty="0" smtClean="0"/>
              <a:t>, 11.7.1.1</a:t>
            </a:r>
          </a:p>
          <a:p>
            <a:endParaRPr lang="en-US" dirty="0"/>
          </a:p>
        </p:txBody>
      </p:sp>
      <p:sp>
        <p:nvSpPr>
          <p:cNvPr id="6" name="Rectangle 5"/>
          <p:cNvSpPr/>
          <p:nvPr/>
        </p:nvSpPr>
        <p:spPr>
          <a:xfrm>
            <a:off x="1289243" y="6087810"/>
            <a:ext cx="1684564" cy="264688"/>
          </a:xfrm>
          <a:prstGeom prst="rect">
            <a:avLst/>
          </a:prstGeom>
        </p:spPr>
        <p:txBody>
          <a:bodyPr wrap="none">
            <a:spAutoFit/>
          </a:bodyPr>
          <a:lstStyle/>
          <a:p>
            <a:pPr>
              <a:lnSpc>
                <a:spcPct val="80000"/>
              </a:lnSpc>
              <a:buNone/>
            </a:pPr>
            <a:r>
              <a:rPr lang="en-US" sz="1400" dirty="0" smtClean="0"/>
              <a:t>Source: IEC </a:t>
            </a:r>
            <a:r>
              <a:rPr lang="en-US" sz="1400" dirty="0" smtClean="0"/>
              <a:t>61511</a:t>
            </a:r>
            <a:endParaRPr lang="en-US" sz="1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35314" y="5878285"/>
            <a:ext cx="4083169" cy="261610"/>
          </a:xfrm>
          <a:prstGeom prst="rect">
            <a:avLst/>
          </a:prstGeom>
          <a:noFill/>
        </p:spPr>
        <p:txBody>
          <a:bodyPr wrap="none" rtlCol="0">
            <a:spAutoFit/>
          </a:bodyPr>
          <a:lstStyle/>
          <a:p>
            <a:pPr>
              <a:buNone/>
            </a:pPr>
            <a:r>
              <a:rPr lang="en-US" sz="1100" dirty="0" smtClean="0"/>
              <a:t>Source: ARC </a:t>
            </a:r>
            <a:r>
              <a:rPr lang="en-US" sz="1100" dirty="0" smtClean="0"/>
              <a:t>The Coming Wave of  Safety Systems Migration</a:t>
            </a:r>
            <a:endParaRPr lang="en-US" sz="1100" dirty="0"/>
          </a:p>
        </p:txBody>
      </p:sp>
      <p:pic>
        <p:nvPicPr>
          <p:cNvPr id="6" name="Picture 18"/>
          <p:cNvPicPr>
            <a:picLocks noChangeAspect="1" noChangeArrowheads="1"/>
          </p:cNvPicPr>
          <p:nvPr/>
        </p:nvPicPr>
        <p:blipFill>
          <a:blip r:embed="rId2" cstate="print"/>
          <a:srcRect/>
          <a:stretch>
            <a:fillRect/>
          </a:stretch>
        </p:blipFill>
        <p:spPr bwMode="auto">
          <a:xfrm>
            <a:off x="4639161" y="1584703"/>
            <a:ext cx="3057128" cy="2239586"/>
          </a:xfrm>
          <a:prstGeom prst="rect">
            <a:avLst/>
          </a:prstGeom>
          <a:noFill/>
          <a:ln w="9525" algn="ctr">
            <a:noFill/>
            <a:miter lim="800000"/>
            <a:headEnd/>
            <a:tailEnd/>
          </a:ln>
          <a:effectLst/>
        </p:spPr>
      </p:pic>
      <p:sp>
        <p:nvSpPr>
          <p:cNvPr id="9219" name="Title 3"/>
          <p:cNvSpPr>
            <a:spLocks noGrp="1"/>
          </p:cNvSpPr>
          <p:nvPr>
            <p:ph type="title"/>
          </p:nvPr>
        </p:nvSpPr>
        <p:spPr/>
        <p:txBody>
          <a:bodyPr/>
          <a:lstStyle/>
          <a:p>
            <a:r>
              <a:rPr lang="en-US" dirty="0" smtClean="0"/>
              <a:t>Are ICSS Good, Bad or Ugly?</a:t>
            </a:r>
            <a:br>
              <a:rPr lang="en-US" dirty="0" smtClean="0"/>
            </a:br>
            <a:r>
              <a:rPr lang="en-US" dirty="0" smtClean="0">
                <a:solidFill>
                  <a:srgbClr val="FDAC25"/>
                </a:solidFill>
              </a:rPr>
              <a:t>Advantages </a:t>
            </a:r>
            <a:r>
              <a:rPr lang="en-US" dirty="0" smtClean="0">
                <a:solidFill>
                  <a:srgbClr val="FDAC25"/>
                </a:solidFill>
              </a:rPr>
              <a:t>and Challenges</a:t>
            </a:r>
          </a:p>
        </p:txBody>
      </p:sp>
      <p:sp>
        <p:nvSpPr>
          <p:cNvPr id="9220" name="Content Placeholder 4"/>
          <p:cNvSpPr>
            <a:spLocks noGrp="1"/>
          </p:cNvSpPr>
          <p:nvPr>
            <p:ph sz="half" idx="1"/>
          </p:nvPr>
        </p:nvSpPr>
        <p:spPr/>
        <p:txBody>
          <a:bodyPr/>
          <a:lstStyle/>
          <a:p>
            <a:r>
              <a:rPr lang="en-US" sz="1800" dirty="0" smtClean="0"/>
              <a:t>Lower engineering &amp; lifecycle cost</a:t>
            </a:r>
          </a:p>
          <a:p>
            <a:r>
              <a:rPr lang="en-US" sz="1800" dirty="0" smtClean="0"/>
              <a:t>Lower training &amp; maintenance expenses</a:t>
            </a:r>
          </a:p>
          <a:p>
            <a:r>
              <a:rPr lang="en-US" sz="1800" dirty="0" smtClean="0"/>
              <a:t>Easier time synchronization</a:t>
            </a:r>
          </a:p>
          <a:p>
            <a:r>
              <a:rPr lang="en-US" sz="1800" dirty="0" smtClean="0"/>
              <a:t>Improved asset &amp; event management</a:t>
            </a:r>
          </a:p>
          <a:p>
            <a:endParaRPr lang="en-US" sz="1800" dirty="0" smtClean="0"/>
          </a:p>
        </p:txBody>
      </p:sp>
      <p:sp>
        <p:nvSpPr>
          <p:cNvPr id="8196" name="Content Placeholder 5"/>
          <p:cNvSpPr>
            <a:spLocks noGrp="1"/>
          </p:cNvSpPr>
          <p:nvPr>
            <p:ph sz="half" idx="2"/>
          </p:nvPr>
        </p:nvSpPr>
        <p:spPr/>
        <p:txBody>
          <a:bodyPr/>
          <a:lstStyle/>
          <a:p>
            <a:r>
              <a:rPr lang="en-US" sz="1800" dirty="0" smtClean="0">
                <a:solidFill>
                  <a:srgbClr val="FF0000"/>
                </a:solidFill>
              </a:rPr>
              <a:t>Increased risk of common cause failures</a:t>
            </a:r>
          </a:p>
          <a:p>
            <a:r>
              <a:rPr lang="en-US" sz="1800" dirty="0" smtClean="0">
                <a:solidFill>
                  <a:srgbClr val="FF0000"/>
                </a:solidFill>
              </a:rPr>
              <a:t>Need careful design to ensure that BPCS failure does not affect SIS </a:t>
            </a:r>
          </a:p>
          <a:p>
            <a:r>
              <a:rPr lang="en-US" sz="1800" dirty="0" smtClean="0">
                <a:solidFill>
                  <a:srgbClr val="FF0000"/>
                </a:solidFill>
              </a:rPr>
              <a:t>Greater management challenges</a:t>
            </a:r>
          </a:p>
          <a:p>
            <a:endParaRPr lang="en-US" sz="1800" dirty="0" smtClean="0"/>
          </a:p>
        </p:txBody>
      </p:sp>
      <p:sp>
        <p:nvSpPr>
          <p:cNvPr id="10" name="Rounded Rectangle 9"/>
          <p:cNvSpPr/>
          <p:nvPr/>
        </p:nvSpPr>
        <p:spPr bwMode="auto">
          <a:xfrm>
            <a:off x="1301103" y="4526361"/>
            <a:ext cx="6705600" cy="152400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chemeClr val="accent1"/>
            </a:solidFill>
            <a:prstDash val="solid"/>
            <a:round/>
            <a:headEnd type="none" w="med" len="med"/>
            <a:tailEnd type="none" w="med" len="med"/>
          </a:ln>
          <a:effectLst>
            <a:reflection blurRad="6350" stA="50000" endA="300" endPos="55500" dist="50800" dir="5400000" sy="-100000" algn="bl" rotWithShape="0"/>
          </a:effectLst>
        </p:spPr>
        <p:txBody>
          <a:bodyPr lIns="0" tIns="0" rIns="0" bIns="0"/>
          <a:lstStyle/>
          <a:p>
            <a:pPr marL="182563" indent="-182563" algn="ctr">
              <a:buFont typeface="Wingdings" pitchFamily="2" charset="2"/>
              <a:buNone/>
              <a:defRPr/>
            </a:pPr>
            <a:r>
              <a:rPr lang="en-US" dirty="0">
                <a:solidFill>
                  <a:schemeClr val="bg1"/>
                </a:solidFill>
                <a:latin typeface="Arial" pitchFamily="34" charset="0"/>
              </a:rPr>
              <a:t>All personnel involved with safety systems shall be sufficiently competent </a:t>
            </a:r>
            <a:r>
              <a:rPr lang="en-US" dirty="0">
                <a:solidFill>
                  <a:schemeClr val="bg1"/>
                </a:solidFill>
              </a:rPr>
              <a:t>…</a:t>
            </a:r>
          </a:p>
          <a:p>
            <a:pPr marL="182563" indent="-182563" algn="ctr">
              <a:buFont typeface="Wingdings" pitchFamily="2" charset="2"/>
              <a:buNone/>
              <a:defRPr/>
            </a:pPr>
            <a:r>
              <a:rPr lang="en-US" dirty="0">
                <a:solidFill>
                  <a:schemeClr val="bg1"/>
                </a:solidFill>
                <a:latin typeface="Arial" pitchFamily="34" charset="0"/>
              </a:rPr>
              <a:t>…and follow appropriate </a:t>
            </a:r>
          </a:p>
          <a:p>
            <a:pPr marL="182563" indent="-182563" algn="ctr">
              <a:buFont typeface="Wingdings" pitchFamily="2" charset="2"/>
              <a:buNone/>
              <a:defRPr/>
            </a:pPr>
            <a:r>
              <a:rPr lang="en-US" dirty="0">
                <a:solidFill>
                  <a:schemeClr val="bg1"/>
                </a:solidFill>
                <a:latin typeface="Arial" pitchFamily="34" charset="0"/>
              </a:rPr>
              <a:t>Functional Safety Management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Engineering </a:t>
            </a:r>
            <a:r>
              <a:rPr lang="en-GB" dirty="0" smtClean="0"/>
              <a:t>Responsibilities</a:t>
            </a:r>
            <a:r>
              <a:rPr lang="en-GB" dirty="0" smtClean="0"/>
              <a:t/>
            </a:r>
            <a:br>
              <a:rPr lang="en-GB" dirty="0" smtClean="0"/>
            </a:br>
            <a:r>
              <a:rPr lang="en-GB" dirty="0" smtClean="0">
                <a:solidFill>
                  <a:srgbClr val="FFC000"/>
                </a:solidFill>
              </a:rPr>
              <a:t>Competence</a:t>
            </a:r>
            <a:endParaRPr lang="en-US" dirty="0"/>
          </a:p>
        </p:txBody>
      </p:sp>
      <p:sp>
        <p:nvSpPr>
          <p:cNvPr id="3" name="Content Placeholder 2"/>
          <p:cNvSpPr>
            <a:spLocks noGrp="1"/>
          </p:cNvSpPr>
          <p:nvPr>
            <p:ph idx="1"/>
          </p:nvPr>
        </p:nvSpPr>
        <p:spPr>
          <a:xfrm>
            <a:off x="1476375" y="1592263"/>
            <a:ext cx="5798484" cy="4608512"/>
          </a:xfrm>
        </p:spPr>
        <p:txBody>
          <a:bodyPr/>
          <a:lstStyle/>
          <a:p>
            <a:pPr>
              <a:spcBef>
                <a:spcPts val="600"/>
              </a:spcBef>
            </a:pPr>
            <a:r>
              <a:rPr lang="en-GB" dirty="0" smtClean="0"/>
              <a:t>Architectural Design to meet target SIL requirements</a:t>
            </a:r>
          </a:p>
          <a:p>
            <a:pPr lvl="2">
              <a:spcBef>
                <a:spcPts val="600"/>
              </a:spcBef>
            </a:pPr>
            <a:r>
              <a:rPr lang="en-GB" dirty="0" smtClean="0"/>
              <a:t>PFD Calculations using appropriate reliability data for the desired loop configuration</a:t>
            </a:r>
          </a:p>
          <a:p>
            <a:pPr lvl="2">
              <a:spcBef>
                <a:spcPts val="600"/>
              </a:spcBef>
            </a:pPr>
            <a:r>
              <a:rPr lang="en-GB" dirty="0" smtClean="0"/>
              <a:t>SIL capability</a:t>
            </a:r>
          </a:p>
          <a:p>
            <a:pPr lvl="2">
              <a:spcBef>
                <a:spcPts val="600"/>
              </a:spcBef>
            </a:pPr>
            <a:r>
              <a:rPr lang="en-GB" dirty="0" smtClean="0"/>
              <a:t>SIS Design</a:t>
            </a:r>
          </a:p>
          <a:p>
            <a:pPr>
              <a:spcBef>
                <a:spcPts val="600"/>
              </a:spcBef>
            </a:pPr>
            <a:r>
              <a:rPr lang="en-GB" dirty="0" smtClean="0"/>
              <a:t>Hardware and Software Integration</a:t>
            </a:r>
          </a:p>
          <a:p>
            <a:pPr lvl="2">
              <a:spcBef>
                <a:spcPts val="600"/>
              </a:spcBef>
            </a:pPr>
            <a:r>
              <a:rPr lang="en-GB" dirty="0" smtClean="0"/>
              <a:t>Verification and Validation</a:t>
            </a:r>
          </a:p>
          <a:p>
            <a:pPr lvl="2">
              <a:spcBef>
                <a:spcPts val="600"/>
              </a:spcBef>
            </a:pPr>
            <a:r>
              <a:rPr lang="en-GB" dirty="0" smtClean="0"/>
              <a:t>Functional Safety Assessments</a:t>
            </a:r>
          </a:p>
          <a:p>
            <a:pPr>
              <a:spcBef>
                <a:spcPts val="600"/>
              </a:spcBef>
            </a:pPr>
            <a:r>
              <a:rPr lang="en-GB" dirty="0" smtClean="0"/>
              <a:t>Information on operation and maintenance requirements - Building on Manufacturers supplied data</a:t>
            </a:r>
          </a:p>
          <a:p>
            <a:pPr>
              <a:spcBef>
                <a:spcPts val="600"/>
              </a:spcBef>
            </a:pPr>
            <a:r>
              <a:rPr lang="en-GB" dirty="0" smtClean="0"/>
              <a:t>Instructions for testing</a:t>
            </a:r>
          </a:p>
          <a:p>
            <a:pPr>
              <a:spcBef>
                <a:spcPts val="600"/>
              </a:spcBef>
            </a:pPr>
            <a:r>
              <a:rPr lang="en-GB" dirty="0" smtClean="0"/>
              <a:t>Installation and commissioning </a:t>
            </a:r>
          </a:p>
          <a:p>
            <a:pPr>
              <a:spcBef>
                <a:spcPts val="600"/>
              </a:spcBef>
            </a:pPr>
            <a:r>
              <a:rPr lang="en-GB" dirty="0" smtClean="0"/>
              <a:t>Functional Safety Management for Design and Built activities</a:t>
            </a:r>
          </a:p>
        </p:txBody>
      </p:sp>
      <p:sp>
        <p:nvSpPr>
          <p:cNvPr id="4" name="Footer Placeholder 3"/>
          <p:cNvSpPr>
            <a:spLocks noGrp="1"/>
          </p:cNvSpPr>
          <p:nvPr>
            <p:ph type="ftr" sz="quarter" idx="10"/>
          </p:nvPr>
        </p:nvSpPr>
        <p:spPr/>
        <p:txBody>
          <a:bodyPr/>
          <a:lstStyle/>
          <a:p>
            <a:endParaRPr lang="en-US" smtClean="0"/>
          </a:p>
          <a:p>
            <a:r>
              <a:rPr lang="en-US" smtClean="0"/>
              <a:t>© ABB Group </a:t>
            </a:r>
          </a:p>
          <a:p>
            <a:fld id="{712EBB0B-2200-413D-99A3-4703013D6AA2}" type="datetime4">
              <a:rPr lang="en-US" smtClean="0"/>
              <a:pPr/>
              <a:t>November 21, 2011</a:t>
            </a:fld>
            <a:r>
              <a:rPr lang="en-US" smtClean="0"/>
              <a:t> | Slide </a:t>
            </a:r>
            <a:fld id="{D17C86DC-419A-4765-AFC7-EBF2775BA40B}" type="slidenum">
              <a:rPr lang="en-US" smtClean="0"/>
              <a:pPr/>
              <a:t>27</a:t>
            </a:fld>
            <a:endParaRPr lang="en-US"/>
          </a:p>
        </p:txBody>
      </p:sp>
      <p:pic>
        <p:nvPicPr>
          <p:cNvPr id="5" name="Picture 2" descr="C:\Users\USLUDUR\Pictures\Microsoft Clip Organizer\00401619.jpg"/>
          <p:cNvPicPr>
            <a:picLocks noChangeAspect="1" noChangeArrowheads="1"/>
          </p:cNvPicPr>
          <p:nvPr/>
        </p:nvPicPr>
        <p:blipFill>
          <a:blip r:embed="rId2" cstate="print"/>
          <a:srcRect/>
          <a:stretch>
            <a:fillRect/>
          </a:stretch>
        </p:blipFill>
        <p:spPr bwMode="auto">
          <a:xfrm>
            <a:off x="7307695" y="1592264"/>
            <a:ext cx="1284228" cy="1925852"/>
          </a:xfrm>
          <a:prstGeom prst="rect">
            <a:avLst/>
          </a:prstGeom>
          <a:noFill/>
          <a:ln w="9525">
            <a:noFill/>
            <a:miter lim="800000"/>
            <a:headEnd/>
            <a:tailEnd/>
          </a:ln>
        </p:spPr>
      </p:pic>
      <p:sp>
        <p:nvSpPr>
          <p:cNvPr id="6" name="Rectangle 5"/>
          <p:cNvSpPr/>
          <p:nvPr/>
        </p:nvSpPr>
        <p:spPr>
          <a:xfrm>
            <a:off x="1262349" y="6249174"/>
            <a:ext cx="1783950" cy="264688"/>
          </a:xfrm>
          <a:prstGeom prst="rect">
            <a:avLst/>
          </a:prstGeom>
        </p:spPr>
        <p:txBody>
          <a:bodyPr wrap="none">
            <a:spAutoFit/>
          </a:bodyPr>
          <a:lstStyle/>
          <a:p>
            <a:pPr>
              <a:lnSpc>
                <a:spcPct val="80000"/>
              </a:lnSpc>
              <a:buNone/>
            </a:pPr>
            <a:r>
              <a:rPr lang="en-US" sz="1400" dirty="0" smtClean="0"/>
              <a:t>Source: IEC </a:t>
            </a:r>
            <a:r>
              <a:rPr lang="en-US" sz="1400" dirty="0" smtClean="0"/>
              <a:t>61511 </a:t>
            </a:r>
            <a:endParaRPr lang="en-US"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Looking for </a:t>
            </a:r>
            <a:r>
              <a:rPr lang="en-GB" dirty="0" smtClean="0"/>
              <a:t>design and implementation guidelines?</a:t>
            </a:r>
            <a:r>
              <a:rPr lang="en-GB" dirty="0" smtClean="0"/>
              <a:t/>
            </a:r>
            <a:br>
              <a:rPr lang="en-GB" dirty="0" smtClean="0"/>
            </a:br>
            <a:r>
              <a:rPr lang="en-GB" dirty="0" smtClean="0">
                <a:solidFill>
                  <a:srgbClr val="FDAC25"/>
                </a:solidFill>
              </a:rPr>
              <a:t>Safety Lifecycle </a:t>
            </a:r>
            <a:r>
              <a:rPr lang="en-GB" dirty="0" smtClean="0">
                <a:solidFill>
                  <a:srgbClr val="FDAC25"/>
                </a:solidFill>
              </a:rPr>
              <a:t>and Functional Safety Management</a:t>
            </a:r>
            <a:endParaRPr lang="en-US" dirty="0">
              <a:solidFill>
                <a:srgbClr val="FDAC25"/>
              </a:solidFill>
            </a:endParaRPr>
          </a:p>
        </p:txBody>
      </p:sp>
      <p:sp>
        <p:nvSpPr>
          <p:cNvPr id="4" name="Footer Placeholder 3"/>
          <p:cNvSpPr>
            <a:spLocks noGrp="1"/>
          </p:cNvSpPr>
          <p:nvPr>
            <p:ph type="ftr" sz="quarter" idx="10"/>
          </p:nvPr>
        </p:nvSpPr>
        <p:spPr/>
        <p:txBody>
          <a:bodyPr/>
          <a:lstStyle/>
          <a:p>
            <a:endParaRPr lang="en-US" smtClean="0"/>
          </a:p>
          <a:p>
            <a:r>
              <a:rPr lang="en-US" smtClean="0"/>
              <a:t>© ABB Group </a:t>
            </a:r>
          </a:p>
          <a:p>
            <a:fld id="{712EBB0B-2200-413D-99A3-4703013D6AA2}" type="datetime4">
              <a:rPr lang="en-US" smtClean="0"/>
              <a:pPr/>
              <a:t>November 21, 2011</a:t>
            </a:fld>
            <a:r>
              <a:rPr lang="en-US" smtClean="0"/>
              <a:t> | Slide </a:t>
            </a:r>
            <a:fld id="{D17C86DC-419A-4765-AFC7-EBF2775BA40B}" type="slidenum">
              <a:rPr lang="en-US" smtClean="0"/>
              <a:pPr/>
              <a:t>28</a:t>
            </a:fld>
            <a:endParaRPr lang="en-US"/>
          </a:p>
        </p:txBody>
      </p:sp>
      <p:grpSp>
        <p:nvGrpSpPr>
          <p:cNvPr id="2" name="Group 3"/>
          <p:cNvGrpSpPr>
            <a:grpSpLocks/>
          </p:cNvGrpSpPr>
          <p:nvPr/>
        </p:nvGrpSpPr>
        <p:grpSpPr bwMode="auto">
          <a:xfrm>
            <a:off x="5022850" y="2381250"/>
            <a:ext cx="2268538" cy="1220788"/>
            <a:chOff x="2853" y="1344"/>
            <a:chExt cx="1530" cy="864"/>
          </a:xfrm>
        </p:grpSpPr>
        <p:sp>
          <p:nvSpPr>
            <p:cNvPr id="7" name="Text Box 4"/>
            <p:cNvSpPr txBox="1">
              <a:spLocks noChangeArrowheads="1"/>
            </p:cNvSpPr>
            <p:nvPr/>
          </p:nvSpPr>
          <p:spPr bwMode="auto">
            <a:xfrm>
              <a:off x="3120" y="1824"/>
              <a:ext cx="1263" cy="384"/>
            </a:xfrm>
            <a:prstGeom prst="rect">
              <a:avLst/>
            </a:prstGeom>
            <a:solidFill>
              <a:schemeClr val="hlink"/>
            </a:solidFill>
            <a:ln w="9525">
              <a:solidFill>
                <a:schemeClr val="tx1"/>
              </a:solidFill>
              <a:prstDash val="dash"/>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Design &amp; Development of other means of risk reduction</a:t>
              </a:r>
            </a:p>
          </p:txBody>
        </p:sp>
        <p:cxnSp>
          <p:nvCxnSpPr>
            <p:cNvPr id="8" name="AutoShape 5"/>
            <p:cNvCxnSpPr>
              <a:cxnSpLocks noChangeShapeType="1"/>
              <a:stCxn id="15" idx="2"/>
              <a:endCxn id="7" idx="0"/>
            </p:cNvCxnSpPr>
            <p:nvPr/>
          </p:nvCxnSpPr>
          <p:spPr bwMode="auto">
            <a:xfrm rot="16200000" flipH="1">
              <a:off x="3063" y="1134"/>
              <a:ext cx="480" cy="899"/>
            </a:xfrm>
            <a:prstGeom prst="bentConnector3">
              <a:avLst>
                <a:gd name="adj1" fmla="val 35412"/>
              </a:avLst>
            </a:prstGeom>
            <a:noFill/>
            <a:ln w="9525">
              <a:solidFill>
                <a:schemeClr val="tx1"/>
              </a:solidFill>
              <a:miter lim="800000"/>
              <a:headEnd/>
              <a:tailEnd type="triangle" w="med" len="med"/>
            </a:ln>
          </p:spPr>
        </p:cxnSp>
      </p:grpSp>
      <p:grpSp>
        <p:nvGrpSpPr>
          <p:cNvPr id="3" name="Group 6"/>
          <p:cNvGrpSpPr>
            <a:grpSpLocks/>
          </p:cNvGrpSpPr>
          <p:nvPr/>
        </p:nvGrpSpPr>
        <p:grpSpPr bwMode="auto">
          <a:xfrm>
            <a:off x="3711575" y="1490663"/>
            <a:ext cx="2541588" cy="284162"/>
            <a:chOff x="1968" y="714"/>
            <a:chExt cx="1715" cy="201"/>
          </a:xfrm>
        </p:grpSpPr>
        <p:sp>
          <p:nvSpPr>
            <p:cNvPr id="10" name="Text Box 7"/>
            <p:cNvSpPr txBox="1">
              <a:spLocks noChangeArrowheads="1"/>
            </p:cNvSpPr>
            <p:nvPr/>
          </p:nvSpPr>
          <p:spPr bwMode="auto">
            <a:xfrm>
              <a:off x="1968" y="714"/>
              <a:ext cx="1715" cy="201"/>
            </a:xfrm>
            <a:prstGeom prst="rect">
              <a:avLst/>
            </a:prstGeom>
            <a:solidFill>
              <a:schemeClr val="hlink"/>
            </a:solidFill>
            <a:ln w="9525">
              <a:solidFill>
                <a:schemeClr val="tx1"/>
              </a:solidFill>
              <a:miter lim="800000"/>
              <a:headEnd/>
              <a:tailEnd/>
            </a:ln>
          </p:spPr>
          <p:txBody>
            <a:bodyPr anchor="ctr">
              <a:spAutoFit/>
            </a:bodyPr>
            <a:lstStyle/>
            <a:p>
              <a:pPr algn="ctr" eaLnBrk="0" hangingPunct="0">
                <a:spcBef>
                  <a:spcPct val="0"/>
                </a:spcBef>
                <a:buClrTx/>
                <a:buSzTx/>
                <a:buFontTx/>
                <a:buNone/>
              </a:pPr>
              <a:r>
                <a:rPr lang="en-GB" sz="1200" b="1">
                  <a:solidFill>
                    <a:schemeClr val="tx1"/>
                  </a:solidFill>
                  <a:cs typeface="Times New Roman" pitchFamily="18" charset="0"/>
                </a:rPr>
                <a:t>Hazard and Risk Assessment</a:t>
              </a:r>
            </a:p>
          </p:txBody>
        </p:sp>
        <p:sp>
          <p:nvSpPr>
            <p:cNvPr id="11" name="Text Box 8"/>
            <p:cNvSpPr txBox="1">
              <a:spLocks noChangeArrowheads="1"/>
            </p:cNvSpPr>
            <p:nvPr/>
          </p:nvSpPr>
          <p:spPr bwMode="auto">
            <a:xfrm>
              <a:off x="1968" y="816"/>
              <a:ext cx="96" cy="88"/>
            </a:xfrm>
            <a:prstGeom prst="rect">
              <a:avLst/>
            </a:prstGeom>
            <a:solidFill>
              <a:schemeClr val="hlink"/>
            </a:solidFill>
            <a:ln w="9525">
              <a:solidFill>
                <a:schemeClr val="tx1"/>
              </a:solidFill>
              <a:miter lim="800000"/>
              <a:headEnd/>
              <a:tailEnd/>
            </a:ln>
          </p:spPr>
          <p:txBody>
            <a:bodyPr lIns="72000" tIns="36000" rIns="72000" bIns="36000" anchor="ctr"/>
            <a:lstStyle/>
            <a:p>
              <a:pPr eaLnBrk="0" hangingPunct="0">
                <a:spcBef>
                  <a:spcPct val="0"/>
                </a:spcBef>
                <a:buClrTx/>
                <a:buSzTx/>
                <a:buFontTx/>
                <a:buNone/>
              </a:pPr>
              <a:r>
                <a:rPr lang="en-GB" sz="1000">
                  <a:solidFill>
                    <a:schemeClr val="tx1"/>
                  </a:solidFill>
                  <a:cs typeface="Times New Roman" pitchFamily="18" charset="0"/>
                </a:rPr>
                <a:t>1</a:t>
              </a:r>
            </a:p>
          </p:txBody>
        </p:sp>
      </p:grpSp>
      <p:grpSp>
        <p:nvGrpSpPr>
          <p:cNvPr id="6" name="Group 9"/>
          <p:cNvGrpSpPr>
            <a:grpSpLocks/>
          </p:cNvGrpSpPr>
          <p:nvPr/>
        </p:nvGrpSpPr>
        <p:grpSpPr bwMode="auto">
          <a:xfrm>
            <a:off x="3881438" y="1758950"/>
            <a:ext cx="2265362" cy="622300"/>
            <a:chOff x="2083" y="904"/>
            <a:chExt cx="1528" cy="440"/>
          </a:xfrm>
        </p:grpSpPr>
        <p:grpSp>
          <p:nvGrpSpPr>
            <p:cNvPr id="9" name="Group 10"/>
            <p:cNvGrpSpPr>
              <a:grpSpLocks/>
            </p:cNvGrpSpPr>
            <p:nvPr/>
          </p:nvGrpSpPr>
          <p:grpSpPr bwMode="auto">
            <a:xfrm>
              <a:off x="2083" y="904"/>
              <a:ext cx="1528" cy="440"/>
              <a:chOff x="2125" y="904"/>
              <a:chExt cx="1455" cy="440"/>
            </a:xfrm>
          </p:grpSpPr>
          <p:sp>
            <p:nvSpPr>
              <p:cNvPr id="15" name="Text Box 11"/>
              <p:cNvSpPr txBox="1">
                <a:spLocks noChangeArrowheads="1"/>
              </p:cNvSpPr>
              <p:nvPr/>
            </p:nvSpPr>
            <p:spPr bwMode="auto">
              <a:xfrm>
                <a:off x="2125" y="1056"/>
                <a:ext cx="1455" cy="288"/>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Allocation of safety functions to protection layers</a:t>
                </a:r>
              </a:p>
            </p:txBody>
          </p:sp>
          <p:cxnSp>
            <p:nvCxnSpPr>
              <p:cNvPr id="16" name="AutoShape 12"/>
              <p:cNvCxnSpPr>
                <a:cxnSpLocks noChangeShapeType="1"/>
                <a:stCxn id="10" idx="2"/>
                <a:endCxn id="15" idx="0"/>
              </p:cNvCxnSpPr>
              <p:nvPr/>
            </p:nvCxnSpPr>
            <p:spPr bwMode="auto">
              <a:xfrm>
                <a:off x="2852" y="904"/>
                <a:ext cx="1" cy="152"/>
              </a:xfrm>
              <a:prstGeom prst="straightConnector1">
                <a:avLst/>
              </a:prstGeom>
              <a:noFill/>
              <a:ln w="9525">
                <a:solidFill>
                  <a:schemeClr val="tx1"/>
                </a:solidFill>
                <a:round/>
                <a:headEnd/>
                <a:tailEnd type="triangle" w="med" len="med"/>
              </a:ln>
            </p:spPr>
          </p:cxnSp>
        </p:grpSp>
        <p:sp>
          <p:nvSpPr>
            <p:cNvPr id="14" name="Text Box 13"/>
            <p:cNvSpPr txBox="1">
              <a:spLocks noChangeArrowheads="1"/>
            </p:cNvSpPr>
            <p:nvPr/>
          </p:nvSpPr>
          <p:spPr bwMode="auto">
            <a:xfrm>
              <a:off x="2083" y="1248"/>
              <a:ext cx="109" cy="96"/>
            </a:xfrm>
            <a:prstGeom prst="rect">
              <a:avLst/>
            </a:prstGeom>
            <a:solidFill>
              <a:schemeClr val="hlink"/>
            </a:solidFill>
            <a:ln w="9525">
              <a:solidFill>
                <a:schemeClr val="tx1"/>
              </a:solidFill>
              <a:miter lim="800000"/>
              <a:headEnd/>
              <a:tailEnd/>
            </a:ln>
          </p:spPr>
          <p:txBody>
            <a:bodyPr lIns="72000" tIns="36000" rIns="72000" bIns="36000" anchor="ctr"/>
            <a:lstStyle/>
            <a:p>
              <a:pPr algn="ctr" eaLnBrk="0" hangingPunct="0">
                <a:spcBef>
                  <a:spcPct val="0"/>
                </a:spcBef>
                <a:buClrTx/>
                <a:buSzTx/>
                <a:buFontTx/>
                <a:buNone/>
              </a:pPr>
              <a:r>
                <a:rPr lang="en-GB" sz="1000">
                  <a:solidFill>
                    <a:schemeClr val="tx1"/>
                  </a:solidFill>
                  <a:cs typeface="Times New Roman" pitchFamily="18" charset="0"/>
                </a:rPr>
                <a:t>2</a:t>
              </a:r>
            </a:p>
          </p:txBody>
        </p:sp>
      </p:grpSp>
      <p:grpSp>
        <p:nvGrpSpPr>
          <p:cNvPr id="12" name="Group 14"/>
          <p:cNvGrpSpPr>
            <a:grpSpLocks/>
          </p:cNvGrpSpPr>
          <p:nvPr/>
        </p:nvGrpSpPr>
        <p:grpSpPr bwMode="auto">
          <a:xfrm>
            <a:off x="3070225" y="2381250"/>
            <a:ext cx="2063750" cy="949325"/>
            <a:chOff x="1536" y="1344"/>
            <a:chExt cx="1392" cy="672"/>
          </a:xfrm>
        </p:grpSpPr>
        <p:grpSp>
          <p:nvGrpSpPr>
            <p:cNvPr id="13" name="Group 15"/>
            <p:cNvGrpSpPr>
              <a:grpSpLocks/>
            </p:cNvGrpSpPr>
            <p:nvPr/>
          </p:nvGrpSpPr>
          <p:grpSpPr bwMode="auto">
            <a:xfrm>
              <a:off x="1536" y="1344"/>
              <a:ext cx="1392" cy="672"/>
              <a:chOff x="1536" y="1344"/>
              <a:chExt cx="1392" cy="672"/>
            </a:xfrm>
          </p:grpSpPr>
          <p:sp>
            <p:nvSpPr>
              <p:cNvPr id="20" name="Text Box 16"/>
              <p:cNvSpPr txBox="1">
                <a:spLocks noChangeArrowheads="1"/>
              </p:cNvSpPr>
              <p:nvPr/>
            </p:nvSpPr>
            <p:spPr bwMode="auto">
              <a:xfrm>
                <a:off x="1536" y="1584"/>
                <a:ext cx="1392" cy="432"/>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Safety Requirements specification for the safety instrumented system</a:t>
                </a:r>
              </a:p>
            </p:txBody>
          </p:sp>
          <p:cxnSp>
            <p:nvCxnSpPr>
              <p:cNvPr id="21" name="AutoShape 17"/>
              <p:cNvCxnSpPr>
                <a:cxnSpLocks noChangeShapeType="1"/>
                <a:stCxn id="15" idx="2"/>
                <a:endCxn id="20" idx="0"/>
              </p:cNvCxnSpPr>
              <p:nvPr/>
            </p:nvCxnSpPr>
            <p:spPr bwMode="auto">
              <a:xfrm rot="5400000">
                <a:off x="2423" y="1153"/>
                <a:ext cx="240" cy="621"/>
              </a:xfrm>
              <a:prstGeom prst="bentConnector3">
                <a:avLst>
                  <a:gd name="adj1" fmla="val 50000"/>
                </a:avLst>
              </a:prstGeom>
              <a:noFill/>
              <a:ln w="9525">
                <a:solidFill>
                  <a:schemeClr val="tx1"/>
                </a:solidFill>
                <a:miter lim="800000"/>
                <a:headEnd/>
                <a:tailEnd type="triangle" w="med" len="med"/>
              </a:ln>
            </p:spPr>
          </p:cxnSp>
        </p:grpSp>
        <p:sp>
          <p:nvSpPr>
            <p:cNvPr id="19" name="Text Box 18"/>
            <p:cNvSpPr txBox="1">
              <a:spLocks noChangeArrowheads="1"/>
            </p:cNvSpPr>
            <p:nvPr/>
          </p:nvSpPr>
          <p:spPr bwMode="auto">
            <a:xfrm>
              <a:off x="1536" y="1920"/>
              <a:ext cx="116" cy="96"/>
            </a:xfrm>
            <a:prstGeom prst="rect">
              <a:avLst/>
            </a:prstGeom>
            <a:solidFill>
              <a:schemeClr va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3</a:t>
              </a:r>
            </a:p>
          </p:txBody>
        </p:sp>
      </p:grpSp>
      <p:grpSp>
        <p:nvGrpSpPr>
          <p:cNvPr id="17" name="Group 19"/>
          <p:cNvGrpSpPr>
            <a:grpSpLocks/>
          </p:cNvGrpSpPr>
          <p:nvPr/>
        </p:nvGrpSpPr>
        <p:grpSpPr bwMode="auto">
          <a:xfrm>
            <a:off x="3021013" y="3330575"/>
            <a:ext cx="2160587" cy="757238"/>
            <a:chOff x="1536" y="2016"/>
            <a:chExt cx="1392" cy="480"/>
          </a:xfrm>
        </p:grpSpPr>
        <p:grpSp>
          <p:nvGrpSpPr>
            <p:cNvPr id="18" name="Group 20"/>
            <p:cNvGrpSpPr>
              <a:grpSpLocks/>
            </p:cNvGrpSpPr>
            <p:nvPr/>
          </p:nvGrpSpPr>
          <p:grpSpPr bwMode="auto">
            <a:xfrm>
              <a:off x="1536" y="2016"/>
              <a:ext cx="1392" cy="480"/>
              <a:chOff x="1536" y="2016"/>
              <a:chExt cx="1392" cy="480"/>
            </a:xfrm>
          </p:grpSpPr>
          <p:sp>
            <p:nvSpPr>
              <p:cNvPr id="25" name="Text Box 21"/>
              <p:cNvSpPr txBox="1">
                <a:spLocks noChangeArrowheads="1"/>
              </p:cNvSpPr>
              <p:nvPr/>
            </p:nvSpPr>
            <p:spPr bwMode="auto">
              <a:xfrm>
                <a:off x="1536" y="2208"/>
                <a:ext cx="1392" cy="288"/>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Design &amp; Engineering of Safety Instrumented System</a:t>
                </a:r>
              </a:p>
            </p:txBody>
          </p:sp>
          <p:cxnSp>
            <p:nvCxnSpPr>
              <p:cNvPr id="26" name="AutoShape 22"/>
              <p:cNvCxnSpPr>
                <a:cxnSpLocks noChangeShapeType="1"/>
                <a:stCxn id="20" idx="2"/>
                <a:endCxn id="25" idx="0"/>
              </p:cNvCxnSpPr>
              <p:nvPr/>
            </p:nvCxnSpPr>
            <p:spPr bwMode="auto">
              <a:xfrm>
                <a:off x="2232" y="2016"/>
                <a:ext cx="0" cy="192"/>
              </a:xfrm>
              <a:prstGeom prst="straightConnector1">
                <a:avLst/>
              </a:prstGeom>
              <a:noFill/>
              <a:ln w="9525">
                <a:solidFill>
                  <a:schemeClr val="tx1"/>
                </a:solidFill>
                <a:round/>
                <a:headEnd/>
                <a:tailEnd type="triangle" w="med" len="med"/>
              </a:ln>
            </p:spPr>
          </p:cxnSp>
        </p:grpSp>
        <p:sp>
          <p:nvSpPr>
            <p:cNvPr id="24" name="Text Box 23"/>
            <p:cNvSpPr txBox="1">
              <a:spLocks noChangeArrowheads="1"/>
            </p:cNvSpPr>
            <p:nvPr/>
          </p:nvSpPr>
          <p:spPr bwMode="auto">
            <a:xfrm>
              <a:off x="1536" y="2208"/>
              <a:ext cx="116" cy="96"/>
            </a:xfrm>
            <a:prstGeom prst="rect">
              <a:avLst/>
            </a:prstGeom>
            <a:solidFill>
              <a:schemeClr va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4</a:t>
              </a:r>
            </a:p>
          </p:txBody>
        </p:sp>
      </p:grpSp>
      <p:grpSp>
        <p:nvGrpSpPr>
          <p:cNvPr id="22" name="Group 24"/>
          <p:cNvGrpSpPr>
            <a:grpSpLocks/>
          </p:cNvGrpSpPr>
          <p:nvPr/>
        </p:nvGrpSpPr>
        <p:grpSpPr bwMode="auto">
          <a:xfrm>
            <a:off x="3881438" y="3602038"/>
            <a:ext cx="2533650" cy="1154112"/>
            <a:chOff x="2083" y="2208"/>
            <a:chExt cx="1709" cy="816"/>
          </a:xfrm>
        </p:grpSpPr>
        <p:grpSp>
          <p:nvGrpSpPr>
            <p:cNvPr id="23" name="Group 25"/>
            <p:cNvGrpSpPr>
              <a:grpSpLocks/>
            </p:cNvGrpSpPr>
            <p:nvPr/>
          </p:nvGrpSpPr>
          <p:grpSpPr bwMode="auto">
            <a:xfrm>
              <a:off x="2083" y="2208"/>
              <a:ext cx="1709" cy="816"/>
              <a:chOff x="2125" y="2208"/>
              <a:chExt cx="1627" cy="816"/>
            </a:xfrm>
          </p:grpSpPr>
          <p:sp>
            <p:nvSpPr>
              <p:cNvPr id="30" name="Text Box 26"/>
              <p:cNvSpPr txBox="1">
                <a:spLocks noChangeArrowheads="1"/>
              </p:cNvSpPr>
              <p:nvPr/>
            </p:nvSpPr>
            <p:spPr bwMode="auto">
              <a:xfrm>
                <a:off x="2125" y="2736"/>
                <a:ext cx="1455" cy="288"/>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Installation, Commissioning and Validation</a:t>
                </a:r>
              </a:p>
            </p:txBody>
          </p:sp>
          <p:cxnSp>
            <p:nvCxnSpPr>
              <p:cNvPr id="31" name="AutoShape 27"/>
              <p:cNvCxnSpPr>
                <a:cxnSpLocks noChangeShapeType="1"/>
                <a:stCxn id="25" idx="2"/>
                <a:endCxn id="30" idx="0"/>
              </p:cNvCxnSpPr>
              <p:nvPr/>
            </p:nvCxnSpPr>
            <p:spPr bwMode="auto">
              <a:xfrm rot="16200000" flipH="1">
                <a:off x="2423" y="2305"/>
                <a:ext cx="240" cy="621"/>
              </a:xfrm>
              <a:prstGeom prst="bentConnector3">
                <a:avLst>
                  <a:gd name="adj1" fmla="val 50000"/>
                </a:avLst>
              </a:prstGeom>
              <a:noFill/>
              <a:ln w="9525">
                <a:solidFill>
                  <a:schemeClr val="tx1"/>
                </a:solidFill>
                <a:miter lim="800000"/>
                <a:headEnd/>
                <a:tailEnd type="triangle" w="med" len="med"/>
              </a:ln>
            </p:spPr>
          </p:cxnSp>
          <p:cxnSp>
            <p:nvCxnSpPr>
              <p:cNvPr id="32" name="AutoShape 28"/>
              <p:cNvCxnSpPr>
                <a:cxnSpLocks noChangeShapeType="1"/>
                <a:stCxn id="7" idx="2"/>
                <a:endCxn id="30" idx="0"/>
              </p:cNvCxnSpPr>
              <p:nvPr/>
            </p:nvCxnSpPr>
            <p:spPr bwMode="auto">
              <a:xfrm rot="5400000">
                <a:off x="3039" y="2022"/>
                <a:ext cx="528" cy="899"/>
              </a:xfrm>
              <a:prstGeom prst="bentConnector3">
                <a:avLst>
                  <a:gd name="adj1" fmla="val 69315"/>
                </a:avLst>
              </a:prstGeom>
              <a:noFill/>
              <a:ln w="9525">
                <a:solidFill>
                  <a:schemeClr val="tx1"/>
                </a:solidFill>
                <a:miter lim="800000"/>
                <a:headEnd/>
                <a:tailEnd type="triangle" w="med" len="med"/>
              </a:ln>
            </p:spPr>
          </p:cxnSp>
        </p:grpSp>
        <p:sp>
          <p:nvSpPr>
            <p:cNvPr id="29" name="Text Box 29"/>
            <p:cNvSpPr txBox="1">
              <a:spLocks noChangeArrowheads="1"/>
            </p:cNvSpPr>
            <p:nvPr/>
          </p:nvSpPr>
          <p:spPr bwMode="auto">
            <a:xfrm>
              <a:off x="2084" y="2928"/>
              <a:ext cx="116" cy="96"/>
            </a:xfrm>
            <a:prstGeom prst="rect">
              <a:avLst/>
            </a:prstGeom>
            <a:solidFill>
              <a:schemeClr va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5</a:t>
              </a:r>
            </a:p>
          </p:txBody>
        </p:sp>
      </p:grpSp>
      <p:grpSp>
        <p:nvGrpSpPr>
          <p:cNvPr id="27" name="Group 30"/>
          <p:cNvGrpSpPr>
            <a:grpSpLocks/>
          </p:cNvGrpSpPr>
          <p:nvPr/>
        </p:nvGrpSpPr>
        <p:grpSpPr bwMode="auto">
          <a:xfrm>
            <a:off x="3881438" y="4756150"/>
            <a:ext cx="2265362" cy="474663"/>
            <a:chOff x="2083" y="3024"/>
            <a:chExt cx="1528" cy="336"/>
          </a:xfrm>
        </p:grpSpPr>
        <p:grpSp>
          <p:nvGrpSpPr>
            <p:cNvPr id="28" name="Group 31"/>
            <p:cNvGrpSpPr>
              <a:grpSpLocks/>
            </p:cNvGrpSpPr>
            <p:nvPr/>
          </p:nvGrpSpPr>
          <p:grpSpPr bwMode="auto">
            <a:xfrm>
              <a:off x="2083" y="3024"/>
              <a:ext cx="1528" cy="336"/>
              <a:chOff x="2125" y="3024"/>
              <a:chExt cx="1455" cy="336"/>
            </a:xfrm>
          </p:grpSpPr>
          <p:sp>
            <p:nvSpPr>
              <p:cNvPr id="36" name="Text Box 32"/>
              <p:cNvSpPr txBox="1">
                <a:spLocks noChangeArrowheads="1"/>
              </p:cNvSpPr>
              <p:nvPr/>
            </p:nvSpPr>
            <p:spPr bwMode="auto">
              <a:xfrm>
                <a:off x="2125" y="3220"/>
                <a:ext cx="1455" cy="140"/>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Operation and Maintenance</a:t>
                </a:r>
              </a:p>
            </p:txBody>
          </p:sp>
          <p:cxnSp>
            <p:nvCxnSpPr>
              <p:cNvPr id="37" name="AutoShape 33"/>
              <p:cNvCxnSpPr>
                <a:cxnSpLocks noChangeShapeType="1"/>
                <a:stCxn id="30" idx="2"/>
                <a:endCxn id="36" idx="0"/>
              </p:cNvCxnSpPr>
              <p:nvPr/>
            </p:nvCxnSpPr>
            <p:spPr bwMode="auto">
              <a:xfrm>
                <a:off x="2853" y="3024"/>
                <a:ext cx="0" cy="196"/>
              </a:xfrm>
              <a:prstGeom prst="straightConnector1">
                <a:avLst/>
              </a:prstGeom>
              <a:noFill/>
              <a:ln w="9525">
                <a:solidFill>
                  <a:schemeClr val="tx1"/>
                </a:solidFill>
                <a:round/>
                <a:headEnd/>
                <a:tailEnd type="triangle" w="med" len="med"/>
              </a:ln>
            </p:spPr>
          </p:cxnSp>
        </p:grpSp>
        <p:sp>
          <p:nvSpPr>
            <p:cNvPr id="35" name="Text Box 34"/>
            <p:cNvSpPr txBox="1">
              <a:spLocks noChangeArrowheads="1"/>
            </p:cNvSpPr>
            <p:nvPr/>
          </p:nvSpPr>
          <p:spPr bwMode="auto">
            <a:xfrm>
              <a:off x="2084" y="3264"/>
              <a:ext cx="116" cy="96"/>
            </a:xfrm>
            <a:prstGeom prst="rect">
              <a:avLst/>
            </a:prstGeom>
            <a:solidFill>
              <a:schemeClr va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6</a:t>
              </a:r>
            </a:p>
          </p:txBody>
        </p:sp>
      </p:grpSp>
      <p:grpSp>
        <p:nvGrpSpPr>
          <p:cNvPr id="33" name="Group 35"/>
          <p:cNvGrpSpPr>
            <a:grpSpLocks/>
          </p:cNvGrpSpPr>
          <p:nvPr/>
        </p:nvGrpSpPr>
        <p:grpSpPr bwMode="auto">
          <a:xfrm>
            <a:off x="3881438" y="5230813"/>
            <a:ext cx="2265362" cy="542925"/>
            <a:chOff x="2083" y="3360"/>
            <a:chExt cx="1528" cy="384"/>
          </a:xfrm>
        </p:grpSpPr>
        <p:grpSp>
          <p:nvGrpSpPr>
            <p:cNvPr id="34" name="Group 36"/>
            <p:cNvGrpSpPr>
              <a:grpSpLocks/>
            </p:cNvGrpSpPr>
            <p:nvPr/>
          </p:nvGrpSpPr>
          <p:grpSpPr bwMode="auto">
            <a:xfrm>
              <a:off x="2083" y="3360"/>
              <a:ext cx="1528" cy="384"/>
              <a:chOff x="2125" y="3360"/>
              <a:chExt cx="1455" cy="384"/>
            </a:xfrm>
          </p:grpSpPr>
          <p:sp>
            <p:nvSpPr>
              <p:cNvPr id="41" name="Text Box 37"/>
              <p:cNvSpPr txBox="1">
                <a:spLocks noChangeArrowheads="1"/>
              </p:cNvSpPr>
              <p:nvPr/>
            </p:nvSpPr>
            <p:spPr bwMode="auto">
              <a:xfrm>
                <a:off x="2125" y="3554"/>
                <a:ext cx="1455" cy="190"/>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Modification</a:t>
                </a:r>
              </a:p>
            </p:txBody>
          </p:sp>
          <p:cxnSp>
            <p:nvCxnSpPr>
              <p:cNvPr id="42" name="AutoShape 38"/>
              <p:cNvCxnSpPr>
                <a:cxnSpLocks noChangeShapeType="1"/>
                <a:stCxn id="36" idx="2"/>
                <a:endCxn id="41" idx="0"/>
              </p:cNvCxnSpPr>
              <p:nvPr/>
            </p:nvCxnSpPr>
            <p:spPr bwMode="auto">
              <a:xfrm>
                <a:off x="2853" y="3360"/>
                <a:ext cx="0" cy="194"/>
              </a:xfrm>
              <a:prstGeom prst="straightConnector1">
                <a:avLst/>
              </a:prstGeom>
              <a:noFill/>
              <a:ln w="9525">
                <a:solidFill>
                  <a:schemeClr val="tx1"/>
                </a:solidFill>
                <a:round/>
                <a:headEnd/>
                <a:tailEnd type="triangle" w="med" len="med"/>
              </a:ln>
            </p:spPr>
          </p:cxnSp>
        </p:grpSp>
        <p:sp>
          <p:nvSpPr>
            <p:cNvPr id="40" name="Text Box 39"/>
            <p:cNvSpPr txBox="1">
              <a:spLocks noChangeArrowheads="1"/>
            </p:cNvSpPr>
            <p:nvPr/>
          </p:nvSpPr>
          <p:spPr bwMode="auto">
            <a:xfrm>
              <a:off x="2084" y="3648"/>
              <a:ext cx="116" cy="96"/>
            </a:xfrm>
            <a:prstGeom prst="rect">
              <a:avLst/>
            </a:prstGeom>
            <a:solidFill>
              <a:schemeClr va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7</a:t>
              </a:r>
            </a:p>
          </p:txBody>
        </p:sp>
      </p:grpSp>
      <p:grpSp>
        <p:nvGrpSpPr>
          <p:cNvPr id="38" name="Group 40"/>
          <p:cNvGrpSpPr>
            <a:grpSpLocks/>
          </p:cNvGrpSpPr>
          <p:nvPr/>
        </p:nvGrpSpPr>
        <p:grpSpPr bwMode="auto">
          <a:xfrm>
            <a:off x="3881438" y="5773738"/>
            <a:ext cx="2265362" cy="406400"/>
            <a:chOff x="2083" y="3744"/>
            <a:chExt cx="1528" cy="288"/>
          </a:xfrm>
        </p:grpSpPr>
        <p:grpSp>
          <p:nvGrpSpPr>
            <p:cNvPr id="39" name="Group 41"/>
            <p:cNvGrpSpPr>
              <a:grpSpLocks/>
            </p:cNvGrpSpPr>
            <p:nvPr/>
          </p:nvGrpSpPr>
          <p:grpSpPr bwMode="auto">
            <a:xfrm>
              <a:off x="2083" y="3744"/>
              <a:ext cx="1528" cy="288"/>
              <a:chOff x="2125" y="3744"/>
              <a:chExt cx="1455" cy="288"/>
            </a:xfrm>
          </p:grpSpPr>
          <p:sp>
            <p:nvSpPr>
              <p:cNvPr id="46" name="Text Box 42"/>
              <p:cNvSpPr txBox="1">
                <a:spLocks noChangeArrowheads="1"/>
              </p:cNvSpPr>
              <p:nvPr/>
            </p:nvSpPr>
            <p:spPr bwMode="auto">
              <a:xfrm>
                <a:off x="2125" y="3888"/>
                <a:ext cx="1455" cy="144"/>
              </a:xfrm>
              <a:prstGeom prst="rect">
                <a:avLst/>
              </a:prstGeom>
              <a:solidFill>
                <a:schemeClr va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Decommissioning</a:t>
                </a:r>
              </a:p>
            </p:txBody>
          </p:sp>
          <p:cxnSp>
            <p:nvCxnSpPr>
              <p:cNvPr id="47" name="AutoShape 43"/>
              <p:cNvCxnSpPr>
                <a:cxnSpLocks noChangeShapeType="1"/>
                <a:stCxn id="41" idx="2"/>
                <a:endCxn id="46" idx="0"/>
              </p:cNvCxnSpPr>
              <p:nvPr/>
            </p:nvCxnSpPr>
            <p:spPr bwMode="auto">
              <a:xfrm>
                <a:off x="2853" y="3744"/>
                <a:ext cx="0" cy="144"/>
              </a:xfrm>
              <a:prstGeom prst="straightConnector1">
                <a:avLst/>
              </a:prstGeom>
              <a:noFill/>
              <a:ln w="9525">
                <a:solidFill>
                  <a:schemeClr val="tx1"/>
                </a:solidFill>
                <a:round/>
                <a:headEnd/>
                <a:tailEnd type="triangle" w="med" len="med"/>
              </a:ln>
            </p:spPr>
          </p:cxnSp>
        </p:grpSp>
        <p:sp>
          <p:nvSpPr>
            <p:cNvPr id="45" name="Text Box 44"/>
            <p:cNvSpPr txBox="1">
              <a:spLocks noChangeArrowheads="1"/>
            </p:cNvSpPr>
            <p:nvPr/>
          </p:nvSpPr>
          <p:spPr bwMode="auto">
            <a:xfrm>
              <a:off x="2084" y="3936"/>
              <a:ext cx="116" cy="96"/>
            </a:xfrm>
            <a:prstGeom prst="rect">
              <a:avLst/>
            </a:prstGeom>
            <a:solidFill>
              <a:schemeClr va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8</a:t>
              </a:r>
            </a:p>
          </p:txBody>
        </p:sp>
      </p:grpSp>
      <p:grpSp>
        <p:nvGrpSpPr>
          <p:cNvPr id="43" name="Group 45"/>
          <p:cNvGrpSpPr>
            <a:grpSpLocks/>
          </p:cNvGrpSpPr>
          <p:nvPr/>
        </p:nvGrpSpPr>
        <p:grpSpPr bwMode="auto">
          <a:xfrm>
            <a:off x="1149350" y="1352550"/>
            <a:ext cx="782638" cy="4827588"/>
            <a:chOff x="240" y="616"/>
            <a:chExt cx="528" cy="3416"/>
          </a:xfrm>
        </p:grpSpPr>
        <p:sp>
          <p:nvSpPr>
            <p:cNvPr id="49" name="Text Box 46"/>
            <p:cNvSpPr txBox="1">
              <a:spLocks noChangeArrowheads="1"/>
            </p:cNvSpPr>
            <p:nvPr/>
          </p:nvSpPr>
          <p:spPr bwMode="auto">
            <a:xfrm>
              <a:off x="240" y="616"/>
              <a:ext cx="528" cy="3416"/>
            </a:xfrm>
            <a:prstGeom prst="rect">
              <a:avLst/>
            </a:prstGeom>
            <a:solidFill>
              <a:schemeClr val="folHlink"/>
            </a:solidFill>
            <a:ln w="9525">
              <a:solidFill>
                <a:schemeClr val="tx1"/>
              </a:solidFill>
              <a:miter lim="800000"/>
              <a:headEnd/>
              <a:tailEnd/>
            </a:ln>
          </p:spPr>
          <p:txBody>
            <a:bodyPr vert="eaVert" lIns="36000" rIns="36000" anchor="ctr"/>
            <a:lstStyle/>
            <a:p>
              <a:pPr algn="ctr" eaLnBrk="0" hangingPunct="0">
                <a:spcBef>
                  <a:spcPct val="0"/>
                </a:spcBef>
                <a:buClrTx/>
                <a:buSzTx/>
                <a:buFontTx/>
                <a:buNone/>
              </a:pPr>
              <a:r>
                <a:rPr lang="en-GB" sz="1200" b="1" dirty="0">
                  <a:solidFill>
                    <a:schemeClr val="tx1"/>
                  </a:solidFill>
                  <a:cs typeface="Times New Roman" pitchFamily="18" charset="0"/>
                </a:rPr>
                <a:t>Management of functional safety and functional safety assessment and auditing</a:t>
              </a:r>
            </a:p>
          </p:txBody>
        </p:sp>
        <p:sp>
          <p:nvSpPr>
            <p:cNvPr id="50" name="Text Box 47"/>
            <p:cNvSpPr txBox="1">
              <a:spLocks noChangeArrowheads="1"/>
            </p:cNvSpPr>
            <p:nvPr/>
          </p:nvSpPr>
          <p:spPr bwMode="auto">
            <a:xfrm>
              <a:off x="240" y="3936"/>
              <a:ext cx="144" cy="96"/>
            </a:xfrm>
            <a:prstGeom prst="rect">
              <a:avLst/>
            </a:prstGeom>
            <a:solidFill>
              <a:schemeClr val="fo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900">
                  <a:solidFill>
                    <a:schemeClr val="tx1"/>
                  </a:solidFill>
                  <a:cs typeface="Times New Roman" pitchFamily="18" charset="0"/>
                </a:rPr>
                <a:t>10</a:t>
              </a:r>
            </a:p>
          </p:txBody>
        </p:sp>
      </p:grpSp>
      <p:grpSp>
        <p:nvGrpSpPr>
          <p:cNvPr id="44" name="Group 48"/>
          <p:cNvGrpSpPr>
            <a:grpSpLocks/>
          </p:cNvGrpSpPr>
          <p:nvPr/>
        </p:nvGrpSpPr>
        <p:grpSpPr bwMode="auto">
          <a:xfrm>
            <a:off x="2074863" y="1352550"/>
            <a:ext cx="711200" cy="4827588"/>
            <a:chOff x="864" y="616"/>
            <a:chExt cx="480" cy="3416"/>
          </a:xfrm>
        </p:grpSpPr>
        <p:sp>
          <p:nvSpPr>
            <p:cNvPr id="52" name="Text Box 49"/>
            <p:cNvSpPr txBox="1">
              <a:spLocks noChangeArrowheads="1"/>
            </p:cNvSpPr>
            <p:nvPr/>
          </p:nvSpPr>
          <p:spPr bwMode="auto">
            <a:xfrm>
              <a:off x="864" y="616"/>
              <a:ext cx="480" cy="3416"/>
            </a:xfrm>
            <a:prstGeom prst="rect">
              <a:avLst/>
            </a:prstGeom>
            <a:solidFill>
              <a:schemeClr val="folHlink"/>
            </a:solidFill>
            <a:ln w="9525">
              <a:solidFill>
                <a:schemeClr val="tx1"/>
              </a:solidFill>
              <a:miter lim="800000"/>
              <a:headEnd/>
              <a:tailEnd/>
            </a:ln>
          </p:spPr>
          <p:txBody>
            <a:bodyPr vert="eaVert" lIns="36000" rIns="36000" anchor="ctr"/>
            <a:lstStyle/>
            <a:p>
              <a:pPr algn="ctr" eaLnBrk="0" hangingPunct="0">
                <a:spcBef>
                  <a:spcPct val="0"/>
                </a:spcBef>
                <a:buClrTx/>
                <a:buSzTx/>
                <a:buFontTx/>
                <a:buNone/>
              </a:pPr>
              <a:r>
                <a:rPr lang="en-GB" sz="1200" b="1">
                  <a:solidFill>
                    <a:schemeClr val="tx1"/>
                  </a:solidFill>
                  <a:cs typeface="Times New Roman" pitchFamily="18" charset="0"/>
                </a:rPr>
                <a:t>Safety Life-Cycle structure and planning</a:t>
              </a:r>
            </a:p>
          </p:txBody>
        </p:sp>
        <p:sp>
          <p:nvSpPr>
            <p:cNvPr id="53" name="Text Box 50"/>
            <p:cNvSpPr txBox="1">
              <a:spLocks noChangeArrowheads="1"/>
            </p:cNvSpPr>
            <p:nvPr/>
          </p:nvSpPr>
          <p:spPr bwMode="auto">
            <a:xfrm>
              <a:off x="864" y="3936"/>
              <a:ext cx="144" cy="96"/>
            </a:xfrm>
            <a:prstGeom prst="rect">
              <a:avLst/>
            </a:prstGeom>
            <a:solidFill>
              <a:schemeClr val="fo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900">
                  <a:solidFill>
                    <a:schemeClr val="tx1"/>
                  </a:solidFill>
                  <a:cs typeface="Times New Roman" pitchFamily="18" charset="0"/>
                </a:rPr>
                <a:t>11</a:t>
              </a:r>
            </a:p>
          </p:txBody>
        </p:sp>
      </p:grpSp>
      <p:grpSp>
        <p:nvGrpSpPr>
          <p:cNvPr id="48" name="Group 51"/>
          <p:cNvGrpSpPr>
            <a:grpSpLocks/>
          </p:cNvGrpSpPr>
          <p:nvPr/>
        </p:nvGrpSpPr>
        <p:grpSpPr bwMode="auto">
          <a:xfrm>
            <a:off x="7481888" y="1352550"/>
            <a:ext cx="996950" cy="4352925"/>
            <a:chOff x="4512" y="725"/>
            <a:chExt cx="672" cy="3307"/>
          </a:xfrm>
        </p:grpSpPr>
        <p:sp>
          <p:nvSpPr>
            <p:cNvPr id="55" name="Text Box 52"/>
            <p:cNvSpPr txBox="1">
              <a:spLocks noChangeArrowheads="1"/>
            </p:cNvSpPr>
            <p:nvPr/>
          </p:nvSpPr>
          <p:spPr bwMode="auto">
            <a:xfrm>
              <a:off x="4512" y="725"/>
              <a:ext cx="672" cy="3307"/>
            </a:xfrm>
            <a:prstGeom prst="rect">
              <a:avLst/>
            </a:prstGeom>
            <a:solidFill>
              <a:schemeClr val="folHlink"/>
            </a:solidFill>
            <a:ln w="9525">
              <a:solidFill>
                <a:schemeClr val="tx1"/>
              </a:solidFill>
              <a:miter lim="800000"/>
              <a:headEnd/>
              <a:tailEnd/>
            </a:ln>
          </p:spPr>
          <p:txBody>
            <a:bodyPr lIns="36000" rIns="36000" anchor="ctr"/>
            <a:lstStyle/>
            <a:p>
              <a:pPr algn="ctr" eaLnBrk="0" hangingPunct="0">
                <a:spcBef>
                  <a:spcPct val="0"/>
                </a:spcBef>
                <a:buClrTx/>
                <a:buSzTx/>
                <a:buFontTx/>
                <a:buNone/>
              </a:pPr>
              <a:r>
                <a:rPr lang="en-GB" sz="1200" b="1">
                  <a:solidFill>
                    <a:schemeClr val="tx1"/>
                  </a:solidFill>
                  <a:cs typeface="Times New Roman" pitchFamily="18" charset="0"/>
                </a:rPr>
                <a:t>Verification</a:t>
              </a:r>
            </a:p>
          </p:txBody>
        </p:sp>
        <p:sp>
          <p:nvSpPr>
            <p:cNvPr id="56" name="Text Box 53"/>
            <p:cNvSpPr txBox="1">
              <a:spLocks noChangeArrowheads="1"/>
            </p:cNvSpPr>
            <p:nvPr/>
          </p:nvSpPr>
          <p:spPr bwMode="auto">
            <a:xfrm>
              <a:off x="4512" y="3936"/>
              <a:ext cx="116" cy="96"/>
            </a:xfrm>
            <a:prstGeom prst="rect">
              <a:avLst/>
            </a:prstGeom>
            <a:solidFill>
              <a:schemeClr val="folHlink"/>
            </a:solidFill>
            <a:ln w="9525">
              <a:solidFill>
                <a:schemeClr val="tx1"/>
              </a:solidFill>
              <a:miter lim="800000"/>
              <a:headEnd/>
              <a:tailEnd/>
            </a:ln>
          </p:spPr>
          <p:txBody>
            <a:bodyPr lIns="36000" tIns="36000" rIns="36000" bIns="36000" anchor="ctr"/>
            <a:lstStyle/>
            <a:p>
              <a:pPr algn="ctr" eaLnBrk="0" hangingPunct="0">
                <a:spcBef>
                  <a:spcPct val="0"/>
                </a:spcBef>
                <a:buClrTx/>
                <a:buSzTx/>
                <a:buFontTx/>
                <a:buNone/>
              </a:pPr>
              <a:r>
                <a:rPr lang="en-GB" sz="1000">
                  <a:solidFill>
                    <a:schemeClr val="tx1"/>
                  </a:solidFill>
                  <a:cs typeface="Times New Roman" pitchFamily="18" charset="0"/>
                </a:rPr>
                <a:t>9</a:t>
              </a:r>
            </a:p>
          </p:txBody>
        </p:sp>
      </p:grpSp>
      <p:sp>
        <p:nvSpPr>
          <p:cNvPr id="57" name="Rectangle 56"/>
          <p:cNvSpPr/>
          <p:nvPr/>
        </p:nvSpPr>
        <p:spPr>
          <a:xfrm>
            <a:off x="1100260" y="6261977"/>
            <a:ext cx="1470082" cy="240066"/>
          </a:xfrm>
          <a:prstGeom prst="rect">
            <a:avLst/>
          </a:prstGeom>
        </p:spPr>
        <p:txBody>
          <a:bodyPr wrap="none">
            <a:spAutoFit/>
          </a:bodyPr>
          <a:lstStyle/>
          <a:p>
            <a:pPr marL="342900" indent="-342900">
              <a:lnSpc>
                <a:spcPct val="80000"/>
              </a:lnSpc>
              <a:buNone/>
              <a:defRPr/>
            </a:pPr>
            <a:r>
              <a:rPr lang="en-US" sz="1200" dirty="0" smtClean="0"/>
              <a:t>Source: IEC 61511</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0"/>
          </p:nvPr>
        </p:nvSpPr>
        <p:spPr/>
        <p:txBody>
          <a:bodyPr/>
          <a:lstStyle/>
          <a:p>
            <a:endParaRPr lang="en-US"/>
          </a:p>
          <a:p>
            <a:r>
              <a:rPr lang="en-US"/>
              <a:t>© ABB Group </a:t>
            </a:r>
          </a:p>
          <a:p>
            <a:fld id="{1E59DB2D-CF79-44B3-80A8-AB497AF97AE7}" type="datetime4">
              <a:rPr lang="en-US"/>
              <a:pPr/>
              <a:t>November 21, 2011</a:t>
            </a:fld>
            <a:r>
              <a:rPr lang="en-US"/>
              <a:t> | Slide </a:t>
            </a:r>
            <a:fld id="{B0A9A95A-21AD-4D62-99A8-264D4217E14A}" type="slidenum">
              <a:rPr lang="en-US"/>
              <a:pPr/>
              <a:t>29</a:t>
            </a:fld>
            <a:endParaRPr lang="en-US"/>
          </a:p>
        </p:txBody>
      </p:sp>
      <p:grpSp>
        <p:nvGrpSpPr>
          <p:cNvPr id="2" name="Group 2"/>
          <p:cNvGrpSpPr>
            <a:grpSpLocks/>
          </p:cNvGrpSpPr>
          <p:nvPr/>
        </p:nvGrpSpPr>
        <p:grpSpPr bwMode="auto">
          <a:xfrm>
            <a:off x="1841500" y="1658938"/>
            <a:ext cx="4665663" cy="3894137"/>
            <a:chOff x="1160" y="1045"/>
            <a:chExt cx="2939" cy="2453"/>
          </a:xfrm>
        </p:grpSpPr>
        <p:pic>
          <p:nvPicPr>
            <p:cNvPr id="2468867" name="Picture 3" descr="lifecycle_MASTER_p5"/>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400" y="1045"/>
              <a:ext cx="2699" cy="2453"/>
            </a:xfrm>
            <a:prstGeom prst="rect">
              <a:avLst/>
            </a:prstGeom>
            <a:noFill/>
          </p:spPr>
        </p:pic>
        <p:sp>
          <p:nvSpPr>
            <p:cNvPr id="2468868" name="Oval 4"/>
            <p:cNvSpPr>
              <a:spLocks noChangeArrowheads="1"/>
            </p:cNvSpPr>
            <p:nvPr/>
          </p:nvSpPr>
          <p:spPr bwMode="auto">
            <a:xfrm>
              <a:off x="1160" y="2183"/>
              <a:ext cx="808" cy="520"/>
            </a:xfrm>
            <a:prstGeom prst="ellipse">
              <a:avLst/>
            </a:prstGeom>
            <a:solidFill>
              <a:schemeClr val="bg1"/>
            </a:solidFill>
            <a:ln w="9525" algn="ctr">
              <a:noFill/>
              <a:round/>
              <a:headEnd/>
              <a:tailEnd/>
            </a:ln>
            <a:effectLst/>
          </p:spPr>
          <p:txBody>
            <a:bodyPr wrap="none" lIns="0" tIns="0" rIns="0" bIns="0" anchor="ctr"/>
            <a:lstStyle/>
            <a:p>
              <a:endParaRPr lang="en-US"/>
            </a:p>
          </p:txBody>
        </p:sp>
      </p:grpSp>
      <p:sp>
        <p:nvSpPr>
          <p:cNvPr id="2468869" name="Text Box 5"/>
          <p:cNvSpPr txBox="1">
            <a:spLocks noChangeArrowheads="1"/>
          </p:cNvSpPr>
          <p:nvPr/>
        </p:nvSpPr>
        <p:spPr bwMode="auto">
          <a:xfrm>
            <a:off x="5999163" y="3629025"/>
            <a:ext cx="2279650" cy="1049338"/>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a:solidFill>
                  <a:schemeClr val="tx1"/>
                </a:solidFill>
              </a:rPr>
              <a:t>Installed Systems </a:t>
            </a:r>
          </a:p>
          <a:p>
            <a:pPr algn="ctr" eaLnBrk="0" hangingPunct="0">
              <a:lnSpc>
                <a:spcPct val="50000"/>
              </a:lnSpc>
              <a:buClrTx/>
              <a:buSzTx/>
              <a:buFontTx/>
              <a:buNone/>
            </a:pPr>
            <a:r>
              <a:rPr lang="en-GB" sz="1400" b="1">
                <a:solidFill>
                  <a:schemeClr val="tx1"/>
                </a:solidFill>
              </a:rPr>
              <a:t>Review</a:t>
            </a:r>
          </a:p>
          <a:p>
            <a:pPr algn="ctr" eaLnBrk="0" hangingPunct="0">
              <a:lnSpc>
                <a:spcPct val="50000"/>
              </a:lnSpc>
              <a:buClrTx/>
              <a:buSzTx/>
              <a:buFontTx/>
              <a:buChar char="•"/>
            </a:pPr>
            <a:r>
              <a:rPr lang="en-GB" sz="1400">
                <a:solidFill>
                  <a:schemeClr val="tx1"/>
                </a:solidFill>
              </a:rPr>
              <a:t>SIL assessment</a:t>
            </a:r>
          </a:p>
          <a:p>
            <a:pPr algn="ctr" eaLnBrk="0" hangingPunct="0">
              <a:lnSpc>
                <a:spcPct val="50000"/>
              </a:lnSpc>
              <a:buClrTx/>
              <a:buSzTx/>
              <a:buFontTx/>
              <a:buChar char="•"/>
            </a:pPr>
            <a:r>
              <a:rPr lang="en-GB" sz="1400">
                <a:solidFill>
                  <a:schemeClr val="tx1"/>
                </a:solidFill>
              </a:rPr>
              <a:t>Benchmarking</a:t>
            </a:r>
          </a:p>
          <a:p>
            <a:pPr eaLnBrk="0" hangingPunct="0">
              <a:lnSpc>
                <a:spcPct val="50000"/>
              </a:lnSpc>
              <a:buClrTx/>
              <a:buSzTx/>
              <a:buFontTx/>
              <a:buChar char="•"/>
            </a:pPr>
            <a:endParaRPr lang="en-GB" sz="1400" b="1">
              <a:solidFill>
                <a:schemeClr val="tx1"/>
              </a:solidFill>
            </a:endParaRPr>
          </a:p>
        </p:txBody>
      </p:sp>
      <p:sp>
        <p:nvSpPr>
          <p:cNvPr id="2468870" name="Text Box 6"/>
          <p:cNvSpPr txBox="1">
            <a:spLocks noChangeArrowheads="1"/>
          </p:cNvSpPr>
          <p:nvPr/>
        </p:nvSpPr>
        <p:spPr bwMode="auto">
          <a:xfrm>
            <a:off x="4605338" y="5000625"/>
            <a:ext cx="2992437" cy="846386"/>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dirty="0">
                <a:solidFill>
                  <a:schemeClr val="tx1"/>
                </a:solidFill>
              </a:rPr>
              <a:t>IEC61508/IEC61511 </a:t>
            </a:r>
          </a:p>
          <a:p>
            <a:pPr algn="ctr" eaLnBrk="0" hangingPunct="0">
              <a:lnSpc>
                <a:spcPct val="50000"/>
              </a:lnSpc>
              <a:buClrTx/>
              <a:buSzTx/>
              <a:buFontTx/>
              <a:buNone/>
            </a:pPr>
            <a:r>
              <a:rPr lang="en-GB" sz="1400" b="1" dirty="0">
                <a:solidFill>
                  <a:schemeClr val="tx1"/>
                </a:solidFill>
              </a:rPr>
              <a:t>Compliance</a:t>
            </a:r>
          </a:p>
          <a:p>
            <a:pPr algn="ctr" eaLnBrk="0" hangingPunct="0">
              <a:lnSpc>
                <a:spcPct val="50000"/>
              </a:lnSpc>
              <a:buClrTx/>
              <a:buSzTx/>
              <a:buFontTx/>
              <a:buChar char="•"/>
            </a:pPr>
            <a:r>
              <a:rPr lang="en-GB" sz="1400" dirty="0">
                <a:solidFill>
                  <a:schemeClr val="tx1"/>
                </a:solidFill>
              </a:rPr>
              <a:t>Compliance </a:t>
            </a:r>
            <a:r>
              <a:rPr lang="en-GB" sz="1400" dirty="0" smtClean="0">
                <a:solidFill>
                  <a:schemeClr val="tx1"/>
                </a:solidFill>
              </a:rPr>
              <a:t>Management</a:t>
            </a:r>
            <a:endParaRPr lang="en-GB" sz="1400" b="1" dirty="0">
              <a:solidFill>
                <a:schemeClr val="tx1"/>
              </a:solidFill>
              <a:latin typeface="Times New Roman" pitchFamily="18" charset="0"/>
            </a:endParaRPr>
          </a:p>
          <a:p>
            <a:pPr algn="ctr" eaLnBrk="0" hangingPunct="0">
              <a:lnSpc>
                <a:spcPct val="50000"/>
              </a:lnSpc>
              <a:buClrTx/>
              <a:buSzTx/>
              <a:buFontTx/>
              <a:buChar char="•"/>
            </a:pPr>
            <a:r>
              <a:rPr lang="en-GB" sz="1400" dirty="0" smtClean="0">
                <a:solidFill>
                  <a:schemeClr val="tx1"/>
                </a:solidFill>
                <a:latin typeface="+mn-lt"/>
              </a:rPr>
              <a:t>FSMS</a:t>
            </a:r>
          </a:p>
        </p:txBody>
      </p:sp>
      <p:sp>
        <p:nvSpPr>
          <p:cNvPr id="2468871" name="Text Box 7"/>
          <p:cNvSpPr txBox="1">
            <a:spLocks noChangeArrowheads="1"/>
          </p:cNvSpPr>
          <p:nvPr/>
        </p:nvSpPr>
        <p:spPr bwMode="auto">
          <a:xfrm>
            <a:off x="2352675" y="5000625"/>
            <a:ext cx="1944688" cy="1049338"/>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a:solidFill>
                  <a:schemeClr val="tx1"/>
                </a:solidFill>
              </a:rPr>
              <a:t>SIL Determination</a:t>
            </a:r>
          </a:p>
          <a:p>
            <a:pPr algn="ctr" eaLnBrk="0" hangingPunct="0">
              <a:lnSpc>
                <a:spcPct val="50000"/>
              </a:lnSpc>
              <a:buClrTx/>
              <a:buSzTx/>
              <a:buFontTx/>
              <a:buChar char="•"/>
            </a:pPr>
            <a:r>
              <a:rPr lang="en-GB" sz="1400">
                <a:solidFill>
                  <a:schemeClr val="tx1"/>
                </a:solidFill>
              </a:rPr>
              <a:t>Analysis</a:t>
            </a:r>
          </a:p>
          <a:p>
            <a:pPr algn="ctr" eaLnBrk="0" hangingPunct="0">
              <a:lnSpc>
                <a:spcPct val="50000"/>
              </a:lnSpc>
              <a:buClrTx/>
              <a:buSzTx/>
              <a:buFontTx/>
              <a:buChar char="•"/>
            </a:pPr>
            <a:r>
              <a:rPr lang="en-GB" sz="1400">
                <a:solidFill>
                  <a:schemeClr val="tx1"/>
                </a:solidFill>
              </a:rPr>
              <a:t>TRAC</a:t>
            </a:r>
          </a:p>
          <a:p>
            <a:pPr algn="ctr" eaLnBrk="0" hangingPunct="0">
              <a:lnSpc>
                <a:spcPct val="50000"/>
              </a:lnSpc>
              <a:buClrTx/>
              <a:buSzTx/>
              <a:buFontTx/>
              <a:buChar char="•"/>
            </a:pPr>
            <a:r>
              <a:rPr lang="en-GB" sz="1400">
                <a:solidFill>
                  <a:schemeClr val="tx1"/>
                </a:solidFill>
              </a:rPr>
              <a:t>Training</a:t>
            </a:r>
          </a:p>
          <a:p>
            <a:pPr algn="ctr" eaLnBrk="0" hangingPunct="0">
              <a:lnSpc>
                <a:spcPct val="50000"/>
              </a:lnSpc>
              <a:buClrTx/>
              <a:buSzTx/>
              <a:buFontTx/>
              <a:buChar char="•"/>
            </a:pPr>
            <a:r>
              <a:rPr lang="en-GB" sz="1400">
                <a:solidFill>
                  <a:schemeClr val="tx1"/>
                </a:solidFill>
              </a:rPr>
              <a:t>Mentoring</a:t>
            </a:r>
          </a:p>
        </p:txBody>
      </p:sp>
      <p:sp>
        <p:nvSpPr>
          <p:cNvPr id="2468872" name="Rectangle 8"/>
          <p:cNvSpPr>
            <a:spLocks noChangeArrowheads="1"/>
          </p:cNvSpPr>
          <p:nvPr/>
        </p:nvSpPr>
        <p:spPr bwMode="auto">
          <a:xfrm>
            <a:off x="1030288" y="3629025"/>
            <a:ext cx="1971675" cy="1049338"/>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a:solidFill>
                  <a:schemeClr val="tx1"/>
                </a:solidFill>
              </a:rPr>
              <a:t>Alarm Management</a:t>
            </a:r>
          </a:p>
          <a:p>
            <a:pPr algn="ctr" eaLnBrk="0" hangingPunct="0">
              <a:lnSpc>
                <a:spcPct val="50000"/>
              </a:lnSpc>
              <a:buClrTx/>
              <a:buSzTx/>
              <a:buFontTx/>
              <a:buChar char="•"/>
            </a:pPr>
            <a:r>
              <a:rPr lang="en-GB" sz="1400">
                <a:solidFill>
                  <a:schemeClr val="tx1"/>
                </a:solidFill>
              </a:rPr>
              <a:t>Benchmarking </a:t>
            </a:r>
          </a:p>
          <a:p>
            <a:pPr algn="ctr" eaLnBrk="0" hangingPunct="0">
              <a:lnSpc>
                <a:spcPct val="50000"/>
              </a:lnSpc>
              <a:buClrTx/>
              <a:buSzTx/>
              <a:buFontTx/>
              <a:buChar char="•"/>
            </a:pPr>
            <a:r>
              <a:rPr lang="en-GB" sz="1400">
                <a:solidFill>
                  <a:schemeClr val="tx1"/>
                </a:solidFill>
              </a:rPr>
              <a:t>EEMUA 191</a:t>
            </a:r>
          </a:p>
          <a:p>
            <a:pPr algn="ctr" eaLnBrk="0" hangingPunct="0">
              <a:lnSpc>
                <a:spcPct val="50000"/>
              </a:lnSpc>
              <a:buClrTx/>
              <a:buSzTx/>
              <a:buFontTx/>
              <a:buChar char="•"/>
            </a:pPr>
            <a:r>
              <a:rPr lang="en-GB" sz="1400">
                <a:solidFill>
                  <a:schemeClr val="tx1"/>
                </a:solidFill>
              </a:rPr>
              <a:t>Training</a:t>
            </a:r>
          </a:p>
          <a:p>
            <a:pPr algn="ctr" eaLnBrk="0" hangingPunct="0">
              <a:lnSpc>
                <a:spcPct val="50000"/>
              </a:lnSpc>
              <a:buClrTx/>
              <a:buSzTx/>
              <a:buFontTx/>
              <a:buChar char="•"/>
            </a:pPr>
            <a:r>
              <a:rPr lang="en-GB" sz="1400">
                <a:solidFill>
                  <a:schemeClr val="tx1"/>
                </a:solidFill>
              </a:rPr>
              <a:t>Support</a:t>
            </a:r>
          </a:p>
        </p:txBody>
      </p:sp>
      <p:sp>
        <p:nvSpPr>
          <p:cNvPr id="2468873" name="Rectangle 9"/>
          <p:cNvSpPr>
            <a:spLocks noGrp="1" noChangeArrowheads="1"/>
          </p:cNvSpPr>
          <p:nvPr>
            <p:ph type="title"/>
          </p:nvPr>
        </p:nvSpPr>
        <p:spPr>
          <a:xfrm>
            <a:off x="46038" y="17463"/>
            <a:ext cx="8226425" cy="457200"/>
          </a:xfrm>
          <a:ln/>
        </p:spPr>
        <p:txBody>
          <a:bodyPr/>
          <a:lstStyle/>
          <a:p>
            <a:r>
              <a:rPr lang="en-US" dirty="0" smtClean="0"/>
              <a:t>Total </a:t>
            </a:r>
            <a:r>
              <a:rPr lang="en-US" dirty="0"/>
              <a:t>Safety Offering</a:t>
            </a:r>
          </a:p>
        </p:txBody>
      </p:sp>
      <p:sp>
        <p:nvSpPr>
          <p:cNvPr id="2468874" name="Rectangle 10"/>
          <p:cNvSpPr>
            <a:spLocks noChangeArrowheads="1"/>
          </p:cNvSpPr>
          <p:nvPr/>
        </p:nvSpPr>
        <p:spPr bwMode="auto">
          <a:xfrm>
            <a:off x="2371725" y="1362075"/>
            <a:ext cx="6265863" cy="4743450"/>
          </a:xfrm>
          <a:prstGeom prst="rect">
            <a:avLst/>
          </a:prstGeom>
          <a:noFill/>
          <a:ln w="9525">
            <a:noFill/>
            <a:miter lim="800000"/>
            <a:headEnd/>
            <a:tailEnd/>
          </a:ln>
        </p:spPr>
        <p:txBody>
          <a:bodyPr/>
          <a:lstStyle/>
          <a:p>
            <a:pPr marL="342900" indent="-342900" eaLnBrk="0" hangingPunct="0">
              <a:spcBef>
                <a:spcPct val="20000"/>
              </a:spcBef>
              <a:buClr>
                <a:schemeClr val="accent1"/>
              </a:buClr>
              <a:buSzPct val="80000"/>
              <a:buFont typeface="Wingdings" pitchFamily="2" charset="2"/>
              <a:buNone/>
            </a:pPr>
            <a:endParaRPr kumimoji="1" lang="en-US" sz="2000" b="1">
              <a:solidFill>
                <a:schemeClr val="tx1"/>
              </a:solidFill>
            </a:endParaRPr>
          </a:p>
        </p:txBody>
      </p:sp>
      <p:sp>
        <p:nvSpPr>
          <p:cNvPr id="2468875" name="Rectangle 11"/>
          <p:cNvSpPr>
            <a:spLocks noChangeArrowheads="1"/>
          </p:cNvSpPr>
          <p:nvPr/>
        </p:nvSpPr>
        <p:spPr bwMode="auto">
          <a:xfrm>
            <a:off x="4822825" y="1284288"/>
            <a:ext cx="92075" cy="182562"/>
          </a:xfrm>
          <a:prstGeom prst="rect">
            <a:avLst/>
          </a:prstGeom>
          <a:noFill/>
          <a:ln w="9525">
            <a:noFill/>
            <a:miter lim="800000"/>
            <a:headEnd/>
            <a:tailEnd/>
          </a:ln>
        </p:spPr>
        <p:txBody>
          <a:bodyPr wrap="none" lIns="0" tIns="0" rIns="0" bIns="0">
            <a:spAutoFit/>
          </a:bodyPr>
          <a:lstStyle/>
          <a:p>
            <a:pPr algn="r" eaLnBrk="0" hangingPunct="0">
              <a:spcBef>
                <a:spcPct val="0"/>
              </a:spcBef>
              <a:buClrTx/>
              <a:buSzTx/>
              <a:buFontTx/>
              <a:buNone/>
            </a:pPr>
            <a:r>
              <a:rPr lang="en-US" sz="1200">
                <a:latin typeface="Courier" pitchFamily="49" charset="0"/>
              </a:rPr>
              <a:t> </a:t>
            </a:r>
            <a:endParaRPr lang="en-US" sz="1600">
              <a:solidFill>
                <a:schemeClr val="tx1"/>
              </a:solidFill>
            </a:endParaRPr>
          </a:p>
        </p:txBody>
      </p:sp>
      <p:sp>
        <p:nvSpPr>
          <p:cNvPr id="2468876" name="Text Box 12"/>
          <p:cNvSpPr txBox="1">
            <a:spLocks noChangeArrowheads="1"/>
          </p:cNvSpPr>
          <p:nvPr/>
        </p:nvSpPr>
        <p:spPr bwMode="auto">
          <a:xfrm>
            <a:off x="5811838" y="2024063"/>
            <a:ext cx="2271712" cy="1049337"/>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a:solidFill>
                  <a:schemeClr val="tx1"/>
                </a:solidFill>
              </a:rPr>
              <a:t>Proof Testing Support</a:t>
            </a:r>
          </a:p>
          <a:p>
            <a:pPr algn="ctr" eaLnBrk="0" hangingPunct="0">
              <a:lnSpc>
                <a:spcPct val="50000"/>
              </a:lnSpc>
              <a:buClrTx/>
              <a:buSzTx/>
              <a:buFontTx/>
              <a:buChar char="•"/>
            </a:pPr>
            <a:r>
              <a:rPr lang="en-GB" sz="1400">
                <a:solidFill>
                  <a:schemeClr val="tx1"/>
                </a:solidFill>
              </a:rPr>
              <a:t>TRAMs</a:t>
            </a:r>
          </a:p>
          <a:p>
            <a:pPr algn="ctr" eaLnBrk="0" hangingPunct="0">
              <a:lnSpc>
                <a:spcPct val="50000"/>
              </a:lnSpc>
              <a:buClrTx/>
              <a:buSzTx/>
              <a:buFontTx/>
              <a:buChar char="•"/>
            </a:pPr>
            <a:r>
              <a:rPr lang="en-GB" sz="1400">
                <a:solidFill>
                  <a:schemeClr val="tx1"/>
                </a:solidFill>
              </a:rPr>
              <a:t>Proof test period</a:t>
            </a:r>
          </a:p>
          <a:p>
            <a:pPr algn="ctr" eaLnBrk="0" hangingPunct="0">
              <a:lnSpc>
                <a:spcPct val="50000"/>
              </a:lnSpc>
              <a:buClrTx/>
              <a:buSzTx/>
              <a:buFontTx/>
              <a:buChar char="•"/>
            </a:pPr>
            <a:r>
              <a:rPr lang="en-GB" sz="1400">
                <a:solidFill>
                  <a:schemeClr val="tx1"/>
                </a:solidFill>
              </a:rPr>
              <a:t>Maintenance</a:t>
            </a:r>
          </a:p>
          <a:p>
            <a:pPr algn="ctr" eaLnBrk="0" hangingPunct="0">
              <a:lnSpc>
                <a:spcPct val="50000"/>
              </a:lnSpc>
              <a:buClrTx/>
              <a:buSzTx/>
              <a:buFontTx/>
              <a:buChar char="•"/>
            </a:pPr>
            <a:r>
              <a:rPr lang="en-GB" sz="1400">
                <a:solidFill>
                  <a:schemeClr val="tx1"/>
                </a:solidFill>
              </a:rPr>
              <a:t>Lifecycle Support</a:t>
            </a:r>
            <a:endParaRPr lang="en-GB" sz="1400" b="1">
              <a:solidFill>
                <a:schemeClr val="tx1"/>
              </a:solidFill>
              <a:latin typeface="Times New Roman" pitchFamily="18" charset="0"/>
            </a:endParaRPr>
          </a:p>
        </p:txBody>
      </p:sp>
      <p:sp>
        <p:nvSpPr>
          <p:cNvPr id="2468877" name="Rectangle 13"/>
          <p:cNvSpPr>
            <a:spLocks noChangeArrowheads="1"/>
          </p:cNvSpPr>
          <p:nvPr/>
        </p:nvSpPr>
        <p:spPr bwMode="auto">
          <a:xfrm>
            <a:off x="1476375" y="2024063"/>
            <a:ext cx="1971675" cy="1049337"/>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a:solidFill>
                  <a:schemeClr val="tx1"/>
                </a:solidFill>
              </a:rPr>
              <a:t>SIS Systems</a:t>
            </a:r>
          </a:p>
          <a:p>
            <a:pPr algn="ctr" eaLnBrk="0" hangingPunct="0">
              <a:lnSpc>
                <a:spcPct val="50000"/>
              </a:lnSpc>
              <a:buClrTx/>
              <a:buSzTx/>
              <a:buFontTx/>
              <a:buChar char="•"/>
            </a:pPr>
            <a:r>
              <a:rPr lang="en-GB" sz="1400">
                <a:solidFill>
                  <a:schemeClr val="tx1"/>
                </a:solidFill>
              </a:rPr>
              <a:t>TUV Certified </a:t>
            </a:r>
          </a:p>
          <a:p>
            <a:pPr algn="ctr" eaLnBrk="0" hangingPunct="0">
              <a:lnSpc>
                <a:spcPct val="50000"/>
              </a:lnSpc>
              <a:buClrTx/>
              <a:buSzTx/>
              <a:buFontTx/>
              <a:buChar char="•"/>
            </a:pPr>
            <a:r>
              <a:rPr lang="en-GB" sz="1400">
                <a:solidFill>
                  <a:schemeClr val="tx1"/>
                </a:solidFill>
              </a:rPr>
              <a:t>Flexible and Scalable</a:t>
            </a:r>
          </a:p>
          <a:p>
            <a:pPr algn="ctr" eaLnBrk="0" hangingPunct="0">
              <a:lnSpc>
                <a:spcPct val="50000"/>
              </a:lnSpc>
              <a:buClrTx/>
              <a:buSzTx/>
              <a:buFontTx/>
              <a:buChar char="•"/>
            </a:pPr>
            <a:r>
              <a:rPr lang="en-GB" sz="1400">
                <a:solidFill>
                  <a:schemeClr val="tx1"/>
                </a:solidFill>
              </a:rPr>
              <a:t>System 800xA</a:t>
            </a:r>
          </a:p>
          <a:p>
            <a:pPr algn="ctr" eaLnBrk="0" hangingPunct="0">
              <a:lnSpc>
                <a:spcPct val="50000"/>
              </a:lnSpc>
              <a:buClrTx/>
              <a:buSzTx/>
              <a:buFontTx/>
              <a:buChar char="•"/>
            </a:pPr>
            <a:endParaRPr lang="en-GB" sz="1400">
              <a:solidFill>
                <a:schemeClr val="tx1"/>
              </a:solidFill>
            </a:endParaRPr>
          </a:p>
        </p:txBody>
      </p:sp>
      <p:sp>
        <p:nvSpPr>
          <p:cNvPr id="2468878" name="Rectangle 14"/>
          <p:cNvSpPr>
            <a:spLocks noChangeArrowheads="1"/>
          </p:cNvSpPr>
          <p:nvPr/>
        </p:nvSpPr>
        <p:spPr bwMode="auto">
          <a:xfrm>
            <a:off x="3468688" y="1184275"/>
            <a:ext cx="2347912" cy="836613"/>
          </a:xfrm>
          <a:prstGeom prst="rect">
            <a:avLst/>
          </a:prstGeom>
          <a:noFill/>
          <a:ln w="9525">
            <a:noFill/>
            <a:miter lim="800000"/>
            <a:headEnd/>
            <a:tailEnd/>
          </a:ln>
          <a:effectLst/>
        </p:spPr>
        <p:txBody>
          <a:bodyPr>
            <a:spAutoFit/>
          </a:bodyPr>
          <a:lstStyle/>
          <a:p>
            <a:pPr algn="ctr" eaLnBrk="0" hangingPunct="0">
              <a:lnSpc>
                <a:spcPct val="50000"/>
              </a:lnSpc>
              <a:buClrTx/>
              <a:buSzTx/>
              <a:buFontTx/>
              <a:buNone/>
            </a:pPr>
            <a:r>
              <a:rPr lang="en-GB" sz="1400" b="1">
                <a:solidFill>
                  <a:schemeClr val="tx1"/>
                </a:solidFill>
              </a:rPr>
              <a:t>Field Instrumentation</a:t>
            </a:r>
          </a:p>
          <a:p>
            <a:pPr algn="ctr" eaLnBrk="0" hangingPunct="0">
              <a:lnSpc>
                <a:spcPct val="50000"/>
              </a:lnSpc>
              <a:buClrTx/>
              <a:buSzTx/>
              <a:buFontTx/>
              <a:buChar char="•"/>
            </a:pPr>
            <a:r>
              <a:rPr lang="en-GB" sz="1400">
                <a:solidFill>
                  <a:schemeClr val="tx1"/>
                </a:solidFill>
              </a:rPr>
              <a:t>SIL rated</a:t>
            </a:r>
          </a:p>
          <a:p>
            <a:pPr algn="ctr" eaLnBrk="0" hangingPunct="0">
              <a:lnSpc>
                <a:spcPct val="50000"/>
              </a:lnSpc>
              <a:buClrTx/>
              <a:buSzTx/>
              <a:buFontTx/>
              <a:buChar char="•"/>
            </a:pPr>
            <a:r>
              <a:rPr lang="en-GB" sz="1400">
                <a:solidFill>
                  <a:schemeClr val="tx1"/>
                </a:solidFill>
              </a:rPr>
              <a:t>Instrumentation</a:t>
            </a:r>
          </a:p>
          <a:p>
            <a:pPr algn="ctr" eaLnBrk="0" hangingPunct="0">
              <a:lnSpc>
                <a:spcPct val="50000"/>
              </a:lnSpc>
              <a:buClrTx/>
              <a:buSzTx/>
              <a:buFontTx/>
              <a:buChar char="•"/>
            </a:pPr>
            <a:r>
              <a:rPr lang="en-GB" sz="1400">
                <a:solidFill>
                  <a:schemeClr val="tx1"/>
                </a:solidFill>
              </a:rPr>
              <a:t>Actuators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about access to information…</a:t>
            </a:r>
            <a:endParaRPr lang="en-US" dirty="0"/>
          </a:p>
        </p:txBody>
      </p:sp>
      <p:sp>
        <p:nvSpPr>
          <p:cNvPr id="3" name="Footer Placeholder 2"/>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15379F1B-4F2C-4B6B-AA9D-34E091B67185}" type="slidenum">
              <a:rPr lang="en-US" smtClean="0"/>
              <a:pPr/>
              <a:t>3</a:t>
            </a:fld>
            <a:endParaRPr lang="en-US"/>
          </a:p>
        </p:txBody>
      </p:sp>
      <p:pic>
        <p:nvPicPr>
          <p:cNvPr id="4" name="Picture 7" descr="death-star-control-room-found-6805-1245354285-21"/>
          <p:cNvPicPr>
            <a:picLocks noChangeAspect="1" noChangeArrowheads="1"/>
          </p:cNvPicPr>
          <p:nvPr/>
        </p:nvPicPr>
        <p:blipFill>
          <a:blip r:embed="rId2" cstate="print"/>
          <a:srcRect/>
          <a:stretch>
            <a:fillRect/>
          </a:stretch>
        </p:blipFill>
        <p:spPr bwMode="auto">
          <a:xfrm>
            <a:off x="600634" y="1244600"/>
            <a:ext cx="7292789" cy="485815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br>
              <a:rPr lang="en-US" dirty="0" smtClean="0"/>
            </a:br>
            <a:endParaRPr lang="en-US" dirty="0"/>
          </a:p>
        </p:txBody>
      </p:sp>
      <p:sp>
        <p:nvSpPr>
          <p:cNvPr id="3" name="Content Placeholder 2"/>
          <p:cNvSpPr>
            <a:spLocks noGrp="1"/>
          </p:cNvSpPr>
          <p:nvPr>
            <p:ph sz="half" idx="2"/>
          </p:nvPr>
        </p:nvSpPr>
        <p:spPr/>
        <p:txBody>
          <a:bodyPr/>
          <a:lstStyle/>
          <a:p>
            <a:r>
              <a:rPr lang="en-US" dirty="0" smtClean="0"/>
              <a:t>ABB has not only addressed the fundamental design elements to maintain independent protection layers while fully integrating safety systems into </a:t>
            </a:r>
            <a:r>
              <a:rPr lang="en-US" dirty="0" smtClean="0"/>
              <a:t>800xA</a:t>
            </a:r>
            <a:endParaRPr lang="en-US" dirty="0" smtClean="0"/>
          </a:p>
          <a:p>
            <a:r>
              <a:rPr lang="en-US" dirty="0" smtClean="0"/>
              <a:t>ABB developed </a:t>
            </a:r>
            <a:r>
              <a:rPr lang="en-US" dirty="0" smtClean="0"/>
              <a:t>a leading edge family of field devices </a:t>
            </a:r>
            <a:endParaRPr lang="en-US" dirty="0" smtClean="0"/>
          </a:p>
          <a:p>
            <a:r>
              <a:rPr lang="en-US" dirty="0" smtClean="0"/>
              <a:t>…</a:t>
            </a:r>
            <a:r>
              <a:rPr lang="en-US" dirty="0" smtClean="0"/>
              <a:t>and </a:t>
            </a:r>
            <a:r>
              <a:rPr lang="en-US" dirty="0" smtClean="0"/>
              <a:t>introduced the consulting services to support you in the process of designing, implementing and maintaining a safety system through the IEC61511 safety lifecycle</a:t>
            </a:r>
          </a:p>
          <a:p>
            <a:r>
              <a:rPr lang="en-US" dirty="0" smtClean="0"/>
              <a:t>ABB provides the enabling technology to integrate safety to the core of your </a:t>
            </a:r>
            <a:r>
              <a:rPr lang="en-US" dirty="0" smtClean="0"/>
              <a:t>operations</a:t>
            </a:r>
          </a:p>
        </p:txBody>
      </p:sp>
      <p:sp>
        <p:nvSpPr>
          <p:cNvPr id="4" name="Content Placeholder 3"/>
          <p:cNvSpPr>
            <a:spLocks noGrp="1"/>
          </p:cNvSpPr>
          <p:nvPr>
            <p:ph sz="half"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a:p>
            <a:r>
              <a:rPr lang="en-US"/>
              <a:t>© ABB Group </a:t>
            </a:r>
          </a:p>
          <a:p>
            <a:fld id="{AA79081F-4FB0-4A6E-BB50-CC7B1984EBE1}" type="datetime4">
              <a:rPr lang="en-US"/>
              <a:pPr/>
              <a:t>November 21, 2011</a:t>
            </a:fld>
            <a:r>
              <a:rPr lang="en-US"/>
              <a:t> | Slide </a:t>
            </a:r>
            <a:fld id="{224C4B36-B809-4008-BEFA-690EBB345A39}" type="slidenum">
              <a:rPr lang="en-US"/>
              <a:pPr/>
              <a:t>31</a:t>
            </a:fld>
            <a:endParaRPr lang="en-US"/>
          </a:p>
        </p:txBody>
      </p:sp>
      <p:sp>
        <p:nvSpPr>
          <p:cNvPr id="2055170" name="Rectangle 2"/>
          <p:cNvSpPr>
            <a:spLocks noChangeArrowheads="1"/>
          </p:cNvSpPr>
          <p:nvPr/>
        </p:nvSpPr>
        <p:spPr bwMode="auto">
          <a:xfrm>
            <a:off x="104775" y="6178550"/>
            <a:ext cx="8912225" cy="549275"/>
          </a:xfrm>
          <a:prstGeom prst="rect">
            <a:avLst/>
          </a:prstGeom>
          <a:solidFill>
            <a:schemeClr val="bg1"/>
          </a:solidFill>
          <a:ln w="9525">
            <a:noFill/>
            <a:miter lim="800000"/>
            <a:headEnd/>
            <a:tailEnd/>
          </a:ln>
          <a:effectLst/>
        </p:spPr>
        <p:txBody>
          <a:bodyPr wrap="none" lIns="90000" tIns="46800" rIns="90000" bIns="46800" anchor="ctr"/>
          <a:lstStyle/>
          <a:p>
            <a:endParaRPr lang="en-US"/>
          </a:p>
        </p:txBody>
      </p:sp>
      <p:pic>
        <p:nvPicPr>
          <p:cNvPr id="2055171" name="Picture 3" descr="ABB1ClaimL_rgb300_100mm"/>
          <p:cNvPicPr>
            <a:picLocks noChangeAspect="1" noChangeArrowheads="1"/>
          </p:cNvPicPr>
          <p:nvPr/>
        </p:nvPicPr>
        <p:blipFill>
          <a:blip r:embed="rId4" cstate="print"/>
          <a:srcRect/>
          <a:stretch>
            <a:fillRect/>
          </a:stretch>
        </p:blipFill>
        <p:spPr bwMode="auto">
          <a:xfrm>
            <a:off x="579438" y="2643188"/>
            <a:ext cx="7985125" cy="1179512"/>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Seamlessly and in context</a:t>
            </a:r>
            <a:endParaRPr lang="en-US" dirty="0"/>
          </a:p>
        </p:txBody>
      </p:sp>
      <p:sp>
        <p:nvSpPr>
          <p:cNvPr id="3" name="Footer Placeholder 2"/>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15379F1B-4F2C-4B6B-AA9D-34E091B67185}" type="slidenum">
              <a:rPr lang="en-US" smtClean="0"/>
              <a:pPr/>
              <a:t>4</a:t>
            </a:fld>
            <a:endParaRPr lang="en-US"/>
          </a:p>
        </p:txBody>
      </p:sp>
      <p:pic>
        <p:nvPicPr>
          <p:cNvPr id="5" name="Picture 4" descr="Kommandoraum_4.jpg"/>
          <p:cNvPicPr>
            <a:picLocks noChangeAspect="1"/>
          </p:cNvPicPr>
          <p:nvPr/>
        </p:nvPicPr>
        <p:blipFill>
          <a:blip r:embed="rId2" cstate="print"/>
          <a:stretch>
            <a:fillRect/>
          </a:stretch>
        </p:blipFill>
        <p:spPr>
          <a:xfrm>
            <a:off x="288360" y="1267987"/>
            <a:ext cx="8424405" cy="46305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Independent Protection Layers (IPL)</a:t>
            </a:r>
            <a:endParaRPr lang="en-US" dirty="0"/>
          </a:p>
        </p:txBody>
      </p:sp>
      <p:sp>
        <p:nvSpPr>
          <p:cNvPr id="3" name="Content Placeholder 2"/>
          <p:cNvSpPr>
            <a:spLocks noGrp="1"/>
          </p:cNvSpPr>
          <p:nvPr>
            <p:ph idx="1"/>
          </p:nvPr>
        </p:nvSpPr>
        <p:spPr>
          <a:xfrm>
            <a:off x="1476375" y="1592263"/>
            <a:ext cx="2934260" cy="4608512"/>
          </a:xfrm>
        </p:spPr>
        <p:txBody>
          <a:bodyPr/>
          <a:lstStyle/>
          <a:p>
            <a:r>
              <a:rPr lang="en-US" dirty="0" smtClean="0"/>
              <a:t>Each IPL must independently protect against the hazard they are designed to safeguard</a:t>
            </a:r>
          </a:p>
          <a:p>
            <a:r>
              <a:rPr lang="en-US" dirty="0" smtClean="0"/>
              <a:t>Hazard occurs when a layer fails to respond to the process demand</a:t>
            </a:r>
          </a:p>
          <a:p>
            <a:r>
              <a:rPr lang="en-US" dirty="0" smtClean="0"/>
              <a:t>Objective of SIS IPL must be maintained </a:t>
            </a:r>
          </a:p>
          <a:p>
            <a:endParaRPr lang="en-US" dirty="0"/>
          </a:p>
        </p:txBody>
      </p:sp>
      <p:sp>
        <p:nvSpPr>
          <p:cNvPr id="4" name="Footer Placeholder 3"/>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6E22B0C9-2FCE-4679-AB6B-38FA1C42C78C}" type="slidenum">
              <a:rPr lang="en-US" smtClean="0"/>
              <a:pPr/>
              <a:t>5</a:t>
            </a:fld>
            <a:endParaRPr lang="en-US"/>
          </a:p>
        </p:txBody>
      </p:sp>
      <p:grpSp>
        <p:nvGrpSpPr>
          <p:cNvPr id="5" name="Group 4"/>
          <p:cNvGrpSpPr>
            <a:grpSpLocks/>
          </p:cNvGrpSpPr>
          <p:nvPr/>
        </p:nvGrpSpPr>
        <p:grpSpPr bwMode="auto">
          <a:xfrm>
            <a:off x="4585855" y="990600"/>
            <a:ext cx="5607483" cy="5202382"/>
            <a:chOff x="3072" y="624"/>
            <a:chExt cx="3264" cy="2928"/>
          </a:xfrm>
        </p:grpSpPr>
        <p:sp>
          <p:nvSpPr>
            <p:cNvPr id="6" name="Text Box 5"/>
            <p:cNvSpPr txBox="1">
              <a:spLocks noChangeArrowheads="1"/>
            </p:cNvSpPr>
            <p:nvPr/>
          </p:nvSpPr>
          <p:spPr bwMode="auto">
            <a:xfrm>
              <a:off x="3587" y="624"/>
              <a:ext cx="2749" cy="233"/>
            </a:xfrm>
            <a:prstGeom prst="rect">
              <a:avLst/>
            </a:prstGeom>
            <a:noFill/>
            <a:ln w="9525">
              <a:noFill/>
              <a:miter lim="800000"/>
              <a:headEnd/>
              <a:tailEnd/>
            </a:ln>
            <a:effectLst/>
          </p:spPr>
          <p:txBody>
            <a:bodyPr>
              <a:spAutoFit/>
            </a:bodyPr>
            <a:lstStyle/>
            <a:p>
              <a:pPr eaLnBrk="1" hangingPunct="1">
                <a:spcBef>
                  <a:spcPct val="50000"/>
                </a:spcBef>
                <a:buNone/>
              </a:pPr>
              <a:endParaRPr lang="en-US" b="1">
                <a:latin typeface="Arial" charset="0"/>
                <a:ea typeface="Arial Unicode MS" pitchFamily="34" charset="-128"/>
                <a:cs typeface="Arial" charset="0"/>
              </a:endParaRPr>
            </a:p>
          </p:txBody>
        </p:sp>
        <p:pic>
          <p:nvPicPr>
            <p:cNvPr id="7" name="Picture 6" descr="fireball 4_edited 1_edited"/>
            <p:cNvPicPr>
              <a:picLocks noChangeAspect="1" noChangeArrowheads="1"/>
            </p:cNvPicPr>
            <p:nvPr/>
          </p:nvPicPr>
          <p:blipFill>
            <a:blip r:embed="rId2" cstate="print"/>
            <a:srcRect/>
            <a:stretch>
              <a:fillRect/>
            </a:stretch>
          </p:blipFill>
          <p:spPr bwMode="auto">
            <a:xfrm rot="1584169">
              <a:off x="3986" y="1077"/>
              <a:ext cx="1316" cy="1308"/>
            </a:xfrm>
            <a:prstGeom prst="rect">
              <a:avLst/>
            </a:prstGeom>
            <a:noFill/>
          </p:spPr>
        </p:pic>
        <p:sp>
          <p:nvSpPr>
            <p:cNvPr id="8" name="Line 7"/>
            <p:cNvSpPr>
              <a:spLocks noChangeShapeType="1"/>
            </p:cNvSpPr>
            <p:nvPr/>
          </p:nvSpPr>
          <p:spPr bwMode="auto">
            <a:xfrm flipV="1">
              <a:off x="4017" y="2213"/>
              <a:ext cx="429" cy="1088"/>
            </a:xfrm>
            <a:prstGeom prst="line">
              <a:avLst/>
            </a:prstGeom>
            <a:noFill/>
            <a:ln w="38100">
              <a:solidFill>
                <a:srgbClr val="FF1D05"/>
              </a:solidFill>
              <a:round/>
              <a:headEnd/>
              <a:tailEnd/>
            </a:ln>
            <a:effectLst/>
          </p:spPr>
          <p:txBody>
            <a:bodyPr/>
            <a:lstStyle/>
            <a:p>
              <a:pPr>
                <a:buNone/>
              </a:pPr>
              <a:endParaRPr lang="en-US"/>
            </a:p>
          </p:txBody>
        </p:sp>
        <p:sp>
          <p:nvSpPr>
            <p:cNvPr id="9" name="Freeform 8"/>
            <p:cNvSpPr>
              <a:spLocks/>
            </p:cNvSpPr>
            <p:nvPr/>
          </p:nvSpPr>
          <p:spPr bwMode="auto">
            <a:xfrm>
              <a:off x="4124" y="2874"/>
              <a:ext cx="430" cy="321"/>
            </a:xfrm>
            <a:custGeom>
              <a:avLst/>
              <a:gdLst/>
              <a:ahLst/>
              <a:cxnLst>
                <a:cxn ang="0">
                  <a:pos x="0" y="176"/>
                </a:cxn>
                <a:cxn ang="0">
                  <a:pos x="192" y="32"/>
                </a:cxn>
                <a:cxn ang="0">
                  <a:pos x="480" y="368"/>
                </a:cxn>
              </a:cxnLst>
              <a:rect l="0" t="0" r="r" b="b"/>
              <a:pathLst>
                <a:path w="480" h="368">
                  <a:moveTo>
                    <a:pt x="0" y="176"/>
                  </a:moveTo>
                  <a:cubicBezTo>
                    <a:pt x="56" y="88"/>
                    <a:pt x="112" y="0"/>
                    <a:pt x="192" y="32"/>
                  </a:cubicBezTo>
                  <a:cubicBezTo>
                    <a:pt x="272" y="64"/>
                    <a:pt x="432" y="312"/>
                    <a:pt x="480" y="368"/>
                  </a:cubicBezTo>
                </a:path>
              </a:pathLst>
            </a:custGeom>
            <a:noFill/>
            <a:ln w="38100" cmpd="sng">
              <a:solidFill>
                <a:srgbClr val="008000"/>
              </a:solidFill>
              <a:round/>
              <a:headEnd/>
              <a:tailEnd/>
            </a:ln>
            <a:effectLst/>
          </p:spPr>
          <p:txBody>
            <a:bodyPr/>
            <a:lstStyle/>
            <a:p>
              <a:pPr>
                <a:buNone/>
              </a:pPr>
              <a:endParaRPr lang="en-US"/>
            </a:p>
          </p:txBody>
        </p:sp>
        <p:sp>
          <p:nvSpPr>
            <p:cNvPr id="10" name="Freeform 9"/>
            <p:cNvSpPr>
              <a:spLocks/>
            </p:cNvSpPr>
            <p:nvPr/>
          </p:nvSpPr>
          <p:spPr bwMode="auto">
            <a:xfrm>
              <a:off x="4237" y="2309"/>
              <a:ext cx="945" cy="894"/>
            </a:xfrm>
            <a:custGeom>
              <a:avLst/>
              <a:gdLst/>
              <a:ahLst/>
              <a:cxnLst>
                <a:cxn ang="0">
                  <a:pos x="0" y="176"/>
                </a:cxn>
                <a:cxn ang="0">
                  <a:pos x="192" y="32"/>
                </a:cxn>
                <a:cxn ang="0">
                  <a:pos x="480" y="368"/>
                </a:cxn>
              </a:cxnLst>
              <a:rect l="0" t="0" r="r" b="b"/>
              <a:pathLst>
                <a:path w="480" h="368">
                  <a:moveTo>
                    <a:pt x="0" y="176"/>
                  </a:moveTo>
                  <a:cubicBezTo>
                    <a:pt x="56" y="88"/>
                    <a:pt x="112" y="0"/>
                    <a:pt x="192" y="32"/>
                  </a:cubicBezTo>
                  <a:cubicBezTo>
                    <a:pt x="272" y="64"/>
                    <a:pt x="432" y="312"/>
                    <a:pt x="480" y="368"/>
                  </a:cubicBezTo>
                </a:path>
              </a:pathLst>
            </a:custGeom>
            <a:noFill/>
            <a:ln w="38100" cmpd="sng">
              <a:solidFill>
                <a:srgbClr val="FF9900"/>
              </a:solidFill>
              <a:round/>
              <a:headEnd/>
              <a:tailEnd/>
            </a:ln>
            <a:effectLst/>
          </p:spPr>
          <p:txBody>
            <a:bodyPr/>
            <a:lstStyle/>
            <a:p>
              <a:pPr>
                <a:buNone/>
              </a:pPr>
              <a:endParaRPr lang="en-US"/>
            </a:p>
          </p:txBody>
        </p:sp>
        <p:sp>
          <p:nvSpPr>
            <p:cNvPr id="11" name="Rectangle 10"/>
            <p:cNvSpPr>
              <a:spLocks noChangeArrowheads="1"/>
            </p:cNvSpPr>
            <p:nvPr/>
          </p:nvSpPr>
          <p:spPr bwMode="auto">
            <a:xfrm>
              <a:off x="3072" y="3176"/>
              <a:ext cx="2190" cy="376"/>
            </a:xfrm>
            <a:prstGeom prst="rect">
              <a:avLst/>
            </a:prstGeom>
            <a:gradFill rotWithShape="1">
              <a:gsLst>
                <a:gs pos="0">
                  <a:schemeClr val="accent1">
                    <a:alpha val="14999"/>
                  </a:schemeClr>
                </a:gs>
                <a:gs pos="100000">
                  <a:schemeClr val="accent1">
                    <a:gamma/>
                    <a:tint val="96078"/>
                    <a:invGamma/>
                    <a:alpha val="14000"/>
                  </a:schemeClr>
                </a:gs>
              </a:gsLst>
              <a:lin ang="5400000" scaled="1"/>
            </a:gradFill>
            <a:ln w="9525">
              <a:solidFill>
                <a:schemeClr val="tx1"/>
              </a:solidFill>
              <a:miter lim="800000"/>
              <a:headEnd/>
              <a:tailEnd/>
            </a:ln>
            <a:effectLst/>
          </p:spPr>
          <p:txBody>
            <a:bodyPr wrap="none" anchor="ctr"/>
            <a:lstStyle/>
            <a:p>
              <a:pPr>
                <a:buNone/>
              </a:pPr>
              <a:endParaRPr lang="en-US"/>
            </a:p>
          </p:txBody>
        </p:sp>
        <p:sp>
          <p:nvSpPr>
            <p:cNvPr id="12" name="Rectangle 11"/>
            <p:cNvSpPr>
              <a:spLocks noChangeArrowheads="1"/>
            </p:cNvSpPr>
            <p:nvPr/>
          </p:nvSpPr>
          <p:spPr bwMode="auto">
            <a:xfrm>
              <a:off x="3072" y="2757"/>
              <a:ext cx="2190" cy="377"/>
            </a:xfrm>
            <a:prstGeom prst="rect">
              <a:avLst/>
            </a:prstGeom>
            <a:gradFill rotWithShape="1">
              <a:gsLst>
                <a:gs pos="0">
                  <a:srgbClr val="66FF33">
                    <a:alpha val="14999"/>
                  </a:srgbClr>
                </a:gs>
                <a:gs pos="100000">
                  <a:srgbClr val="66FF33">
                    <a:gamma/>
                    <a:tint val="98824"/>
                    <a:invGamma/>
                    <a:alpha val="14000"/>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13" name="Rectangle 12"/>
            <p:cNvSpPr>
              <a:spLocks noChangeArrowheads="1"/>
            </p:cNvSpPr>
            <p:nvPr/>
          </p:nvSpPr>
          <p:spPr bwMode="auto">
            <a:xfrm>
              <a:off x="3072" y="2313"/>
              <a:ext cx="2190" cy="376"/>
            </a:xfrm>
            <a:prstGeom prst="rect">
              <a:avLst/>
            </a:prstGeom>
            <a:gradFill rotWithShape="1">
              <a:gsLst>
                <a:gs pos="0">
                  <a:srgbClr val="FF9900">
                    <a:alpha val="14999"/>
                  </a:srgbClr>
                </a:gs>
                <a:gs pos="100000">
                  <a:srgbClr val="FF9900">
                    <a:gamma/>
                    <a:tint val="90588"/>
                    <a:invGamma/>
                    <a:alpha val="14000"/>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14" name="Rectangle 13"/>
            <p:cNvSpPr>
              <a:spLocks noChangeArrowheads="1"/>
            </p:cNvSpPr>
            <p:nvPr/>
          </p:nvSpPr>
          <p:spPr bwMode="auto">
            <a:xfrm>
              <a:off x="3072" y="1879"/>
              <a:ext cx="1160" cy="376"/>
            </a:xfrm>
            <a:prstGeom prst="rect">
              <a:avLst/>
            </a:prstGeom>
            <a:gradFill rotWithShape="1">
              <a:gsLst>
                <a:gs pos="0">
                  <a:srgbClr val="FF1D05">
                    <a:alpha val="3999"/>
                  </a:srgbClr>
                </a:gs>
                <a:gs pos="100000">
                  <a:srgbClr val="FF1D05">
                    <a:gamma/>
                    <a:tint val="93333"/>
                    <a:invGamma/>
                    <a:alpha val="7001"/>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15" name="Rectangle 14"/>
            <p:cNvSpPr>
              <a:spLocks noChangeArrowheads="1"/>
            </p:cNvSpPr>
            <p:nvPr/>
          </p:nvSpPr>
          <p:spPr bwMode="auto">
            <a:xfrm>
              <a:off x="3072" y="1419"/>
              <a:ext cx="1160" cy="376"/>
            </a:xfrm>
            <a:prstGeom prst="rect">
              <a:avLst/>
            </a:prstGeom>
            <a:gradFill rotWithShape="1">
              <a:gsLst>
                <a:gs pos="0">
                  <a:srgbClr val="FF1D05">
                    <a:alpha val="17999"/>
                  </a:srgbClr>
                </a:gs>
                <a:gs pos="100000">
                  <a:srgbClr val="FF1D05">
                    <a:gamma/>
                    <a:shade val="98824"/>
                    <a:invGamma/>
                    <a:alpha val="19000"/>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16" name="Rectangle 15"/>
            <p:cNvSpPr>
              <a:spLocks noChangeArrowheads="1"/>
            </p:cNvSpPr>
            <p:nvPr/>
          </p:nvSpPr>
          <p:spPr bwMode="auto">
            <a:xfrm>
              <a:off x="3072" y="959"/>
              <a:ext cx="1160" cy="376"/>
            </a:xfrm>
            <a:prstGeom prst="rect">
              <a:avLst/>
            </a:prstGeom>
            <a:gradFill rotWithShape="1">
              <a:gsLst>
                <a:gs pos="0">
                  <a:srgbClr val="FF1D05">
                    <a:alpha val="36000"/>
                  </a:srgbClr>
                </a:gs>
                <a:gs pos="100000">
                  <a:srgbClr val="FF1D05">
                    <a:gamma/>
                    <a:tint val="96078"/>
                    <a:invGamma/>
                    <a:alpha val="34000"/>
                  </a:srgbClr>
                </a:gs>
              </a:gsLst>
              <a:path path="shape">
                <a:fillToRect l="50000" t="50000" r="50000" b="50000"/>
              </a:path>
            </a:gradFill>
            <a:ln w="9525">
              <a:solidFill>
                <a:schemeClr val="tx1"/>
              </a:solidFill>
              <a:miter lim="800000"/>
              <a:headEnd/>
              <a:tailEnd/>
            </a:ln>
            <a:effectLst/>
          </p:spPr>
          <p:txBody>
            <a:bodyPr wrap="none" anchor="ctr"/>
            <a:lstStyle/>
            <a:p>
              <a:pPr>
                <a:buNone/>
              </a:pPr>
              <a:endParaRPr lang="en-US"/>
            </a:p>
          </p:txBody>
        </p:sp>
        <p:sp>
          <p:nvSpPr>
            <p:cNvPr id="17" name="Text Box 16"/>
            <p:cNvSpPr txBox="1">
              <a:spLocks noChangeArrowheads="1"/>
            </p:cNvSpPr>
            <p:nvPr/>
          </p:nvSpPr>
          <p:spPr bwMode="auto">
            <a:xfrm>
              <a:off x="3158" y="2799"/>
              <a:ext cx="773" cy="330"/>
            </a:xfrm>
            <a:prstGeom prst="rect">
              <a:avLst/>
            </a:prstGeom>
            <a:noFill/>
            <a:ln w="9525">
              <a:noFill/>
              <a:miter lim="800000"/>
              <a:headEnd/>
              <a:tailEnd/>
            </a:ln>
            <a:effectLst/>
          </p:spPr>
          <p:txBody>
            <a:bodyPr>
              <a:spAutoFit/>
            </a:bodyPr>
            <a:lstStyle/>
            <a:p>
              <a:pPr eaLnBrk="1" hangingPunct="1">
                <a:spcBef>
                  <a:spcPct val="50000"/>
                </a:spcBef>
                <a:buNone/>
              </a:pPr>
              <a:r>
                <a:rPr lang="en-US" sz="1400">
                  <a:latin typeface="Arial" charset="0"/>
                  <a:ea typeface="Arial Unicode MS" pitchFamily="34" charset="-128"/>
                  <a:cs typeface="Arial" charset="0"/>
                </a:rPr>
                <a:t>Operator Intervention</a:t>
              </a:r>
            </a:p>
          </p:txBody>
        </p:sp>
        <p:sp>
          <p:nvSpPr>
            <p:cNvPr id="18" name="Text Box 17"/>
            <p:cNvSpPr txBox="1">
              <a:spLocks noChangeArrowheads="1"/>
            </p:cNvSpPr>
            <p:nvPr/>
          </p:nvSpPr>
          <p:spPr bwMode="auto">
            <a:xfrm>
              <a:off x="3158" y="2381"/>
              <a:ext cx="773" cy="330"/>
            </a:xfrm>
            <a:prstGeom prst="rect">
              <a:avLst/>
            </a:prstGeom>
            <a:noFill/>
            <a:ln w="9525">
              <a:noFill/>
              <a:miter lim="800000"/>
              <a:headEnd/>
              <a:tailEnd/>
            </a:ln>
            <a:effectLst/>
          </p:spPr>
          <p:txBody>
            <a:bodyPr>
              <a:spAutoFit/>
            </a:bodyPr>
            <a:lstStyle/>
            <a:p>
              <a:pPr eaLnBrk="1" hangingPunct="1">
                <a:spcBef>
                  <a:spcPct val="50000"/>
                </a:spcBef>
                <a:buNone/>
              </a:pPr>
              <a:r>
                <a:rPr lang="en-US" sz="1400">
                  <a:latin typeface="Arial" charset="0"/>
                  <a:ea typeface="Arial Unicode MS" pitchFamily="34" charset="-128"/>
                  <a:cs typeface="Arial" charset="0"/>
                </a:rPr>
                <a:t>Automatic SIS</a:t>
              </a:r>
            </a:p>
          </p:txBody>
        </p:sp>
        <p:sp>
          <p:nvSpPr>
            <p:cNvPr id="19" name="Text Box 18"/>
            <p:cNvSpPr txBox="1">
              <a:spLocks noChangeArrowheads="1"/>
            </p:cNvSpPr>
            <p:nvPr/>
          </p:nvSpPr>
          <p:spPr bwMode="auto">
            <a:xfrm>
              <a:off x="3115" y="1921"/>
              <a:ext cx="1117" cy="397"/>
            </a:xfrm>
            <a:prstGeom prst="rect">
              <a:avLst/>
            </a:prstGeom>
            <a:noFill/>
            <a:ln w="9525">
              <a:noFill/>
              <a:miter lim="800000"/>
              <a:headEnd/>
              <a:tailEnd/>
            </a:ln>
            <a:effectLst/>
          </p:spPr>
          <p:txBody>
            <a:bodyPr>
              <a:spAutoFit/>
            </a:bodyPr>
            <a:lstStyle/>
            <a:p>
              <a:pPr eaLnBrk="1" hangingPunct="1">
                <a:buNone/>
              </a:pPr>
              <a:r>
                <a:rPr lang="en-US" sz="1400">
                  <a:latin typeface="Arial" charset="0"/>
                  <a:ea typeface="Arial Unicode MS" pitchFamily="34" charset="-128"/>
                  <a:cs typeface="Arial" charset="0"/>
                </a:rPr>
                <a:t>Safety relief valve</a:t>
              </a:r>
            </a:p>
            <a:p>
              <a:pPr eaLnBrk="1" hangingPunct="1">
                <a:buNone/>
              </a:pPr>
              <a:r>
                <a:rPr lang="en-US" sz="1400">
                  <a:latin typeface="Arial" charset="0"/>
                  <a:ea typeface="Arial Unicode MS" pitchFamily="34" charset="-128"/>
                  <a:cs typeface="Arial" charset="0"/>
                </a:rPr>
                <a:t>Rupture disk, etc</a:t>
              </a:r>
            </a:p>
          </p:txBody>
        </p:sp>
        <p:sp>
          <p:nvSpPr>
            <p:cNvPr id="20" name="Text Box 19"/>
            <p:cNvSpPr txBox="1">
              <a:spLocks noChangeArrowheads="1"/>
            </p:cNvSpPr>
            <p:nvPr/>
          </p:nvSpPr>
          <p:spPr bwMode="auto">
            <a:xfrm>
              <a:off x="3115" y="1461"/>
              <a:ext cx="1079" cy="397"/>
            </a:xfrm>
            <a:prstGeom prst="rect">
              <a:avLst/>
            </a:prstGeom>
            <a:noFill/>
            <a:ln w="9525">
              <a:noFill/>
              <a:miter lim="800000"/>
              <a:headEnd/>
              <a:tailEnd/>
            </a:ln>
            <a:effectLst/>
          </p:spPr>
          <p:txBody>
            <a:bodyPr>
              <a:spAutoFit/>
            </a:bodyPr>
            <a:lstStyle/>
            <a:p>
              <a:pPr eaLnBrk="1" hangingPunct="1">
                <a:buNone/>
              </a:pPr>
              <a:r>
                <a:rPr lang="en-US" sz="1400">
                  <a:latin typeface="Arial" charset="0"/>
                  <a:ea typeface="Arial Unicode MS" pitchFamily="34" charset="-128"/>
                  <a:cs typeface="Arial" charset="0"/>
                </a:rPr>
                <a:t>Containment</a:t>
              </a:r>
            </a:p>
            <a:p>
              <a:pPr eaLnBrk="1" hangingPunct="1">
                <a:buNone/>
              </a:pPr>
              <a:r>
                <a:rPr lang="en-US" sz="1400">
                  <a:latin typeface="Arial" charset="0"/>
                  <a:ea typeface="Arial Unicode MS" pitchFamily="34" charset="-128"/>
                  <a:cs typeface="Arial" charset="0"/>
                </a:rPr>
                <a:t>Dike, Bunker, etc</a:t>
              </a:r>
            </a:p>
          </p:txBody>
        </p:sp>
        <p:sp>
          <p:nvSpPr>
            <p:cNvPr id="21" name="Text Box 20"/>
            <p:cNvSpPr txBox="1">
              <a:spLocks noChangeArrowheads="1"/>
            </p:cNvSpPr>
            <p:nvPr/>
          </p:nvSpPr>
          <p:spPr bwMode="auto">
            <a:xfrm>
              <a:off x="3115" y="1000"/>
              <a:ext cx="1460" cy="397"/>
            </a:xfrm>
            <a:prstGeom prst="rect">
              <a:avLst/>
            </a:prstGeom>
            <a:noFill/>
            <a:ln w="9525">
              <a:noFill/>
              <a:miter lim="800000"/>
              <a:headEnd/>
              <a:tailEnd/>
            </a:ln>
            <a:effectLst/>
          </p:spPr>
          <p:txBody>
            <a:bodyPr>
              <a:spAutoFit/>
            </a:bodyPr>
            <a:lstStyle/>
            <a:p>
              <a:pPr eaLnBrk="1" hangingPunct="1">
                <a:buNone/>
              </a:pPr>
              <a:r>
                <a:rPr lang="en-US" sz="1400" dirty="0">
                  <a:latin typeface="Arial" charset="0"/>
                  <a:ea typeface="Arial Unicode MS" pitchFamily="34" charset="-128"/>
                  <a:cs typeface="Arial" charset="0"/>
                </a:rPr>
                <a:t>Plant response</a:t>
              </a:r>
            </a:p>
            <a:p>
              <a:pPr eaLnBrk="1" hangingPunct="1">
                <a:buNone/>
              </a:pPr>
              <a:r>
                <a:rPr lang="en-US" sz="1400" dirty="0">
                  <a:latin typeface="Arial" charset="0"/>
                  <a:ea typeface="Arial Unicode MS" pitchFamily="34" charset="-128"/>
                  <a:cs typeface="Arial" charset="0"/>
                </a:rPr>
                <a:t>Community response</a:t>
              </a:r>
            </a:p>
          </p:txBody>
        </p:sp>
        <p:sp>
          <p:nvSpPr>
            <p:cNvPr id="22" name="Text Box 21"/>
            <p:cNvSpPr txBox="1">
              <a:spLocks noChangeArrowheads="1"/>
            </p:cNvSpPr>
            <p:nvPr/>
          </p:nvSpPr>
          <p:spPr bwMode="auto">
            <a:xfrm>
              <a:off x="3115" y="3217"/>
              <a:ext cx="1117" cy="192"/>
            </a:xfrm>
            <a:prstGeom prst="rect">
              <a:avLst/>
            </a:prstGeom>
            <a:noFill/>
            <a:ln w="9525">
              <a:noFill/>
              <a:miter lim="800000"/>
              <a:headEnd/>
              <a:tailEnd/>
            </a:ln>
            <a:effectLst/>
          </p:spPr>
          <p:txBody>
            <a:bodyPr>
              <a:spAutoFit/>
            </a:bodyPr>
            <a:lstStyle/>
            <a:p>
              <a:pPr eaLnBrk="1" hangingPunct="1">
                <a:spcBef>
                  <a:spcPct val="50000"/>
                </a:spcBef>
                <a:buNone/>
              </a:pPr>
              <a:r>
                <a:rPr lang="en-US" sz="1400">
                  <a:latin typeface="Arial" charset="0"/>
                  <a:ea typeface="Arial Unicode MS" pitchFamily="34" charset="-128"/>
                  <a:cs typeface="Arial" charset="0"/>
                </a:rPr>
                <a:t>Process variable</a:t>
              </a:r>
            </a:p>
          </p:txBody>
        </p:sp>
        <p:sp>
          <p:nvSpPr>
            <p:cNvPr id="23" name="Freeform 22"/>
            <p:cNvSpPr>
              <a:spLocks/>
            </p:cNvSpPr>
            <p:nvPr/>
          </p:nvSpPr>
          <p:spPr bwMode="auto">
            <a:xfrm>
              <a:off x="3201" y="3268"/>
              <a:ext cx="1975" cy="212"/>
            </a:xfrm>
            <a:custGeom>
              <a:avLst/>
              <a:gdLst/>
              <a:ahLst/>
              <a:cxnLst>
                <a:cxn ang="0">
                  <a:pos x="0" y="182"/>
                </a:cxn>
                <a:cxn ang="0">
                  <a:pos x="94" y="134"/>
                </a:cxn>
                <a:cxn ang="0">
                  <a:pos x="235" y="230"/>
                </a:cxn>
                <a:cxn ang="0">
                  <a:pos x="423" y="134"/>
                </a:cxn>
                <a:cxn ang="0">
                  <a:pos x="611" y="182"/>
                </a:cxn>
                <a:cxn ang="0">
                  <a:pos x="705" y="134"/>
                </a:cxn>
                <a:cxn ang="0">
                  <a:pos x="812" y="222"/>
                </a:cxn>
                <a:cxn ang="0">
                  <a:pos x="941" y="7"/>
                </a:cxn>
                <a:cxn ang="0">
                  <a:pos x="1174" y="182"/>
                </a:cxn>
                <a:cxn ang="0">
                  <a:pos x="1268" y="182"/>
                </a:cxn>
                <a:cxn ang="0">
                  <a:pos x="1333" y="136"/>
                </a:cxn>
                <a:cxn ang="0">
                  <a:pos x="1449" y="203"/>
                </a:cxn>
                <a:cxn ang="0">
                  <a:pos x="1529" y="118"/>
                </a:cxn>
                <a:cxn ang="0">
                  <a:pos x="1644" y="182"/>
                </a:cxn>
                <a:cxn ang="0">
                  <a:pos x="1738" y="86"/>
                </a:cxn>
                <a:cxn ang="0">
                  <a:pos x="2114" y="134"/>
                </a:cxn>
                <a:cxn ang="0">
                  <a:pos x="2208" y="134"/>
                </a:cxn>
              </a:cxnLst>
              <a:rect l="0" t="0" r="r" b="b"/>
              <a:pathLst>
                <a:path w="2208" h="243">
                  <a:moveTo>
                    <a:pt x="0" y="182"/>
                  </a:moveTo>
                  <a:cubicBezTo>
                    <a:pt x="27" y="154"/>
                    <a:pt x="55" y="126"/>
                    <a:pt x="94" y="134"/>
                  </a:cubicBezTo>
                  <a:cubicBezTo>
                    <a:pt x="133" y="142"/>
                    <a:pt x="180" y="230"/>
                    <a:pt x="235" y="230"/>
                  </a:cubicBezTo>
                  <a:cubicBezTo>
                    <a:pt x="290" y="230"/>
                    <a:pt x="360" y="142"/>
                    <a:pt x="423" y="134"/>
                  </a:cubicBezTo>
                  <a:cubicBezTo>
                    <a:pt x="485" y="126"/>
                    <a:pt x="564" y="182"/>
                    <a:pt x="611" y="182"/>
                  </a:cubicBezTo>
                  <a:cubicBezTo>
                    <a:pt x="658" y="182"/>
                    <a:pt x="672" y="127"/>
                    <a:pt x="705" y="134"/>
                  </a:cubicBezTo>
                  <a:cubicBezTo>
                    <a:pt x="738" y="141"/>
                    <a:pt x="773" y="243"/>
                    <a:pt x="812" y="222"/>
                  </a:cubicBezTo>
                  <a:cubicBezTo>
                    <a:pt x="851" y="201"/>
                    <a:pt x="881" y="14"/>
                    <a:pt x="941" y="7"/>
                  </a:cubicBezTo>
                  <a:cubicBezTo>
                    <a:pt x="1001" y="0"/>
                    <a:pt x="1120" y="153"/>
                    <a:pt x="1174" y="182"/>
                  </a:cubicBezTo>
                  <a:cubicBezTo>
                    <a:pt x="1228" y="211"/>
                    <a:pt x="1242" y="190"/>
                    <a:pt x="1268" y="182"/>
                  </a:cubicBezTo>
                  <a:cubicBezTo>
                    <a:pt x="1294" y="174"/>
                    <a:pt x="1303" y="133"/>
                    <a:pt x="1333" y="136"/>
                  </a:cubicBezTo>
                  <a:cubicBezTo>
                    <a:pt x="1363" y="139"/>
                    <a:pt x="1416" y="206"/>
                    <a:pt x="1449" y="203"/>
                  </a:cubicBezTo>
                  <a:cubicBezTo>
                    <a:pt x="1482" y="200"/>
                    <a:pt x="1497" y="121"/>
                    <a:pt x="1529" y="118"/>
                  </a:cubicBezTo>
                  <a:cubicBezTo>
                    <a:pt x="1561" y="115"/>
                    <a:pt x="1609" y="187"/>
                    <a:pt x="1644" y="182"/>
                  </a:cubicBezTo>
                  <a:cubicBezTo>
                    <a:pt x="1679" y="177"/>
                    <a:pt x="1660" y="94"/>
                    <a:pt x="1738" y="86"/>
                  </a:cubicBezTo>
                  <a:cubicBezTo>
                    <a:pt x="1817" y="78"/>
                    <a:pt x="2036" y="126"/>
                    <a:pt x="2114" y="134"/>
                  </a:cubicBezTo>
                  <a:cubicBezTo>
                    <a:pt x="2192" y="142"/>
                    <a:pt x="2192" y="134"/>
                    <a:pt x="2208" y="134"/>
                  </a:cubicBezTo>
                </a:path>
              </a:pathLst>
            </a:custGeom>
            <a:noFill/>
            <a:ln w="57150" cap="flat" cmpd="sng">
              <a:solidFill>
                <a:schemeClr val="accent2"/>
              </a:solidFill>
              <a:prstDash val="solid"/>
              <a:round/>
              <a:headEnd type="none" w="med" len="med"/>
              <a:tailEnd type="none" w="med" len="med"/>
            </a:ln>
            <a:effectLst/>
          </p:spPr>
          <p:txBody>
            <a:bodyPr/>
            <a:lstStyle/>
            <a:p>
              <a:pPr>
                <a:buNone/>
              </a:pPr>
              <a:endParaRPr lang="en-US"/>
            </a:p>
          </p:txBody>
        </p:sp>
        <p:sp>
          <p:nvSpPr>
            <p:cNvPr id="24" name="Text Box 23"/>
            <p:cNvSpPr txBox="1">
              <a:spLocks noChangeArrowheads="1"/>
            </p:cNvSpPr>
            <p:nvPr/>
          </p:nvSpPr>
          <p:spPr bwMode="auto">
            <a:xfrm>
              <a:off x="4657" y="3176"/>
              <a:ext cx="429" cy="192"/>
            </a:xfrm>
            <a:prstGeom prst="rect">
              <a:avLst/>
            </a:prstGeom>
            <a:noFill/>
            <a:ln w="19050">
              <a:noFill/>
              <a:miter lim="800000"/>
              <a:headEnd/>
              <a:tailEnd/>
            </a:ln>
            <a:effectLst/>
          </p:spPr>
          <p:txBody>
            <a:bodyPr>
              <a:spAutoFit/>
            </a:bodyPr>
            <a:lstStyle/>
            <a:p>
              <a:pPr>
                <a:spcBef>
                  <a:spcPct val="50000"/>
                </a:spcBef>
                <a:buNone/>
              </a:pPr>
              <a:r>
                <a:rPr lang="en-US" sz="1400" b="1">
                  <a:latin typeface="Arial" charset="0"/>
                  <a:ea typeface="Arial Unicode MS" pitchFamily="34" charset="-128"/>
                  <a:cs typeface="Arial" charset="0"/>
                </a:rPr>
                <a:t>BPCS</a:t>
              </a:r>
            </a:p>
          </p:txBody>
        </p:sp>
        <p:sp>
          <p:nvSpPr>
            <p:cNvPr id="25" name="Text Box 24"/>
            <p:cNvSpPr txBox="1">
              <a:spLocks noChangeArrowheads="1"/>
            </p:cNvSpPr>
            <p:nvPr/>
          </p:nvSpPr>
          <p:spPr bwMode="auto">
            <a:xfrm>
              <a:off x="4489" y="2883"/>
              <a:ext cx="675" cy="192"/>
            </a:xfrm>
            <a:prstGeom prst="rect">
              <a:avLst/>
            </a:prstGeom>
            <a:noFill/>
            <a:ln w="19050">
              <a:noFill/>
              <a:miter lim="800000"/>
              <a:headEnd/>
              <a:tailEnd/>
            </a:ln>
            <a:effectLst/>
          </p:spPr>
          <p:txBody>
            <a:bodyPr>
              <a:spAutoFit/>
            </a:bodyPr>
            <a:lstStyle/>
            <a:p>
              <a:pPr>
                <a:spcBef>
                  <a:spcPct val="50000"/>
                </a:spcBef>
                <a:buNone/>
              </a:pPr>
              <a:r>
                <a:rPr lang="en-US" sz="1400" b="1">
                  <a:latin typeface="Arial" charset="0"/>
                  <a:ea typeface="Arial Unicode MS" pitchFamily="34" charset="-128"/>
                  <a:cs typeface="Arial" charset="0"/>
                </a:rPr>
                <a:t>ALARMS</a:t>
              </a:r>
            </a:p>
          </p:txBody>
        </p:sp>
        <p:sp>
          <p:nvSpPr>
            <p:cNvPr id="26" name="Text Box 25"/>
            <p:cNvSpPr txBox="1">
              <a:spLocks noChangeArrowheads="1"/>
            </p:cNvSpPr>
            <p:nvPr/>
          </p:nvSpPr>
          <p:spPr bwMode="auto">
            <a:xfrm>
              <a:off x="4763" y="2339"/>
              <a:ext cx="386" cy="192"/>
            </a:xfrm>
            <a:prstGeom prst="rect">
              <a:avLst/>
            </a:prstGeom>
            <a:noFill/>
            <a:ln w="19050">
              <a:noFill/>
              <a:miter lim="800000"/>
              <a:headEnd/>
              <a:tailEnd/>
            </a:ln>
            <a:effectLst/>
          </p:spPr>
          <p:txBody>
            <a:bodyPr>
              <a:spAutoFit/>
            </a:bodyPr>
            <a:lstStyle/>
            <a:p>
              <a:pPr>
                <a:spcBef>
                  <a:spcPct val="50000"/>
                </a:spcBef>
                <a:buNone/>
              </a:pPr>
              <a:r>
                <a:rPr lang="en-US" sz="1400" b="1">
                  <a:latin typeface="Arial" charset="0"/>
                  <a:ea typeface="Arial Unicode MS" pitchFamily="34" charset="-128"/>
                  <a:cs typeface="Arial" charset="0"/>
                </a:rPr>
                <a:t>SIS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and independent systems shouldn’t mean...</a:t>
            </a:r>
            <a:br>
              <a:rPr lang="en-GB" dirty="0" smtClean="0"/>
            </a:br>
            <a:endParaRPr lang="en-US" dirty="0"/>
          </a:p>
        </p:txBody>
      </p:sp>
      <p:sp>
        <p:nvSpPr>
          <p:cNvPr id="3" name="Footer Placeholder 2"/>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15379F1B-4F2C-4B6B-AA9D-34E091B67185}" type="slidenum">
              <a:rPr lang="en-US" smtClean="0"/>
              <a:pPr/>
              <a:t>6</a:t>
            </a:fld>
            <a:endParaRPr lang="en-US"/>
          </a:p>
        </p:txBody>
      </p:sp>
      <p:pic>
        <p:nvPicPr>
          <p:cNvPr id="4" name="Picture 3"/>
          <p:cNvPicPr preferRelativeResize="0">
            <a:picLocks noChangeArrowheads="1"/>
          </p:cNvPicPr>
          <p:nvPr/>
        </p:nvPicPr>
        <p:blipFill>
          <a:blip r:embed="rId2" cstate="print">
            <a:lum bright="34000"/>
          </a:blip>
          <a:stretch>
            <a:fillRect/>
          </a:stretch>
        </p:blipFill>
        <p:spPr bwMode="auto">
          <a:xfrm>
            <a:off x="2532228" y="1882588"/>
            <a:ext cx="4038600" cy="405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Control &amp; Safety System! Why ?</a:t>
            </a:r>
            <a:endParaRPr lang="en-US" dirty="0"/>
          </a:p>
        </p:txBody>
      </p:sp>
      <p:sp>
        <p:nvSpPr>
          <p:cNvPr id="3" name="Footer Placeholder 2"/>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15379F1B-4F2C-4B6B-AA9D-34E091B67185}" type="slidenum">
              <a:rPr lang="en-US" smtClean="0"/>
              <a:pPr/>
              <a:t>7</a:t>
            </a:fld>
            <a:endParaRPr lang="en-US"/>
          </a:p>
        </p:txBody>
      </p:sp>
      <p:sp>
        <p:nvSpPr>
          <p:cNvPr id="4" name="Line 2"/>
          <p:cNvSpPr>
            <a:spLocks noChangeShapeType="1"/>
          </p:cNvSpPr>
          <p:nvPr/>
        </p:nvSpPr>
        <p:spPr bwMode="auto">
          <a:xfrm flipH="1">
            <a:off x="8106335" y="2674145"/>
            <a:ext cx="18490" cy="1441404"/>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5" name="Rectangle 6"/>
          <p:cNvSpPr>
            <a:spLocks noChangeArrowheads="1"/>
          </p:cNvSpPr>
          <p:nvPr/>
        </p:nvSpPr>
        <p:spPr bwMode="auto">
          <a:xfrm>
            <a:off x="4867835" y="4482261"/>
            <a:ext cx="3656013" cy="88900"/>
          </a:xfrm>
          <a:prstGeom prst="rect">
            <a:avLst/>
          </a:prstGeom>
          <a:gradFill rotWithShape="0">
            <a:gsLst>
              <a:gs pos="0">
                <a:schemeClr val="accent1"/>
              </a:gs>
              <a:gs pos="5000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grpSp>
        <p:nvGrpSpPr>
          <p:cNvPr id="6" name="Group 7"/>
          <p:cNvGrpSpPr>
            <a:grpSpLocks/>
          </p:cNvGrpSpPr>
          <p:nvPr/>
        </p:nvGrpSpPr>
        <p:grpSpPr bwMode="auto">
          <a:xfrm>
            <a:off x="5007535" y="4369548"/>
            <a:ext cx="320675" cy="320675"/>
            <a:chOff x="4151" y="2145"/>
            <a:chExt cx="202" cy="202"/>
          </a:xfrm>
        </p:grpSpPr>
        <p:sp>
          <p:nvSpPr>
            <p:cNvPr id="7" name="Rectangle 8"/>
            <p:cNvSpPr>
              <a:spLocks noChangeArrowheads="1"/>
            </p:cNvSpPr>
            <p:nvPr/>
          </p:nvSpPr>
          <p:spPr bwMode="auto">
            <a:xfrm>
              <a:off x="4151" y="2145"/>
              <a:ext cx="202" cy="202"/>
            </a:xfrm>
            <a:prstGeom prst="rect">
              <a:avLst/>
            </a:prstGeom>
            <a:solidFill>
              <a:srgbClr val="C0C0C0"/>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8" name="Rectangle 9"/>
            <p:cNvSpPr>
              <a:spLocks noChangeAspect="1" noChangeArrowheads="1"/>
            </p:cNvSpPr>
            <p:nvPr/>
          </p:nvSpPr>
          <p:spPr bwMode="auto">
            <a:xfrm rot="18900000">
              <a:off x="4183" y="2178"/>
              <a:ext cx="136" cy="136"/>
            </a:xfrm>
            <a:prstGeom prst="rect">
              <a:avLst/>
            </a:prstGeom>
            <a:solidFill>
              <a:schemeClr val="bg1"/>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9" name="Text Box 10"/>
            <p:cNvSpPr txBox="1">
              <a:spLocks noChangeArrowheads="1"/>
            </p:cNvSpPr>
            <p:nvPr/>
          </p:nvSpPr>
          <p:spPr bwMode="auto">
            <a:xfrm>
              <a:off x="4159" y="2158"/>
              <a:ext cx="180" cy="173"/>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r>
                <a:rPr lang="en-US" sz="1200" smtClean="0">
                  <a:solidFill>
                    <a:srgbClr val="000000"/>
                  </a:solidFill>
                </a:rPr>
                <a:t>S</a:t>
              </a:r>
            </a:p>
          </p:txBody>
        </p:sp>
      </p:grpSp>
      <p:grpSp>
        <p:nvGrpSpPr>
          <p:cNvPr id="10" name="Group 11"/>
          <p:cNvGrpSpPr>
            <a:grpSpLocks/>
          </p:cNvGrpSpPr>
          <p:nvPr/>
        </p:nvGrpSpPr>
        <p:grpSpPr bwMode="auto">
          <a:xfrm>
            <a:off x="5520298" y="4379073"/>
            <a:ext cx="320675" cy="320675"/>
            <a:chOff x="3887" y="1920"/>
            <a:chExt cx="202" cy="202"/>
          </a:xfrm>
        </p:grpSpPr>
        <p:sp>
          <p:nvSpPr>
            <p:cNvPr id="11" name="Rectangle 12"/>
            <p:cNvSpPr>
              <a:spLocks noChangeArrowheads="1"/>
            </p:cNvSpPr>
            <p:nvPr/>
          </p:nvSpPr>
          <p:spPr bwMode="auto">
            <a:xfrm>
              <a:off x="3887" y="1920"/>
              <a:ext cx="202" cy="202"/>
            </a:xfrm>
            <a:prstGeom prst="rect">
              <a:avLst/>
            </a:prstGeom>
            <a:solidFill>
              <a:srgbClr val="C0C0C0"/>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12" name="Oval 13"/>
            <p:cNvSpPr>
              <a:spLocks noChangeArrowheads="1"/>
            </p:cNvSpPr>
            <p:nvPr/>
          </p:nvSpPr>
          <p:spPr bwMode="auto">
            <a:xfrm>
              <a:off x="3887" y="1920"/>
              <a:ext cx="200" cy="202"/>
            </a:xfrm>
            <a:prstGeom prst="ellipse">
              <a:avLst/>
            </a:prstGeom>
            <a:solidFill>
              <a:schemeClr val="bg1"/>
            </a:solidFill>
            <a:ln w="9525">
              <a:solidFill>
                <a:schemeClr val="tx1"/>
              </a:solidFill>
              <a:round/>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13" name="Text Box 14"/>
            <p:cNvSpPr txBox="1">
              <a:spLocks noChangeArrowheads="1"/>
            </p:cNvSpPr>
            <p:nvPr/>
          </p:nvSpPr>
          <p:spPr bwMode="auto">
            <a:xfrm>
              <a:off x="3896" y="1933"/>
              <a:ext cx="185" cy="173"/>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r>
                <a:rPr lang="en-US" sz="1200" smtClean="0">
                  <a:solidFill>
                    <a:srgbClr val="000000"/>
                  </a:solidFill>
                </a:rPr>
                <a:t>C</a:t>
              </a:r>
            </a:p>
          </p:txBody>
        </p:sp>
      </p:grpSp>
      <p:grpSp>
        <p:nvGrpSpPr>
          <p:cNvPr id="14" name="Group 15"/>
          <p:cNvGrpSpPr>
            <a:grpSpLocks/>
          </p:cNvGrpSpPr>
          <p:nvPr/>
        </p:nvGrpSpPr>
        <p:grpSpPr bwMode="auto">
          <a:xfrm>
            <a:off x="7142723" y="4082211"/>
            <a:ext cx="504825" cy="615950"/>
            <a:chOff x="3507" y="2592"/>
            <a:chExt cx="318" cy="388"/>
          </a:xfrm>
        </p:grpSpPr>
        <p:sp>
          <p:nvSpPr>
            <p:cNvPr id="15" name="Rectangle 16"/>
            <p:cNvSpPr>
              <a:spLocks noChangeArrowheads="1"/>
            </p:cNvSpPr>
            <p:nvPr/>
          </p:nvSpPr>
          <p:spPr bwMode="auto">
            <a:xfrm>
              <a:off x="3651" y="2720"/>
              <a:ext cx="29" cy="129"/>
            </a:xfrm>
            <a:prstGeom prst="rect">
              <a:avLst/>
            </a:prstGeom>
            <a:solidFill>
              <a:srgbClr val="C0C0C0"/>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16" name="AutoShape 17"/>
            <p:cNvSpPr>
              <a:spLocks noChangeArrowheads="1"/>
            </p:cNvSpPr>
            <p:nvPr/>
          </p:nvSpPr>
          <p:spPr bwMode="auto">
            <a:xfrm rot="5400000">
              <a:off x="3507" y="2777"/>
              <a:ext cx="202" cy="202"/>
            </a:xfrm>
            <a:prstGeom prst="triangle">
              <a:avLst>
                <a:gd name="adj" fmla="val 50000"/>
              </a:avLst>
            </a:prstGeom>
            <a:solidFill>
              <a:srgbClr val="C0C0C0"/>
            </a:solidFill>
            <a:ln w="9525">
              <a:solidFill>
                <a:schemeClr val="tx1"/>
              </a:solidFill>
              <a:miter lim="800000"/>
              <a:headEnd/>
              <a:tailEnd/>
            </a:ln>
            <a:effectLst/>
          </p:spPr>
          <p:txBody>
            <a:bodyPr rot="10800000" vert="eaVert" wrap="none" anchor="ctr"/>
            <a:lstStyle/>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p:txBody>
        </p:sp>
        <p:sp>
          <p:nvSpPr>
            <p:cNvPr id="17" name="AutoShape 18"/>
            <p:cNvSpPr>
              <a:spLocks noChangeArrowheads="1"/>
            </p:cNvSpPr>
            <p:nvPr/>
          </p:nvSpPr>
          <p:spPr bwMode="auto">
            <a:xfrm rot="16200000" flipH="1">
              <a:off x="3623" y="2778"/>
              <a:ext cx="202" cy="202"/>
            </a:xfrm>
            <a:prstGeom prst="triangle">
              <a:avLst>
                <a:gd name="adj" fmla="val 50000"/>
              </a:avLst>
            </a:prstGeom>
            <a:solidFill>
              <a:srgbClr val="C0C0C0"/>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18" name="Oval 19"/>
            <p:cNvSpPr>
              <a:spLocks noChangeArrowheads="1"/>
            </p:cNvSpPr>
            <p:nvPr/>
          </p:nvSpPr>
          <p:spPr bwMode="auto">
            <a:xfrm>
              <a:off x="3606" y="2819"/>
              <a:ext cx="118" cy="113"/>
            </a:xfrm>
            <a:prstGeom prst="ellipse">
              <a:avLst/>
            </a:prstGeom>
            <a:solidFill>
              <a:srgbClr val="C0C0C0"/>
            </a:solidFill>
            <a:ln w="9525">
              <a:solidFill>
                <a:schemeClr val="tx1"/>
              </a:solidFill>
              <a:round/>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19" name="Rectangle 20"/>
            <p:cNvSpPr>
              <a:spLocks noChangeArrowheads="1"/>
            </p:cNvSpPr>
            <p:nvPr/>
          </p:nvSpPr>
          <p:spPr bwMode="auto">
            <a:xfrm>
              <a:off x="3594" y="2602"/>
              <a:ext cx="144" cy="144"/>
            </a:xfrm>
            <a:prstGeom prst="rect">
              <a:avLst/>
            </a:prstGeom>
            <a:solidFill>
              <a:schemeClr val="bg1"/>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20" name="Text Box 21"/>
            <p:cNvSpPr txBox="1">
              <a:spLocks noChangeArrowheads="1"/>
            </p:cNvSpPr>
            <p:nvPr/>
          </p:nvSpPr>
          <p:spPr bwMode="auto">
            <a:xfrm>
              <a:off x="3573" y="2592"/>
              <a:ext cx="185" cy="173"/>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r>
                <a:rPr lang="en-US" sz="1200" smtClean="0">
                  <a:solidFill>
                    <a:srgbClr val="000000"/>
                  </a:solidFill>
                </a:rPr>
                <a:t>C</a:t>
              </a:r>
            </a:p>
          </p:txBody>
        </p:sp>
      </p:grpSp>
      <p:grpSp>
        <p:nvGrpSpPr>
          <p:cNvPr id="21" name="Group 22"/>
          <p:cNvGrpSpPr>
            <a:grpSpLocks/>
          </p:cNvGrpSpPr>
          <p:nvPr/>
        </p:nvGrpSpPr>
        <p:grpSpPr bwMode="auto">
          <a:xfrm>
            <a:off x="7857098" y="4082211"/>
            <a:ext cx="504825" cy="615950"/>
            <a:chOff x="3507" y="2592"/>
            <a:chExt cx="318" cy="388"/>
          </a:xfrm>
        </p:grpSpPr>
        <p:sp>
          <p:nvSpPr>
            <p:cNvPr id="22" name="Rectangle 23"/>
            <p:cNvSpPr>
              <a:spLocks noChangeArrowheads="1"/>
            </p:cNvSpPr>
            <p:nvPr/>
          </p:nvSpPr>
          <p:spPr bwMode="auto">
            <a:xfrm>
              <a:off x="3651" y="2720"/>
              <a:ext cx="29" cy="129"/>
            </a:xfrm>
            <a:prstGeom prst="rect">
              <a:avLst/>
            </a:prstGeom>
            <a:solidFill>
              <a:srgbClr val="C0C0C0"/>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23" name="AutoShape 24"/>
            <p:cNvSpPr>
              <a:spLocks noChangeArrowheads="1"/>
            </p:cNvSpPr>
            <p:nvPr/>
          </p:nvSpPr>
          <p:spPr bwMode="auto">
            <a:xfrm rot="5400000">
              <a:off x="3507" y="2777"/>
              <a:ext cx="202" cy="202"/>
            </a:xfrm>
            <a:prstGeom prst="triangle">
              <a:avLst>
                <a:gd name="adj" fmla="val 50000"/>
              </a:avLst>
            </a:prstGeom>
            <a:solidFill>
              <a:srgbClr val="C0C0C0"/>
            </a:solidFill>
            <a:ln w="9525">
              <a:solidFill>
                <a:schemeClr val="tx1"/>
              </a:solidFill>
              <a:miter lim="800000"/>
              <a:headEnd/>
              <a:tailEnd/>
            </a:ln>
            <a:effectLst/>
          </p:spPr>
          <p:txBody>
            <a:bodyPr rot="10800000" vert="eaVert" wrap="none" anchor="ctr"/>
            <a:lstStyle/>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a:p>
              <a:pPr algn="ctr" eaLnBrk="0" hangingPunct="0">
                <a:spcBef>
                  <a:spcPct val="0"/>
                </a:spcBef>
                <a:buClrTx/>
                <a:buSzTx/>
                <a:buFontTx/>
                <a:buNone/>
              </a:pPr>
              <a:endParaRPr lang="en-US" sz="1800" b="1" smtClean="0">
                <a:solidFill>
                  <a:srgbClr val="000000"/>
                </a:solidFill>
              </a:endParaRPr>
            </a:p>
          </p:txBody>
        </p:sp>
        <p:sp>
          <p:nvSpPr>
            <p:cNvPr id="24" name="AutoShape 25"/>
            <p:cNvSpPr>
              <a:spLocks noChangeArrowheads="1"/>
            </p:cNvSpPr>
            <p:nvPr/>
          </p:nvSpPr>
          <p:spPr bwMode="auto">
            <a:xfrm rot="16200000" flipH="1">
              <a:off x="3623" y="2778"/>
              <a:ext cx="202" cy="202"/>
            </a:xfrm>
            <a:prstGeom prst="triangle">
              <a:avLst>
                <a:gd name="adj" fmla="val 50000"/>
              </a:avLst>
            </a:prstGeom>
            <a:solidFill>
              <a:srgbClr val="C0C0C0"/>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25" name="Oval 26"/>
            <p:cNvSpPr>
              <a:spLocks noChangeArrowheads="1"/>
            </p:cNvSpPr>
            <p:nvPr/>
          </p:nvSpPr>
          <p:spPr bwMode="auto">
            <a:xfrm>
              <a:off x="3606" y="2819"/>
              <a:ext cx="118" cy="113"/>
            </a:xfrm>
            <a:prstGeom prst="ellipse">
              <a:avLst/>
            </a:prstGeom>
            <a:solidFill>
              <a:srgbClr val="C0C0C0"/>
            </a:solidFill>
            <a:ln w="9525">
              <a:solidFill>
                <a:schemeClr val="tx1"/>
              </a:solidFill>
              <a:round/>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26" name="Rectangle 27"/>
            <p:cNvSpPr>
              <a:spLocks noChangeArrowheads="1"/>
            </p:cNvSpPr>
            <p:nvPr/>
          </p:nvSpPr>
          <p:spPr bwMode="auto">
            <a:xfrm>
              <a:off x="3594" y="2602"/>
              <a:ext cx="144" cy="144"/>
            </a:xfrm>
            <a:prstGeom prst="rect">
              <a:avLst/>
            </a:prstGeom>
            <a:solidFill>
              <a:schemeClr val="bg1"/>
            </a:solidFill>
            <a:ln w="9525">
              <a:solidFill>
                <a:schemeClr val="tx1"/>
              </a:solidFill>
              <a:miter lim="800000"/>
              <a:headEnd/>
              <a:tailEnd/>
            </a:ln>
            <a:effectLst/>
          </p:spPr>
          <p:txBody>
            <a:bodyPr wrap="none" anchor="ctr"/>
            <a:lstStyle/>
            <a:p>
              <a:pPr eaLnBrk="0" hangingPunct="0">
                <a:spcBef>
                  <a:spcPct val="0"/>
                </a:spcBef>
                <a:buClrTx/>
                <a:buSzTx/>
                <a:buFontTx/>
                <a:buNone/>
              </a:pPr>
              <a:endParaRPr lang="en-US" sz="1800" b="1" smtClean="0">
                <a:solidFill>
                  <a:srgbClr val="000000"/>
                </a:solidFill>
              </a:endParaRPr>
            </a:p>
          </p:txBody>
        </p:sp>
        <p:sp>
          <p:nvSpPr>
            <p:cNvPr id="27" name="Text Box 28"/>
            <p:cNvSpPr txBox="1">
              <a:spLocks noChangeArrowheads="1"/>
            </p:cNvSpPr>
            <p:nvPr/>
          </p:nvSpPr>
          <p:spPr bwMode="auto">
            <a:xfrm>
              <a:off x="3573" y="2592"/>
              <a:ext cx="180" cy="173"/>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r>
                <a:rPr lang="en-US" sz="1200" smtClean="0">
                  <a:solidFill>
                    <a:srgbClr val="000000"/>
                  </a:solidFill>
                </a:rPr>
                <a:t>S</a:t>
              </a:r>
            </a:p>
          </p:txBody>
        </p:sp>
      </p:grpSp>
      <p:sp>
        <p:nvSpPr>
          <p:cNvPr id="28" name="Text Box 29"/>
          <p:cNvSpPr txBox="1">
            <a:spLocks noChangeArrowheads="1"/>
          </p:cNvSpPr>
          <p:nvPr/>
        </p:nvSpPr>
        <p:spPr bwMode="auto">
          <a:xfrm>
            <a:off x="5863945" y="2510305"/>
            <a:ext cx="1231900" cy="284163"/>
          </a:xfrm>
          <a:prstGeom prst="rect">
            <a:avLst/>
          </a:prstGeom>
          <a:solidFill>
            <a:srgbClr val="DDDDDD"/>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DDDDDD"/>
            </a:extrusionClr>
          </a:sp3d>
        </p:spPr>
        <p:txBody>
          <a:bodyPr wrap="none">
            <a:spAutoFit/>
            <a:flatTx/>
          </a:bodyPr>
          <a:lstStyle/>
          <a:p>
            <a:pPr eaLnBrk="0" hangingPunct="0">
              <a:spcBef>
                <a:spcPct val="0"/>
              </a:spcBef>
              <a:buClrTx/>
              <a:buSzTx/>
              <a:buFontTx/>
              <a:buNone/>
            </a:pPr>
            <a:r>
              <a:rPr lang="en-US" sz="1200" b="1" dirty="0" smtClean="0">
                <a:solidFill>
                  <a:srgbClr val="000000"/>
                </a:solidFill>
              </a:rPr>
              <a:t>Safety System</a:t>
            </a:r>
          </a:p>
        </p:txBody>
      </p:sp>
      <p:sp>
        <p:nvSpPr>
          <p:cNvPr id="29" name="Text Box 30"/>
          <p:cNvSpPr txBox="1">
            <a:spLocks noChangeArrowheads="1"/>
          </p:cNvSpPr>
          <p:nvPr/>
        </p:nvSpPr>
        <p:spPr bwMode="auto">
          <a:xfrm>
            <a:off x="5807635" y="3602786"/>
            <a:ext cx="1319213" cy="284162"/>
          </a:xfrm>
          <a:prstGeom prst="rect">
            <a:avLst/>
          </a:prstGeom>
          <a:solidFill>
            <a:srgbClr val="DDDDDD"/>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DDDDDD"/>
            </a:extrusionClr>
          </a:sp3d>
        </p:spPr>
        <p:txBody>
          <a:bodyPr wrap="none">
            <a:spAutoFit/>
            <a:flatTx/>
          </a:bodyPr>
          <a:lstStyle/>
          <a:p>
            <a:pPr eaLnBrk="0" hangingPunct="0">
              <a:spcBef>
                <a:spcPct val="0"/>
              </a:spcBef>
              <a:buClrTx/>
              <a:buSzTx/>
              <a:buFontTx/>
              <a:buNone/>
            </a:pPr>
            <a:r>
              <a:rPr lang="en-US" sz="1200" b="1" smtClean="0">
                <a:solidFill>
                  <a:srgbClr val="000000"/>
                </a:solidFill>
              </a:rPr>
              <a:t>Control System</a:t>
            </a:r>
          </a:p>
        </p:txBody>
      </p:sp>
      <p:sp>
        <p:nvSpPr>
          <p:cNvPr id="30" name="Line 31"/>
          <p:cNvSpPr>
            <a:spLocks noChangeShapeType="1"/>
          </p:cNvSpPr>
          <p:nvPr/>
        </p:nvSpPr>
        <p:spPr bwMode="auto">
          <a:xfrm flipH="1" flipV="1">
            <a:off x="5683810" y="3750423"/>
            <a:ext cx="0" cy="620713"/>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1" name="Line 32"/>
          <p:cNvSpPr>
            <a:spLocks noChangeShapeType="1"/>
          </p:cNvSpPr>
          <p:nvPr/>
        </p:nvSpPr>
        <p:spPr bwMode="auto">
          <a:xfrm>
            <a:off x="5683810" y="3748836"/>
            <a:ext cx="106363" cy="0"/>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2" name="Line 33"/>
          <p:cNvSpPr>
            <a:spLocks noChangeShapeType="1"/>
          </p:cNvSpPr>
          <p:nvPr/>
        </p:nvSpPr>
        <p:spPr bwMode="auto">
          <a:xfrm>
            <a:off x="7177648" y="3748836"/>
            <a:ext cx="238125" cy="0"/>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3" name="Line 34"/>
          <p:cNvSpPr>
            <a:spLocks noChangeShapeType="1"/>
          </p:cNvSpPr>
          <p:nvPr/>
        </p:nvSpPr>
        <p:spPr bwMode="auto">
          <a:xfrm>
            <a:off x="7406248" y="3758361"/>
            <a:ext cx="0" cy="342900"/>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4" name="Line 35"/>
          <p:cNvSpPr>
            <a:spLocks noChangeShapeType="1"/>
          </p:cNvSpPr>
          <p:nvPr/>
        </p:nvSpPr>
        <p:spPr bwMode="auto">
          <a:xfrm flipH="1" flipV="1">
            <a:off x="5150224" y="2689412"/>
            <a:ext cx="8124" cy="1686486"/>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5" name="Line 36"/>
          <p:cNvSpPr>
            <a:spLocks noChangeShapeType="1"/>
          </p:cNvSpPr>
          <p:nvPr/>
        </p:nvSpPr>
        <p:spPr bwMode="auto">
          <a:xfrm>
            <a:off x="5156760" y="2687826"/>
            <a:ext cx="685800" cy="7937"/>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6" name="Line 37"/>
          <p:cNvSpPr>
            <a:spLocks noChangeShapeType="1"/>
          </p:cNvSpPr>
          <p:nvPr/>
        </p:nvSpPr>
        <p:spPr bwMode="auto">
          <a:xfrm>
            <a:off x="7137119" y="2668869"/>
            <a:ext cx="996950" cy="0"/>
          </a:xfrm>
          <a:prstGeom prst="line">
            <a:avLst/>
          </a:prstGeom>
          <a:noFill/>
          <a:ln w="19050">
            <a:solidFill>
              <a:schemeClr val="tx1"/>
            </a:solidFill>
            <a:round/>
            <a:headEnd/>
            <a:tailEnd/>
          </a:ln>
          <a:effectLst/>
        </p:spPr>
        <p:txBody>
          <a:bodyPr/>
          <a:lstStyle/>
          <a:p>
            <a:pPr eaLnBrk="0" hangingPunct="0">
              <a:spcBef>
                <a:spcPct val="0"/>
              </a:spcBef>
              <a:buClrTx/>
              <a:buSzTx/>
              <a:buFontTx/>
              <a:buNone/>
            </a:pPr>
            <a:endParaRPr lang="en-US" sz="1800" b="1" smtClean="0">
              <a:solidFill>
                <a:srgbClr val="000000"/>
              </a:solidFill>
            </a:endParaRPr>
          </a:p>
        </p:txBody>
      </p:sp>
      <p:sp>
        <p:nvSpPr>
          <p:cNvPr id="37" name="Text Box 38"/>
          <p:cNvSpPr txBox="1">
            <a:spLocks noChangeArrowheads="1"/>
          </p:cNvSpPr>
          <p:nvPr/>
        </p:nvSpPr>
        <p:spPr bwMode="auto">
          <a:xfrm>
            <a:off x="5480610" y="4848973"/>
            <a:ext cx="2114550" cy="336550"/>
          </a:xfrm>
          <a:prstGeom prst="rect">
            <a:avLst/>
          </a:prstGeom>
          <a:noFill/>
          <a:ln w="9525">
            <a:noFill/>
            <a:miter lim="800000"/>
            <a:headEnd/>
            <a:tailEnd/>
          </a:ln>
          <a:effectLst/>
        </p:spPr>
        <p:txBody>
          <a:bodyPr wrap="none">
            <a:spAutoFit/>
          </a:bodyPr>
          <a:lstStyle/>
          <a:p>
            <a:pPr eaLnBrk="0" hangingPunct="0">
              <a:spcBef>
                <a:spcPct val="0"/>
              </a:spcBef>
              <a:buClrTx/>
              <a:buSzTx/>
              <a:buFontTx/>
              <a:buNone/>
            </a:pPr>
            <a:r>
              <a:rPr lang="en-US" sz="1600" b="1" smtClean="0">
                <a:solidFill>
                  <a:srgbClr val="000000"/>
                </a:solidFill>
              </a:rPr>
              <a:t>Physical Separation</a:t>
            </a:r>
          </a:p>
        </p:txBody>
      </p:sp>
      <p:grpSp>
        <p:nvGrpSpPr>
          <p:cNvPr id="38" name="Group 4"/>
          <p:cNvGrpSpPr>
            <a:grpSpLocks/>
          </p:cNvGrpSpPr>
          <p:nvPr/>
        </p:nvGrpSpPr>
        <p:grpSpPr bwMode="auto">
          <a:xfrm>
            <a:off x="475538" y="1200864"/>
            <a:ext cx="5607483" cy="5202382"/>
            <a:chOff x="3072" y="624"/>
            <a:chExt cx="3264" cy="2928"/>
          </a:xfrm>
        </p:grpSpPr>
        <p:sp>
          <p:nvSpPr>
            <p:cNvPr id="39" name="Text Box 5"/>
            <p:cNvSpPr txBox="1">
              <a:spLocks noChangeArrowheads="1"/>
            </p:cNvSpPr>
            <p:nvPr/>
          </p:nvSpPr>
          <p:spPr bwMode="auto">
            <a:xfrm>
              <a:off x="3587" y="624"/>
              <a:ext cx="2749" cy="233"/>
            </a:xfrm>
            <a:prstGeom prst="rect">
              <a:avLst/>
            </a:prstGeom>
            <a:noFill/>
            <a:ln w="9525">
              <a:noFill/>
              <a:miter lim="800000"/>
              <a:headEnd/>
              <a:tailEnd/>
            </a:ln>
            <a:effectLst/>
          </p:spPr>
          <p:txBody>
            <a:bodyPr>
              <a:spAutoFit/>
            </a:bodyPr>
            <a:lstStyle/>
            <a:p>
              <a:pPr eaLnBrk="1" hangingPunct="1">
                <a:spcBef>
                  <a:spcPct val="50000"/>
                </a:spcBef>
                <a:buNone/>
              </a:pPr>
              <a:endParaRPr lang="en-US" b="1">
                <a:latin typeface="Arial" charset="0"/>
                <a:ea typeface="Arial Unicode MS" pitchFamily="34" charset="-128"/>
                <a:cs typeface="Arial" charset="0"/>
              </a:endParaRPr>
            </a:p>
          </p:txBody>
        </p:sp>
        <p:pic>
          <p:nvPicPr>
            <p:cNvPr id="40" name="Picture 6" descr="fireball 4_edited 1_edited"/>
            <p:cNvPicPr>
              <a:picLocks noChangeAspect="1" noChangeArrowheads="1"/>
            </p:cNvPicPr>
            <p:nvPr/>
          </p:nvPicPr>
          <p:blipFill>
            <a:blip r:embed="rId2" cstate="print"/>
            <a:srcRect/>
            <a:stretch>
              <a:fillRect/>
            </a:stretch>
          </p:blipFill>
          <p:spPr bwMode="auto">
            <a:xfrm rot="1584169">
              <a:off x="3986" y="1077"/>
              <a:ext cx="1316" cy="1308"/>
            </a:xfrm>
            <a:prstGeom prst="rect">
              <a:avLst/>
            </a:prstGeom>
            <a:noFill/>
          </p:spPr>
        </p:pic>
        <p:sp>
          <p:nvSpPr>
            <p:cNvPr id="41" name="Line 7"/>
            <p:cNvSpPr>
              <a:spLocks noChangeShapeType="1"/>
            </p:cNvSpPr>
            <p:nvPr/>
          </p:nvSpPr>
          <p:spPr bwMode="auto">
            <a:xfrm flipV="1">
              <a:off x="4017" y="2213"/>
              <a:ext cx="429" cy="1088"/>
            </a:xfrm>
            <a:prstGeom prst="line">
              <a:avLst/>
            </a:prstGeom>
            <a:noFill/>
            <a:ln w="38100">
              <a:solidFill>
                <a:srgbClr val="FF1D05"/>
              </a:solidFill>
              <a:round/>
              <a:headEnd/>
              <a:tailEnd/>
            </a:ln>
            <a:effectLst/>
          </p:spPr>
          <p:txBody>
            <a:bodyPr/>
            <a:lstStyle/>
            <a:p>
              <a:pPr>
                <a:buNone/>
              </a:pPr>
              <a:endParaRPr lang="en-US"/>
            </a:p>
          </p:txBody>
        </p:sp>
        <p:sp>
          <p:nvSpPr>
            <p:cNvPr id="42" name="Freeform 8"/>
            <p:cNvSpPr>
              <a:spLocks/>
            </p:cNvSpPr>
            <p:nvPr/>
          </p:nvSpPr>
          <p:spPr bwMode="auto">
            <a:xfrm>
              <a:off x="4124" y="2874"/>
              <a:ext cx="430" cy="321"/>
            </a:xfrm>
            <a:custGeom>
              <a:avLst/>
              <a:gdLst/>
              <a:ahLst/>
              <a:cxnLst>
                <a:cxn ang="0">
                  <a:pos x="0" y="176"/>
                </a:cxn>
                <a:cxn ang="0">
                  <a:pos x="192" y="32"/>
                </a:cxn>
                <a:cxn ang="0">
                  <a:pos x="480" y="368"/>
                </a:cxn>
              </a:cxnLst>
              <a:rect l="0" t="0" r="r" b="b"/>
              <a:pathLst>
                <a:path w="480" h="368">
                  <a:moveTo>
                    <a:pt x="0" y="176"/>
                  </a:moveTo>
                  <a:cubicBezTo>
                    <a:pt x="56" y="88"/>
                    <a:pt x="112" y="0"/>
                    <a:pt x="192" y="32"/>
                  </a:cubicBezTo>
                  <a:cubicBezTo>
                    <a:pt x="272" y="64"/>
                    <a:pt x="432" y="312"/>
                    <a:pt x="480" y="368"/>
                  </a:cubicBezTo>
                </a:path>
              </a:pathLst>
            </a:custGeom>
            <a:noFill/>
            <a:ln w="38100" cmpd="sng">
              <a:solidFill>
                <a:srgbClr val="008000"/>
              </a:solidFill>
              <a:round/>
              <a:headEnd/>
              <a:tailEnd/>
            </a:ln>
            <a:effectLst/>
          </p:spPr>
          <p:txBody>
            <a:bodyPr/>
            <a:lstStyle/>
            <a:p>
              <a:pPr>
                <a:buNone/>
              </a:pPr>
              <a:endParaRPr lang="en-US"/>
            </a:p>
          </p:txBody>
        </p:sp>
        <p:sp>
          <p:nvSpPr>
            <p:cNvPr id="43" name="Freeform 9"/>
            <p:cNvSpPr>
              <a:spLocks/>
            </p:cNvSpPr>
            <p:nvPr/>
          </p:nvSpPr>
          <p:spPr bwMode="auto">
            <a:xfrm>
              <a:off x="4237" y="2309"/>
              <a:ext cx="945" cy="894"/>
            </a:xfrm>
            <a:custGeom>
              <a:avLst/>
              <a:gdLst/>
              <a:ahLst/>
              <a:cxnLst>
                <a:cxn ang="0">
                  <a:pos x="0" y="176"/>
                </a:cxn>
                <a:cxn ang="0">
                  <a:pos x="192" y="32"/>
                </a:cxn>
                <a:cxn ang="0">
                  <a:pos x="480" y="368"/>
                </a:cxn>
              </a:cxnLst>
              <a:rect l="0" t="0" r="r" b="b"/>
              <a:pathLst>
                <a:path w="480" h="368">
                  <a:moveTo>
                    <a:pt x="0" y="176"/>
                  </a:moveTo>
                  <a:cubicBezTo>
                    <a:pt x="56" y="88"/>
                    <a:pt x="112" y="0"/>
                    <a:pt x="192" y="32"/>
                  </a:cubicBezTo>
                  <a:cubicBezTo>
                    <a:pt x="272" y="64"/>
                    <a:pt x="432" y="312"/>
                    <a:pt x="480" y="368"/>
                  </a:cubicBezTo>
                </a:path>
              </a:pathLst>
            </a:custGeom>
            <a:noFill/>
            <a:ln w="38100" cmpd="sng">
              <a:solidFill>
                <a:srgbClr val="FF9900"/>
              </a:solidFill>
              <a:round/>
              <a:headEnd/>
              <a:tailEnd/>
            </a:ln>
            <a:effectLst/>
          </p:spPr>
          <p:txBody>
            <a:bodyPr/>
            <a:lstStyle/>
            <a:p>
              <a:pPr>
                <a:buNone/>
              </a:pPr>
              <a:endParaRPr lang="en-US"/>
            </a:p>
          </p:txBody>
        </p:sp>
        <p:sp>
          <p:nvSpPr>
            <p:cNvPr id="44" name="Rectangle 10"/>
            <p:cNvSpPr>
              <a:spLocks noChangeArrowheads="1"/>
            </p:cNvSpPr>
            <p:nvPr/>
          </p:nvSpPr>
          <p:spPr bwMode="auto">
            <a:xfrm>
              <a:off x="3072" y="3176"/>
              <a:ext cx="2190" cy="376"/>
            </a:xfrm>
            <a:prstGeom prst="rect">
              <a:avLst/>
            </a:prstGeom>
            <a:gradFill rotWithShape="1">
              <a:gsLst>
                <a:gs pos="0">
                  <a:schemeClr val="accent1">
                    <a:alpha val="14999"/>
                  </a:schemeClr>
                </a:gs>
                <a:gs pos="100000">
                  <a:schemeClr val="accent1">
                    <a:gamma/>
                    <a:tint val="96078"/>
                    <a:invGamma/>
                    <a:alpha val="14000"/>
                  </a:schemeClr>
                </a:gs>
              </a:gsLst>
              <a:lin ang="5400000" scaled="1"/>
            </a:gradFill>
            <a:ln w="9525">
              <a:solidFill>
                <a:schemeClr val="tx1"/>
              </a:solidFill>
              <a:miter lim="800000"/>
              <a:headEnd/>
              <a:tailEnd/>
            </a:ln>
            <a:effectLst/>
          </p:spPr>
          <p:txBody>
            <a:bodyPr wrap="none" anchor="ctr"/>
            <a:lstStyle/>
            <a:p>
              <a:pPr>
                <a:buNone/>
              </a:pPr>
              <a:endParaRPr lang="en-US"/>
            </a:p>
          </p:txBody>
        </p:sp>
        <p:sp>
          <p:nvSpPr>
            <p:cNvPr id="45" name="Rectangle 11"/>
            <p:cNvSpPr>
              <a:spLocks noChangeArrowheads="1"/>
            </p:cNvSpPr>
            <p:nvPr/>
          </p:nvSpPr>
          <p:spPr bwMode="auto">
            <a:xfrm>
              <a:off x="3072" y="2757"/>
              <a:ext cx="2190" cy="377"/>
            </a:xfrm>
            <a:prstGeom prst="rect">
              <a:avLst/>
            </a:prstGeom>
            <a:gradFill rotWithShape="1">
              <a:gsLst>
                <a:gs pos="0">
                  <a:srgbClr val="66FF33">
                    <a:alpha val="14999"/>
                  </a:srgbClr>
                </a:gs>
                <a:gs pos="100000">
                  <a:srgbClr val="66FF33">
                    <a:gamma/>
                    <a:tint val="98824"/>
                    <a:invGamma/>
                    <a:alpha val="14000"/>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46" name="Rectangle 12"/>
            <p:cNvSpPr>
              <a:spLocks noChangeArrowheads="1"/>
            </p:cNvSpPr>
            <p:nvPr/>
          </p:nvSpPr>
          <p:spPr bwMode="auto">
            <a:xfrm>
              <a:off x="3072" y="2313"/>
              <a:ext cx="2190" cy="376"/>
            </a:xfrm>
            <a:prstGeom prst="rect">
              <a:avLst/>
            </a:prstGeom>
            <a:gradFill rotWithShape="1">
              <a:gsLst>
                <a:gs pos="0">
                  <a:srgbClr val="FF9900">
                    <a:alpha val="14999"/>
                  </a:srgbClr>
                </a:gs>
                <a:gs pos="100000">
                  <a:srgbClr val="FF9900">
                    <a:gamma/>
                    <a:tint val="90588"/>
                    <a:invGamma/>
                    <a:alpha val="14000"/>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47" name="Rectangle 13"/>
            <p:cNvSpPr>
              <a:spLocks noChangeArrowheads="1"/>
            </p:cNvSpPr>
            <p:nvPr/>
          </p:nvSpPr>
          <p:spPr bwMode="auto">
            <a:xfrm>
              <a:off x="3072" y="1879"/>
              <a:ext cx="1160" cy="376"/>
            </a:xfrm>
            <a:prstGeom prst="rect">
              <a:avLst/>
            </a:prstGeom>
            <a:gradFill rotWithShape="1">
              <a:gsLst>
                <a:gs pos="0">
                  <a:srgbClr val="FF1D05">
                    <a:alpha val="3999"/>
                  </a:srgbClr>
                </a:gs>
                <a:gs pos="100000">
                  <a:srgbClr val="FF1D05">
                    <a:gamma/>
                    <a:tint val="93333"/>
                    <a:invGamma/>
                    <a:alpha val="7001"/>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48" name="Rectangle 14"/>
            <p:cNvSpPr>
              <a:spLocks noChangeArrowheads="1"/>
            </p:cNvSpPr>
            <p:nvPr/>
          </p:nvSpPr>
          <p:spPr bwMode="auto">
            <a:xfrm>
              <a:off x="3072" y="1419"/>
              <a:ext cx="1160" cy="376"/>
            </a:xfrm>
            <a:prstGeom prst="rect">
              <a:avLst/>
            </a:prstGeom>
            <a:gradFill rotWithShape="1">
              <a:gsLst>
                <a:gs pos="0">
                  <a:srgbClr val="FF1D05">
                    <a:alpha val="17999"/>
                  </a:srgbClr>
                </a:gs>
                <a:gs pos="100000">
                  <a:srgbClr val="FF1D05">
                    <a:gamma/>
                    <a:shade val="98824"/>
                    <a:invGamma/>
                    <a:alpha val="19000"/>
                  </a:srgbClr>
                </a:gs>
              </a:gsLst>
              <a:lin ang="5400000" scaled="1"/>
            </a:gradFill>
            <a:ln w="9525">
              <a:solidFill>
                <a:schemeClr val="tx1"/>
              </a:solidFill>
              <a:miter lim="800000"/>
              <a:headEnd/>
              <a:tailEnd/>
            </a:ln>
            <a:effectLst/>
          </p:spPr>
          <p:txBody>
            <a:bodyPr wrap="none" anchor="ctr"/>
            <a:lstStyle/>
            <a:p>
              <a:pPr>
                <a:buNone/>
              </a:pPr>
              <a:endParaRPr lang="en-US"/>
            </a:p>
          </p:txBody>
        </p:sp>
        <p:sp>
          <p:nvSpPr>
            <p:cNvPr id="49" name="Rectangle 15"/>
            <p:cNvSpPr>
              <a:spLocks noChangeArrowheads="1"/>
            </p:cNvSpPr>
            <p:nvPr/>
          </p:nvSpPr>
          <p:spPr bwMode="auto">
            <a:xfrm>
              <a:off x="3072" y="959"/>
              <a:ext cx="1160" cy="376"/>
            </a:xfrm>
            <a:prstGeom prst="rect">
              <a:avLst/>
            </a:prstGeom>
            <a:gradFill rotWithShape="1">
              <a:gsLst>
                <a:gs pos="0">
                  <a:srgbClr val="FF1D05">
                    <a:alpha val="36000"/>
                  </a:srgbClr>
                </a:gs>
                <a:gs pos="100000">
                  <a:srgbClr val="FF1D05">
                    <a:gamma/>
                    <a:tint val="96078"/>
                    <a:invGamma/>
                    <a:alpha val="34000"/>
                  </a:srgbClr>
                </a:gs>
              </a:gsLst>
              <a:path path="shape">
                <a:fillToRect l="50000" t="50000" r="50000" b="50000"/>
              </a:path>
            </a:gradFill>
            <a:ln w="9525">
              <a:solidFill>
                <a:schemeClr val="tx1"/>
              </a:solidFill>
              <a:miter lim="800000"/>
              <a:headEnd/>
              <a:tailEnd/>
            </a:ln>
            <a:effectLst/>
          </p:spPr>
          <p:txBody>
            <a:bodyPr wrap="none" anchor="ctr"/>
            <a:lstStyle/>
            <a:p>
              <a:pPr>
                <a:buNone/>
              </a:pPr>
              <a:endParaRPr lang="en-US"/>
            </a:p>
          </p:txBody>
        </p:sp>
        <p:sp>
          <p:nvSpPr>
            <p:cNvPr id="50" name="Text Box 16"/>
            <p:cNvSpPr txBox="1">
              <a:spLocks noChangeArrowheads="1"/>
            </p:cNvSpPr>
            <p:nvPr/>
          </p:nvSpPr>
          <p:spPr bwMode="auto">
            <a:xfrm>
              <a:off x="3158" y="2799"/>
              <a:ext cx="773" cy="330"/>
            </a:xfrm>
            <a:prstGeom prst="rect">
              <a:avLst/>
            </a:prstGeom>
            <a:noFill/>
            <a:ln w="9525">
              <a:noFill/>
              <a:miter lim="800000"/>
              <a:headEnd/>
              <a:tailEnd/>
            </a:ln>
            <a:effectLst/>
          </p:spPr>
          <p:txBody>
            <a:bodyPr>
              <a:spAutoFit/>
            </a:bodyPr>
            <a:lstStyle/>
            <a:p>
              <a:pPr eaLnBrk="1" hangingPunct="1">
                <a:spcBef>
                  <a:spcPct val="50000"/>
                </a:spcBef>
                <a:buNone/>
              </a:pPr>
              <a:r>
                <a:rPr lang="en-US" sz="1400">
                  <a:latin typeface="Arial" charset="0"/>
                  <a:ea typeface="Arial Unicode MS" pitchFamily="34" charset="-128"/>
                  <a:cs typeface="Arial" charset="0"/>
                </a:rPr>
                <a:t>Operator Intervention</a:t>
              </a:r>
            </a:p>
          </p:txBody>
        </p:sp>
        <p:sp>
          <p:nvSpPr>
            <p:cNvPr id="51" name="Text Box 17"/>
            <p:cNvSpPr txBox="1">
              <a:spLocks noChangeArrowheads="1"/>
            </p:cNvSpPr>
            <p:nvPr/>
          </p:nvSpPr>
          <p:spPr bwMode="auto">
            <a:xfrm>
              <a:off x="3158" y="2381"/>
              <a:ext cx="773" cy="330"/>
            </a:xfrm>
            <a:prstGeom prst="rect">
              <a:avLst/>
            </a:prstGeom>
            <a:noFill/>
            <a:ln w="9525">
              <a:noFill/>
              <a:miter lim="800000"/>
              <a:headEnd/>
              <a:tailEnd/>
            </a:ln>
            <a:effectLst/>
          </p:spPr>
          <p:txBody>
            <a:bodyPr>
              <a:spAutoFit/>
            </a:bodyPr>
            <a:lstStyle/>
            <a:p>
              <a:pPr eaLnBrk="1" hangingPunct="1">
                <a:spcBef>
                  <a:spcPct val="50000"/>
                </a:spcBef>
                <a:buNone/>
              </a:pPr>
              <a:r>
                <a:rPr lang="en-US" sz="1400">
                  <a:latin typeface="Arial" charset="0"/>
                  <a:ea typeface="Arial Unicode MS" pitchFamily="34" charset="-128"/>
                  <a:cs typeface="Arial" charset="0"/>
                </a:rPr>
                <a:t>Automatic SIS</a:t>
              </a:r>
            </a:p>
          </p:txBody>
        </p:sp>
        <p:sp>
          <p:nvSpPr>
            <p:cNvPr id="52" name="Text Box 18"/>
            <p:cNvSpPr txBox="1">
              <a:spLocks noChangeArrowheads="1"/>
            </p:cNvSpPr>
            <p:nvPr/>
          </p:nvSpPr>
          <p:spPr bwMode="auto">
            <a:xfrm>
              <a:off x="3115" y="1921"/>
              <a:ext cx="1117" cy="397"/>
            </a:xfrm>
            <a:prstGeom prst="rect">
              <a:avLst/>
            </a:prstGeom>
            <a:noFill/>
            <a:ln w="9525">
              <a:noFill/>
              <a:miter lim="800000"/>
              <a:headEnd/>
              <a:tailEnd/>
            </a:ln>
            <a:effectLst/>
          </p:spPr>
          <p:txBody>
            <a:bodyPr>
              <a:spAutoFit/>
            </a:bodyPr>
            <a:lstStyle/>
            <a:p>
              <a:pPr eaLnBrk="1" hangingPunct="1">
                <a:buNone/>
              </a:pPr>
              <a:r>
                <a:rPr lang="en-US" sz="1400">
                  <a:latin typeface="Arial" charset="0"/>
                  <a:ea typeface="Arial Unicode MS" pitchFamily="34" charset="-128"/>
                  <a:cs typeface="Arial" charset="0"/>
                </a:rPr>
                <a:t>Safety relief valve</a:t>
              </a:r>
            </a:p>
            <a:p>
              <a:pPr eaLnBrk="1" hangingPunct="1">
                <a:buNone/>
              </a:pPr>
              <a:r>
                <a:rPr lang="en-US" sz="1400">
                  <a:latin typeface="Arial" charset="0"/>
                  <a:ea typeface="Arial Unicode MS" pitchFamily="34" charset="-128"/>
                  <a:cs typeface="Arial" charset="0"/>
                </a:rPr>
                <a:t>Rupture disk, etc</a:t>
              </a:r>
            </a:p>
          </p:txBody>
        </p:sp>
        <p:sp>
          <p:nvSpPr>
            <p:cNvPr id="53" name="Text Box 19"/>
            <p:cNvSpPr txBox="1">
              <a:spLocks noChangeArrowheads="1"/>
            </p:cNvSpPr>
            <p:nvPr/>
          </p:nvSpPr>
          <p:spPr bwMode="auto">
            <a:xfrm>
              <a:off x="3115" y="1461"/>
              <a:ext cx="1079" cy="397"/>
            </a:xfrm>
            <a:prstGeom prst="rect">
              <a:avLst/>
            </a:prstGeom>
            <a:noFill/>
            <a:ln w="9525">
              <a:noFill/>
              <a:miter lim="800000"/>
              <a:headEnd/>
              <a:tailEnd/>
            </a:ln>
            <a:effectLst/>
          </p:spPr>
          <p:txBody>
            <a:bodyPr>
              <a:spAutoFit/>
            </a:bodyPr>
            <a:lstStyle/>
            <a:p>
              <a:pPr eaLnBrk="1" hangingPunct="1">
                <a:buNone/>
              </a:pPr>
              <a:r>
                <a:rPr lang="en-US" sz="1400">
                  <a:latin typeface="Arial" charset="0"/>
                  <a:ea typeface="Arial Unicode MS" pitchFamily="34" charset="-128"/>
                  <a:cs typeface="Arial" charset="0"/>
                </a:rPr>
                <a:t>Containment</a:t>
              </a:r>
            </a:p>
            <a:p>
              <a:pPr eaLnBrk="1" hangingPunct="1">
                <a:buNone/>
              </a:pPr>
              <a:r>
                <a:rPr lang="en-US" sz="1400">
                  <a:latin typeface="Arial" charset="0"/>
                  <a:ea typeface="Arial Unicode MS" pitchFamily="34" charset="-128"/>
                  <a:cs typeface="Arial" charset="0"/>
                </a:rPr>
                <a:t>Dike, Bunker, etc</a:t>
              </a:r>
            </a:p>
          </p:txBody>
        </p:sp>
        <p:sp>
          <p:nvSpPr>
            <p:cNvPr id="54" name="Text Box 20"/>
            <p:cNvSpPr txBox="1">
              <a:spLocks noChangeArrowheads="1"/>
            </p:cNvSpPr>
            <p:nvPr/>
          </p:nvSpPr>
          <p:spPr bwMode="auto">
            <a:xfrm>
              <a:off x="3115" y="1000"/>
              <a:ext cx="1460" cy="397"/>
            </a:xfrm>
            <a:prstGeom prst="rect">
              <a:avLst/>
            </a:prstGeom>
            <a:noFill/>
            <a:ln w="9525">
              <a:noFill/>
              <a:miter lim="800000"/>
              <a:headEnd/>
              <a:tailEnd/>
            </a:ln>
            <a:effectLst/>
          </p:spPr>
          <p:txBody>
            <a:bodyPr>
              <a:spAutoFit/>
            </a:bodyPr>
            <a:lstStyle/>
            <a:p>
              <a:pPr eaLnBrk="1" hangingPunct="1">
                <a:buNone/>
              </a:pPr>
              <a:r>
                <a:rPr lang="en-US" sz="1400" dirty="0">
                  <a:latin typeface="Arial" charset="0"/>
                  <a:ea typeface="Arial Unicode MS" pitchFamily="34" charset="-128"/>
                  <a:cs typeface="Arial" charset="0"/>
                </a:rPr>
                <a:t>Plant response</a:t>
              </a:r>
            </a:p>
            <a:p>
              <a:pPr eaLnBrk="1" hangingPunct="1">
                <a:buNone/>
              </a:pPr>
              <a:r>
                <a:rPr lang="en-US" sz="1400" dirty="0">
                  <a:latin typeface="Arial" charset="0"/>
                  <a:ea typeface="Arial Unicode MS" pitchFamily="34" charset="-128"/>
                  <a:cs typeface="Arial" charset="0"/>
                </a:rPr>
                <a:t>Community response</a:t>
              </a:r>
            </a:p>
          </p:txBody>
        </p:sp>
        <p:sp>
          <p:nvSpPr>
            <p:cNvPr id="55" name="Text Box 21"/>
            <p:cNvSpPr txBox="1">
              <a:spLocks noChangeArrowheads="1"/>
            </p:cNvSpPr>
            <p:nvPr/>
          </p:nvSpPr>
          <p:spPr bwMode="auto">
            <a:xfrm>
              <a:off x="3115" y="3217"/>
              <a:ext cx="1117" cy="192"/>
            </a:xfrm>
            <a:prstGeom prst="rect">
              <a:avLst/>
            </a:prstGeom>
            <a:noFill/>
            <a:ln w="9525">
              <a:noFill/>
              <a:miter lim="800000"/>
              <a:headEnd/>
              <a:tailEnd/>
            </a:ln>
            <a:effectLst/>
          </p:spPr>
          <p:txBody>
            <a:bodyPr>
              <a:spAutoFit/>
            </a:bodyPr>
            <a:lstStyle/>
            <a:p>
              <a:pPr eaLnBrk="1" hangingPunct="1">
                <a:spcBef>
                  <a:spcPct val="50000"/>
                </a:spcBef>
                <a:buNone/>
              </a:pPr>
              <a:r>
                <a:rPr lang="en-US" sz="1400">
                  <a:latin typeface="Arial" charset="0"/>
                  <a:ea typeface="Arial Unicode MS" pitchFamily="34" charset="-128"/>
                  <a:cs typeface="Arial" charset="0"/>
                </a:rPr>
                <a:t>Process variable</a:t>
              </a:r>
            </a:p>
          </p:txBody>
        </p:sp>
        <p:sp>
          <p:nvSpPr>
            <p:cNvPr id="56" name="Freeform 22"/>
            <p:cNvSpPr>
              <a:spLocks/>
            </p:cNvSpPr>
            <p:nvPr/>
          </p:nvSpPr>
          <p:spPr bwMode="auto">
            <a:xfrm>
              <a:off x="3201" y="3268"/>
              <a:ext cx="1975" cy="212"/>
            </a:xfrm>
            <a:custGeom>
              <a:avLst/>
              <a:gdLst/>
              <a:ahLst/>
              <a:cxnLst>
                <a:cxn ang="0">
                  <a:pos x="0" y="182"/>
                </a:cxn>
                <a:cxn ang="0">
                  <a:pos x="94" y="134"/>
                </a:cxn>
                <a:cxn ang="0">
                  <a:pos x="235" y="230"/>
                </a:cxn>
                <a:cxn ang="0">
                  <a:pos x="423" y="134"/>
                </a:cxn>
                <a:cxn ang="0">
                  <a:pos x="611" y="182"/>
                </a:cxn>
                <a:cxn ang="0">
                  <a:pos x="705" y="134"/>
                </a:cxn>
                <a:cxn ang="0">
                  <a:pos x="812" y="222"/>
                </a:cxn>
                <a:cxn ang="0">
                  <a:pos x="941" y="7"/>
                </a:cxn>
                <a:cxn ang="0">
                  <a:pos x="1174" y="182"/>
                </a:cxn>
                <a:cxn ang="0">
                  <a:pos x="1268" y="182"/>
                </a:cxn>
                <a:cxn ang="0">
                  <a:pos x="1333" y="136"/>
                </a:cxn>
                <a:cxn ang="0">
                  <a:pos x="1449" y="203"/>
                </a:cxn>
                <a:cxn ang="0">
                  <a:pos x="1529" y="118"/>
                </a:cxn>
                <a:cxn ang="0">
                  <a:pos x="1644" y="182"/>
                </a:cxn>
                <a:cxn ang="0">
                  <a:pos x="1738" y="86"/>
                </a:cxn>
                <a:cxn ang="0">
                  <a:pos x="2114" y="134"/>
                </a:cxn>
                <a:cxn ang="0">
                  <a:pos x="2208" y="134"/>
                </a:cxn>
              </a:cxnLst>
              <a:rect l="0" t="0" r="r" b="b"/>
              <a:pathLst>
                <a:path w="2208" h="243">
                  <a:moveTo>
                    <a:pt x="0" y="182"/>
                  </a:moveTo>
                  <a:cubicBezTo>
                    <a:pt x="27" y="154"/>
                    <a:pt x="55" y="126"/>
                    <a:pt x="94" y="134"/>
                  </a:cubicBezTo>
                  <a:cubicBezTo>
                    <a:pt x="133" y="142"/>
                    <a:pt x="180" y="230"/>
                    <a:pt x="235" y="230"/>
                  </a:cubicBezTo>
                  <a:cubicBezTo>
                    <a:pt x="290" y="230"/>
                    <a:pt x="360" y="142"/>
                    <a:pt x="423" y="134"/>
                  </a:cubicBezTo>
                  <a:cubicBezTo>
                    <a:pt x="485" y="126"/>
                    <a:pt x="564" y="182"/>
                    <a:pt x="611" y="182"/>
                  </a:cubicBezTo>
                  <a:cubicBezTo>
                    <a:pt x="658" y="182"/>
                    <a:pt x="672" y="127"/>
                    <a:pt x="705" y="134"/>
                  </a:cubicBezTo>
                  <a:cubicBezTo>
                    <a:pt x="738" y="141"/>
                    <a:pt x="773" y="243"/>
                    <a:pt x="812" y="222"/>
                  </a:cubicBezTo>
                  <a:cubicBezTo>
                    <a:pt x="851" y="201"/>
                    <a:pt x="881" y="14"/>
                    <a:pt x="941" y="7"/>
                  </a:cubicBezTo>
                  <a:cubicBezTo>
                    <a:pt x="1001" y="0"/>
                    <a:pt x="1120" y="153"/>
                    <a:pt x="1174" y="182"/>
                  </a:cubicBezTo>
                  <a:cubicBezTo>
                    <a:pt x="1228" y="211"/>
                    <a:pt x="1242" y="190"/>
                    <a:pt x="1268" y="182"/>
                  </a:cubicBezTo>
                  <a:cubicBezTo>
                    <a:pt x="1294" y="174"/>
                    <a:pt x="1303" y="133"/>
                    <a:pt x="1333" y="136"/>
                  </a:cubicBezTo>
                  <a:cubicBezTo>
                    <a:pt x="1363" y="139"/>
                    <a:pt x="1416" y="206"/>
                    <a:pt x="1449" y="203"/>
                  </a:cubicBezTo>
                  <a:cubicBezTo>
                    <a:pt x="1482" y="200"/>
                    <a:pt x="1497" y="121"/>
                    <a:pt x="1529" y="118"/>
                  </a:cubicBezTo>
                  <a:cubicBezTo>
                    <a:pt x="1561" y="115"/>
                    <a:pt x="1609" y="187"/>
                    <a:pt x="1644" y="182"/>
                  </a:cubicBezTo>
                  <a:cubicBezTo>
                    <a:pt x="1679" y="177"/>
                    <a:pt x="1660" y="94"/>
                    <a:pt x="1738" y="86"/>
                  </a:cubicBezTo>
                  <a:cubicBezTo>
                    <a:pt x="1817" y="78"/>
                    <a:pt x="2036" y="126"/>
                    <a:pt x="2114" y="134"/>
                  </a:cubicBezTo>
                  <a:cubicBezTo>
                    <a:pt x="2192" y="142"/>
                    <a:pt x="2192" y="134"/>
                    <a:pt x="2208" y="134"/>
                  </a:cubicBezTo>
                </a:path>
              </a:pathLst>
            </a:custGeom>
            <a:noFill/>
            <a:ln w="57150" cap="flat" cmpd="sng">
              <a:solidFill>
                <a:schemeClr val="accent2"/>
              </a:solidFill>
              <a:prstDash val="solid"/>
              <a:round/>
              <a:headEnd type="none" w="med" len="med"/>
              <a:tailEnd type="none" w="med" len="med"/>
            </a:ln>
            <a:effectLst/>
          </p:spPr>
          <p:txBody>
            <a:bodyPr/>
            <a:lstStyle/>
            <a:p>
              <a:pPr>
                <a:buNone/>
              </a:pPr>
              <a:endParaRPr lang="en-US"/>
            </a:p>
          </p:txBody>
        </p:sp>
        <p:sp>
          <p:nvSpPr>
            <p:cNvPr id="57" name="Text Box 23"/>
            <p:cNvSpPr txBox="1">
              <a:spLocks noChangeArrowheads="1"/>
            </p:cNvSpPr>
            <p:nvPr/>
          </p:nvSpPr>
          <p:spPr bwMode="auto">
            <a:xfrm>
              <a:off x="4657" y="3176"/>
              <a:ext cx="429" cy="192"/>
            </a:xfrm>
            <a:prstGeom prst="rect">
              <a:avLst/>
            </a:prstGeom>
            <a:noFill/>
            <a:ln w="19050">
              <a:noFill/>
              <a:miter lim="800000"/>
              <a:headEnd/>
              <a:tailEnd/>
            </a:ln>
            <a:effectLst/>
          </p:spPr>
          <p:txBody>
            <a:bodyPr>
              <a:spAutoFit/>
            </a:bodyPr>
            <a:lstStyle/>
            <a:p>
              <a:pPr>
                <a:spcBef>
                  <a:spcPct val="50000"/>
                </a:spcBef>
                <a:buNone/>
              </a:pPr>
              <a:r>
                <a:rPr lang="en-US" sz="1400" b="1">
                  <a:latin typeface="Arial" charset="0"/>
                  <a:ea typeface="Arial Unicode MS" pitchFamily="34" charset="-128"/>
                  <a:cs typeface="Arial" charset="0"/>
                </a:rPr>
                <a:t>BPCS</a:t>
              </a:r>
            </a:p>
          </p:txBody>
        </p:sp>
        <p:sp>
          <p:nvSpPr>
            <p:cNvPr id="58" name="Text Box 24"/>
            <p:cNvSpPr txBox="1">
              <a:spLocks noChangeArrowheads="1"/>
            </p:cNvSpPr>
            <p:nvPr/>
          </p:nvSpPr>
          <p:spPr bwMode="auto">
            <a:xfrm>
              <a:off x="4489" y="2883"/>
              <a:ext cx="675" cy="192"/>
            </a:xfrm>
            <a:prstGeom prst="rect">
              <a:avLst/>
            </a:prstGeom>
            <a:noFill/>
            <a:ln w="19050">
              <a:noFill/>
              <a:miter lim="800000"/>
              <a:headEnd/>
              <a:tailEnd/>
            </a:ln>
            <a:effectLst/>
          </p:spPr>
          <p:txBody>
            <a:bodyPr>
              <a:spAutoFit/>
            </a:bodyPr>
            <a:lstStyle/>
            <a:p>
              <a:pPr>
                <a:spcBef>
                  <a:spcPct val="50000"/>
                </a:spcBef>
                <a:buNone/>
              </a:pPr>
              <a:r>
                <a:rPr lang="en-US" sz="1400" b="1">
                  <a:latin typeface="Arial" charset="0"/>
                  <a:ea typeface="Arial Unicode MS" pitchFamily="34" charset="-128"/>
                  <a:cs typeface="Arial" charset="0"/>
                </a:rPr>
                <a:t>ALARMS</a:t>
              </a:r>
            </a:p>
          </p:txBody>
        </p:sp>
        <p:sp>
          <p:nvSpPr>
            <p:cNvPr id="59" name="Text Box 25"/>
            <p:cNvSpPr txBox="1">
              <a:spLocks noChangeArrowheads="1"/>
            </p:cNvSpPr>
            <p:nvPr/>
          </p:nvSpPr>
          <p:spPr bwMode="auto">
            <a:xfrm>
              <a:off x="4763" y="2339"/>
              <a:ext cx="386" cy="192"/>
            </a:xfrm>
            <a:prstGeom prst="rect">
              <a:avLst/>
            </a:prstGeom>
            <a:noFill/>
            <a:ln w="19050">
              <a:noFill/>
              <a:miter lim="800000"/>
              <a:headEnd/>
              <a:tailEnd/>
            </a:ln>
            <a:effectLst/>
          </p:spPr>
          <p:txBody>
            <a:bodyPr>
              <a:spAutoFit/>
            </a:bodyPr>
            <a:lstStyle/>
            <a:p>
              <a:pPr>
                <a:spcBef>
                  <a:spcPct val="50000"/>
                </a:spcBef>
                <a:buNone/>
              </a:pPr>
              <a:r>
                <a:rPr lang="en-US" sz="1400" b="1">
                  <a:latin typeface="Arial" charset="0"/>
                  <a:ea typeface="Arial Unicode MS" pitchFamily="34" charset="-128"/>
                  <a:cs typeface="Arial" charset="0"/>
                </a:rPr>
                <a:t>SIS</a:t>
              </a:r>
            </a:p>
          </p:txBody>
        </p:sp>
      </p:grpSp>
      <p:grpSp>
        <p:nvGrpSpPr>
          <p:cNvPr id="68" name="Group 67"/>
          <p:cNvGrpSpPr/>
          <p:nvPr/>
        </p:nvGrpSpPr>
        <p:grpSpPr>
          <a:xfrm>
            <a:off x="6123922" y="2795587"/>
            <a:ext cx="824265" cy="756300"/>
            <a:chOff x="6123922" y="2795587"/>
            <a:chExt cx="824265" cy="756300"/>
          </a:xfrm>
        </p:grpSpPr>
        <p:sp>
          <p:nvSpPr>
            <p:cNvPr id="60" name="Text Box 29"/>
            <p:cNvSpPr txBox="1">
              <a:spLocks noChangeArrowheads="1"/>
            </p:cNvSpPr>
            <p:nvPr/>
          </p:nvSpPr>
          <p:spPr bwMode="auto">
            <a:xfrm>
              <a:off x="6123922" y="3066117"/>
              <a:ext cx="824265" cy="276999"/>
            </a:xfrm>
            <a:prstGeom prst="rect">
              <a:avLst/>
            </a:prstGeom>
            <a:solidFill>
              <a:srgbClr val="DDDDDD"/>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DDDDDD"/>
              </a:extrusionClr>
            </a:sp3d>
          </p:spPr>
          <p:txBody>
            <a:bodyPr wrap="none">
              <a:spAutoFit/>
              <a:flatTx/>
            </a:bodyPr>
            <a:lstStyle/>
            <a:p>
              <a:pPr eaLnBrk="0" hangingPunct="0">
                <a:spcBef>
                  <a:spcPct val="0"/>
                </a:spcBef>
                <a:buClrTx/>
                <a:buSzTx/>
                <a:buFontTx/>
                <a:buNone/>
              </a:pPr>
              <a:r>
                <a:rPr lang="en-US" sz="1200" b="1" dirty="0" smtClean="0">
                  <a:solidFill>
                    <a:srgbClr val="000000"/>
                  </a:solidFill>
                </a:rPr>
                <a:t>Interface</a:t>
              </a:r>
            </a:p>
          </p:txBody>
        </p:sp>
        <p:cxnSp>
          <p:nvCxnSpPr>
            <p:cNvPr id="62" name="Straight Connector 61"/>
            <p:cNvCxnSpPr/>
            <p:nvPr/>
          </p:nvCxnSpPr>
          <p:spPr bwMode="auto">
            <a:xfrm>
              <a:off x="6534150" y="2795587"/>
              <a:ext cx="1905" cy="218137"/>
            </a:xfrm>
            <a:prstGeom prst="line">
              <a:avLst/>
            </a:prstGeom>
            <a:solidFill>
              <a:schemeClr val="folHlink"/>
            </a:solidFill>
            <a:ln w="22225" cap="flat" cmpd="sng" algn="ctr">
              <a:solidFill>
                <a:schemeClr val="accent1"/>
              </a:solidFill>
              <a:prstDash val="dash"/>
              <a:round/>
              <a:headEnd type="none" w="med" len="med"/>
              <a:tailEnd type="none" w="med" len="med"/>
            </a:ln>
            <a:effectLst/>
          </p:spPr>
        </p:cxnSp>
        <p:cxnSp>
          <p:nvCxnSpPr>
            <p:cNvPr id="67" name="Straight Connector 66"/>
            <p:cNvCxnSpPr/>
            <p:nvPr/>
          </p:nvCxnSpPr>
          <p:spPr bwMode="auto">
            <a:xfrm>
              <a:off x="6534150" y="3333750"/>
              <a:ext cx="1905" cy="218137"/>
            </a:xfrm>
            <a:prstGeom prst="line">
              <a:avLst/>
            </a:prstGeom>
            <a:solidFill>
              <a:schemeClr val="folHlink"/>
            </a:solidFill>
            <a:ln w="22225" cap="flat" cmpd="sng" algn="ctr">
              <a:solidFill>
                <a:schemeClr val="accent1"/>
              </a:solidFill>
              <a:prstDash val="dash"/>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Interfaced Control &amp; Safety System?</a:t>
            </a:r>
            <a:endParaRPr lang="en-US" dirty="0"/>
          </a:p>
        </p:txBody>
      </p:sp>
      <p:sp>
        <p:nvSpPr>
          <p:cNvPr id="3" name="Footer Placeholder 2"/>
          <p:cNvSpPr>
            <a:spLocks noGrp="1"/>
          </p:cNvSpPr>
          <p:nvPr>
            <p:ph type="ftr" sz="quarter" idx="10"/>
          </p:nvPr>
        </p:nvSpPr>
        <p:spPr/>
        <p:txBody>
          <a:bodyPr/>
          <a:lstStyle/>
          <a:p>
            <a:endParaRPr lang="en-US" smtClean="0"/>
          </a:p>
          <a:p>
            <a:r>
              <a:rPr lang="en-US" smtClean="0"/>
              <a:t>© ABB Group </a:t>
            </a:r>
          </a:p>
          <a:p>
            <a:fld id="{AA79081F-4FB0-4A6E-BB50-CC7B1984EBE1}" type="datetime4">
              <a:rPr lang="en-US" smtClean="0"/>
              <a:pPr/>
              <a:t>November 21, 2011</a:t>
            </a:fld>
            <a:r>
              <a:rPr lang="en-US" smtClean="0"/>
              <a:t> | Slide </a:t>
            </a:r>
            <a:fld id="{15379F1B-4F2C-4B6B-AA9D-34E091B67185}" type="slidenum">
              <a:rPr lang="en-US" smtClean="0"/>
              <a:pPr/>
              <a:t>8</a:t>
            </a:fld>
            <a:endParaRPr lang="en-US"/>
          </a:p>
        </p:txBody>
      </p:sp>
      <p:grpSp>
        <p:nvGrpSpPr>
          <p:cNvPr id="4" name="Group 84"/>
          <p:cNvGrpSpPr/>
          <p:nvPr/>
        </p:nvGrpSpPr>
        <p:grpSpPr>
          <a:xfrm>
            <a:off x="6419393" y="3773488"/>
            <a:ext cx="1766664" cy="2273300"/>
            <a:chOff x="6419393" y="3773488"/>
            <a:chExt cx="1766664" cy="2273300"/>
          </a:xfrm>
        </p:grpSpPr>
        <p:pic>
          <p:nvPicPr>
            <p:cNvPr id="5" name="Picture 49" descr="safety2"/>
            <p:cNvPicPr>
              <a:picLocks noChangeAspect="1" noChangeArrowheads="1"/>
            </p:cNvPicPr>
            <p:nvPr/>
          </p:nvPicPr>
          <p:blipFill>
            <a:blip r:embed="rId3" cstate="print">
              <a:clrChange>
                <a:clrFrom>
                  <a:srgbClr val="D9D9D9"/>
                </a:clrFrom>
                <a:clrTo>
                  <a:srgbClr val="D9D9D9">
                    <a:alpha val="0"/>
                  </a:srgbClr>
                </a:clrTo>
              </a:clrChange>
              <a:lum bright="24000" contrast="18000"/>
            </a:blip>
            <a:srcRect r="-21" b="-21"/>
            <a:stretch>
              <a:fillRect/>
            </a:stretch>
          </p:blipFill>
          <p:spPr bwMode="auto">
            <a:xfrm>
              <a:off x="7032625" y="5522913"/>
              <a:ext cx="325438" cy="523875"/>
            </a:xfrm>
            <a:prstGeom prst="rect">
              <a:avLst/>
            </a:prstGeom>
            <a:noFill/>
            <a:ln w="9525">
              <a:noFill/>
              <a:miter lim="800000"/>
              <a:headEnd/>
              <a:tailEnd/>
            </a:ln>
          </p:spPr>
        </p:pic>
        <p:graphicFrame>
          <p:nvGraphicFramePr>
            <p:cNvPr id="6" name="Object 2"/>
            <p:cNvGraphicFramePr>
              <a:graphicFrameLocks noChangeAspect="1"/>
            </p:cNvGraphicFramePr>
            <p:nvPr/>
          </p:nvGraphicFramePr>
          <p:xfrm>
            <a:off x="7453313" y="5381625"/>
            <a:ext cx="428625" cy="390525"/>
          </p:xfrm>
          <a:graphic>
            <a:graphicData uri="http://schemas.openxmlformats.org/presentationml/2006/ole">
              <p:oleObj spid="_x0000_s83970" name="Photo Editor Photo" r:id="rId4" imgW="0" imgH="0" progId="">
                <p:embed/>
              </p:oleObj>
            </a:graphicData>
          </a:graphic>
        </p:graphicFrame>
        <p:sp>
          <p:nvSpPr>
            <p:cNvPr id="7" name="Text Box 73"/>
            <p:cNvSpPr txBox="1">
              <a:spLocks noChangeArrowheads="1"/>
            </p:cNvSpPr>
            <p:nvPr/>
          </p:nvSpPr>
          <p:spPr bwMode="auto">
            <a:xfrm>
              <a:off x="6692900" y="3773488"/>
              <a:ext cx="1023938" cy="244475"/>
            </a:xfrm>
            <a:prstGeom prst="rect">
              <a:avLst/>
            </a:prstGeom>
            <a:noFill/>
            <a:ln w="19050">
              <a:noFill/>
              <a:miter lim="800000"/>
              <a:headEnd/>
              <a:tailEnd/>
            </a:ln>
          </p:spPr>
          <p:txBody>
            <a:bodyPr>
              <a:spAutoFit/>
            </a:bodyPr>
            <a:lstStyle/>
            <a:p>
              <a:pPr>
                <a:buNone/>
                <a:defRPr/>
              </a:pPr>
              <a:r>
                <a:rPr lang="en-US" sz="1000">
                  <a:latin typeface="+mn-lt"/>
                </a:rPr>
                <a:t>Safety</a:t>
              </a:r>
            </a:p>
          </p:txBody>
        </p:sp>
        <p:sp>
          <p:nvSpPr>
            <p:cNvPr id="8" name="Line 74"/>
            <p:cNvSpPr>
              <a:spLocks noChangeShapeType="1"/>
            </p:cNvSpPr>
            <p:nvPr/>
          </p:nvSpPr>
          <p:spPr bwMode="auto">
            <a:xfrm flipV="1">
              <a:off x="6800850" y="3979863"/>
              <a:ext cx="357188" cy="9525"/>
            </a:xfrm>
            <a:prstGeom prst="line">
              <a:avLst/>
            </a:prstGeom>
            <a:noFill/>
            <a:ln w="57150">
              <a:solidFill>
                <a:srgbClr val="FF9900"/>
              </a:solidFill>
              <a:round/>
              <a:headEnd/>
              <a:tailEnd/>
            </a:ln>
          </p:spPr>
          <p:txBody>
            <a:bodyPr/>
            <a:lstStyle/>
            <a:p>
              <a:pPr>
                <a:buNone/>
                <a:defRPr/>
              </a:pPr>
              <a:endParaRPr lang="en-US">
                <a:latin typeface="+mn-lt"/>
              </a:endParaRPr>
            </a:p>
          </p:txBody>
        </p:sp>
        <p:sp>
          <p:nvSpPr>
            <p:cNvPr id="9" name="Freeform 152"/>
            <p:cNvSpPr>
              <a:spLocks/>
            </p:cNvSpPr>
            <p:nvPr/>
          </p:nvSpPr>
          <p:spPr bwMode="auto">
            <a:xfrm>
              <a:off x="7138988" y="5083175"/>
              <a:ext cx="193675" cy="469900"/>
            </a:xfrm>
            <a:custGeom>
              <a:avLst/>
              <a:gdLst>
                <a:gd name="T0" fmla="*/ 2147483647 w 122"/>
                <a:gd name="T1" fmla="*/ 0 h 296"/>
                <a:gd name="T2" fmla="*/ 2147483647 w 122"/>
                <a:gd name="T3" fmla="*/ 2147483647 h 296"/>
                <a:gd name="T4" fmla="*/ 2147483647 w 122"/>
                <a:gd name="T5" fmla="*/ 2147483647 h 296"/>
                <a:gd name="T6" fmla="*/ 2147483647 w 122"/>
                <a:gd name="T7" fmla="*/ 2147483647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pPr>
                <a:buNone/>
              </a:pPr>
              <a:endParaRPr lang="en-US"/>
            </a:p>
          </p:txBody>
        </p:sp>
        <p:pic>
          <p:nvPicPr>
            <p:cNvPr id="10" name="Picture 149" descr="solenoid_valve"/>
            <p:cNvPicPr>
              <a:picLocks noChangeAspect="1" noChangeArrowheads="1"/>
            </p:cNvPicPr>
            <p:nvPr/>
          </p:nvPicPr>
          <p:blipFill>
            <a:blip r:embed="rId5" cstate="print"/>
            <a:srcRect/>
            <a:stretch>
              <a:fillRect/>
            </a:stretch>
          </p:blipFill>
          <p:spPr bwMode="auto">
            <a:xfrm>
              <a:off x="6672263" y="5530850"/>
              <a:ext cx="277812" cy="425450"/>
            </a:xfrm>
            <a:prstGeom prst="rect">
              <a:avLst/>
            </a:prstGeom>
            <a:noFill/>
            <a:ln w="9525">
              <a:noFill/>
              <a:miter lim="800000"/>
              <a:headEnd/>
              <a:tailEnd/>
            </a:ln>
          </p:spPr>
        </p:pic>
        <p:sp>
          <p:nvSpPr>
            <p:cNvPr id="11" name="Freeform 152"/>
            <p:cNvSpPr>
              <a:spLocks/>
            </p:cNvSpPr>
            <p:nvPr/>
          </p:nvSpPr>
          <p:spPr bwMode="auto">
            <a:xfrm>
              <a:off x="7710488" y="4935538"/>
              <a:ext cx="46037" cy="474662"/>
            </a:xfrm>
            <a:custGeom>
              <a:avLst/>
              <a:gdLst>
                <a:gd name="T0" fmla="*/ 2147483647 w 122"/>
                <a:gd name="T1" fmla="*/ 0 h 296"/>
                <a:gd name="T2" fmla="*/ 2147483647 w 122"/>
                <a:gd name="T3" fmla="*/ 2147483647 h 296"/>
                <a:gd name="T4" fmla="*/ 2147483647 w 122"/>
                <a:gd name="T5" fmla="*/ 2147483647 h 296"/>
                <a:gd name="T6" fmla="*/ 2147483647 w 122"/>
                <a:gd name="T7" fmla="*/ 2147483647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pPr>
                <a:buNone/>
              </a:pPr>
              <a:endParaRPr lang="en-US"/>
            </a:p>
          </p:txBody>
        </p:sp>
        <p:sp>
          <p:nvSpPr>
            <p:cNvPr id="12" name="Freeform 152"/>
            <p:cNvSpPr>
              <a:spLocks/>
            </p:cNvSpPr>
            <p:nvPr/>
          </p:nvSpPr>
          <p:spPr bwMode="auto">
            <a:xfrm>
              <a:off x="6900863" y="5045075"/>
              <a:ext cx="193675" cy="469900"/>
            </a:xfrm>
            <a:custGeom>
              <a:avLst/>
              <a:gdLst>
                <a:gd name="T0" fmla="*/ 2147483647 w 122"/>
                <a:gd name="T1" fmla="*/ 0 h 296"/>
                <a:gd name="T2" fmla="*/ 2147483647 w 122"/>
                <a:gd name="T3" fmla="*/ 2147483647 h 296"/>
                <a:gd name="T4" fmla="*/ 2147483647 w 122"/>
                <a:gd name="T5" fmla="*/ 2147483647 h 296"/>
                <a:gd name="T6" fmla="*/ 2147483647 w 122"/>
                <a:gd name="T7" fmla="*/ 2147483647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pPr>
                <a:buNone/>
              </a:pPr>
              <a:endParaRPr lang="en-US"/>
            </a:p>
          </p:txBody>
        </p:sp>
        <p:pic>
          <p:nvPicPr>
            <p:cNvPr id="13" name="Picture 4"/>
            <p:cNvPicPr>
              <a:picLocks noChangeArrowheads="1"/>
            </p:cNvPicPr>
            <p:nvPr/>
          </p:nvPicPr>
          <p:blipFill>
            <a:blip r:embed="rId6" cstate="print"/>
            <a:srcRect/>
            <a:stretch>
              <a:fillRect/>
            </a:stretch>
          </p:blipFill>
          <p:spPr bwMode="auto">
            <a:xfrm>
              <a:off x="6419393" y="4136571"/>
              <a:ext cx="1766664" cy="1059535"/>
            </a:xfrm>
            <a:prstGeom prst="rect">
              <a:avLst/>
            </a:prstGeom>
            <a:noFill/>
            <a:ln w="12700">
              <a:noFill/>
              <a:miter lim="800000"/>
              <a:headEnd/>
              <a:tailEnd/>
            </a:ln>
          </p:spPr>
        </p:pic>
      </p:grpSp>
      <p:sp>
        <p:nvSpPr>
          <p:cNvPr id="14" name="Line 6"/>
          <p:cNvSpPr>
            <a:spLocks noChangeShapeType="1"/>
          </p:cNvSpPr>
          <p:nvPr/>
        </p:nvSpPr>
        <p:spPr bwMode="auto">
          <a:xfrm>
            <a:off x="5189538" y="1993900"/>
            <a:ext cx="2943225" cy="0"/>
          </a:xfrm>
          <a:prstGeom prst="line">
            <a:avLst/>
          </a:prstGeom>
          <a:noFill/>
          <a:ln w="9525">
            <a:solidFill>
              <a:schemeClr val="tx1"/>
            </a:solidFill>
            <a:round/>
            <a:headEnd/>
            <a:tailEnd/>
          </a:ln>
        </p:spPr>
        <p:txBody>
          <a:bodyPr/>
          <a:lstStyle/>
          <a:p>
            <a:pPr>
              <a:buNone/>
              <a:defRPr/>
            </a:pPr>
            <a:endParaRPr lang="en-US">
              <a:latin typeface="+mn-lt"/>
            </a:endParaRPr>
          </a:p>
        </p:txBody>
      </p:sp>
      <p:sp>
        <p:nvSpPr>
          <p:cNvPr id="15" name="Line 7"/>
          <p:cNvSpPr>
            <a:spLocks noChangeShapeType="1"/>
          </p:cNvSpPr>
          <p:nvPr/>
        </p:nvSpPr>
        <p:spPr bwMode="auto">
          <a:xfrm flipH="1" flipV="1">
            <a:off x="314325" y="3578225"/>
            <a:ext cx="7951788" cy="17463"/>
          </a:xfrm>
          <a:prstGeom prst="line">
            <a:avLst/>
          </a:prstGeom>
          <a:noFill/>
          <a:ln w="25400">
            <a:solidFill>
              <a:srgbClr val="969696"/>
            </a:solidFill>
            <a:round/>
            <a:headEnd type="none" w="sm" len="sm"/>
            <a:tailEnd type="none" w="sm" len="sm"/>
          </a:ln>
        </p:spPr>
        <p:txBody>
          <a:bodyPr lIns="0" tIns="43791" rIns="0" bIns="43791">
            <a:spAutoFit/>
          </a:bodyPr>
          <a:lstStyle/>
          <a:p>
            <a:pPr>
              <a:buNone/>
              <a:defRPr/>
            </a:pPr>
            <a:endParaRPr lang="en-US">
              <a:latin typeface="+mn-lt"/>
            </a:endParaRPr>
          </a:p>
        </p:txBody>
      </p:sp>
      <p:sp>
        <p:nvSpPr>
          <p:cNvPr id="16" name="Line 8"/>
          <p:cNvSpPr>
            <a:spLocks noChangeShapeType="1"/>
          </p:cNvSpPr>
          <p:nvPr/>
        </p:nvSpPr>
        <p:spPr bwMode="auto">
          <a:xfrm flipH="1" flipV="1">
            <a:off x="358775" y="3443288"/>
            <a:ext cx="7953375" cy="0"/>
          </a:xfrm>
          <a:prstGeom prst="line">
            <a:avLst/>
          </a:prstGeom>
          <a:noFill/>
          <a:ln w="25400">
            <a:solidFill>
              <a:srgbClr val="969696"/>
            </a:solidFill>
            <a:round/>
            <a:headEnd type="none" w="sm" len="sm"/>
            <a:tailEnd type="none" w="sm" len="sm"/>
          </a:ln>
        </p:spPr>
        <p:txBody>
          <a:bodyPr lIns="0" tIns="43791" rIns="0" bIns="43791">
            <a:spAutoFit/>
          </a:bodyPr>
          <a:lstStyle/>
          <a:p>
            <a:pPr>
              <a:buNone/>
              <a:defRPr/>
            </a:pPr>
            <a:endParaRPr lang="en-US">
              <a:latin typeface="+mn-lt"/>
            </a:endParaRPr>
          </a:p>
        </p:txBody>
      </p:sp>
      <p:sp>
        <p:nvSpPr>
          <p:cNvPr id="17" name="Text Box 11"/>
          <p:cNvSpPr txBox="1">
            <a:spLocks noChangeArrowheads="1"/>
          </p:cNvSpPr>
          <p:nvPr/>
        </p:nvSpPr>
        <p:spPr bwMode="auto">
          <a:xfrm>
            <a:off x="4041775" y="2427288"/>
            <a:ext cx="788988" cy="246062"/>
          </a:xfrm>
          <a:prstGeom prst="rect">
            <a:avLst/>
          </a:prstGeom>
          <a:noFill/>
          <a:ln w="9525">
            <a:noFill/>
            <a:miter lim="800000"/>
            <a:headEnd/>
            <a:tailEnd/>
          </a:ln>
        </p:spPr>
        <p:txBody>
          <a:bodyPr wrap="none">
            <a:spAutoFit/>
          </a:bodyPr>
          <a:lstStyle/>
          <a:p>
            <a:pPr>
              <a:buNone/>
              <a:defRPr/>
            </a:pPr>
            <a:r>
              <a:rPr lang="en-US" sz="1000">
                <a:latin typeface="+mn-lt"/>
              </a:rPr>
              <a:t>Workplace</a:t>
            </a:r>
          </a:p>
        </p:txBody>
      </p:sp>
      <p:sp>
        <p:nvSpPr>
          <p:cNvPr id="18" name="Freeform 13"/>
          <p:cNvSpPr>
            <a:spLocks/>
          </p:cNvSpPr>
          <p:nvPr/>
        </p:nvSpPr>
        <p:spPr bwMode="auto">
          <a:xfrm>
            <a:off x="8134350" y="3402013"/>
            <a:ext cx="223838" cy="292100"/>
          </a:xfrm>
          <a:custGeom>
            <a:avLst/>
            <a:gdLst>
              <a:gd name="T0" fmla="*/ 355343564 w 141"/>
              <a:gd name="T1" fmla="*/ 0 h 184"/>
              <a:gd name="T2" fmla="*/ 103327411 w 141"/>
              <a:gd name="T3" fmla="*/ 126007820 h 184"/>
              <a:gd name="T4" fmla="*/ 189012903 w 141"/>
              <a:gd name="T5" fmla="*/ 294857489 h 184"/>
              <a:gd name="T6" fmla="*/ 0 w 141"/>
              <a:gd name="T7" fmla="*/ 463708795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defRPr/>
            </a:pPr>
            <a:endParaRPr lang="en-US">
              <a:latin typeface="+mn-lt"/>
            </a:endParaRPr>
          </a:p>
        </p:txBody>
      </p:sp>
      <p:sp>
        <p:nvSpPr>
          <p:cNvPr id="19" name="Freeform 14"/>
          <p:cNvSpPr>
            <a:spLocks/>
          </p:cNvSpPr>
          <p:nvPr/>
        </p:nvSpPr>
        <p:spPr bwMode="auto">
          <a:xfrm>
            <a:off x="215900" y="3398838"/>
            <a:ext cx="223838" cy="292100"/>
          </a:xfrm>
          <a:custGeom>
            <a:avLst/>
            <a:gdLst>
              <a:gd name="T0" fmla="*/ 355343564 w 141"/>
              <a:gd name="T1" fmla="*/ 0 h 184"/>
              <a:gd name="T2" fmla="*/ 103327411 w 141"/>
              <a:gd name="T3" fmla="*/ 126007820 h 184"/>
              <a:gd name="T4" fmla="*/ 189012903 w 141"/>
              <a:gd name="T5" fmla="*/ 294857489 h 184"/>
              <a:gd name="T6" fmla="*/ 0 w 141"/>
              <a:gd name="T7" fmla="*/ 463708795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defRPr/>
            </a:pPr>
            <a:endParaRPr lang="en-US">
              <a:latin typeface="+mn-lt"/>
            </a:endParaRPr>
          </a:p>
        </p:txBody>
      </p:sp>
      <p:sp>
        <p:nvSpPr>
          <p:cNvPr id="20" name="Text Box 17"/>
          <p:cNvSpPr txBox="1">
            <a:spLocks noChangeArrowheads="1"/>
          </p:cNvSpPr>
          <p:nvPr/>
        </p:nvSpPr>
        <p:spPr bwMode="auto">
          <a:xfrm>
            <a:off x="7096125" y="1371600"/>
            <a:ext cx="1058863" cy="246063"/>
          </a:xfrm>
          <a:prstGeom prst="rect">
            <a:avLst/>
          </a:prstGeom>
          <a:noFill/>
          <a:ln w="9525">
            <a:noFill/>
            <a:miter lim="800000"/>
            <a:headEnd/>
            <a:tailEnd/>
          </a:ln>
        </p:spPr>
        <p:txBody>
          <a:bodyPr wrap="none">
            <a:spAutoFit/>
          </a:bodyPr>
          <a:lstStyle/>
          <a:p>
            <a:pPr>
              <a:buNone/>
              <a:defRPr/>
            </a:pPr>
            <a:r>
              <a:rPr lang="en-US" sz="1000">
                <a:latin typeface="+mn-lt"/>
              </a:rPr>
              <a:t>Remote Clients</a:t>
            </a:r>
          </a:p>
        </p:txBody>
      </p:sp>
      <p:sp>
        <p:nvSpPr>
          <p:cNvPr id="21" name="Freeform 18"/>
          <p:cNvSpPr>
            <a:spLocks/>
          </p:cNvSpPr>
          <p:nvPr/>
        </p:nvSpPr>
        <p:spPr bwMode="auto">
          <a:xfrm>
            <a:off x="5059363" y="1860550"/>
            <a:ext cx="223837" cy="292100"/>
          </a:xfrm>
          <a:custGeom>
            <a:avLst/>
            <a:gdLst>
              <a:gd name="T0" fmla="*/ 355340389 w 141"/>
              <a:gd name="T1" fmla="*/ 0 h 184"/>
              <a:gd name="T2" fmla="*/ 103325362 w 141"/>
              <a:gd name="T3" fmla="*/ 126007820 h 184"/>
              <a:gd name="T4" fmla="*/ 189010471 w 141"/>
              <a:gd name="T5" fmla="*/ 294857489 h 184"/>
              <a:gd name="T6" fmla="*/ 0 w 141"/>
              <a:gd name="T7" fmla="*/ 463708795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defRPr/>
            </a:pPr>
            <a:endParaRPr lang="en-US">
              <a:latin typeface="+mn-lt"/>
            </a:endParaRPr>
          </a:p>
        </p:txBody>
      </p:sp>
      <p:sp>
        <p:nvSpPr>
          <p:cNvPr id="22" name="Freeform 19"/>
          <p:cNvSpPr>
            <a:spLocks/>
          </p:cNvSpPr>
          <p:nvPr/>
        </p:nvSpPr>
        <p:spPr bwMode="auto">
          <a:xfrm>
            <a:off x="8053388" y="1862138"/>
            <a:ext cx="223837" cy="292100"/>
          </a:xfrm>
          <a:custGeom>
            <a:avLst/>
            <a:gdLst>
              <a:gd name="T0" fmla="*/ 355340389 w 141"/>
              <a:gd name="T1" fmla="*/ 0 h 184"/>
              <a:gd name="T2" fmla="*/ 103325362 w 141"/>
              <a:gd name="T3" fmla="*/ 126007820 h 184"/>
              <a:gd name="T4" fmla="*/ 189010471 w 141"/>
              <a:gd name="T5" fmla="*/ 294857489 h 184"/>
              <a:gd name="T6" fmla="*/ 0 w 141"/>
              <a:gd name="T7" fmla="*/ 463708795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defRPr/>
            </a:pPr>
            <a:endParaRPr lang="en-US">
              <a:latin typeface="+mn-lt"/>
            </a:endParaRPr>
          </a:p>
        </p:txBody>
      </p:sp>
      <p:pic>
        <p:nvPicPr>
          <p:cNvPr id="23" name="Picture 20" descr="router"/>
          <p:cNvPicPr>
            <a:picLocks noChangeAspect="1" noChangeArrowheads="1"/>
          </p:cNvPicPr>
          <p:nvPr/>
        </p:nvPicPr>
        <p:blipFill>
          <a:blip r:embed="rId7" cstate="print"/>
          <a:srcRect/>
          <a:stretch>
            <a:fillRect/>
          </a:stretch>
        </p:blipFill>
        <p:spPr bwMode="auto">
          <a:xfrm>
            <a:off x="7175500" y="2290763"/>
            <a:ext cx="498475" cy="153987"/>
          </a:xfrm>
          <a:prstGeom prst="rect">
            <a:avLst/>
          </a:prstGeom>
          <a:noFill/>
          <a:ln w="9525">
            <a:noFill/>
            <a:miter lim="800000"/>
            <a:headEnd/>
            <a:tailEnd/>
          </a:ln>
        </p:spPr>
      </p:pic>
      <p:sp>
        <p:nvSpPr>
          <p:cNvPr id="24" name="Freeform 21"/>
          <p:cNvSpPr>
            <a:spLocks/>
          </p:cNvSpPr>
          <p:nvPr/>
        </p:nvSpPr>
        <p:spPr bwMode="auto">
          <a:xfrm rot="1556788">
            <a:off x="7327900" y="2682875"/>
            <a:ext cx="223838" cy="292100"/>
          </a:xfrm>
          <a:custGeom>
            <a:avLst/>
            <a:gdLst>
              <a:gd name="T0" fmla="*/ 355343564 w 141"/>
              <a:gd name="T1" fmla="*/ 0 h 184"/>
              <a:gd name="T2" fmla="*/ 103327411 w 141"/>
              <a:gd name="T3" fmla="*/ 126007820 h 184"/>
              <a:gd name="T4" fmla="*/ 189012903 w 141"/>
              <a:gd name="T5" fmla="*/ 294857489 h 184"/>
              <a:gd name="T6" fmla="*/ 0 w 141"/>
              <a:gd name="T7" fmla="*/ 463708795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defRPr/>
            </a:pPr>
            <a:endParaRPr lang="en-US">
              <a:latin typeface="+mn-lt"/>
            </a:endParaRPr>
          </a:p>
        </p:txBody>
      </p:sp>
      <p:sp>
        <p:nvSpPr>
          <p:cNvPr id="25" name="Freeform 22"/>
          <p:cNvSpPr>
            <a:spLocks/>
          </p:cNvSpPr>
          <p:nvPr/>
        </p:nvSpPr>
        <p:spPr bwMode="auto">
          <a:xfrm rot="1556788">
            <a:off x="7321550" y="2438400"/>
            <a:ext cx="223838" cy="292100"/>
          </a:xfrm>
          <a:custGeom>
            <a:avLst/>
            <a:gdLst>
              <a:gd name="T0" fmla="*/ 355343564 w 141"/>
              <a:gd name="T1" fmla="*/ 0 h 184"/>
              <a:gd name="T2" fmla="*/ 103327411 w 141"/>
              <a:gd name="T3" fmla="*/ 126007820 h 184"/>
              <a:gd name="T4" fmla="*/ 189012903 w 141"/>
              <a:gd name="T5" fmla="*/ 294857489 h 184"/>
              <a:gd name="T6" fmla="*/ 0 w 141"/>
              <a:gd name="T7" fmla="*/ 463708795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defRPr/>
            </a:pPr>
            <a:endParaRPr lang="en-US">
              <a:latin typeface="+mn-lt"/>
            </a:endParaRPr>
          </a:p>
        </p:txBody>
      </p:sp>
      <p:sp>
        <p:nvSpPr>
          <p:cNvPr id="26" name="Line 23"/>
          <p:cNvSpPr>
            <a:spLocks noChangeShapeType="1"/>
          </p:cNvSpPr>
          <p:nvPr/>
        </p:nvSpPr>
        <p:spPr bwMode="auto">
          <a:xfrm flipV="1">
            <a:off x="7372350" y="2317750"/>
            <a:ext cx="0" cy="292100"/>
          </a:xfrm>
          <a:prstGeom prst="line">
            <a:avLst/>
          </a:prstGeom>
          <a:noFill/>
          <a:ln w="9525">
            <a:solidFill>
              <a:schemeClr val="tx1"/>
            </a:solidFill>
            <a:round/>
            <a:headEnd/>
            <a:tailEnd/>
          </a:ln>
        </p:spPr>
        <p:txBody>
          <a:bodyPr/>
          <a:lstStyle/>
          <a:p>
            <a:pPr>
              <a:buNone/>
              <a:defRPr/>
            </a:pPr>
            <a:endParaRPr lang="en-US">
              <a:latin typeface="+mn-lt"/>
            </a:endParaRPr>
          </a:p>
        </p:txBody>
      </p:sp>
      <p:sp>
        <p:nvSpPr>
          <p:cNvPr id="27" name="Line 24"/>
          <p:cNvSpPr>
            <a:spLocks noChangeShapeType="1"/>
          </p:cNvSpPr>
          <p:nvPr/>
        </p:nvSpPr>
        <p:spPr bwMode="auto">
          <a:xfrm flipV="1">
            <a:off x="7478713" y="2333625"/>
            <a:ext cx="0" cy="144463"/>
          </a:xfrm>
          <a:prstGeom prst="line">
            <a:avLst/>
          </a:prstGeom>
          <a:noFill/>
          <a:ln w="9525">
            <a:solidFill>
              <a:schemeClr val="tx1"/>
            </a:solidFill>
            <a:round/>
            <a:headEnd/>
            <a:tailEnd/>
          </a:ln>
        </p:spPr>
        <p:txBody>
          <a:bodyPr/>
          <a:lstStyle/>
          <a:p>
            <a:pPr>
              <a:buNone/>
              <a:defRPr/>
            </a:pPr>
            <a:endParaRPr lang="en-US">
              <a:latin typeface="+mn-lt"/>
            </a:endParaRPr>
          </a:p>
        </p:txBody>
      </p:sp>
      <p:sp>
        <p:nvSpPr>
          <p:cNvPr id="28" name="Line 25"/>
          <p:cNvSpPr>
            <a:spLocks noChangeShapeType="1"/>
          </p:cNvSpPr>
          <p:nvPr/>
        </p:nvSpPr>
        <p:spPr bwMode="auto">
          <a:xfrm flipV="1">
            <a:off x="7448550" y="2001838"/>
            <a:ext cx="0" cy="334962"/>
          </a:xfrm>
          <a:prstGeom prst="line">
            <a:avLst/>
          </a:prstGeom>
          <a:noFill/>
          <a:ln w="9525">
            <a:solidFill>
              <a:schemeClr val="tx1"/>
            </a:solidFill>
            <a:round/>
            <a:headEnd/>
            <a:tailEnd/>
          </a:ln>
        </p:spPr>
        <p:txBody>
          <a:bodyPr/>
          <a:lstStyle/>
          <a:p>
            <a:pPr>
              <a:buNone/>
              <a:defRPr/>
            </a:pPr>
            <a:endParaRPr lang="en-US">
              <a:latin typeface="+mn-lt"/>
            </a:endParaRPr>
          </a:p>
        </p:txBody>
      </p:sp>
      <p:pic>
        <p:nvPicPr>
          <p:cNvPr id="29" name="Picture 26" descr="router"/>
          <p:cNvPicPr>
            <a:picLocks noChangeAspect="1" noChangeArrowheads="1"/>
          </p:cNvPicPr>
          <p:nvPr/>
        </p:nvPicPr>
        <p:blipFill>
          <a:blip r:embed="rId7" cstate="print"/>
          <a:srcRect/>
          <a:stretch>
            <a:fillRect/>
          </a:stretch>
        </p:blipFill>
        <p:spPr bwMode="auto">
          <a:xfrm>
            <a:off x="7196138" y="3052763"/>
            <a:ext cx="498475" cy="153987"/>
          </a:xfrm>
          <a:prstGeom prst="rect">
            <a:avLst/>
          </a:prstGeom>
          <a:noFill/>
          <a:ln w="9525">
            <a:noFill/>
            <a:miter lim="800000"/>
            <a:headEnd/>
            <a:tailEnd/>
          </a:ln>
        </p:spPr>
      </p:pic>
      <p:sp>
        <p:nvSpPr>
          <p:cNvPr id="30" name="Line 28"/>
          <p:cNvSpPr>
            <a:spLocks noChangeShapeType="1"/>
          </p:cNvSpPr>
          <p:nvPr/>
        </p:nvSpPr>
        <p:spPr bwMode="auto">
          <a:xfrm>
            <a:off x="5970588" y="1752600"/>
            <a:ext cx="1587" cy="236538"/>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31" name="Line 38"/>
          <p:cNvSpPr>
            <a:spLocks noChangeShapeType="1"/>
          </p:cNvSpPr>
          <p:nvPr/>
        </p:nvSpPr>
        <p:spPr bwMode="auto">
          <a:xfrm flipV="1">
            <a:off x="7392988" y="2868613"/>
            <a:ext cx="0" cy="225425"/>
          </a:xfrm>
          <a:prstGeom prst="line">
            <a:avLst/>
          </a:prstGeom>
          <a:noFill/>
          <a:ln w="9525">
            <a:solidFill>
              <a:schemeClr val="tx1"/>
            </a:solidFill>
            <a:round/>
            <a:headEnd/>
            <a:tailEnd/>
          </a:ln>
        </p:spPr>
        <p:txBody>
          <a:bodyPr/>
          <a:lstStyle/>
          <a:p>
            <a:pPr>
              <a:buNone/>
              <a:defRPr/>
            </a:pPr>
            <a:endParaRPr lang="en-US">
              <a:latin typeface="+mn-lt"/>
            </a:endParaRPr>
          </a:p>
        </p:txBody>
      </p:sp>
      <p:sp>
        <p:nvSpPr>
          <p:cNvPr id="32" name="Line 39"/>
          <p:cNvSpPr>
            <a:spLocks noChangeShapeType="1"/>
          </p:cNvSpPr>
          <p:nvPr/>
        </p:nvSpPr>
        <p:spPr bwMode="auto">
          <a:xfrm flipV="1">
            <a:off x="7486650" y="2789238"/>
            <a:ext cx="0" cy="277812"/>
          </a:xfrm>
          <a:prstGeom prst="line">
            <a:avLst/>
          </a:prstGeom>
          <a:noFill/>
          <a:ln w="9525">
            <a:solidFill>
              <a:schemeClr val="tx1"/>
            </a:solidFill>
            <a:round/>
            <a:headEnd/>
            <a:tailEnd/>
          </a:ln>
        </p:spPr>
        <p:txBody>
          <a:bodyPr/>
          <a:lstStyle/>
          <a:p>
            <a:pPr>
              <a:buNone/>
              <a:defRPr/>
            </a:pPr>
            <a:endParaRPr lang="en-US">
              <a:latin typeface="+mn-lt"/>
            </a:endParaRPr>
          </a:p>
        </p:txBody>
      </p:sp>
      <p:sp>
        <p:nvSpPr>
          <p:cNvPr id="33" name="Text Box 42"/>
          <p:cNvSpPr txBox="1">
            <a:spLocks noChangeArrowheads="1"/>
          </p:cNvSpPr>
          <p:nvPr/>
        </p:nvSpPr>
        <p:spPr bwMode="auto">
          <a:xfrm>
            <a:off x="1924050" y="3746500"/>
            <a:ext cx="1325563" cy="246063"/>
          </a:xfrm>
          <a:prstGeom prst="rect">
            <a:avLst/>
          </a:prstGeom>
          <a:noFill/>
          <a:ln w="9525">
            <a:noFill/>
            <a:miter lim="800000"/>
            <a:headEnd/>
            <a:tailEnd/>
          </a:ln>
        </p:spPr>
        <p:txBody>
          <a:bodyPr wrap="none">
            <a:spAutoFit/>
          </a:bodyPr>
          <a:lstStyle/>
          <a:p>
            <a:pPr>
              <a:buNone/>
              <a:defRPr/>
            </a:pPr>
            <a:r>
              <a:rPr lang="en-US" sz="1000">
                <a:latin typeface="+mn-lt"/>
              </a:rPr>
              <a:t>Process Automation</a:t>
            </a:r>
          </a:p>
        </p:txBody>
      </p:sp>
      <p:sp>
        <p:nvSpPr>
          <p:cNvPr id="34" name="Text Box 45"/>
          <p:cNvSpPr txBox="1">
            <a:spLocks noChangeArrowheads="1"/>
          </p:cNvSpPr>
          <p:nvPr/>
        </p:nvSpPr>
        <p:spPr bwMode="auto">
          <a:xfrm>
            <a:off x="5538788" y="2365375"/>
            <a:ext cx="863600" cy="246063"/>
          </a:xfrm>
          <a:prstGeom prst="rect">
            <a:avLst/>
          </a:prstGeom>
          <a:noFill/>
          <a:ln w="9525">
            <a:noFill/>
            <a:miter lim="800000"/>
            <a:headEnd/>
            <a:tailEnd/>
          </a:ln>
        </p:spPr>
        <p:txBody>
          <a:bodyPr wrap="none">
            <a:spAutoFit/>
          </a:bodyPr>
          <a:lstStyle/>
          <a:p>
            <a:pPr>
              <a:buNone/>
              <a:defRPr/>
            </a:pPr>
            <a:r>
              <a:rPr lang="en-US" sz="1000">
                <a:latin typeface="+mn-lt"/>
              </a:rPr>
              <a:t>Engineering</a:t>
            </a:r>
          </a:p>
        </p:txBody>
      </p:sp>
      <p:sp>
        <p:nvSpPr>
          <p:cNvPr id="35" name="Text Box 46"/>
          <p:cNvSpPr txBox="1">
            <a:spLocks noChangeArrowheads="1"/>
          </p:cNvSpPr>
          <p:nvPr/>
        </p:nvSpPr>
        <p:spPr bwMode="auto">
          <a:xfrm>
            <a:off x="2676525" y="2405063"/>
            <a:ext cx="788988" cy="246062"/>
          </a:xfrm>
          <a:prstGeom prst="rect">
            <a:avLst/>
          </a:prstGeom>
          <a:noFill/>
          <a:ln w="9525">
            <a:noFill/>
            <a:miter lim="800000"/>
            <a:headEnd/>
            <a:tailEnd/>
          </a:ln>
        </p:spPr>
        <p:txBody>
          <a:bodyPr wrap="none">
            <a:spAutoFit/>
          </a:bodyPr>
          <a:lstStyle/>
          <a:p>
            <a:pPr>
              <a:buNone/>
              <a:defRPr/>
            </a:pPr>
            <a:r>
              <a:rPr lang="en-US" sz="1000">
                <a:latin typeface="+mn-lt"/>
              </a:rPr>
              <a:t>Workplace</a:t>
            </a:r>
          </a:p>
        </p:txBody>
      </p:sp>
      <p:sp>
        <p:nvSpPr>
          <p:cNvPr id="36" name="Line 54"/>
          <p:cNvSpPr>
            <a:spLocks noChangeShapeType="1"/>
          </p:cNvSpPr>
          <p:nvPr/>
        </p:nvSpPr>
        <p:spPr bwMode="auto">
          <a:xfrm>
            <a:off x="3000375" y="3173413"/>
            <a:ext cx="1588" cy="260350"/>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37" name="Line 55"/>
          <p:cNvSpPr>
            <a:spLocks noChangeShapeType="1"/>
          </p:cNvSpPr>
          <p:nvPr/>
        </p:nvSpPr>
        <p:spPr bwMode="auto">
          <a:xfrm>
            <a:off x="3076575" y="3176588"/>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38" name="Line 56"/>
          <p:cNvSpPr>
            <a:spLocks noChangeShapeType="1"/>
          </p:cNvSpPr>
          <p:nvPr/>
        </p:nvSpPr>
        <p:spPr bwMode="auto">
          <a:xfrm>
            <a:off x="4432300" y="3173413"/>
            <a:ext cx="1588" cy="260350"/>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39" name="Line 57"/>
          <p:cNvSpPr>
            <a:spLocks noChangeShapeType="1"/>
          </p:cNvSpPr>
          <p:nvPr/>
        </p:nvSpPr>
        <p:spPr bwMode="auto">
          <a:xfrm>
            <a:off x="4508500" y="3176588"/>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0" name="Line 58"/>
          <p:cNvSpPr>
            <a:spLocks noChangeShapeType="1"/>
          </p:cNvSpPr>
          <p:nvPr/>
        </p:nvSpPr>
        <p:spPr bwMode="auto">
          <a:xfrm flipH="1">
            <a:off x="5865813" y="3154363"/>
            <a:ext cx="0" cy="28892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1" name="Line 59"/>
          <p:cNvSpPr>
            <a:spLocks noChangeShapeType="1"/>
          </p:cNvSpPr>
          <p:nvPr/>
        </p:nvSpPr>
        <p:spPr bwMode="auto">
          <a:xfrm>
            <a:off x="5969000" y="3159125"/>
            <a:ext cx="0" cy="427038"/>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2" name="Line 60"/>
          <p:cNvSpPr>
            <a:spLocks noChangeShapeType="1"/>
          </p:cNvSpPr>
          <p:nvPr/>
        </p:nvSpPr>
        <p:spPr bwMode="auto">
          <a:xfrm>
            <a:off x="7392988" y="3160713"/>
            <a:ext cx="1587" cy="252412"/>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3" name="Line 61"/>
          <p:cNvSpPr>
            <a:spLocks noChangeShapeType="1"/>
          </p:cNvSpPr>
          <p:nvPr/>
        </p:nvSpPr>
        <p:spPr bwMode="auto">
          <a:xfrm>
            <a:off x="7478713" y="3152775"/>
            <a:ext cx="0" cy="419100"/>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4" name="Line 62"/>
          <p:cNvSpPr>
            <a:spLocks noChangeShapeType="1"/>
          </p:cNvSpPr>
          <p:nvPr/>
        </p:nvSpPr>
        <p:spPr bwMode="auto">
          <a:xfrm>
            <a:off x="5865813" y="1774825"/>
            <a:ext cx="1587" cy="236538"/>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5" name="Text Box 64"/>
          <p:cNvSpPr txBox="1">
            <a:spLocks noChangeArrowheads="1"/>
          </p:cNvSpPr>
          <p:nvPr/>
        </p:nvSpPr>
        <p:spPr bwMode="auto">
          <a:xfrm>
            <a:off x="3387725" y="5797550"/>
            <a:ext cx="184731" cy="369332"/>
          </a:xfrm>
          <a:prstGeom prst="rect">
            <a:avLst/>
          </a:prstGeom>
          <a:noFill/>
          <a:ln w="9525">
            <a:noFill/>
            <a:miter lim="800000"/>
            <a:headEnd/>
            <a:tailEnd/>
          </a:ln>
        </p:spPr>
        <p:txBody>
          <a:bodyPr wrap="none">
            <a:spAutoFit/>
          </a:bodyPr>
          <a:lstStyle/>
          <a:p>
            <a:pPr>
              <a:buNone/>
            </a:pPr>
            <a:endParaRPr lang="en-US"/>
          </a:p>
        </p:txBody>
      </p:sp>
      <p:sp>
        <p:nvSpPr>
          <p:cNvPr id="46" name="Text Box 251"/>
          <p:cNvSpPr txBox="1">
            <a:spLocks noChangeArrowheads="1"/>
          </p:cNvSpPr>
          <p:nvPr/>
        </p:nvSpPr>
        <p:spPr bwMode="auto">
          <a:xfrm>
            <a:off x="7612063" y="2403475"/>
            <a:ext cx="788987" cy="246063"/>
          </a:xfrm>
          <a:prstGeom prst="rect">
            <a:avLst/>
          </a:prstGeom>
          <a:noFill/>
          <a:ln w="9525">
            <a:noFill/>
            <a:miter lim="800000"/>
            <a:headEnd/>
            <a:tailEnd/>
          </a:ln>
        </p:spPr>
        <p:txBody>
          <a:bodyPr wrap="none">
            <a:spAutoFit/>
          </a:bodyPr>
          <a:lstStyle/>
          <a:p>
            <a:pPr>
              <a:buNone/>
              <a:defRPr/>
            </a:pPr>
            <a:r>
              <a:rPr lang="en-US" sz="1000">
                <a:latin typeface="+mn-lt"/>
              </a:rPr>
              <a:t>Workplace</a:t>
            </a:r>
          </a:p>
        </p:txBody>
      </p:sp>
      <p:sp>
        <p:nvSpPr>
          <p:cNvPr id="47" name="Line 252"/>
          <p:cNvSpPr>
            <a:spLocks noChangeShapeType="1"/>
          </p:cNvSpPr>
          <p:nvPr/>
        </p:nvSpPr>
        <p:spPr bwMode="auto">
          <a:xfrm>
            <a:off x="7935913" y="3171825"/>
            <a:ext cx="1587" cy="260350"/>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8" name="Line 253"/>
          <p:cNvSpPr>
            <a:spLocks noChangeShapeType="1"/>
          </p:cNvSpPr>
          <p:nvPr/>
        </p:nvSpPr>
        <p:spPr bwMode="auto">
          <a:xfrm>
            <a:off x="8012113" y="3175000"/>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49" name="Text Box 255"/>
          <p:cNvSpPr txBox="1">
            <a:spLocks noChangeArrowheads="1"/>
          </p:cNvSpPr>
          <p:nvPr/>
        </p:nvSpPr>
        <p:spPr bwMode="auto">
          <a:xfrm>
            <a:off x="525463" y="2363788"/>
            <a:ext cx="863600" cy="246062"/>
          </a:xfrm>
          <a:prstGeom prst="rect">
            <a:avLst/>
          </a:prstGeom>
          <a:noFill/>
          <a:ln w="9525">
            <a:noFill/>
            <a:miter lim="800000"/>
            <a:headEnd/>
            <a:tailEnd/>
          </a:ln>
        </p:spPr>
        <p:txBody>
          <a:bodyPr wrap="none">
            <a:spAutoFit/>
          </a:bodyPr>
          <a:lstStyle/>
          <a:p>
            <a:pPr>
              <a:buNone/>
              <a:defRPr/>
            </a:pPr>
            <a:r>
              <a:rPr lang="en-US" sz="1000">
                <a:latin typeface="+mn-lt"/>
              </a:rPr>
              <a:t>Engineering</a:t>
            </a:r>
          </a:p>
        </p:txBody>
      </p:sp>
      <p:sp>
        <p:nvSpPr>
          <p:cNvPr id="50" name="Line 256"/>
          <p:cNvSpPr>
            <a:spLocks noChangeShapeType="1"/>
          </p:cNvSpPr>
          <p:nvPr/>
        </p:nvSpPr>
        <p:spPr bwMode="auto">
          <a:xfrm flipH="1">
            <a:off x="852488" y="3152775"/>
            <a:ext cx="0" cy="28892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51" name="Line 257"/>
          <p:cNvSpPr>
            <a:spLocks noChangeShapeType="1"/>
          </p:cNvSpPr>
          <p:nvPr/>
        </p:nvSpPr>
        <p:spPr bwMode="auto">
          <a:xfrm>
            <a:off x="955675" y="3157538"/>
            <a:ext cx="0" cy="427037"/>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52" name="Line 258"/>
          <p:cNvSpPr>
            <a:spLocks noChangeShapeType="1"/>
          </p:cNvSpPr>
          <p:nvPr/>
        </p:nvSpPr>
        <p:spPr bwMode="auto">
          <a:xfrm>
            <a:off x="6719888" y="3175000"/>
            <a:ext cx="1587" cy="27622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53" name="Line 259"/>
          <p:cNvSpPr>
            <a:spLocks noChangeShapeType="1"/>
          </p:cNvSpPr>
          <p:nvPr/>
        </p:nvSpPr>
        <p:spPr bwMode="auto">
          <a:xfrm>
            <a:off x="6796088" y="3165475"/>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pic>
        <p:nvPicPr>
          <p:cNvPr id="54" name="Picture 260" descr="dellrackserver"/>
          <p:cNvPicPr>
            <a:picLocks noChangeAspect="1" noChangeArrowheads="1"/>
          </p:cNvPicPr>
          <p:nvPr/>
        </p:nvPicPr>
        <p:blipFill>
          <a:blip r:embed="rId8" cstate="print"/>
          <a:srcRect/>
          <a:stretch>
            <a:fillRect/>
          </a:stretch>
        </p:blipFill>
        <p:spPr bwMode="auto">
          <a:xfrm>
            <a:off x="6350000" y="3032125"/>
            <a:ext cx="811213" cy="104775"/>
          </a:xfrm>
          <a:prstGeom prst="rect">
            <a:avLst/>
          </a:prstGeom>
          <a:noFill/>
          <a:ln w="9525">
            <a:noFill/>
            <a:miter lim="800000"/>
            <a:headEnd/>
            <a:tailEnd/>
          </a:ln>
        </p:spPr>
      </p:pic>
      <p:pic>
        <p:nvPicPr>
          <p:cNvPr id="55" name="Picture 261" descr="dellrackserver"/>
          <p:cNvPicPr>
            <a:picLocks noChangeAspect="1" noChangeArrowheads="1"/>
          </p:cNvPicPr>
          <p:nvPr/>
        </p:nvPicPr>
        <p:blipFill>
          <a:blip r:embed="rId8" cstate="print"/>
          <a:srcRect/>
          <a:stretch>
            <a:fillRect/>
          </a:stretch>
        </p:blipFill>
        <p:spPr bwMode="auto">
          <a:xfrm>
            <a:off x="6350000" y="3132138"/>
            <a:ext cx="811213" cy="104775"/>
          </a:xfrm>
          <a:prstGeom prst="rect">
            <a:avLst/>
          </a:prstGeom>
          <a:noFill/>
          <a:ln w="9525">
            <a:noFill/>
            <a:miter lim="800000"/>
            <a:headEnd/>
            <a:tailEnd/>
          </a:ln>
        </p:spPr>
      </p:pic>
      <p:sp>
        <p:nvSpPr>
          <p:cNvPr id="56" name="Text Box 262"/>
          <p:cNvSpPr txBox="1">
            <a:spLocks noChangeArrowheads="1"/>
          </p:cNvSpPr>
          <p:nvPr/>
        </p:nvSpPr>
        <p:spPr bwMode="auto">
          <a:xfrm>
            <a:off x="6259513" y="2784475"/>
            <a:ext cx="1087437" cy="246063"/>
          </a:xfrm>
          <a:prstGeom prst="rect">
            <a:avLst/>
          </a:prstGeom>
          <a:noFill/>
          <a:ln w="9525">
            <a:noFill/>
            <a:miter lim="800000"/>
            <a:headEnd/>
            <a:tailEnd/>
          </a:ln>
        </p:spPr>
        <p:txBody>
          <a:bodyPr wrap="none">
            <a:spAutoFit/>
          </a:bodyPr>
          <a:lstStyle/>
          <a:p>
            <a:pPr>
              <a:buNone/>
              <a:defRPr/>
            </a:pPr>
            <a:r>
              <a:rPr lang="en-US" sz="1000">
                <a:latin typeface="+mn-lt"/>
              </a:rPr>
              <a:t>System Servers</a:t>
            </a:r>
          </a:p>
        </p:txBody>
      </p:sp>
      <p:pic>
        <p:nvPicPr>
          <p:cNvPr id="57" name="Picture 263" descr="dellrackserver"/>
          <p:cNvPicPr>
            <a:picLocks noChangeAspect="1" noChangeArrowheads="1"/>
          </p:cNvPicPr>
          <p:nvPr/>
        </p:nvPicPr>
        <p:blipFill>
          <a:blip r:embed="rId8" cstate="print"/>
          <a:srcRect/>
          <a:stretch>
            <a:fillRect/>
          </a:stretch>
        </p:blipFill>
        <p:spPr bwMode="auto">
          <a:xfrm>
            <a:off x="6350000" y="3232150"/>
            <a:ext cx="811213" cy="104775"/>
          </a:xfrm>
          <a:prstGeom prst="rect">
            <a:avLst/>
          </a:prstGeom>
          <a:noFill/>
          <a:ln w="9525">
            <a:noFill/>
            <a:miter lim="800000"/>
            <a:headEnd/>
            <a:tailEnd/>
          </a:ln>
        </p:spPr>
      </p:pic>
      <p:sp>
        <p:nvSpPr>
          <p:cNvPr id="58" name="Text Box 12"/>
          <p:cNvSpPr txBox="1">
            <a:spLocks noChangeArrowheads="1"/>
          </p:cNvSpPr>
          <p:nvPr/>
        </p:nvSpPr>
        <p:spPr bwMode="auto">
          <a:xfrm>
            <a:off x="4500563" y="3116263"/>
            <a:ext cx="1101725" cy="246062"/>
          </a:xfrm>
          <a:prstGeom prst="rect">
            <a:avLst/>
          </a:prstGeom>
          <a:noFill/>
          <a:ln w="9525">
            <a:noFill/>
            <a:miter lim="800000"/>
            <a:headEnd/>
            <a:tailEnd/>
          </a:ln>
        </p:spPr>
        <p:txBody>
          <a:bodyPr wrap="none">
            <a:spAutoFit/>
          </a:bodyPr>
          <a:lstStyle/>
          <a:p>
            <a:pPr>
              <a:buNone/>
              <a:defRPr/>
            </a:pPr>
            <a:r>
              <a:rPr lang="en-US" sz="1000">
                <a:latin typeface="+mn-lt"/>
              </a:rPr>
              <a:t>Control Network</a:t>
            </a:r>
          </a:p>
        </p:txBody>
      </p:sp>
      <p:pic>
        <p:nvPicPr>
          <p:cNvPr id="59" name="Picture 100" descr="generic_computer_w_display"/>
          <p:cNvPicPr>
            <a:picLocks noChangeAspect="1" noChangeArrowheads="1"/>
          </p:cNvPicPr>
          <p:nvPr/>
        </p:nvPicPr>
        <p:blipFill>
          <a:blip r:embed="rId9" cstate="print"/>
          <a:srcRect/>
          <a:stretch>
            <a:fillRect/>
          </a:stretch>
        </p:blipFill>
        <p:spPr bwMode="auto">
          <a:xfrm>
            <a:off x="2733675" y="2616200"/>
            <a:ext cx="762000" cy="595313"/>
          </a:xfrm>
          <a:prstGeom prst="rect">
            <a:avLst/>
          </a:prstGeom>
          <a:noFill/>
          <a:ln w="9525">
            <a:noFill/>
            <a:miter lim="800000"/>
            <a:headEnd/>
            <a:tailEnd/>
          </a:ln>
        </p:spPr>
      </p:pic>
      <p:pic>
        <p:nvPicPr>
          <p:cNvPr id="60" name="Picture 100" descr="generic_computer_w_display"/>
          <p:cNvPicPr>
            <a:picLocks noChangeAspect="1" noChangeArrowheads="1"/>
          </p:cNvPicPr>
          <p:nvPr/>
        </p:nvPicPr>
        <p:blipFill>
          <a:blip r:embed="rId9" cstate="print"/>
          <a:srcRect/>
          <a:stretch>
            <a:fillRect/>
          </a:stretch>
        </p:blipFill>
        <p:spPr bwMode="auto">
          <a:xfrm>
            <a:off x="5505450" y="2587625"/>
            <a:ext cx="762000" cy="595313"/>
          </a:xfrm>
          <a:prstGeom prst="rect">
            <a:avLst/>
          </a:prstGeom>
          <a:noFill/>
          <a:ln w="9525">
            <a:noFill/>
            <a:miter lim="800000"/>
            <a:headEnd/>
            <a:tailEnd/>
          </a:ln>
        </p:spPr>
      </p:pic>
      <p:pic>
        <p:nvPicPr>
          <p:cNvPr id="61" name="Picture 100" descr="generic_computer_w_display"/>
          <p:cNvPicPr>
            <a:picLocks noChangeAspect="1" noChangeArrowheads="1"/>
          </p:cNvPicPr>
          <p:nvPr/>
        </p:nvPicPr>
        <p:blipFill>
          <a:blip r:embed="rId9" cstate="print"/>
          <a:srcRect/>
          <a:stretch>
            <a:fillRect/>
          </a:stretch>
        </p:blipFill>
        <p:spPr bwMode="auto">
          <a:xfrm>
            <a:off x="7667625" y="2587625"/>
            <a:ext cx="762000" cy="595313"/>
          </a:xfrm>
          <a:prstGeom prst="rect">
            <a:avLst/>
          </a:prstGeom>
          <a:noFill/>
          <a:ln w="9525">
            <a:noFill/>
            <a:miter lim="800000"/>
            <a:headEnd/>
            <a:tailEnd/>
          </a:ln>
        </p:spPr>
      </p:pic>
      <p:pic>
        <p:nvPicPr>
          <p:cNvPr id="62" name="Picture 100" descr="generic_computer_w_display"/>
          <p:cNvPicPr>
            <a:picLocks noChangeAspect="1" noChangeArrowheads="1"/>
          </p:cNvPicPr>
          <p:nvPr/>
        </p:nvPicPr>
        <p:blipFill>
          <a:blip r:embed="rId9" cstate="print"/>
          <a:srcRect/>
          <a:stretch>
            <a:fillRect/>
          </a:stretch>
        </p:blipFill>
        <p:spPr bwMode="auto">
          <a:xfrm>
            <a:off x="569913" y="2597150"/>
            <a:ext cx="762000" cy="595313"/>
          </a:xfrm>
          <a:prstGeom prst="rect">
            <a:avLst/>
          </a:prstGeom>
          <a:noFill/>
          <a:ln w="9525">
            <a:noFill/>
            <a:miter lim="800000"/>
            <a:headEnd/>
            <a:tailEnd/>
          </a:ln>
        </p:spPr>
      </p:pic>
      <p:pic>
        <p:nvPicPr>
          <p:cNvPr id="63" name="Picture 99" descr="remoteWP"/>
          <p:cNvPicPr>
            <a:picLocks noChangeAspect="1" noChangeArrowheads="1"/>
          </p:cNvPicPr>
          <p:nvPr/>
        </p:nvPicPr>
        <p:blipFill>
          <a:blip r:embed="rId10" cstate="print"/>
          <a:srcRect/>
          <a:stretch>
            <a:fillRect/>
          </a:stretch>
        </p:blipFill>
        <p:spPr bwMode="auto">
          <a:xfrm>
            <a:off x="5403850" y="1179513"/>
            <a:ext cx="1130300" cy="681037"/>
          </a:xfrm>
          <a:prstGeom prst="rect">
            <a:avLst/>
          </a:prstGeom>
          <a:noFill/>
          <a:ln w="9525">
            <a:noFill/>
            <a:miter lim="800000"/>
            <a:headEnd/>
            <a:tailEnd/>
          </a:ln>
        </p:spPr>
      </p:pic>
      <p:pic>
        <p:nvPicPr>
          <p:cNvPr id="64" name="Picture 100" descr="generic_computer_w_display"/>
          <p:cNvPicPr>
            <a:picLocks noChangeAspect="1" noChangeArrowheads="1"/>
          </p:cNvPicPr>
          <p:nvPr/>
        </p:nvPicPr>
        <p:blipFill>
          <a:blip r:embed="rId9" cstate="print"/>
          <a:srcRect/>
          <a:stretch>
            <a:fillRect/>
          </a:stretch>
        </p:blipFill>
        <p:spPr bwMode="auto">
          <a:xfrm>
            <a:off x="4110038" y="2616200"/>
            <a:ext cx="762000" cy="595313"/>
          </a:xfrm>
          <a:prstGeom prst="rect">
            <a:avLst/>
          </a:prstGeom>
          <a:noFill/>
          <a:ln w="9525">
            <a:noFill/>
            <a:miter lim="800000"/>
            <a:headEnd/>
            <a:tailEnd/>
          </a:ln>
        </p:spPr>
      </p:pic>
      <p:pic>
        <p:nvPicPr>
          <p:cNvPr id="65" name="Picture 32" descr="transmittershot"/>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2114550" y="6305550"/>
            <a:ext cx="334963" cy="315913"/>
          </a:xfrm>
          <a:prstGeom prst="rect">
            <a:avLst/>
          </a:prstGeom>
          <a:noFill/>
          <a:ln w="9525">
            <a:noFill/>
            <a:miter lim="800000"/>
            <a:headEnd/>
            <a:tailEnd/>
          </a:ln>
        </p:spPr>
      </p:pic>
      <p:pic>
        <p:nvPicPr>
          <p:cNvPr id="66" name="Picture 3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817688" y="6384925"/>
            <a:ext cx="260350" cy="473075"/>
          </a:xfrm>
          <a:prstGeom prst="rect">
            <a:avLst/>
          </a:prstGeom>
          <a:noFill/>
          <a:ln w="9525">
            <a:noFill/>
            <a:miter lim="800000"/>
            <a:headEnd/>
            <a:tailEnd/>
          </a:ln>
        </p:spPr>
      </p:pic>
      <p:sp>
        <p:nvSpPr>
          <p:cNvPr id="67" name="Line 40"/>
          <p:cNvSpPr>
            <a:spLocks noChangeShapeType="1"/>
          </p:cNvSpPr>
          <p:nvPr/>
        </p:nvSpPr>
        <p:spPr bwMode="auto">
          <a:xfrm rot="10800000">
            <a:off x="1463675" y="3590925"/>
            <a:ext cx="1588" cy="166688"/>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68" name="Line 41"/>
          <p:cNvSpPr>
            <a:spLocks noChangeShapeType="1"/>
          </p:cNvSpPr>
          <p:nvPr/>
        </p:nvSpPr>
        <p:spPr bwMode="auto">
          <a:xfrm rot="10800000">
            <a:off x="1590675" y="3440113"/>
            <a:ext cx="1588" cy="317500"/>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pic>
        <p:nvPicPr>
          <p:cNvPr id="69" name="Picture 7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260475" y="3838575"/>
            <a:ext cx="53975" cy="53975"/>
          </a:xfrm>
          <a:prstGeom prst="rect">
            <a:avLst/>
          </a:prstGeom>
          <a:noFill/>
          <a:ln w="9525">
            <a:noFill/>
            <a:miter lim="800000"/>
            <a:headEnd/>
            <a:tailEnd/>
          </a:ln>
        </p:spPr>
      </p:pic>
      <p:pic>
        <p:nvPicPr>
          <p:cNvPr id="70" name="Picture 264"/>
          <p:cNvPicPr>
            <a:picLocks noChangeAspect="1" noChangeArrowheads="1"/>
          </p:cNvPicPr>
          <p:nvPr/>
        </p:nvPicPr>
        <p:blipFill>
          <a:blip r:embed="rId14" cstate="print"/>
          <a:srcRect/>
          <a:stretch>
            <a:fillRect/>
          </a:stretch>
        </p:blipFill>
        <p:spPr bwMode="auto">
          <a:xfrm>
            <a:off x="1419225" y="6269038"/>
            <a:ext cx="390525" cy="457200"/>
          </a:xfrm>
          <a:prstGeom prst="rect">
            <a:avLst/>
          </a:prstGeom>
          <a:noFill/>
          <a:ln w="9525" algn="ctr">
            <a:noFill/>
            <a:miter lim="800000"/>
            <a:headEnd/>
            <a:tailEnd/>
          </a:ln>
        </p:spPr>
      </p:pic>
      <p:graphicFrame>
        <p:nvGraphicFramePr>
          <p:cNvPr id="71" name="Object 4"/>
          <p:cNvGraphicFramePr>
            <a:graphicFrameLocks noChangeAspect="1"/>
          </p:cNvGraphicFramePr>
          <p:nvPr/>
        </p:nvGraphicFramePr>
        <p:xfrm>
          <a:off x="854075" y="3689350"/>
          <a:ext cx="2201863" cy="2449513"/>
        </p:xfrm>
        <a:graphic>
          <a:graphicData uri="http://schemas.openxmlformats.org/presentationml/2006/ole">
            <p:oleObj spid="_x0000_s83971" name="Visio" r:id="rId15" imgW="5510784" imgH="6130788" progId="Visio.Drawing.11">
              <p:embed/>
            </p:oleObj>
          </a:graphicData>
        </a:graphic>
      </p:graphicFrame>
      <p:sp>
        <p:nvSpPr>
          <p:cNvPr id="72" name="Freeform 152"/>
          <p:cNvSpPr>
            <a:spLocks/>
          </p:cNvSpPr>
          <p:nvPr/>
        </p:nvSpPr>
        <p:spPr bwMode="auto">
          <a:xfrm>
            <a:off x="1738313" y="5892800"/>
            <a:ext cx="193675" cy="469900"/>
          </a:xfrm>
          <a:custGeom>
            <a:avLst/>
            <a:gdLst>
              <a:gd name="T0" fmla="*/ 2147483647 w 122"/>
              <a:gd name="T1" fmla="*/ 0 h 296"/>
              <a:gd name="T2" fmla="*/ 2147483647 w 122"/>
              <a:gd name="T3" fmla="*/ 2147483647 h 296"/>
              <a:gd name="T4" fmla="*/ 2147483647 w 122"/>
              <a:gd name="T5" fmla="*/ 2147483647 h 296"/>
              <a:gd name="T6" fmla="*/ 2147483647 w 122"/>
              <a:gd name="T7" fmla="*/ 2147483647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pPr>
              <a:buNone/>
            </a:pPr>
            <a:endParaRPr lang="en-US"/>
          </a:p>
        </p:txBody>
      </p:sp>
      <p:sp>
        <p:nvSpPr>
          <p:cNvPr id="73" name="Freeform 84"/>
          <p:cNvSpPr>
            <a:spLocks/>
          </p:cNvSpPr>
          <p:nvPr/>
        </p:nvSpPr>
        <p:spPr bwMode="auto">
          <a:xfrm>
            <a:off x="1938338" y="5930900"/>
            <a:ext cx="193675" cy="469900"/>
          </a:xfrm>
          <a:custGeom>
            <a:avLst/>
            <a:gdLst>
              <a:gd name="T0" fmla="*/ 2147483647 w 122"/>
              <a:gd name="T1" fmla="*/ 0 h 296"/>
              <a:gd name="T2" fmla="*/ 2147483647 w 122"/>
              <a:gd name="T3" fmla="*/ 2147483647 h 296"/>
              <a:gd name="T4" fmla="*/ 2147483647 w 122"/>
              <a:gd name="T5" fmla="*/ 2147483647 h 296"/>
              <a:gd name="T6" fmla="*/ 2147483647 w 122"/>
              <a:gd name="T7" fmla="*/ 2147483647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pPr>
              <a:buNone/>
            </a:pPr>
            <a:endParaRPr lang="en-US"/>
          </a:p>
        </p:txBody>
      </p:sp>
      <p:sp>
        <p:nvSpPr>
          <p:cNvPr id="74" name="Freeform 152"/>
          <p:cNvSpPr>
            <a:spLocks/>
          </p:cNvSpPr>
          <p:nvPr/>
        </p:nvSpPr>
        <p:spPr bwMode="auto">
          <a:xfrm>
            <a:off x="2166938" y="5969000"/>
            <a:ext cx="193675" cy="469900"/>
          </a:xfrm>
          <a:custGeom>
            <a:avLst/>
            <a:gdLst>
              <a:gd name="T0" fmla="*/ 2147483647 w 122"/>
              <a:gd name="T1" fmla="*/ 0 h 296"/>
              <a:gd name="T2" fmla="*/ 2147483647 w 122"/>
              <a:gd name="T3" fmla="*/ 2147483647 h 296"/>
              <a:gd name="T4" fmla="*/ 2147483647 w 122"/>
              <a:gd name="T5" fmla="*/ 2147483647 h 296"/>
              <a:gd name="T6" fmla="*/ 2147483647 w 122"/>
              <a:gd name="T7" fmla="*/ 2147483647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pPr>
              <a:buNone/>
            </a:pPr>
            <a:endParaRPr lang="en-US"/>
          </a:p>
        </p:txBody>
      </p:sp>
      <p:sp>
        <p:nvSpPr>
          <p:cNvPr id="75" name="Slide Number Placeholder 75"/>
          <p:cNvSpPr txBox="1">
            <a:spLocks/>
          </p:cNvSpPr>
          <p:nvPr/>
        </p:nvSpPr>
        <p:spPr bwMode="auto">
          <a:xfrm>
            <a:off x="215900" y="6200775"/>
            <a:ext cx="2808288" cy="657225"/>
          </a:xfrm>
          <a:prstGeom prst="rect">
            <a:avLst/>
          </a:prstGeom>
          <a:noFill/>
          <a:ln w="9525">
            <a:noFill/>
            <a:miter lim="800000"/>
            <a:headEnd/>
            <a:tailEnd/>
          </a:ln>
          <a:effectLst/>
        </p:spPr>
        <p:txBody>
          <a:bodyPr vert="horz" wrap="square" lIns="0" tIns="0" rIns="0" bIns="198000" numCol="1" anchor="b"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fld id="{5DFFC5F5-6326-434C-A219-4976875634DD}" type="slidenum">
              <a:rPr kumimoji="0" lang="en-US" sz="600" b="0" i="0" u="none" strike="noStrike" kern="1200" cap="none" spc="0" normalizeH="0" baseline="0" noProof="0" smtClean="0">
                <a:ln>
                  <a:noFill/>
                </a:ln>
                <a:solidFill>
                  <a:srgbClr val="666666"/>
                </a:solidFill>
                <a:effectLst/>
                <a:uLnTx/>
                <a:uFillTx/>
                <a:latin typeface="Arial" charset="0"/>
                <a:ea typeface="+mn-ea"/>
                <a:cs typeface="+mn-cs"/>
              </a:rPr>
              <a:pPr marL="0" marR="0" lvl="0" indent="0" algn="l" defTabSz="914400" rtl="0" eaLnBrk="0" fontAlgn="base" latinLnBrk="0" hangingPunct="0">
                <a:lnSpc>
                  <a:spcPct val="85000"/>
                </a:lnSpc>
                <a:spcBef>
                  <a:spcPct val="0"/>
                </a:spcBef>
                <a:spcAft>
                  <a:spcPct val="0"/>
                </a:spcAft>
                <a:buClrTx/>
                <a:buSzTx/>
                <a:buFontTx/>
                <a:buNone/>
                <a:tabLst/>
                <a:defRPr/>
              </a:pPr>
              <a:t>8</a:t>
            </a:fld>
            <a:endParaRPr kumimoji="0" lang="en-US" sz="600" b="0" i="0" u="none" strike="noStrike" kern="1200" cap="none" spc="0" normalizeH="0" baseline="0" noProof="0">
              <a:ln>
                <a:noFill/>
              </a:ln>
              <a:solidFill>
                <a:srgbClr val="666666"/>
              </a:solidFill>
              <a:effectLst/>
              <a:uLnTx/>
              <a:uFillTx/>
              <a:latin typeface="Arial" charset="0"/>
              <a:ea typeface="+mn-ea"/>
              <a:cs typeface="+mn-cs"/>
            </a:endParaRPr>
          </a:p>
        </p:txBody>
      </p:sp>
      <p:sp>
        <p:nvSpPr>
          <p:cNvPr id="76" name="Rounded Rectangle 75"/>
          <p:cNvSpPr/>
          <p:nvPr/>
        </p:nvSpPr>
        <p:spPr bwMode="auto">
          <a:xfrm>
            <a:off x="1143000" y="5704114"/>
            <a:ext cx="6705600" cy="725704"/>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9525" cap="flat" cmpd="sng" algn="ctr">
            <a:solidFill>
              <a:schemeClr val="accent1"/>
            </a:solidFill>
            <a:prstDash val="solid"/>
            <a:round/>
            <a:headEnd type="none" w="med" len="med"/>
            <a:tailEnd type="none" w="med" len="med"/>
          </a:ln>
          <a:effectLst>
            <a:reflection blurRad="6350" stA="50000" endA="300" endPos="55500" dist="50800" dir="5400000" sy="-100000" algn="bl" rotWithShape="0"/>
          </a:effectLst>
        </p:spPr>
        <p:txBody>
          <a:bodyPr lIns="0" tIns="0" rIns="0" bIns="0"/>
          <a:lstStyle/>
          <a:p>
            <a:pPr lvl="1" algn="ctr">
              <a:lnSpc>
                <a:spcPct val="80000"/>
              </a:lnSpc>
              <a:buNone/>
              <a:defRPr/>
            </a:pPr>
            <a:r>
              <a:rPr lang="en-US" dirty="0" smtClean="0">
                <a:solidFill>
                  <a:schemeClr val="bg1"/>
                </a:solidFill>
                <a:latin typeface="+mj-lt"/>
              </a:rPr>
              <a:t>SIS </a:t>
            </a:r>
            <a:r>
              <a:rPr lang="en-US" dirty="0">
                <a:solidFill>
                  <a:schemeClr val="bg1"/>
                </a:solidFill>
                <a:latin typeface="+mj-lt"/>
              </a:rPr>
              <a:t>operation shall not be dangerously affected by Failures, Operation or Maintenance of the BPCS</a:t>
            </a:r>
          </a:p>
          <a:p>
            <a:pPr marL="182563" indent="-182563" algn="ctr">
              <a:buNone/>
              <a:defRPr/>
            </a:pPr>
            <a:endParaRPr lang="en-US" dirty="0">
              <a:solidFill>
                <a:schemeClr val="bg1"/>
              </a:solidFill>
              <a:latin typeface="Arial" pitchFamily="34" charset="0"/>
            </a:endParaRPr>
          </a:p>
        </p:txBody>
      </p:sp>
      <p:grpSp>
        <p:nvGrpSpPr>
          <p:cNvPr id="77" name="Group 86"/>
          <p:cNvGrpSpPr/>
          <p:nvPr/>
        </p:nvGrpSpPr>
        <p:grpSpPr>
          <a:xfrm>
            <a:off x="4313383" y="3443288"/>
            <a:ext cx="2189017" cy="1519994"/>
            <a:chOff x="4313383" y="3443288"/>
            <a:chExt cx="2189017" cy="1519994"/>
          </a:xfrm>
        </p:grpSpPr>
        <p:grpSp>
          <p:nvGrpSpPr>
            <p:cNvPr id="78" name="Group 83"/>
            <p:cNvGrpSpPr/>
            <p:nvPr/>
          </p:nvGrpSpPr>
          <p:grpSpPr>
            <a:xfrm>
              <a:off x="4313383" y="3443288"/>
              <a:ext cx="2189017" cy="1128712"/>
              <a:chOff x="4313383" y="3443288"/>
              <a:chExt cx="2189017" cy="1128712"/>
            </a:xfrm>
          </p:grpSpPr>
          <p:sp>
            <p:nvSpPr>
              <p:cNvPr id="80" name="Line 52"/>
              <p:cNvSpPr>
                <a:spLocks noChangeShapeType="1"/>
              </p:cNvSpPr>
              <p:nvPr/>
            </p:nvSpPr>
            <p:spPr bwMode="auto">
              <a:xfrm rot="10800000">
                <a:off x="5169830" y="3586163"/>
                <a:ext cx="1588" cy="133350"/>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sp>
            <p:nvSpPr>
              <p:cNvPr id="81" name="Line 53"/>
              <p:cNvSpPr>
                <a:spLocks noChangeShapeType="1"/>
              </p:cNvSpPr>
              <p:nvPr/>
            </p:nvSpPr>
            <p:spPr bwMode="auto">
              <a:xfrm rot="10800000">
                <a:off x="5279368" y="3443288"/>
                <a:ext cx="0" cy="287337"/>
              </a:xfrm>
              <a:prstGeom prst="line">
                <a:avLst/>
              </a:prstGeom>
              <a:noFill/>
              <a:ln w="25400">
                <a:solidFill>
                  <a:srgbClr val="006B61"/>
                </a:solidFill>
                <a:round/>
                <a:headEnd type="none" w="sm" len="sm"/>
                <a:tailEnd type="none" w="sm" len="sm"/>
              </a:ln>
            </p:spPr>
            <p:txBody>
              <a:bodyPr lIns="0" tIns="41991" rIns="0" bIns="41991">
                <a:spAutoFit/>
              </a:bodyPr>
              <a:lstStyle/>
              <a:p>
                <a:pPr>
                  <a:buNone/>
                  <a:defRPr/>
                </a:pPr>
                <a:endParaRPr lang="en-US">
                  <a:latin typeface="+mn-lt"/>
                </a:endParaRPr>
              </a:p>
            </p:txBody>
          </p:sp>
          <p:pic>
            <p:nvPicPr>
              <p:cNvPr id="82" name="Picture 263" descr="dellrackserver"/>
              <p:cNvPicPr>
                <a:picLocks noChangeAspect="1" noChangeArrowheads="1"/>
              </p:cNvPicPr>
              <p:nvPr/>
            </p:nvPicPr>
            <p:blipFill>
              <a:blip r:embed="rId8" cstate="print"/>
              <a:srcRect/>
              <a:stretch>
                <a:fillRect/>
              </a:stretch>
            </p:blipFill>
            <p:spPr bwMode="auto">
              <a:xfrm>
                <a:off x="4313383" y="3720753"/>
                <a:ext cx="1327494" cy="171457"/>
              </a:xfrm>
              <a:prstGeom prst="rect">
                <a:avLst/>
              </a:prstGeom>
              <a:noFill/>
              <a:ln w="9525">
                <a:noFill/>
                <a:miter lim="800000"/>
                <a:headEnd/>
                <a:tailEnd/>
              </a:ln>
            </p:spPr>
          </p:pic>
          <p:pic>
            <p:nvPicPr>
              <p:cNvPr id="83" name="Picture 263" descr="dellrackserver"/>
              <p:cNvPicPr>
                <a:picLocks noChangeAspect="1" noChangeArrowheads="1"/>
              </p:cNvPicPr>
              <p:nvPr/>
            </p:nvPicPr>
            <p:blipFill>
              <a:blip r:embed="rId8" cstate="print"/>
              <a:srcRect/>
              <a:stretch>
                <a:fillRect/>
              </a:stretch>
            </p:blipFill>
            <p:spPr bwMode="auto">
              <a:xfrm>
                <a:off x="4313383" y="3896963"/>
                <a:ext cx="1327494" cy="171457"/>
              </a:xfrm>
              <a:prstGeom prst="rect">
                <a:avLst/>
              </a:prstGeom>
              <a:noFill/>
              <a:ln w="9525">
                <a:noFill/>
                <a:miter lim="800000"/>
                <a:headEnd/>
                <a:tailEnd/>
              </a:ln>
            </p:spPr>
          </p:pic>
          <p:sp>
            <p:nvSpPr>
              <p:cNvPr id="84" name="Line 53"/>
              <p:cNvSpPr>
                <a:spLocks noChangeShapeType="1"/>
              </p:cNvSpPr>
              <p:nvPr/>
            </p:nvSpPr>
            <p:spPr bwMode="auto">
              <a:xfrm rot="10800000">
                <a:off x="4932476" y="4071140"/>
                <a:ext cx="0" cy="478974"/>
              </a:xfrm>
              <a:prstGeom prst="line">
                <a:avLst/>
              </a:prstGeom>
              <a:noFill/>
              <a:ln w="25400">
                <a:solidFill>
                  <a:srgbClr val="006B61"/>
                </a:solidFill>
                <a:round/>
                <a:headEnd type="none" w="sm" len="sm"/>
                <a:tailEnd type="none" w="sm" len="sm"/>
              </a:ln>
            </p:spPr>
            <p:txBody>
              <a:bodyPr wrap="square" lIns="0" tIns="41991" rIns="0" bIns="41991">
                <a:spAutoFit/>
              </a:bodyPr>
              <a:lstStyle/>
              <a:p>
                <a:pPr>
                  <a:buNone/>
                  <a:defRPr/>
                </a:pPr>
                <a:endParaRPr lang="en-US">
                  <a:latin typeface="+mn-lt"/>
                </a:endParaRPr>
              </a:p>
            </p:txBody>
          </p:sp>
          <p:sp>
            <p:nvSpPr>
              <p:cNvPr id="85" name="Line 53"/>
              <p:cNvSpPr>
                <a:spLocks noChangeShapeType="1"/>
              </p:cNvSpPr>
              <p:nvPr/>
            </p:nvSpPr>
            <p:spPr bwMode="auto">
              <a:xfrm rot="10800000" flipH="1" flipV="1">
                <a:off x="4920343" y="4557487"/>
                <a:ext cx="1582057" cy="14513"/>
              </a:xfrm>
              <a:prstGeom prst="line">
                <a:avLst/>
              </a:prstGeom>
              <a:noFill/>
              <a:ln w="25400">
                <a:solidFill>
                  <a:srgbClr val="006B61"/>
                </a:solidFill>
                <a:round/>
                <a:headEnd type="none" w="sm" len="sm"/>
                <a:tailEnd type="none" w="sm" len="sm"/>
              </a:ln>
            </p:spPr>
            <p:txBody>
              <a:bodyPr wrap="square" lIns="0" tIns="41991" rIns="0" bIns="41991">
                <a:spAutoFit/>
              </a:bodyPr>
              <a:lstStyle/>
              <a:p>
                <a:pPr>
                  <a:buNone/>
                  <a:defRPr/>
                </a:pPr>
                <a:endParaRPr lang="en-US">
                  <a:latin typeface="+mn-lt"/>
                </a:endParaRPr>
              </a:p>
            </p:txBody>
          </p:sp>
        </p:grpSp>
        <p:sp>
          <p:nvSpPr>
            <p:cNvPr id="79" name="TextBox 78"/>
            <p:cNvSpPr txBox="1"/>
            <p:nvPr/>
          </p:nvSpPr>
          <p:spPr>
            <a:xfrm>
              <a:off x="4357688" y="4686283"/>
              <a:ext cx="1890261" cy="276999"/>
            </a:xfrm>
            <a:prstGeom prst="rect">
              <a:avLst/>
            </a:prstGeom>
            <a:noFill/>
          </p:spPr>
          <p:txBody>
            <a:bodyPr wrap="none" rtlCol="0">
              <a:spAutoFit/>
            </a:bodyPr>
            <a:lstStyle/>
            <a:p>
              <a:pPr>
                <a:buNone/>
              </a:pPr>
              <a:r>
                <a:rPr lang="en-US" sz="1200" dirty="0" smtClean="0"/>
                <a:t>Communication Interface</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ooter Placeholder 3"/>
          <p:cNvSpPr>
            <a:spLocks noGrp="1"/>
          </p:cNvSpPr>
          <p:nvPr>
            <p:ph type="ftr" sz="quarter" idx="10"/>
          </p:nvPr>
        </p:nvSpPr>
        <p:spPr>
          <a:noFill/>
        </p:spPr>
        <p:txBody>
          <a:bodyPr/>
          <a:lstStyle/>
          <a:p>
            <a:endParaRPr lang="en-US" smtClean="0">
              <a:cs typeface="Arial" charset="0"/>
            </a:endParaRPr>
          </a:p>
          <a:p>
            <a:r>
              <a:rPr lang="en-US" smtClean="0">
                <a:cs typeface="Arial" charset="0"/>
              </a:rPr>
              <a:t>© ABB Group </a:t>
            </a:r>
          </a:p>
          <a:p>
            <a:fld id="{2AAFE90C-1420-4C87-9EBE-5C335ECE760D}" type="datetime4">
              <a:rPr lang="en-US" smtClean="0">
                <a:cs typeface="Arial" charset="0"/>
              </a:rPr>
              <a:pPr/>
              <a:t>November 21, 2011</a:t>
            </a:fld>
            <a:r>
              <a:rPr lang="en-US" smtClean="0">
                <a:cs typeface="Arial" charset="0"/>
              </a:rPr>
              <a:t> | Slide </a:t>
            </a:r>
            <a:fld id="{AC89E8E4-EF67-4AAF-BA77-32AA369FBD0D}" type="slidenum">
              <a:rPr lang="en-US" smtClean="0">
                <a:cs typeface="Arial" charset="0"/>
              </a:rPr>
              <a:pPr/>
              <a:t>9</a:t>
            </a:fld>
            <a:endParaRPr lang="en-US" smtClean="0">
              <a:cs typeface="Arial" charset="0"/>
            </a:endParaRPr>
          </a:p>
        </p:txBody>
      </p:sp>
      <p:sp>
        <p:nvSpPr>
          <p:cNvPr id="2054" name="Rectangle 2"/>
          <p:cNvSpPr>
            <a:spLocks noGrp="1" noChangeArrowheads="1"/>
          </p:cNvSpPr>
          <p:nvPr>
            <p:ph type="title"/>
          </p:nvPr>
        </p:nvSpPr>
        <p:spPr/>
        <p:txBody>
          <a:bodyPr/>
          <a:lstStyle/>
          <a:p>
            <a:pPr eaLnBrk="1" hangingPunct="1"/>
            <a:r>
              <a:rPr lang="en-US" dirty="0" smtClean="0"/>
              <a:t>What are the requirements for such “Interface”?</a:t>
            </a:r>
            <a:r>
              <a:rPr lang="en-US" dirty="0" smtClean="0">
                <a:solidFill>
                  <a:srgbClr val="FF6C00"/>
                </a:solidFill>
              </a:rPr>
              <a:t/>
            </a:r>
            <a:br>
              <a:rPr lang="en-US" dirty="0" smtClean="0">
                <a:solidFill>
                  <a:srgbClr val="FF6C00"/>
                </a:solidFill>
              </a:rPr>
            </a:br>
            <a:r>
              <a:rPr lang="en-US" dirty="0" smtClean="0">
                <a:solidFill>
                  <a:srgbClr val="FFC000"/>
                </a:solidFill>
              </a:rPr>
              <a:t>Integrated Control and Safety Systems (ICSS)</a:t>
            </a:r>
          </a:p>
        </p:txBody>
      </p:sp>
      <p:sp>
        <p:nvSpPr>
          <p:cNvPr id="2056" name="Line 7"/>
          <p:cNvSpPr>
            <a:spLocks noChangeShapeType="1"/>
          </p:cNvSpPr>
          <p:nvPr/>
        </p:nvSpPr>
        <p:spPr bwMode="auto">
          <a:xfrm flipH="1" flipV="1">
            <a:off x="314325" y="3157538"/>
            <a:ext cx="7951788" cy="17462"/>
          </a:xfrm>
          <a:prstGeom prst="line">
            <a:avLst/>
          </a:prstGeom>
          <a:noFill/>
          <a:ln w="25400">
            <a:solidFill>
              <a:srgbClr val="969696"/>
            </a:solidFill>
            <a:round/>
            <a:headEnd type="none" w="sm" len="sm"/>
            <a:tailEnd type="none" w="sm" len="sm"/>
          </a:ln>
        </p:spPr>
        <p:txBody>
          <a:bodyPr lIns="0" tIns="43791" rIns="0" bIns="43791">
            <a:spAutoFit/>
          </a:bodyPr>
          <a:lstStyle/>
          <a:p>
            <a:pPr>
              <a:buNone/>
            </a:pPr>
            <a:endParaRPr lang="en-US" sz="2000">
              <a:latin typeface="+mj-lt"/>
            </a:endParaRPr>
          </a:p>
        </p:txBody>
      </p:sp>
      <p:sp>
        <p:nvSpPr>
          <p:cNvPr id="2057" name="Line 8"/>
          <p:cNvSpPr>
            <a:spLocks noChangeShapeType="1"/>
          </p:cNvSpPr>
          <p:nvPr/>
        </p:nvSpPr>
        <p:spPr bwMode="auto">
          <a:xfrm flipH="1" flipV="1">
            <a:off x="358775" y="3022600"/>
            <a:ext cx="7953375" cy="0"/>
          </a:xfrm>
          <a:prstGeom prst="line">
            <a:avLst/>
          </a:prstGeom>
          <a:noFill/>
          <a:ln w="25400">
            <a:solidFill>
              <a:srgbClr val="969696"/>
            </a:solidFill>
            <a:round/>
            <a:headEnd type="none" w="sm" len="sm"/>
            <a:tailEnd type="none" w="sm" len="sm"/>
          </a:ln>
        </p:spPr>
        <p:txBody>
          <a:bodyPr lIns="0" tIns="43791" rIns="0" bIns="43791">
            <a:spAutoFit/>
          </a:bodyPr>
          <a:lstStyle/>
          <a:p>
            <a:pPr>
              <a:buNone/>
            </a:pPr>
            <a:endParaRPr lang="en-US" sz="2000">
              <a:latin typeface="+mj-lt"/>
            </a:endParaRPr>
          </a:p>
        </p:txBody>
      </p:sp>
      <p:sp>
        <p:nvSpPr>
          <p:cNvPr id="2058" name="Text Box 11"/>
          <p:cNvSpPr txBox="1">
            <a:spLocks noChangeArrowheads="1"/>
          </p:cNvSpPr>
          <p:nvPr/>
        </p:nvSpPr>
        <p:spPr bwMode="auto">
          <a:xfrm>
            <a:off x="4041775" y="2006600"/>
            <a:ext cx="822661"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Workplace</a:t>
            </a:r>
          </a:p>
        </p:txBody>
      </p:sp>
      <p:sp>
        <p:nvSpPr>
          <p:cNvPr id="2059" name="Freeform 13"/>
          <p:cNvSpPr>
            <a:spLocks/>
          </p:cNvSpPr>
          <p:nvPr/>
        </p:nvSpPr>
        <p:spPr bwMode="auto">
          <a:xfrm>
            <a:off x="8134350" y="2981325"/>
            <a:ext cx="223838" cy="292100"/>
          </a:xfrm>
          <a:custGeom>
            <a:avLst/>
            <a:gdLst>
              <a:gd name="T0" fmla="*/ 141 w 141"/>
              <a:gd name="T1" fmla="*/ 0 h 184"/>
              <a:gd name="T2" fmla="*/ 41 w 141"/>
              <a:gd name="T3" fmla="*/ 50 h 184"/>
              <a:gd name="T4" fmla="*/ 75 w 141"/>
              <a:gd name="T5" fmla="*/ 117 h 184"/>
              <a:gd name="T6" fmla="*/ 0 w 141"/>
              <a:gd name="T7" fmla="*/ 184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pPr>
            <a:endParaRPr lang="en-US" sz="2000">
              <a:latin typeface="+mj-lt"/>
            </a:endParaRPr>
          </a:p>
        </p:txBody>
      </p:sp>
      <p:sp>
        <p:nvSpPr>
          <p:cNvPr id="2060" name="Freeform 14"/>
          <p:cNvSpPr>
            <a:spLocks/>
          </p:cNvSpPr>
          <p:nvPr/>
        </p:nvSpPr>
        <p:spPr bwMode="auto">
          <a:xfrm>
            <a:off x="215900" y="2978150"/>
            <a:ext cx="223838" cy="292100"/>
          </a:xfrm>
          <a:custGeom>
            <a:avLst/>
            <a:gdLst>
              <a:gd name="T0" fmla="*/ 141 w 141"/>
              <a:gd name="T1" fmla="*/ 0 h 184"/>
              <a:gd name="T2" fmla="*/ 41 w 141"/>
              <a:gd name="T3" fmla="*/ 50 h 184"/>
              <a:gd name="T4" fmla="*/ 75 w 141"/>
              <a:gd name="T5" fmla="*/ 117 h 184"/>
              <a:gd name="T6" fmla="*/ 0 w 141"/>
              <a:gd name="T7" fmla="*/ 184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pPr>
            <a:endParaRPr lang="en-US" sz="2000">
              <a:latin typeface="+mj-lt"/>
            </a:endParaRPr>
          </a:p>
        </p:txBody>
      </p:sp>
      <p:sp>
        <p:nvSpPr>
          <p:cNvPr id="2061" name="Line 15"/>
          <p:cNvSpPr>
            <a:spLocks noChangeShapeType="1"/>
          </p:cNvSpPr>
          <p:nvPr/>
        </p:nvSpPr>
        <p:spPr bwMode="auto">
          <a:xfrm>
            <a:off x="2128838" y="2725738"/>
            <a:ext cx="1587" cy="27622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62" name="Line 16"/>
          <p:cNvSpPr>
            <a:spLocks noChangeShapeType="1"/>
          </p:cNvSpPr>
          <p:nvPr/>
        </p:nvSpPr>
        <p:spPr bwMode="auto">
          <a:xfrm>
            <a:off x="2205038" y="2744788"/>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67" name="Freeform 21"/>
          <p:cNvSpPr>
            <a:spLocks/>
          </p:cNvSpPr>
          <p:nvPr/>
        </p:nvSpPr>
        <p:spPr bwMode="auto">
          <a:xfrm rot="1556788">
            <a:off x="7327900" y="2262188"/>
            <a:ext cx="223838" cy="292100"/>
          </a:xfrm>
          <a:custGeom>
            <a:avLst/>
            <a:gdLst>
              <a:gd name="T0" fmla="*/ 141 w 141"/>
              <a:gd name="T1" fmla="*/ 0 h 184"/>
              <a:gd name="T2" fmla="*/ 41 w 141"/>
              <a:gd name="T3" fmla="*/ 50 h 184"/>
              <a:gd name="T4" fmla="*/ 75 w 141"/>
              <a:gd name="T5" fmla="*/ 117 h 184"/>
              <a:gd name="T6" fmla="*/ 0 w 141"/>
              <a:gd name="T7" fmla="*/ 184 h 184"/>
              <a:gd name="T8" fmla="*/ 0 60000 65536"/>
              <a:gd name="T9" fmla="*/ 0 60000 65536"/>
              <a:gd name="T10" fmla="*/ 0 60000 65536"/>
              <a:gd name="T11" fmla="*/ 0 60000 65536"/>
              <a:gd name="T12" fmla="*/ 0 w 141"/>
              <a:gd name="T13" fmla="*/ 0 h 184"/>
              <a:gd name="T14" fmla="*/ 141 w 141"/>
              <a:gd name="T15" fmla="*/ 184 h 184"/>
            </a:gdLst>
            <a:ahLst/>
            <a:cxnLst>
              <a:cxn ang="T8">
                <a:pos x="T0" y="T1"/>
              </a:cxn>
              <a:cxn ang="T9">
                <a:pos x="T2" y="T3"/>
              </a:cxn>
              <a:cxn ang="T10">
                <a:pos x="T4" y="T5"/>
              </a:cxn>
              <a:cxn ang="T11">
                <a:pos x="T6" y="T7"/>
              </a:cxn>
            </a:cxnLst>
            <a:rect l="T12" t="T13" r="T14" b="T15"/>
            <a:pathLst>
              <a:path w="141" h="184">
                <a:moveTo>
                  <a:pt x="141" y="0"/>
                </a:moveTo>
                <a:cubicBezTo>
                  <a:pt x="96" y="15"/>
                  <a:pt x="52" y="30"/>
                  <a:pt x="41" y="50"/>
                </a:cubicBezTo>
                <a:cubicBezTo>
                  <a:pt x="30" y="70"/>
                  <a:pt x="82" y="95"/>
                  <a:pt x="75" y="117"/>
                </a:cubicBezTo>
                <a:cubicBezTo>
                  <a:pt x="68" y="139"/>
                  <a:pt x="12" y="173"/>
                  <a:pt x="0" y="184"/>
                </a:cubicBezTo>
              </a:path>
            </a:pathLst>
          </a:custGeom>
          <a:noFill/>
          <a:ln w="19050" cmpd="sng">
            <a:solidFill>
              <a:schemeClr val="tx1"/>
            </a:solidFill>
            <a:round/>
            <a:headEnd/>
            <a:tailEnd/>
          </a:ln>
        </p:spPr>
        <p:txBody>
          <a:bodyPr/>
          <a:lstStyle/>
          <a:p>
            <a:pPr>
              <a:buNone/>
            </a:pPr>
            <a:endParaRPr lang="en-US" sz="2000">
              <a:latin typeface="+mj-lt"/>
            </a:endParaRPr>
          </a:p>
        </p:txBody>
      </p:sp>
      <p:pic>
        <p:nvPicPr>
          <p:cNvPr id="2072" name="Picture 26" descr="router"/>
          <p:cNvPicPr>
            <a:picLocks noChangeAspect="1" noChangeArrowheads="1"/>
          </p:cNvPicPr>
          <p:nvPr/>
        </p:nvPicPr>
        <p:blipFill>
          <a:blip r:embed="rId4" cstate="print"/>
          <a:srcRect/>
          <a:stretch>
            <a:fillRect/>
          </a:stretch>
        </p:blipFill>
        <p:spPr bwMode="auto">
          <a:xfrm>
            <a:off x="7196138" y="2632075"/>
            <a:ext cx="498475" cy="153988"/>
          </a:xfrm>
          <a:prstGeom prst="rect">
            <a:avLst/>
          </a:prstGeom>
          <a:noFill/>
          <a:ln w="9525">
            <a:noFill/>
            <a:miter lim="800000"/>
            <a:headEnd/>
            <a:tailEnd/>
          </a:ln>
        </p:spPr>
      </p:pic>
      <p:pic>
        <p:nvPicPr>
          <p:cNvPr id="2074" name="Picture 29" descr="dellrackserver"/>
          <p:cNvPicPr>
            <a:picLocks noChangeAspect="1" noChangeArrowheads="1"/>
          </p:cNvPicPr>
          <p:nvPr/>
        </p:nvPicPr>
        <p:blipFill>
          <a:blip r:embed="rId5" cstate="print"/>
          <a:srcRect/>
          <a:stretch>
            <a:fillRect/>
          </a:stretch>
        </p:blipFill>
        <p:spPr bwMode="auto">
          <a:xfrm>
            <a:off x="1758950" y="2611438"/>
            <a:ext cx="811213" cy="104775"/>
          </a:xfrm>
          <a:prstGeom prst="rect">
            <a:avLst/>
          </a:prstGeom>
          <a:noFill/>
          <a:ln w="9525">
            <a:noFill/>
            <a:miter lim="800000"/>
            <a:headEnd/>
            <a:tailEnd/>
          </a:ln>
        </p:spPr>
      </p:pic>
      <p:pic>
        <p:nvPicPr>
          <p:cNvPr id="2075" name="Picture 30" descr="dellrackserver"/>
          <p:cNvPicPr>
            <a:picLocks noChangeAspect="1" noChangeArrowheads="1"/>
          </p:cNvPicPr>
          <p:nvPr/>
        </p:nvPicPr>
        <p:blipFill>
          <a:blip r:embed="rId5" cstate="print"/>
          <a:srcRect/>
          <a:stretch>
            <a:fillRect/>
          </a:stretch>
        </p:blipFill>
        <p:spPr bwMode="auto">
          <a:xfrm>
            <a:off x="1758950" y="2711450"/>
            <a:ext cx="811213" cy="104775"/>
          </a:xfrm>
          <a:prstGeom prst="rect">
            <a:avLst/>
          </a:prstGeom>
          <a:noFill/>
          <a:ln w="9525">
            <a:noFill/>
            <a:miter lim="800000"/>
            <a:headEnd/>
            <a:tailEnd/>
          </a:ln>
        </p:spPr>
      </p:pic>
      <p:sp>
        <p:nvSpPr>
          <p:cNvPr id="2076" name="Text Box 31"/>
          <p:cNvSpPr txBox="1">
            <a:spLocks noChangeArrowheads="1"/>
          </p:cNvSpPr>
          <p:nvPr/>
        </p:nvSpPr>
        <p:spPr bwMode="auto">
          <a:xfrm>
            <a:off x="1668463" y="2363788"/>
            <a:ext cx="1135247"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System Servers</a:t>
            </a:r>
          </a:p>
        </p:txBody>
      </p:sp>
      <p:pic>
        <p:nvPicPr>
          <p:cNvPr id="2077" name="Picture 32" descr="transmittershot"/>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266950" y="5884863"/>
            <a:ext cx="334963" cy="315912"/>
          </a:xfrm>
          <a:prstGeom prst="rect">
            <a:avLst/>
          </a:prstGeom>
          <a:noFill/>
          <a:ln w="9525">
            <a:noFill/>
            <a:miter lim="800000"/>
            <a:headEnd/>
            <a:tailEnd/>
          </a:ln>
        </p:spPr>
      </p:pic>
      <p:pic>
        <p:nvPicPr>
          <p:cNvPr id="2078"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70088" y="5964238"/>
            <a:ext cx="260350" cy="473075"/>
          </a:xfrm>
          <a:prstGeom prst="rect">
            <a:avLst/>
          </a:prstGeom>
          <a:noFill/>
          <a:ln w="9525">
            <a:noFill/>
            <a:miter lim="800000"/>
            <a:headEnd/>
            <a:tailEnd/>
          </a:ln>
        </p:spPr>
      </p:pic>
      <p:pic>
        <p:nvPicPr>
          <p:cNvPr id="2079" name="Picture 37" descr="dellrackserver"/>
          <p:cNvPicPr>
            <a:picLocks noChangeAspect="1" noChangeArrowheads="1"/>
          </p:cNvPicPr>
          <p:nvPr/>
        </p:nvPicPr>
        <p:blipFill>
          <a:blip r:embed="rId5" cstate="print"/>
          <a:srcRect/>
          <a:stretch>
            <a:fillRect/>
          </a:stretch>
        </p:blipFill>
        <p:spPr bwMode="auto">
          <a:xfrm>
            <a:off x="1758950" y="2811463"/>
            <a:ext cx="811213" cy="104775"/>
          </a:xfrm>
          <a:prstGeom prst="rect">
            <a:avLst/>
          </a:prstGeom>
          <a:noFill/>
          <a:ln w="9525">
            <a:noFill/>
            <a:miter lim="800000"/>
            <a:headEnd/>
            <a:tailEnd/>
          </a:ln>
        </p:spPr>
      </p:pic>
      <p:sp>
        <p:nvSpPr>
          <p:cNvPr id="2080" name="Line 38"/>
          <p:cNvSpPr>
            <a:spLocks noChangeShapeType="1"/>
          </p:cNvSpPr>
          <p:nvPr/>
        </p:nvSpPr>
        <p:spPr bwMode="auto">
          <a:xfrm flipV="1">
            <a:off x="7392988" y="2447925"/>
            <a:ext cx="0" cy="225425"/>
          </a:xfrm>
          <a:prstGeom prst="line">
            <a:avLst/>
          </a:prstGeom>
          <a:noFill/>
          <a:ln w="9525">
            <a:solidFill>
              <a:schemeClr val="tx1"/>
            </a:solidFill>
            <a:round/>
            <a:headEnd/>
            <a:tailEnd/>
          </a:ln>
        </p:spPr>
        <p:txBody>
          <a:bodyPr/>
          <a:lstStyle/>
          <a:p>
            <a:pPr>
              <a:buNone/>
            </a:pPr>
            <a:endParaRPr lang="en-US" sz="2000">
              <a:latin typeface="+mj-lt"/>
            </a:endParaRPr>
          </a:p>
        </p:txBody>
      </p:sp>
      <p:sp>
        <p:nvSpPr>
          <p:cNvPr id="2081" name="Line 39"/>
          <p:cNvSpPr>
            <a:spLocks noChangeShapeType="1"/>
          </p:cNvSpPr>
          <p:nvPr/>
        </p:nvSpPr>
        <p:spPr bwMode="auto">
          <a:xfrm flipV="1">
            <a:off x="7486650" y="2368550"/>
            <a:ext cx="0" cy="277813"/>
          </a:xfrm>
          <a:prstGeom prst="line">
            <a:avLst/>
          </a:prstGeom>
          <a:noFill/>
          <a:ln w="9525">
            <a:solidFill>
              <a:schemeClr val="tx1"/>
            </a:solidFill>
            <a:round/>
            <a:headEnd/>
            <a:tailEnd/>
          </a:ln>
        </p:spPr>
        <p:txBody>
          <a:bodyPr/>
          <a:lstStyle/>
          <a:p>
            <a:pPr>
              <a:buNone/>
            </a:pPr>
            <a:endParaRPr lang="en-US" sz="2000">
              <a:latin typeface="+mj-lt"/>
            </a:endParaRPr>
          </a:p>
        </p:txBody>
      </p:sp>
      <p:sp>
        <p:nvSpPr>
          <p:cNvPr id="2082" name="Line 40"/>
          <p:cNvSpPr>
            <a:spLocks noChangeShapeType="1"/>
          </p:cNvSpPr>
          <p:nvPr/>
        </p:nvSpPr>
        <p:spPr bwMode="auto">
          <a:xfrm rot="10800000">
            <a:off x="1654175" y="3170238"/>
            <a:ext cx="1588" cy="166687"/>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83" name="Line 41"/>
          <p:cNvSpPr>
            <a:spLocks noChangeShapeType="1"/>
          </p:cNvSpPr>
          <p:nvPr/>
        </p:nvSpPr>
        <p:spPr bwMode="auto">
          <a:xfrm rot="10800000">
            <a:off x="1781175" y="3019425"/>
            <a:ext cx="1588" cy="317500"/>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84" name="Text Box 42"/>
          <p:cNvSpPr txBox="1">
            <a:spLocks noChangeArrowheads="1"/>
          </p:cNvSpPr>
          <p:nvPr/>
        </p:nvSpPr>
        <p:spPr bwMode="auto">
          <a:xfrm>
            <a:off x="1924050" y="3325813"/>
            <a:ext cx="1391728"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Process Automation</a:t>
            </a:r>
          </a:p>
        </p:txBody>
      </p:sp>
      <p:sp>
        <p:nvSpPr>
          <p:cNvPr id="2085" name="Text Box 45"/>
          <p:cNvSpPr txBox="1">
            <a:spLocks noChangeArrowheads="1"/>
          </p:cNvSpPr>
          <p:nvPr/>
        </p:nvSpPr>
        <p:spPr bwMode="auto">
          <a:xfrm>
            <a:off x="5538788" y="1944688"/>
            <a:ext cx="907621"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Engineering</a:t>
            </a:r>
          </a:p>
        </p:txBody>
      </p:sp>
      <p:sp>
        <p:nvSpPr>
          <p:cNvPr id="2086" name="Text Box 46"/>
          <p:cNvSpPr txBox="1">
            <a:spLocks noChangeArrowheads="1"/>
          </p:cNvSpPr>
          <p:nvPr/>
        </p:nvSpPr>
        <p:spPr bwMode="auto">
          <a:xfrm>
            <a:off x="2676525" y="1984375"/>
            <a:ext cx="822661" cy="253916"/>
          </a:xfrm>
          <a:prstGeom prst="rect">
            <a:avLst/>
          </a:prstGeom>
          <a:noFill/>
          <a:ln w="9525">
            <a:noFill/>
            <a:miter lim="800000"/>
            <a:headEnd/>
            <a:tailEnd/>
          </a:ln>
        </p:spPr>
        <p:txBody>
          <a:bodyPr wrap="none">
            <a:spAutoFit/>
          </a:bodyPr>
          <a:lstStyle/>
          <a:p>
            <a:pPr>
              <a:buNone/>
            </a:pPr>
            <a:r>
              <a:rPr lang="en-US" sz="1050" dirty="0">
                <a:solidFill>
                  <a:schemeClr val="tx1"/>
                </a:solidFill>
                <a:latin typeface="+mj-lt"/>
              </a:rPr>
              <a:t>Workplace</a:t>
            </a:r>
          </a:p>
        </p:txBody>
      </p:sp>
      <p:pic>
        <p:nvPicPr>
          <p:cNvPr id="2087" name="Picture 49" descr="safety2"/>
          <p:cNvPicPr>
            <a:picLocks noChangeAspect="1" noChangeArrowheads="1"/>
          </p:cNvPicPr>
          <p:nvPr/>
        </p:nvPicPr>
        <p:blipFill>
          <a:blip r:embed="rId8" cstate="print">
            <a:clrChange>
              <a:clrFrom>
                <a:srgbClr val="D9D9D9"/>
              </a:clrFrom>
              <a:clrTo>
                <a:srgbClr val="D9D9D9">
                  <a:alpha val="0"/>
                </a:srgbClr>
              </a:clrTo>
            </a:clrChange>
            <a:lum bright="24000" contrast="18000"/>
          </a:blip>
          <a:srcRect r="-21" b="-21"/>
          <a:stretch>
            <a:fillRect/>
          </a:stretch>
        </p:blipFill>
        <p:spPr bwMode="auto">
          <a:xfrm>
            <a:off x="7032625" y="5102225"/>
            <a:ext cx="325438" cy="523875"/>
          </a:xfrm>
          <a:prstGeom prst="rect">
            <a:avLst/>
          </a:prstGeom>
          <a:noFill/>
          <a:ln w="9525">
            <a:noFill/>
            <a:miter lim="800000"/>
            <a:headEnd/>
            <a:tailEnd/>
          </a:ln>
        </p:spPr>
      </p:pic>
      <p:sp>
        <p:nvSpPr>
          <p:cNvPr id="2088" name="Line 52"/>
          <p:cNvSpPr>
            <a:spLocks noChangeShapeType="1"/>
          </p:cNvSpPr>
          <p:nvPr/>
        </p:nvSpPr>
        <p:spPr bwMode="auto">
          <a:xfrm rot="10800000">
            <a:off x="6330950" y="3165475"/>
            <a:ext cx="1588" cy="133350"/>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89" name="Line 53"/>
          <p:cNvSpPr>
            <a:spLocks noChangeShapeType="1"/>
          </p:cNvSpPr>
          <p:nvPr/>
        </p:nvSpPr>
        <p:spPr bwMode="auto">
          <a:xfrm rot="10800000">
            <a:off x="6440488" y="3022600"/>
            <a:ext cx="0" cy="287338"/>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0" name="Line 54"/>
          <p:cNvSpPr>
            <a:spLocks noChangeShapeType="1"/>
          </p:cNvSpPr>
          <p:nvPr/>
        </p:nvSpPr>
        <p:spPr bwMode="auto">
          <a:xfrm>
            <a:off x="3000375" y="2752725"/>
            <a:ext cx="1588" cy="260350"/>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1" name="Line 55"/>
          <p:cNvSpPr>
            <a:spLocks noChangeShapeType="1"/>
          </p:cNvSpPr>
          <p:nvPr/>
        </p:nvSpPr>
        <p:spPr bwMode="auto">
          <a:xfrm>
            <a:off x="3076575" y="2755900"/>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2" name="Line 56"/>
          <p:cNvSpPr>
            <a:spLocks noChangeShapeType="1"/>
          </p:cNvSpPr>
          <p:nvPr/>
        </p:nvSpPr>
        <p:spPr bwMode="auto">
          <a:xfrm>
            <a:off x="4432300" y="2752725"/>
            <a:ext cx="1588" cy="260350"/>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3" name="Line 57"/>
          <p:cNvSpPr>
            <a:spLocks noChangeShapeType="1"/>
          </p:cNvSpPr>
          <p:nvPr/>
        </p:nvSpPr>
        <p:spPr bwMode="auto">
          <a:xfrm>
            <a:off x="4508500" y="2755900"/>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4" name="Line 58"/>
          <p:cNvSpPr>
            <a:spLocks noChangeShapeType="1"/>
          </p:cNvSpPr>
          <p:nvPr/>
        </p:nvSpPr>
        <p:spPr bwMode="auto">
          <a:xfrm flipH="1">
            <a:off x="5865813" y="2733675"/>
            <a:ext cx="0" cy="28892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5" name="Line 59"/>
          <p:cNvSpPr>
            <a:spLocks noChangeShapeType="1"/>
          </p:cNvSpPr>
          <p:nvPr/>
        </p:nvSpPr>
        <p:spPr bwMode="auto">
          <a:xfrm>
            <a:off x="5969000" y="2738438"/>
            <a:ext cx="0" cy="427037"/>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6" name="Line 60"/>
          <p:cNvSpPr>
            <a:spLocks noChangeShapeType="1"/>
          </p:cNvSpPr>
          <p:nvPr/>
        </p:nvSpPr>
        <p:spPr bwMode="auto">
          <a:xfrm>
            <a:off x="7392988" y="2740025"/>
            <a:ext cx="1587" cy="252413"/>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097" name="Line 61"/>
          <p:cNvSpPr>
            <a:spLocks noChangeShapeType="1"/>
          </p:cNvSpPr>
          <p:nvPr/>
        </p:nvSpPr>
        <p:spPr bwMode="auto">
          <a:xfrm>
            <a:off x="7478713" y="2732088"/>
            <a:ext cx="0" cy="419100"/>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graphicFrame>
        <p:nvGraphicFramePr>
          <p:cNvPr id="2050" name="Object 2"/>
          <p:cNvGraphicFramePr>
            <a:graphicFrameLocks noChangeAspect="1"/>
          </p:cNvGraphicFramePr>
          <p:nvPr/>
        </p:nvGraphicFramePr>
        <p:xfrm>
          <a:off x="7453313" y="4960938"/>
          <a:ext cx="428625" cy="390525"/>
        </p:xfrm>
        <a:graphic>
          <a:graphicData uri="http://schemas.openxmlformats.org/presentationml/2006/ole">
            <p:oleObj spid="_x0000_s53250" name="Photo Editor Photo" r:id="rId9" imgW="0" imgH="0" progId="">
              <p:embed/>
            </p:oleObj>
          </a:graphicData>
        </a:graphic>
      </p:graphicFrame>
      <p:sp>
        <p:nvSpPr>
          <p:cNvPr id="2099" name="Text Box 64"/>
          <p:cNvSpPr txBox="1">
            <a:spLocks noChangeArrowheads="1"/>
          </p:cNvSpPr>
          <p:nvPr/>
        </p:nvSpPr>
        <p:spPr bwMode="auto">
          <a:xfrm>
            <a:off x="3387725" y="5376863"/>
            <a:ext cx="184150" cy="457200"/>
          </a:xfrm>
          <a:prstGeom prst="rect">
            <a:avLst/>
          </a:prstGeom>
          <a:noFill/>
          <a:ln w="9525">
            <a:noFill/>
            <a:miter lim="800000"/>
            <a:headEnd/>
            <a:tailEnd/>
          </a:ln>
        </p:spPr>
        <p:txBody>
          <a:bodyPr wrap="none">
            <a:spAutoFit/>
          </a:bodyPr>
          <a:lstStyle/>
          <a:p>
            <a:pPr eaLnBrk="0" hangingPunct="0"/>
            <a:endParaRPr lang="en-US" sz="2400">
              <a:solidFill>
                <a:schemeClr val="tx1"/>
              </a:solidFill>
            </a:endParaRPr>
          </a:p>
        </p:txBody>
      </p:sp>
      <p:sp>
        <p:nvSpPr>
          <p:cNvPr id="2100" name="Text Box 72"/>
          <p:cNvSpPr txBox="1">
            <a:spLocks noChangeArrowheads="1"/>
          </p:cNvSpPr>
          <p:nvPr/>
        </p:nvSpPr>
        <p:spPr bwMode="auto">
          <a:xfrm>
            <a:off x="6584950" y="3705225"/>
            <a:ext cx="1119188" cy="230832"/>
          </a:xfrm>
          <a:prstGeom prst="rect">
            <a:avLst/>
          </a:prstGeom>
          <a:noFill/>
          <a:ln w="19050">
            <a:noFill/>
            <a:miter lim="800000"/>
            <a:headEnd/>
            <a:tailEnd/>
          </a:ln>
        </p:spPr>
        <p:txBody>
          <a:bodyPr>
            <a:spAutoFit/>
          </a:bodyPr>
          <a:lstStyle/>
          <a:p>
            <a:pPr eaLnBrk="0" hangingPunct="0">
              <a:buNone/>
            </a:pPr>
            <a:r>
              <a:rPr lang="en-US" sz="900" b="1">
                <a:latin typeface="+mj-lt"/>
              </a:rPr>
              <a:t>Module Bus</a:t>
            </a:r>
          </a:p>
        </p:txBody>
      </p:sp>
      <p:sp>
        <p:nvSpPr>
          <p:cNvPr id="2101" name="Text Box 73"/>
          <p:cNvSpPr txBox="1">
            <a:spLocks noChangeArrowheads="1"/>
          </p:cNvSpPr>
          <p:nvPr/>
        </p:nvSpPr>
        <p:spPr bwMode="auto">
          <a:xfrm>
            <a:off x="6692900" y="3352800"/>
            <a:ext cx="1023938" cy="253916"/>
          </a:xfrm>
          <a:prstGeom prst="rect">
            <a:avLst/>
          </a:prstGeom>
          <a:noFill/>
          <a:ln w="19050">
            <a:noFill/>
            <a:miter lim="800000"/>
            <a:headEnd/>
            <a:tailEnd/>
          </a:ln>
        </p:spPr>
        <p:txBody>
          <a:bodyPr>
            <a:spAutoFit/>
          </a:bodyPr>
          <a:lstStyle/>
          <a:p>
            <a:pPr eaLnBrk="0" hangingPunct="0">
              <a:buNone/>
            </a:pPr>
            <a:r>
              <a:rPr lang="en-US" sz="1050">
                <a:latin typeface="+mj-lt"/>
              </a:rPr>
              <a:t>Safety</a:t>
            </a:r>
          </a:p>
        </p:txBody>
      </p:sp>
      <p:sp>
        <p:nvSpPr>
          <p:cNvPr id="2102" name="Line 74"/>
          <p:cNvSpPr>
            <a:spLocks noChangeShapeType="1"/>
          </p:cNvSpPr>
          <p:nvPr/>
        </p:nvSpPr>
        <p:spPr bwMode="auto">
          <a:xfrm flipV="1">
            <a:off x="6800850" y="3559175"/>
            <a:ext cx="357188" cy="9525"/>
          </a:xfrm>
          <a:prstGeom prst="line">
            <a:avLst/>
          </a:prstGeom>
          <a:noFill/>
          <a:ln w="57150">
            <a:solidFill>
              <a:srgbClr val="FF9900"/>
            </a:solidFill>
            <a:round/>
            <a:headEnd/>
            <a:tailEnd/>
          </a:ln>
        </p:spPr>
        <p:txBody>
          <a:bodyPr/>
          <a:lstStyle/>
          <a:p>
            <a:pPr>
              <a:buNone/>
            </a:pPr>
            <a:endParaRPr lang="en-US" sz="2000">
              <a:latin typeface="+mj-lt"/>
            </a:endParaRPr>
          </a:p>
        </p:txBody>
      </p:sp>
      <p:pic>
        <p:nvPicPr>
          <p:cNvPr id="2103" name="Picture 7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260475" y="3417888"/>
            <a:ext cx="53975" cy="53975"/>
          </a:xfrm>
          <a:prstGeom prst="rect">
            <a:avLst/>
          </a:prstGeom>
          <a:noFill/>
          <a:ln w="9525">
            <a:noFill/>
            <a:miter lim="800000"/>
            <a:headEnd/>
            <a:tailEnd/>
          </a:ln>
        </p:spPr>
      </p:pic>
      <p:sp>
        <p:nvSpPr>
          <p:cNvPr id="2104" name="Text Box 251"/>
          <p:cNvSpPr txBox="1">
            <a:spLocks noChangeArrowheads="1"/>
          </p:cNvSpPr>
          <p:nvPr/>
        </p:nvSpPr>
        <p:spPr bwMode="auto">
          <a:xfrm>
            <a:off x="7612063" y="1982788"/>
            <a:ext cx="822661"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Workplace</a:t>
            </a:r>
          </a:p>
        </p:txBody>
      </p:sp>
      <p:sp>
        <p:nvSpPr>
          <p:cNvPr id="2105" name="Line 252"/>
          <p:cNvSpPr>
            <a:spLocks noChangeShapeType="1"/>
          </p:cNvSpPr>
          <p:nvPr/>
        </p:nvSpPr>
        <p:spPr bwMode="auto">
          <a:xfrm>
            <a:off x="7935913" y="2751138"/>
            <a:ext cx="1587" cy="260350"/>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106" name="Line 253"/>
          <p:cNvSpPr>
            <a:spLocks noChangeShapeType="1"/>
          </p:cNvSpPr>
          <p:nvPr/>
        </p:nvSpPr>
        <p:spPr bwMode="auto">
          <a:xfrm>
            <a:off x="8012113" y="2754313"/>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107" name="Text Box 255"/>
          <p:cNvSpPr txBox="1">
            <a:spLocks noChangeArrowheads="1"/>
          </p:cNvSpPr>
          <p:nvPr/>
        </p:nvSpPr>
        <p:spPr bwMode="auto">
          <a:xfrm>
            <a:off x="525463" y="1943100"/>
            <a:ext cx="907621"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Engineering</a:t>
            </a:r>
          </a:p>
        </p:txBody>
      </p:sp>
      <p:sp>
        <p:nvSpPr>
          <p:cNvPr id="2108" name="Line 256"/>
          <p:cNvSpPr>
            <a:spLocks noChangeShapeType="1"/>
          </p:cNvSpPr>
          <p:nvPr/>
        </p:nvSpPr>
        <p:spPr bwMode="auto">
          <a:xfrm flipH="1">
            <a:off x="852488" y="2732088"/>
            <a:ext cx="0" cy="28892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109" name="Line 257"/>
          <p:cNvSpPr>
            <a:spLocks noChangeShapeType="1"/>
          </p:cNvSpPr>
          <p:nvPr/>
        </p:nvSpPr>
        <p:spPr bwMode="auto">
          <a:xfrm>
            <a:off x="955675" y="2736850"/>
            <a:ext cx="0" cy="427038"/>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110" name="Line 258"/>
          <p:cNvSpPr>
            <a:spLocks noChangeShapeType="1"/>
          </p:cNvSpPr>
          <p:nvPr/>
        </p:nvSpPr>
        <p:spPr bwMode="auto">
          <a:xfrm>
            <a:off x="6719888" y="2725738"/>
            <a:ext cx="1587" cy="27622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sp>
        <p:nvSpPr>
          <p:cNvPr id="2111" name="Line 259"/>
          <p:cNvSpPr>
            <a:spLocks noChangeShapeType="1"/>
          </p:cNvSpPr>
          <p:nvPr/>
        </p:nvSpPr>
        <p:spPr bwMode="auto">
          <a:xfrm>
            <a:off x="6796088" y="2744788"/>
            <a:ext cx="0" cy="434975"/>
          </a:xfrm>
          <a:prstGeom prst="line">
            <a:avLst/>
          </a:prstGeom>
          <a:noFill/>
          <a:ln w="25400">
            <a:solidFill>
              <a:srgbClr val="006B61"/>
            </a:solidFill>
            <a:round/>
            <a:headEnd type="none" w="sm" len="sm"/>
            <a:tailEnd type="none" w="sm" len="sm"/>
          </a:ln>
        </p:spPr>
        <p:txBody>
          <a:bodyPr lIns="0" tIns="41991" rIns="0" bIns="41991">
            <a:spAutoFit/>
          </a:bodyPr>
          <a:lstStyle/>
          <a:p>
            <a:pPr>
              <a:buNone/>
            </a:pPr>
            <a:endParaRPr lang="en-US" sz="2000">
              <a:latin typeface="+mj-lt"/>
            </a:endParaRPr>
          </a:p>
        </p:txBody>
      </p:sp>
      <p:pic>
        <p:nvPicPr>
          <p:cNvPr id="2112" name="Picture 260" descr="dellrackserver"/>
          <p:cNvPicPr>
            <a:picLocks noChangeAspect="1" noChangeArrowheads="1"/>
          </p:cNvPicPr>
          <p:nvPr/>
        </p:nvPicPr>
        <p:blipFill>
          <a:blip r:embed="rId5" cstate="print"/>
          <a:srcRect/>
          <a:stretch>
            <a:fillRect/>
          </a:stretch>
        </p:blipFill>
        <p:spPr bwMode="auto">
          <a:xfrm>
            <a:off x="6350000" y="2611438"/>
            <a:ext cx="811213" cy="104775"/>
          </a:xfrm>
          <a:prstGeom prst="rect">
            <a:avLst/>
          </a:prstGeom>
          <a:noFill/>
          <a:ln w="9525">
            <a:noFill/>
            <a:miter lim="800000"/>
            <a:headEnd/>
            <a:tailEnd/>
          </a:ln>
        </p:spPr>
      </p:pic>
      <p:pic>
        <p:nvPicPr>
          <p:cNvPr id="2113" name="Picture 261" descr="dellrackserver"/>
          <p:cNvPicPr>
            <a:picLocks noChangeAspect="1" noChangeArrowheads="1"/>
          </p:cNvPicPr>
          <p:nvPr/>
        </p:nvPicPr>
        <p:blipFill>
          <a:blip r:embed="rId5" cstate="print"/>
          <a:srcRect/>
          <a:stretch>
            <a:fillRect/>
          </a:stretch>
        </p:blipFill>
        <p:spPr bwMode="auto">
          <a:xfrm>
            <a:off x="6350000" y="2711450"/>
            <a:ext cx="811213" cy="104775"/>
          </a:xfrm>
          <a:prstGeom prst="rect">
            <a:avLst/>
          </a:prstGeom>
          <a:noFill/>
          <a:ln w="9525">
            <a:noFill/>
            <a:miter lim="800000"/>
            <a:headEnd/>
            <a:tailEnd/>
          </a:ln>
        </p:spPr>
      </p:pic>
      <p:sp>
        <p:nvSpPr>
          <p:cNvPr id="2114" name="Text Box 262"/>
          <p:cNvSpPr txBox="1">
            <a:spLocks noChangeArrowheads="1"/>
          </p:cNvSpPr>
          <p:nvPr/>
        </p:nvSpPr>
        <p:spPr bwMode="auto">
          <a:xfrm>
            <a:off x="6259513" y="2363788"/>
            <a:ext cx="1135247"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System Servers</a:t>
            </a:r>
          </a:p>
        </p:txBody>
      </p:sp>
      <p:pic>
        <p:nvPicPr>
          <p:cNvPr id="2115" name="Picture 263" descr="dellrackserver"/>
          <p:cNvPicPr>
            <a:picLocks noChangeAspect="1" noChangeArrowheads="1"/>
          </p:cNvPicPr>
          <p:nvPr/>
        </p:nvPicPr>
        <p:blipFill>
          <a:blip r:embed="rId5" cstate="print"/>
          <a:srcRect/>
          <a:stretch>
            <a:fillRect/>
          </a:stretch>
        </p:blipFill>
        <p:spPr bwMode="auto">
          <a:xfrm>
            <a:off x="6350000" y="2811463"/>
            <a:ext cx="811213" cy="104775"/>
          </a:xfrm>
          <a:prstGeom prst="rect">
            <a:avLst/>
          </a:prstGeom>
          <a:noFill/>
          <a:ln w="9525">
            <a:noFill/>
            <a:miter lim="800000"/>
            <a:headEnd/>
            <a:tailEnd/>
          </a:ln>
        </p:spPr>
      </p:pic>
      <p:sp>
        <p:nvSpPr>
          <p:cNvPr id="2116" name="Text Box 12"/>
          <p:cNvSpPr txBox="1">
            <a:spLocks noChangeArrowheads="1"/>
          </p:cNvSpPr>
          <p:nvPr/>
        </p:nvSpPr>
        <p:spPr bwMode="auto">
          <a:xfrm>
            <a:off x="4500563" y="2695575"/>
            <a:ext cx="1152880" cy="253916"/>
          </a:xfrm>
          <a:prstGeom prst="rect">
            <a:avLst/>
          </a:prstGeom>
          <a:noFill/>
          <a:ln w="9525">
            <a:noFill/>
            <a:miter lim="800000"/>
            <a:headEnd/>
            <a:tailEnd/>
          </a:ln>
        </p:spPr>
        <p:txBody>
          <a:bodyPr wrap="none">
            <a:spAutoFit/>
          </a:bodyPr>
          <a:lstStyle/>
          <a:p>
            <a:pPr>
              <a:buNone/>
            </a:pPr>
            <a:r>
              <a:rPr lang="en-US" sz="1050">
                <a:solidFill>
                  <a:schemeClr val="tx1"/>
                </a:solidFill>
                <a:latin typeface="+mj-lt"/>
              </a:rPr>
              <a:t>Control Network</a:t>
            </a:r>
          </a:p>
        </p:txBody>
      </p:sp>
      <p:pic>
        <p:nvPicPr>
          <p:cNvPr id="2117" name="Picture 264"/>
          <p:cNvPicPr>
            <a:picLocks noChangeAspect="1" noChangeArrowheads="1"/>
          </p:cNvPicPr>
          <p:nvPr/>
        </p:nvPicPr>
        <p:blipFill>
          <a:blip r:embed="rId11" cstate="print"/>
          <a:srcRect/>
          <a:stretch>
            <a:fillRect/>
          </a:stretch>
        </p:blipFill>
        <p:spPr bwMode="auto">
          <a:xfrm>
            <a:off x="1571625" y="5848350"/>
            <a:ext cx="390525" cy="457200"/>
          </a:xfrm>
          <a:prstGeom prst="rect">
            <a:avLst/>
          </a:prstGeom>
          <a:noFill/>
          <a:ln w="9525" algn="ctr">
            <a:noFill/>
            <a:miter lim="800000"/>
            <a:headEnd/>
            <a:tailEnd/>
          </a:ln>
        </p:spPr>
      </p:pic>
      <p:pic>
        <p:nvPicPr>
          <p:cNvPr id="2118" name="Picture 100" descr="generic_computer_w_display"/>
          <p:cNvPicPr>
            <a:picLocks noChangeAspect="1" noChangeArrowheads="1"/>
          </p:cNvPicPr>
          <p:nvPr/>
        </p:nvPicPr>
        <p:blipFill>
          <a:blip r:embed="rId12" cstate="print"/>
          <a:srcRect/>
          <a:stretch>
            <a:fillRect/>
          </a:stretch>
        </p:blipFill>
        <p:spPr bwMode="auto">
          <a:xfrm>
            <a:off x="2733675" y="2195513"/>
            <a:ext cx="762000" cy="595312"/>
          </a:xfrm>
          <a:prstGeom prst="rect">
            <a:avLst/>
          </a:prstGeom>
          <a:noFill/>
          <a:ln w="9525">
            <a:noFill/>
            <a:miter lim="800000"/>
            <a:headEnd/>
            <a:tailEnd/>
          </a:ln>
        </p:spPr>
      </p:pic>
      <p:pic>
        <p:nvPicPr>
          <p:cNvPr id="2119" name="Picture 100" descr="generic_computer_w_display"/>
          <p:cNvPicPr>
            <a:picLocks noChangeAspect="1" noChangeArrowheads="1"/>
          </p:cNvPicPr>
          <p:nvPr/>
        </p:nvPicPr>
        <p:blipFill>
          <a:blip r:embed="rId12" cstate="print"/>
          <a:srcRect/>
          <a:stretch>
            <a:fillRect/>
          </a:stretch>
        </p:blipFill>
        <p:spPr bwMode="auto">
          <a:xfrm>
            <a:off x="5505450" y="2166938"/>
            <a:ext cx="762000" cy="595312"/>
          </a:xfrm>
          <a:prstGeom prst="rect">
            <a:avLst/>
          </a:prstGeom>
          <a:noFill/>
          <a:ln w="9525">
            <a:noFill/>
            <a:miter lim="800000"/>
            <a:headEnd/>
            <a:tailEnd/>
          </a:ln>
        </p:spPr>
      </p:pic>
      <p:pic>
        <p:nvPicPr>
          <p:cNvPr id="2120" name="Picture 100" descr="generic_computer_w_display"/>
          <p:cNvPicPr>
            <a:picLocks noChangeAspect="1" noChangeArrowheads="1"/>
          </p:cNvPicPr>
          <p:nvPr/>
        </p:nvPicPr>
        <p:blipFill>
          <a:blip r:embed="rId12" cstate="print"/>
          <a:srcRect/>
          <a:stretch>
            <a:fillRect/>
          </a:stretch>
        </p:blipFill>
        <p:spPr bwMode="auto">
          <a:xfrm>
            <a:off x="7667625" y="2166938"/>
            <a:ext cx="762000" cy="595312"/>
          </a:xfrm>
          <a:prstGeom prst="rect">
            <a:avLst/>
          </a:prstGeom>
          <a:noFill/>
          <a:ln w="9525">
            <a:noFill/>
            <a:miter lim="800000"/>
            <a:headEnd/>
            <a:tailEnd/>
          </a:ln>
        </p:spPr>
      </p:pic>
      <p:pic>
        <p:nvPicPr>
          <p:cNvPr id="2121" name="Picture 100" descr="generic_computer_w_display"/>
          <p:cNvPicPr>
            <a:picLocks noChangeAspect="1" noChangeArrowheads="1"/>
          </p:cNvPicPr>
          <p:nvPr/>
        </p:nvPicPr>
        <p:blipFill>
          <a:blip r:embed="rId12" cstate="print"/>
          <a:srcRect/>
          <a:stretch>
            <a:fillRect/>
          </a:stretch>
        </p:blipFill>
        <p:spPr bwMode="auto">
          <a:xfrm>
            <a:off x="569913" y="2176463"/>
            <a:ext cx="762000" cy="595312"/>
          </a:xfrm>
          <a:prstGeom prst="rect">
            <a:avLst/>
          </a:prstGeom>
          <a:noFill/>
          <a:ln w="9525">
            <a:noFill/>
            <a:miter lim="800000"/>
            <a:headEnd/>
            <a:tailEnd/>
          </a:ln>
        </p:spPr>
      </p:pic>
      <p:graphicFrame>
        <p:nvGraphicFramePr>
          <p:cNvPr id="2051" name="Object 3"/>
          <p:cNvGraphicFramePr>
            <a:graphicFrameLocks noChangeAspect="1"/>
          </p:cNvGraphicFramePr>
          <p:nvPr/>
        </p:nvGraphicFramePr>
        <p:xfrm>
          <a:off x="5891213" y="3275013"/>
          <a:ext cx="2070100" cy="1558925"/>
        </p:xfrm>
        <a:graphic>
          <a:graphicData uri="http://schemas.openxmlformats.org/presentationml/2006/ole">
            <p:oleObj spid="_x0000_s53251" name="Visio" r:id="rId13" imgW="6887017" imgH="5201270" progId="Visio.Drawing.11">
              <p:embed/>
            </p:oleObj>
          </a:graphicData>
        </a:graphic>
      </p:graphicFrame>
      <p:graphicFrame>
        <p:nvGraphicFramePr>
          <p:cNvPr id="2052" name="Object 4"/>
          <p:cNvGraphicFramePr>
            <a:graphicFrameLocks noChangeAspect="1"/>
          </p:cNvGraphicFramePr>
          <p:nvPr/>
        </p:nvGraphicFramePr>
        <p:xfrm>
          <a:off x="1006475" y="3268663"/>
          <a:ext cx="2201863" cy="2449512"/>
        </p:xfrm>
        <a:graphic>
          <a:graphicData uri="http://schemas.openxmlformats.org/presentationml/2006/ole">
            <p:oleObj spid="_x0000_s53252" name="Visio" r:id="rId14" imgW="5510784" imgH="6130788" progId="Visio.Drawing.11">
              <p:embed/>
            </p:oleObj>
          </a:graphicData>
        </a:graphic>
      </p:graphicFrame>
      <p:sp>
        <p:nvSpPr>
          <p:cNvPr id="2123" name="Freeform 152"/>
          <p:cNvSpPr>
            <a:spLocks/>
          </p:cNvSpPr>
          <p:nvPr/>
        </p:nvSpPr>
        <p:spPr bwMode="auto">
          <a:xfrm>
            <a:off x="7138988" y="4662488"/>
            <a:ext cx="193675" cy="469900"/>
          </a:xfrm>
          <a:custGeom>
            <a:avLst/>
            <a:gdLst>
              <a:gd name="T0" fmla="*/ 122 w 122"/>
              <a:gd name="T1" fmla="*/ 0 h 296"/>
              <a:gd name="T2" fmla="*/ 48 w 122"/>
              <a:gd name="T3" fmla="*/ 114 h 296"/>
              <a:gd name="T4" fmla="*/ 8 w 122"/>
              <a:gd name="T5" fmla="*/ 176 h 296"/>
              <a:gd name="T6" fmla="*/ 2 w 122"/>
              <a:gd name="T7" fmla="*/ 296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endParaRPr lang="en-US"/>
          </a:p>
        </p:txBody>
      </p:sp>
      <p:pic>
        <p:nvPicPr>
          <p:cNvPr id="2124" name="Picture 149" descr="solenoid_valve"/>
          <p:cNvPicPr>
            <a:picLocks noChangeAspect="1" noChangeArrowheads="1"/>
          </p:cNvPicPr>
          <p:nvPr/>
        </p:nvPicPr>
        <p:blipFill>
          <a:blip r:embed="rId15" cstate="print"/>
          <a:srcRect/>
          <a:stretch>
            <a:fillRect/>
          </a:stretch>
        </p:blipFill>
        <p:spPr bwMode="auto">
          <a:xfrm>
            <a:off x="6672263" y="5110163"/>
            <a:ext cx="277812" cy="425450"/>
          </a:xfrm>
          <a:prstGeom prst="rect">
            <a:avLst/>
          </a:prstGeom>
          <a:noFill/>
          <a:ln w="9525">
            <a:noFill/>
            <a:miter lim="800000"/>
            <a:headEnd/>
            <a:tailEnd/>
          </a:ln>
        </p:spPr>
      </p:pic>
      <p:sp>
        <p:nvSpPr>
          <p:cNvPr id="2125" name="Freeform 152"/>
          <p:cNvSpPr>
            <a:spLocks/>
          </p:cNvSpPr>
          <p:nvPr/>
        </p:nvSpPr>
        <p:spPr bwMode="auto">
          <a:xfrm>
            <a:off x="7710488" y="4514850"/>
            <a:ext cx="46037" cy="474663"/>
          </a:xfrm>
          <a:custGeom>
            <a:avLst/>
            <a:gdLst>
              <a:gd name="T0" fmla="*/ 122 w 122"/>
              <a:gd name="T1" fmla="*/ 0 h 296"/>
              <a:gd name="T2" fmla="*/ 48 w 122"/>
              <a:gd name="T3" fmla="*/ 114 h 296"/>
              <a:gd name="T4" fmla="*/ 8 w 122"/>
              <a:gd name="T5" fmla="*/ 176 h 296"/>
              <a:gd name="T6" fmla="*/ 2 w 122"/>
              <a:gd name="T7" fmla="*/ 296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endParaRPr lang="en-US"/>
          </a:p>
        </p:txBody>
      </p:sp>
      <p:sp>
        <p:nvSpPr>
          <p:cNvPr id="2126" name="Freeform 152"/>
          <p:cNvSpPr>
            <a:spLocks/>
          </p:cNvSpPr>
          <p:nvPr/>
        </p:nvSpPr>
        <p:spPr bwMode="auto">
          <a:xfrm>
            <a:off x="6900863" y="4624388"/>
            <a:ext cx="193675" cy="469900"/>
          </a:xfrm>
          <a:custGeom>
            <a:avLst/>
            <a:gdLst>
              <a:gd name="T0" fmla="*/ 122 w 122"/>
              <a:gd name="T1" fmla="*/ 0 h 296"/>
              <a:gd name="T2" fmla="*/ 48 w 122"/>
              <a:gd name="T3" fmla="*/ 114 h 296"/>
              <a:gd name="T4" fmla="*/ 8 w 122"/>
              <a:gd name="T5" fmla="*/ 176 h 296"/>
              <a:gd name="T6" fmla="*/ 2 w 122"/>
              <a:gd name="T7" fmla="*/ 296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endParaRPr lang="en-US"/>
          </a:p>
        </p:txBody>
      </p:sp>
      <p:sp>
        <p:nvSpPr>
          <p:cNvPr id="2127" name="Freeform 152"/>
          <p:cNvSpPr>
            <a:spLocks/>
          </p:cNvSpPr>
          <p:nvPr/>
        </p:nvSpPr>
        <p:spPr bwMode="auto">
          <a:xfrm>
            <a:off x="1890713" y="5472113"/>
            <a:ext cx="193675" cy="469900"/>
          </a:xfrm>
          <a:custGeom>
            <a:avLst/>
            <a:gdLst>
              <a:gd name="T0" fmla="*/ 122 w 122"/>
              <a:gd name="T1" fmla="*/ 0 h 296"/>
              <a:gd name="T2" fmla="*/ 48 w 122"/>
              <a:gd name="T3" fmla="*/ 114 h 296"/>
              <a:gd name="T4" fmla="*/ 8 w 122"/>
              <a:gd name="T5" fmla="*/ 176 h 296"/>
              <a:gd name="T6" fmla="*/ 2 w 122"/>
              <a:gd name="T7" fmla="*/ 296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endParaRPr lang="en-US"/>
          </a:p>
        </p:txBody>
      </p:sp>
      <p:sp>
        <p:nvSpPr>
          <p:cNvPr id="2128" name="Freeform 152"/>
          <p:cNvSpPr>
            <a:spLocks/>
          </p:cNvSpPr>
          <p:nvPr/>
        </p:nvSpPr>
        <p:spPr bwMode="auto">
          <a:xfrm>
            <a:off x="2090738" y="5510213"/>
            <a:ext cx="193675" cy="469900"/>
          </a:xfrm>
          <a:custGeom>
            <a:avLst/>
            <a:gdLst>
              <a:gd name="T0" fmla="*/ 122 w 122"/>
              <a:gd name="T1" fmla="*/ 0 h 296"/>
              <a:gd name="T2" fmla="*/ 48 w 122"/>
              <a:gd name="T3" fmla="*/ 114 h 296"/>
              <a:gd name="T4" fmla="*/ 8 w 122"/>
              <a:gd name="T5" fmla="*/ 176 h 296"/>
              <a:gd name="T6" fmla="*/ 2 w 122"/>
              <a:gd name="T7" fmla="*/ 296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endParaRPr lang="en-US"/>
          </a:p>
        </p:txBody>
      </p:sp>
      <p:sp>
        <p:nvSpPr>
          <p:cNvPr id="2129" name="Freeform 152"/>
          <p:cNvSpPr>
            <a:spLocks/>
          </p:cNvSpPr>
          <p:nvPr/>
        </p:nvSpPr>
        <p:spPr bwMode="auto">
          <a:xfrm>
            <a:off x="2319338" y="5548313"/>
            <a:ext cx="193675" cy="469900"/>
          </a:xfrm>
          <a:custGeom>
            <a:avLst/>
            <a:gdLst>
              <a:gd name="T0" fmla="*/ 122 w 122"/>
              <a:gd name="T1" fmla="*/ 0 h 296"/>
              <a:gd name="T2" fmla="*/ 48 w 122"/>
              <a:gd name="T3" fmla="*/ 114 h 296"/>
              <a:gd name="T4" fmla="*/ 8 w 122"/>
              <a:gd name="T5" fmla="*/ 176 h 296"/>
              <a:gd name="T6" fmla="*/ 2 w 122"/>
              <a:gd name="T7" fmla="*/ 296 h 296"/>
              <a:gd name="T8" fmla="*/ 0 60000 65536"/>
              <a:gd name="T9" fmla="*/ 0 60000 65536"/>
              <a:gd name="T10" fmla="*/ 0 60000 65536"/>
              <a:gd name="T11" fmla="*/ 0 60000 65536"/>
              <a:gd name="T12" fmla="*/ 0 w 122"/>
              <a:gd name="T13" fmla="*/ 0 h 296"/>
              <a:gd name="T14" fmla="*/ 122 w 122"/>
              <a:gd name="T15" fmla="*/ 296 h 296"/>
            </a:gdLst>
            <a:ahLst/>
            <a:cxnLst>
              <a:cxn ang="T8">
                <a:pos x="T0" y="T1"/>
              </a:cxn>
              <a:cxn ang="T9">
                <a:pos x="T2" y="T3"/>
              </a:cxn>
              <a:cxn ang="T10">
                <a:pos x="T4" y="T5"/>
              </a:cxn>
              <a:cxn ang="T11">
                <a:pos x="T6" y="T7"/>
              </a:cxn>
            </a:cxnLst>
            <a:rect l="T12" t="T13" r="T14" b="T15"/>
            <a:pathLst>
              <a:path w="122" h="296">
                <a:moveTo>
                  <a:pt x="122" y="0"/>
                </a:moveTo>
                <a:cubicBezTo>
                  <a:pt x="77" y="29"/>
                  <a:pt x="76" y="73"/>
                  <a:pt x="48" y="114"/>
                </a:cubicBezTo>
                <a:cubicBezTo>
                  <a:pt x="34" y="135"/>
                  <a:pt x="17" y="151"/>
                  <a:pt x="8" y="176"/>
                </a:cubicBezTo>
                <a:cubicBezTo>
                  <a:pt x="0" y="254"/>
                  <a:pt x="2" y="214"/>
                  <a:pt x="2" y="296"/>
                </a:cubicBezTo>
              </a:path>
            </a:pathLst>
          </a:custGeom>
          <a:noFill/>
          <a:ln w="9525" cap="flat" cmpd="sng">
            <a:solidFill>
              <a:schemeClr val="tx1"/>
            </a:solidFill>
            <a:prstDash val="solid"/>
            <a:round/>
            <a:headEnd type="none" w="med" len="med"/>
            <a:tailEnd type="none" w="med" len="med"/>
          </a:ln>
        </p:spPr>
        <p:txBody>
          <a:bodyPr lIns="0" tIns="0" rIns="0" bIns="0"/>
          <a:lstStyle/>
          <a:p>
            <a:endParaRPr lang="en-US"/>
          </a:p>
        </p:txBody>
      </p:sp>
      <p:pic>
        <p:nvPicPr>
          <p:cNvPr id="2130" name="Picture 100" descr="generic_computer_w_display"/>
          <p:cNvPicPr>
            <a:picLocks noChangeAspect="1" noChangeArrowheads="1"/>
          </p:cNvPicPr>
          <p:nvPr/>
        </p:nvPicPr>
        <p:blipFill>
          <a:blip r:embed="rId12" cstate="print"/>
          <a:srcRect/>
          <a:stretch>
            <a:fillRect/>
          </a:stretch>
        </p:blipFill>
        <p:spPr bwMode="auto">
          <a:xfrm>
            <a:off x="4110038" y="2195513"/>
            <a:ext cx="762000" cy="595312"/>
          </a:xfrm>
          <a:prstGeom prst="rect">
            <a:avLst/>
          </a:prstGeom>
          <a:noFill/>
          <a:ln w="9525">
            <a:noFill/>
            <a:miter lim="800000"/>
            <a:headEnd/>
            <a:tailEnd/>
          </a:ln>
        </p:spPr>
      </p:pic>
      <p:sp>
        <p:nvSpPr>
          <p:cNvPr id="84" name="Text Box 11"/>
          <p:cNvSpPr txBox="1">
            <a:spLocks noChangeArrowheads="1"/>
          </p:cNvSpPr>
          <p:nvPr/>
        </p:nvSpPr>
        <p:spPr bwMode="auto">
          <a:xfrm>
            <a:off x="4528003" y="1625600"/>
            <a:ext cx="1248682" cy="261610"/>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Access Control</a:t>
            </a:r>
            <a:endParaRPr lang="en-US" sz="1100" dirty="0">
              <a:solidFill>
                <a:schemeClr val="tx2"/>
              </a:solidFill>
              <a:latin typeface="+mj-lt"/>
            </a:endParaRPr>
          </a:p>
        </p:txBody>
      </p:sp>
      <p:sp>
        <p:nvSpPr>
          <p:cNvPr id="85" name="Text Box 11"/>
          <p:cNvSpPr txBox="1">
            <a:spLocks noChangeArrowheads="1"/>
          </p:cNvSpPr>
          <p:nvPr/>
        </p:nvSpPr>
        <p:spPr bwMode="auto">
          <a:xfrm>
            <a:off x="4549775" y="3374571"/>
            <a:ext cx="1248682" cy="261610"/>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Write Protection</a:t>
            </a:r>
            <a:endParaRPr lang="en-US" sz="1100" dirty="0">
              <a:solidFill>
                <a:schemeClr val="tx2"/>
              </a:solidFill>
              <a:latin typeface="+mj-lt"/>
            </a:endParaRPr>
          </a:p>
        </p:txBody>
      </p:sp>
      <p:sp>
        <p:nvSpPr>
          <p:cNvPr id="86" name="Text Box 11"/>
          <p:cNvSpPr txBox="1">
            <a:spLocks noChangeArrowheads="1"/>
          </p:cNvSpPr>
          <p:nvPr/>
        </p:nvSpPr>
        <p:spPr bwMode="auto">
          <a:xfrm>
            <a:off x="7111999" y="1640115"/>
            <a:ext cx="1654629" cy="261610"/>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SIS Health Information</a:t>
            </a:r>
            <a:endParaRPr lang="en-US" sz="1100" dirty="0">
              <a:solidFill>
                <a:schemeClr val="tx2"/>
              </a:solidFill>
              <a:latin typeface="+mj-lt"/>
            </a:endParaRPr>
          </a:p>
        </p:txBody>
      </p:sp>
      <p:sp>
        <p:nvSpPr>
          <p:cNvPr id="87" name="Text Box 11"/>
          <p:cNvSpPr txBox="1">
            <a:spLocks noChangeArrowheads="1"/>
          </p:cNvSpPr>
          <p:nvPr/>
        </p:nvSpPr>
        <p:spPr bwMode="auto">
          <a:xfrm>
            <a:off x="2242457" y="1661886"/>
            <a:ext cx="2111829" cy="261610"/>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Safety Related Alarm &amp; Events</a:t>
            </a:r>
          </a:p>
        </p:txBody>
      </p:sp>
      <p:sp>
        <p:nvSpPr>
          <p:cNvPr id="88" name="Text Box 11"/>
          <p:cNvSpPr txBox="1">
            <a:spLocks noChangeArrowheads="1"/>
          </p:cNvSpPr>
          <p:nvPr/>
        </p:nvSpPr>
        <p:spPr bwMode="auto">
          <a:xfrm>
            <a:off x="215900" y="1400627"/>
            <a:ext cx="1888672" cy="515526"/>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Management of Change</a:t>
            </a:r>
          </a:p>
          <a:p>
            <a:pPr>
              <a:buNone/>
            </a:pPr>
            <a:r>
              <a:rPr lang="en-US" sz="1100" dirty="0" smtClean="0">
                <a:solidFill>
                  <a:schemeClr val="tx2"/>
                </a:solidFill>
                <a:latin typeface="+mj-lt"/>
              </a:rPr>
              <a:t>Audit Trail</a:t>
            </a:r>
            <a:endParaRPr lang="en-US" sz="1100" dirty="0">
              <a:solidFill>
                <a:schemeClr val="tx2"/>
              </a:solidFill>
              <a:latin typeface="+mj-lt"/>
            </a:endParaRPr>
          </a:p>
        </p:txBody>
      </p:sp>
      <p:sp>
        <p:nvSpPr>
          <p:cNvPr id="89" name="Text Box 11"/>
          <p:cNvSpPr txBox="1">
            <a:spLocks noChangeArrowheads="1"/>
          </p:cNvSpPr>
          <p:nvPr/>
        </p:nvSpPr>
        <p:spPr bwMode="auto">
          <a:xfrm>
            <a:off x="4310744" y="3933371"/>
            <a:ext cx="1669142" cy="261610"/>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Operation Confirmation</a:t>
            </a:r>
          </a:p>
        </p:txBody>
      </p:sp>
      <p:sp>
        <p:nvSpPr>
          <p:cNvPr id="90" name="Text Box 11"/>
          <p:cNvSpPr txBox="1">
            <a:spLocks noChangeArrowheads="1"/>
          </p:cNvSpPr>
          <p:nvPr/>
        </p:nvSpPr>
        <p:spPr bwMode="auto">
          <a:xfrm>
            <a:off x="1683656" y="6393541"/>
            <a:ext cx="5326743" cy="261610"/>
          </a:xfrm>
          <a:prstGeom prst="rect">
            <a:avLst/>
          </a:prstGeom>
          <a:noFill/>
          <a:ln w="9525">
            <a:noFill/>
            <a:miter lim="800000"/>
            <a:headEnd/>
            <a:tailEnd/>
          </a:ln>
        </p:spPr>
        <p:txBody>
          <a:bodyPr wrap="square">
            <a:spAutoFit/>
          </a:bodyPr>
          <a:lstStyle/>
          <a:p>
            <a:pPr>
              <a:buNone/>
            </a:pPr>
            <a:r>
              <a:rPr lang="en-US" sz="1100" dirty="0" smtClean="0">
                <a:solidFill>
                  <a:schemeClr val="tx1"/>
                </a:solidFill>
                <a:latin typeface="+mj-lt"/>
              </a:rPr>
              <a:t>Additional Information on TUV Cooperation Website  www.tuv-fs.com</a:t>
            </a:r>
          </a:p>
        </p:txBody>
      </p:sp>
      <p:sp>
        <p:nvSpPr>
          <p:cNvPr id="91" name="Text Box 11"/>
          <p:cNvSpPr txBox="1">
            <a:spLocks noChangeArrowheads="1"/>
          </p:cNvSpPr>
          <p:nvPr/>
        </p:nvSpPr>
        <p:spPr bwMode="auto">
          <a:xfrm>
            <a:off x="7133771" y="1328058"/>
            <a:ext cx="1654629" cy="261610"/>
          </a:xfrm>
          <a:prstGeom prst="rect">
            <a:avLst/>
          </a:prstGeom>
          <a:noFill/>
          <a:ln w="9525">
            <a:noFill/>
            <a:miter lim="800000"/>
            <a:headEnd/>
            <a:tailEnd/>
          </a:ln>
        </p:spPr>
        <p:txBody>
          <a:bodyPr wrap="square">
            <a:spAutoFit/>
          </a:bodyPr>
          <a:lstStyle/>
          <a:p>
            <a:pPr>
              <a:buNone/>
            </a:pPr>
            <a:r>
              <a:rPr lang="en-US" sz="1100" dirty="0" smtClean="0">
                <a:solidFill>
                  <a:schemeClr val="tx2"/>
                </a:solidFill>
                <a:latin typeface="+mj-lt"/>
              </a:rPr>
              <a:t>Bypass &amp; Override</a:t>
            </a:r>
            <a:endParaRPr lang="en-US" sz="1100"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 grpId="0" animBg="1"/>
      <p:bldP spid="2089" grpId="0" animBg="1"/>
      <p:bldP spid="84" grpId="0"/>
      <p:bldP spid="85" grpId="0"/>
      <p:bldP spid="86" grpId="0"/>
      <p:bldP spid="87" grpId="0"/>
      <p:bldP spid="88" grpId="0"/>
      <p:bldP spid="89" grpId="0"/>
      <p:bldP spid="90" grpId="0"/>
      <p:bldP spid="91" grpId="0"/>
    </p:bldLst>
  </p:timing>
</p:sld>
</file>

<file path=ppt/tags/tag1.xml><?xml version="1.0" encoding="utf-8"?>
<p:tagLst xmlns:a="http://schemas.openxmlformats.org/drawingml/2006/main" xmlns:r="http://schemas.openxmlformats.org/officeDocument/2006/relationships" xmlns:p="http://schemas.openxmlformats.org/presentationml/2006/main">
  <p:tag name="VARCOLOR" val="SPREcolor_red"/>
  <p:tag name="VARPPTTYPE" val="SPREpotSPRE"/>
  <p:tag name="VARPPTLANGSEL" val="SPREEnglish"/>
  <p:tag name="VARGRIDMODE" val="SPREgrid_none_value"/>
  <p:tag name="VARPOTVERSION" val="SPRE1.53"/>
  <p:tag name="VARLOGOSCHINDLER" val="SPRE-1"/>
  <p:tag name="VARLOGOATLAS" val="SPRE0"/>
  <p:tag name="VARLOGOASIA" val="SPRE"/>
  <p:tag name="VARPPTLANG" val="SPREEnglish"/>
  <p:tag name="VARPPTEDITORS_NAME" val="SPREStephanie Graf"/>
  <p:tag name="VARPPTKG" val="SPREMAN"/>
  <p:tag name="VARPPTDIVISION" val="SPRECorporate Communications"/>
  <p:tag name="VARPPTPLACE" val="SPREEbikon"/>
  <p:tag name="VARPPTDATE_CREATION" val="SPREMarch 11, 2008"/>
  <p:tag name="VARPPTPRESENTATION_ID" val="SPRE"/>
  <p:tag name="VARPPTSHOWPAGE_NUMBER" val="SPRE-1"/>
  <p:tag name="VARPPTCLOSING_TEXT" val="SPREThank you for your attention."/>
  <p:tag name="VARPPTSETUPPERFORMED" val="SPRETRUE"/>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VARTITLEIMAGE" val="SPREhorizontal"/>
  <p:tag name="VARSLIDECATEGORYID" val="SPREtitle"/>
  <p:tag name="VARSLIDEID" val="SPREtitle_slide_horizontal_picture"/>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e99f529-be82-4f29-be6e-dde936dbe36b"/>
</p:tagLst>
</file>

<file path=ppt/tags/tag4.xml><?xml version="1.0" encoding="utf-8"?>
<p:tagLst xmlns:a="http://schemas.openxmlformats.org/drawingml/2006/main" xmlns:r="http://schemas.openxmlformats.org/officeDocument/2006/relationships" xmlns:p="http://schemas.openxmlformats.org/presentationml/2006/main">
  <p:tag name="VARSLIDECATEGORYID" val="SPREtext"/>
  <p:tag name="VARSLIDEID" val="SPREcontent_text"/>
  <p:tag name="ARTICULATE_SLIDE_GUID" val="fb00a896-7327-4a70-b9b9-caee8ea3652a"/>
</p:tagLst>
</file>

<file path=ppt/theme/theme1.xml><?xml version="1.0" encoding="utf-8"?>
<a:theme xmlns:a="http://schemas.openxmlformats.org/drawingml/2006/main" name="Default Design">
  <a:themeElements>
    <a:clrScheme name="Default Design 4">
      <a:dk1>
        <a:srgbClr val="000000"/>
      </a:dk1>
      <a:lt1>
        <a:srgbClr val="FFFFFF"/>
      </a:lt1>
      <a:dk2>
        <a:srgbClr val="9A2801"/>
      </a:dk2>
      <a:lt2>
        <a:srgbClr val="666666"/>
      </a:lt2>
      <a:accent1>
        <a:srgbClr val="BF4500"/>
      </a:accent1>
      <a:accent2>
        <a:srgbClr val="FF6C00"/>
      </a:accent2>
      <a:accent3>
        <a:srgbClr val="FFFFFF"/>
      </a:accent3>
      <a:accent4>
        <a:srgbClr val="000000"/>
      </a:accent4>
      <a:accent5>
        <a:srgbClr val="DCB0AA"/>
      </a:accent5>
      <a:accent6>
        <a:srgbClr val="E76100"/>
      </a:accent6>
      <a:hlink>
        <a:srgbClr val="FDAC25"/>
      </a:hlink>
      <a:folHlink>
        <a:srgbClr val="9999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defRPr kumimoji="0" lang="de-CH"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defRPr kumimoji="0" lang="de-CH"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2897"/>
        </a:dk2>
        <a:lt2>
          <a:srgbClr val="666666"/>
        </a:lt2>
        <a:accent1>
          <a:srgbClr val="005ADE"/>
        </a:accent1>
        <a:accent2>
          <a:srgbClr val="0096EA"/>
        </a:accent2>
        <a:accent3>
          <a:srgbClr val="FFFFFF"/>
        </a:accent3>
        <a:accent4>
          <a:srgbClr val="000000"/>
        </a:accent4>
        <a:accent5>
          <a:srgbClr val="AAB5EC"/>
        </a:accent5>
        <a:accent6>
          <a:srgbClr val="0087D4"/>
        </a:accent6>
        <a:hlink>
          <a:srgbClr val="5BD8FF"/>
        </a:hlink>
        <a:folHlink>
          <a:srgbClr val="9999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84C07"/>
        </a:dk2>
        <a:lt2>
          <a:srgbClr val="666666"/>
        </a:lt2>
        <a:accent1>
          <a:srgbClr val="028208"/>
        </a:accent1>
        <a:accent2>
          <a:srgbClr val="3AB200"/>
        </a:accent2>
        <a:accent3>
          <a:srgbClr val="FFFFFF"/>
        </a:accent3>
        <a:accent4>
          <a:srgbClr val="000000"/>
        </a:accent4>
        <a:accent5>
          <a:srgbClr val="AAC1AA"/>
        </a:accent5>
        <a:accent6>
          <a:srgbClr val="34A100"/>
        </a:accent6>
        <a:hlink>
          <a:srgbClr val="98DB38"/>
        </a:hlink>
        <a:folHlink>
          <a:srgbClr val="9999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601F69"/>
        </a:dk2>
        <a:lt2>
          <a:srgbClr val="666666"/>
        </a:lt2>
        <a:accent1>
          <a:srgbClr val="904AB0"/>
        </a:accent1>
        <a:accent2>
          <a:srgbClr val="9868EF"/>
        </a:accent2>
        <a:accent3>
          <a:srgbClr val="FFFFFF"/>
        </a:accent3>
        <a:accent4>
          <a:srgbClr val="000000"/>
        </a:accent4>
        <a:accent5>
          <a:srgbClr val="C6B1D4"/>
        </a:accent5>
        <a:accent6>
          <a:srgbClr val="895ED9"/>
        </a:accent6>
        <a:hlink>
          <a:srgbClr val="B4A0E8"/>
        </a:hlink>
        <a:folHlink>
          <a:srgbClr val="999999"/>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A2801"/>
        </a:dk2>
        <a:lt2>
          <a:srgbClr val="666666"/>
        </a:lt2>
        <a:accent1>
          <a:srgbClr val="BF4500"/>
        </a:accent1>
        <a:accent2>
          <a:srgbClr val="FF6C00"/>
        </a:accent2>
        <a:accent3>
          <a:srgbClr val="FFFFFF"/>
        </a:accent3>
        <a:accent4>
          <a:srgbClr val="000000"/>
        </a:accent4>
        <a:accent5>
          <a:srgbClr val="DCB0AA"/>
        </a:accent5>
        <a:accent6>
          <a:srgbClr val="E76100"/>
        </a:accent6>
        <a:hlink>
          <a:srgbClr val="FDAC25"/>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2087</TotalTime>
  <Words>2049</Words>
  <Application>Microsoft Office PowerPoint</Application>
  <PresentationFormat>On-screen Show (4:3)</PresentationFormat>
  <Paragraphs>456</Paragraphs>
  <Slides>31</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Default Design</vt:lpstr>
      <vt:lpstr>Photo Editor Photo</vt:lpstr>
      <vt:lpstr>Visio</vt:lpstr>
      <vt:lpstr>Another look at Integrated Safety What is it again?</vt:lpstr>
      <vt:lpstr>Agenda</vt:lpstr>
      <vt:lpstr>Is about access to information…</vt:lpstr>
      <vt:lpstr>Seamlessly and in context</vt:lpstr>
      <vt:lpstr>From Independent Protection Layers (IPL)</vt:lpstr>
      <vt:lpstr>Functional and independent systems shouldn’t mean... </vt:lpstr>
      <vt:lpstr>Interface Control &amp; Safety System! Why ?</vt:lpstr>
      <vt:lpstr>What is an Interfaced Control &amp; Safety System?</vt:lpstr>
      <vt:lpstr>What are the requirements for such “Interface”? Integrated Control and Safety Systems (ICSS)</vt:lpstr>
      <vt:lpstr>IEC 61511 Part 1, 9.5.1   </vt:lpstr>
      <vt:lpstr>From IEC 61511 Part 2</vt:lpstr>
      <vt:lpstr>The Advantage of Integrated vs. Interfaced</vt:lpstr>
      <vt:lpstr>Security System Security And Embedded Firewalls</vt:lpstr>
      <vt:lpstr>Security Roles &amp; Responsibilities</vt:lpstr>
      <vt:lpstr>Built in familiarity...to minimize human error</vt:lpstr>
      <vt:lpstr>Systematic Capabilities</vt:lpstr>
      <vt:lpstr>Safety Layer Architectural design to meet target SIL requirements</vt:lpstr>
      <vt:lpstr>Certified Field Devices, what’s wrong with the old one? IEC61508 certification or “Proven in Use”</vt:lpstr>
      <vt:lpstr>Emerging Digital Fieldbus requires Certified systems, network, devices and final elements</vt:lpstr>
      <vt:lpstr>HART and Asset Management/Asset Integrity Partial Valve Stroke example</vt:lpstr>
      <vt:lpstr>What are the benefits of ICSS to Operations? Better response to abnormal conditions</vt:lpstr>
      <vt:lpstr>Thanks to a Common Operation Environment… …Operator can take timely action</vt:lpstr>
      <vt:lpstr>More Efficient and Effective Troubleshooting Safety relevant information is readily available</vt:lpstr>
      <vt:lpstr>It’s all about safe operations…</vt:lpstr>
      <vt:lpstr>What about safety standards?</vt:lpstr>
      <vt:lpstr>Are ICSS Good, Bad or Ugly? Advantages and Challenges</vt:lpstr>
      <vt:lpstr>Engineering Responsibilities Competence</vt:lpstr>
      <vt:lpstr>Looking for design and implementation guidelines? Safety Lifecycle and Functional Safety Management</vt:lpstr>
      <vt:lpstr>Total Safety Offering</vt:lpstr>
      <vt:lpstr>Conclusion </vt:lpstr>
      <vt:lpstr>Slide 31</vt:lpstr>
    </vt:vector>
  </TitlesOfParts>
  <Company>ABB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Power and productivity for a new world</dc:subject>
  <dc:creator>Checked by PowerPraesentationen.de</dc:creator>
  <cp:lastModifiedBy>USLUDUR</cp:lastModifiedBy>
  <cp:revision>1548</cp:revision>
  <cp:lastPrinted>2008-04-24T12:01:34Z</cp:lastPrinted>
  <dcterms:created xsi:type="dcterms:W3CDTF">2006-01-16T13:05:46Z</dcterms:created>
  <dcterms:modified xsi:type="dcterms:W3CDTF">2011-11-21T18:43:25Z</dcterms:modified>
</cp:coreProperties>
</file>