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7993" r:id="rId2"/>
    <p:sldId id="7994" r:id="rId3"/>
    <p:sldId id="8043" r:id="rId4"/>
    <p:sldId id="8041" r:id="rId5"/>
    <p:sldId id="8065" r:id="rId6"/>
    <p:sldId id="8048" r:id="rId7"/>
    <p:sldId id="8049" r:id="rId8"/>
    <p:sldId id="8050" r:id="rId9"/>
    <p:sldId id="8051" r:id="rId10"/>
    <p:sldId id="8052" r:id="rId11"/>
    <p:sldId id="8053" r:id="rId12"/>
    <p:sldId id="8054" r:id="rId13"/>
    <p:sldId id="8055" r:id="rId14"/>
    <p:sldId id="8056" r:id="rId15"/>
    <p:sldId id="8057" r:id="rId16"/>
    <p:sldId id="8058" r:id="rId17"/>
    <p:sldId id="8059" r:id="rId18"/>
    <p:sldId id="8060" r:id="rId19"/>
    <p:sldId id="8061" r:id="rId20"/>
    <p:sldId id="8062" r:id="rId21"/>
    <p:sldId id="8063" r:id="rId22"/>
    <p:sldId id="8064" r:id="rId23"/>
    <p:sldId id="8066" r:id="rId24"/>
    <p:sldId id="79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s" id="{3C450722-6E29-45EA-A2AA-8E43C422AFB4}">
          <p14:sldIdLst>
            <p14:sldId id="7993"/>
          </p14:sldIdLst>
        </p14:section>
        <p14:section name="Opening slides" id="{D933B404-70F0-4710-BE9C-F799CD09B2DF}">
          <p14:sldIdLst>
            <p14:sldId id="7994"/>
            <p14:sldId id="8043"/>
          </p14:sldIdLst>
        </p14:section>
        <p14:section name="Section dividers" id="{AFDF703F-834B-4B3D-9CC6-444339C6EA10}">
          <p14:sldIdLst>
            <p14:sldId id="8041"/>
          </p14:sldIdLst>
        </p14:section>
        <p14:section name="Slide examples" id="{4C378FE2-610E-42A9-972D-A80CE439FC3D}">
          <p14:sldIdLst>
            <p14:sldId id="8065"/>
            <p14:sldId id="8048"/>
            <p14:sldId id="8049"/>
            <p14:sldId id="8050"/>
            <p14:sldId id="8051"/>
            <p14:sldId id="8052"/>
            <p14:sldId id="8053"/>
            <p14:sldId id="8054"/>
            <p14:sldId id="8055"/>
            <p14:sldId id="8056"/>
            <p14:sldId id="8057"/>
            <p14:sldId id="8058"/>
            <p14:sldId id="8059"/>
            <p14:sldId id="8060"/>
            <p14:sldId id="8061"/>
            <p14:sldId id="8062"/>
            <p14:sldId id="8063"/>
            <p14:sldId id="8064"/>
            <p14:sldId id="8066"/>
            <p14:sldId id="79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9E0000"/>
    <a:srgbClr val="B5000B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D92091-55F6-46FD-959A-6D218399F5EA}" v="3" dt="2022-05-20T18:50:47.362"/>
  </p1510:revLst>
</p1510:revInfo>
</file>

<file path=ppt/tableStyles.xml><?xml version="1.0" encoding="utf-8"?>
<a:tblStyleLst xmlns:a="http://schemas.openxmlformats.org/drawingml/2006/main" def="{773F8A54-F971-430D-9108-034FE38666E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30000" cmpd="sng">
              <a:solidFill>
                <a:schemeClr val="dk1"/>
              </a:solidFill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50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firstCol>
    <a:lastRow>
      <a:tcTxStyle b="off">
        <a:fontRef idx="minor">
          <a:prstClr val="black"/>
        </a:fontRef>
        <a:schemeClr val="dk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93" autoAdjust="0"/>
    <p:restoredTop sz="95189" autoAdjust="0"/>
  </p:normalViewPr>
  <p:slideViewPr>
    <p:cSldViewPr snapToGrid="0" snapToObjects="1" showGuides="1">
      <p:cViewPr varScale="1">
        <p:scale>
          <a:sx n="120" d="100"/>
          <a:sy n="120" d="100"/>
        </p:scale>
        <p:origin x="84" y="204"/>
      </p:cViewPr>
      <p:guideLst/>
    </p:cSldViewPr>
  </p:slideViewPr>
  <p:outlineViewPr>
    <p:cViewPr>
      <p:scale>
        <a:sx n="33" d="100"/>
        <a:sy n="33" d="100"/>
      </p:scale>
      <p:origin x="0" y="-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-380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5/23/2022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‹#›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7B9B1A6A-6BBE-4409-8C9E-DA0703379151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3822" y="685800"/>
            <a:ext cx="6096000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3A94E69C-C28A-4BE6-BE89-71D8FB2035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: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460BE94-7991-405E-B930-0F942865A5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F622D-52F4-4D6B-8A63-50559C741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49725"/>
            <a:ext cx="5616575" cy="2087564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9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0: Title + Six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5B2290-A7EC-4C2B-823B-3C7038E4D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9EA5915-E115-4E7F-811B-14FCCAA277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6" y="2708275"/>
            <a:ext cx="1655568" cy="3529013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19E0009-2946-46D8-8AC8-98A2E48E99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52078" y="2708275"/>
            <a:ext cx="1655568" cy="3529013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535910F-A67D-4D89-AED6-9451EB43BC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6170" y="2708275"/>
            <a:ext cx="1655568" cy="3529013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BC50932-B40A-4483-B209-910B41A7AB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40262" y="2708275"/>
            <a:ext cx="1655568" cy="3529013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C383889-1028-404B-98DC-B44BD085E1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84354" y="2708275"/>
            <a:ext cx="1655568" cy="3529013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1A22999-6DB7-46FE-BFE0-6E2602F538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128445" y="2708275"/>
            <a:ext cx="1655568" cy="3529013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4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1: Title + Eigh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64F64D9-83D8-4420-A160-63655E66D8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6" y="2708275"/>
            <a:ext cx="1295402" cy="3529013"/>
          </a:xfrm>
        </p:spPr>
        <p:txBody>
          <a:bodyPr lIns="0" tIns="0" rIns="0" bIns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2770DF7-6D00-4143-B2FB-018C43E238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48075" y="2708275"/>
            <a:ext cx="1295402" cy="3529013"/>
          </a:xfrm>
        </p:spPr>
        <p:txBody>
          <a:bodyPr lIns="0" tIns="0" rIns="0" bIns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4850CF9-B7EB-4394-B373-E1803C0020E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88164" y="2708275"/>
            <a:ext cx="1295402" cy="3529013"/>
          </a:xfrm>
        </p:spPr>
        <p:txBody>
          <a:bodyPr lIns="0" tIns="0" rIns="0" bIns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79746FF-B437-4D0E-A401-D3DA3B5149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28253" y="2708275"/>
            <a:ext cx="1295402" cy="3529013"/>
          </a:xfrm>
        </p:spPr>
        <p:txBody>
          <a:bodyPr lIns="0" tIns="0" rIns="0" bIns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14DC24E-593F-49D0-9BA2-57302549B2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68342" y="2708275"/>
            <a:ext cx="1295402" cy="3529013"/>
          </a:xfrm>
        </p:spPr>
        <p:txBody>
          <a:bodyPr lIns="0" tIns="0" rIns="0" bIns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C536652-8115-4B7F-B5AA-9DDFDE6F37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08431" y="2708275"/>
            <a:ext cx="1295402" cy="3529013"/>
          </a:xfrm>
        </p:spPr>
        <p:txBody>
          <a:bodyPr lIns="0" tIns="0" rIns="0" bIns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58473CF-B26A-44A1-9F6B-4DECD08B06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48520" y="2708275"/>
            <a:ext cx="1295402" cy="3529013"/>
          </a:xfrm>
        </p:spPr>
        <p:txBody>
          <a:bodyPr lIns="0" tIns="0" rIns="0" bIns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619346F-D84C-4B4F-A74C-FE7F8629B4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488611" y="2708275"/>
            <a:ext cx="1295402" cy="3529013"/>
          </a:xfrm>
        </p:spPr>
        <p:txBody>
          <a:bodyPr lIns="0" tIns="0" rIns="0" bIns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99CFA328-94C9-41CB-AE03-3C852F46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22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2: Title +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146C20B-9540-45A4-B2E4-08223191E7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8" y="0"/>
            <a:ext cx="6024562" cy="6858000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94DEC4-72B6-4929-A8E2-6BE822763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0350"/>
            <a:ext cx="4967287" cy="1655763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36BF31A-4534-4708-9A77-5306B99AA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2708275"/>
            <a:ext cx="4967288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3: Title + Text +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1910A24-55AA-4DC8-BF8F-7376BCA121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7713" y="0"/>
            <a:ext cx="8904287" cy="6858000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C8D83F0-7F26-4942-AF93-C8E5D8BD46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2708275"/>
            <a:ext cx="2735263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9DA1A7-1737-4E6C-A8A2-4B8D8D9F8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0350"/>
            <a:ext cx="2735262" cy="1655763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893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4: Title + Text +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981AAC-8C9A-4986-A0CB-55439B9EA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0350"/>
            <a:ext cx="3527425" cy="1655763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B727D16-BAB2-45C8-BFD2-C4AF3D3481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2708275"/>
            <a:ext cx="3527426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8D91FCF-8CBE-45B6-A55A-1A5AFC7A27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08888" y="0"/>
            <a:ext cx="4583111" cy="6858000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AF68461-59C9-4A7E-8FEE-06C646CB2A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27576" y="0"/>
            <a:ext cx="2736849" cy="3357563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B71E211-0295-4D40-A071-9723312FD5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27576" y="3500438"/>
            <a:ext cx="2736849" cy="3357563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691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5: 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3F2FFB8-BF10-40BF-85C1-2F201BC440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87713" y="0"/>
            <a:ext cx="5616575" cy="6858000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F9CEC19-7453-43B9-94B4-D3F97F3DAC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3143250" cy="3357563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28C01EE-6BAE-4EB1-90F0-474F0CDC2F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" y="3501008"/>
            <a:ext cx="3143250" cy="3357563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F805906F-23D2-4D2F-B549-CFFBBBECB5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48750" y="0"/>
            <a:ext cx="3143250" cy="3357563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2A023B8-6816-4B41-9A2C-550CC758738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048750" y="3501008"/>
            <a:ext cx="3143250" cy="3357563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5643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6: Six peo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359E8-9BC7-474C-9CA3-A4595B32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71" y="2725332"/>
            <a:ext cx="3363912" cy="1655763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D18EED5A-1A6E-4D48-ADAE-7E48B03858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2998" y="1057276"/>
            <a:ext cx="1663983" cy="166398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26672184-650B-4534-A27A-EABC3160CF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00683" y="1057276"/>
            <a:ext cx="1663983" cy="166398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3B5EA17F-6FC5-4D93-8ADB-17D729E3B2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5313" y="1057276"/>
            <a:ext cx="1663983" cy="166398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BCB1970D-86A5-4D41-A5A7-02181862DF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05313" y="2854326"/>
            <a:ext cx="2162175" cy="192388"/>
          </a:xfrm>
        </p:spPr>
        <p:txBody>
          <a:bodyPr lIns="0" tIns="0" rIns="0" bIns="0"/>
          <a:lstStyle>
            <a:lvl1pPr>
              <a:defRPr b="1"/>
            </a:lvl1pPr>
          </a:lstStyle>
          <a:p>
            <a:pPr lvl="0"/>
            <a:r>
              <a:rPr lang="pl-PL" dirty="0"/>
              <a:t>Name Surname</a:t>
            </a:r>
            <a:endParaRPr lang="en-US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E87A66FC-B295-4388-ADD7-2AC4D9B9BF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5313" y="3072795"/>
            <a:ext cx="2162175" cy="40600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pl-PL" dirty="0"/>
              <a:t>Position</a:t>
            </a:r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941FCE0D-8022-4C94-8D54-18827DFAE7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2998" y="2854326"/>
            <a:ext cx="2162175" cy="192388"/>
          </a:xfrm>
        </p:spPr>
        <p:txBody>
          <a:bodyPr lIns="0" tIns="0" rIns="0" bIns="0"/>
          <a:lstStyle>
            <a:lvl1pPr>
              <a:defRPr b="1"/>
            </a:lvl1pPr>
          </a:lstStyle>
          <a:p>
            <a:pPr lvl="0"/>
            <a:r>
              <a:rPr lang="pl-PL" dirty="0"/>
              <a:t>Name Surname</a:t>
            </a:r>
            <a:endParaRPr lang="en-US" dirty="0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FF8FA6C3-9706-4E86-AA7A-2979138DAC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2998" y="3072795"/>
            <a:ext cx="2162175" cy="40600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pl-PL" dirty="0"/>
              <a:t>Position</a:t>
            </a:r>
            <a:endParaRPr lang="en-US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F9802F3D-4AE5-4EA0-AF7A-E63F876C1C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00683" y="2854326"/>
            <a:ext cx="2162175" cy="192388"/>
          </a:xfrm>
        </p:spPr>
        <p:txBody>
          <a:bodyPr lIns="0" tIns="0" rIns="0" bIns="0"/>
          <a:lstStyle>
            <a:lvl1pPr>
              <a:defRPr b="1"/>
            </a:lvl1pPr>
          </a:lstStyle>
          <a:p>
            <a:pPr lvl="0"/>
            <a:r>
              <a:rPr lang="pl-PL" dirty="0"/>
              <a:t>Name Surname</a:t>
            </a:r>
            <a:endParaRPr lang="en-US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2FD5B8D6-5CE0-4F28-841A-F224F4496D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00683" y="3072795"/>
            <a:ext cx="2162175" cy="40600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pl-PL" dirty="0"/>
              <a:t>Position</a:t>
            </a:r>
            <a:endParaRPr 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ADAC7C16-EA23-4689-B3DB-83C3B90BCFC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01694" y="3810290"/>
            <a:ext cx="1663983" cy="166398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534B3D6-ACCF-4800-9346-57956A33990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99379" y="3810290"/>
            <a:ext cx="1663983" cy="166398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2A92749E-F0B7-4140-97B7-EE51D3FE16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04009" y="3810290"/>
            <a:ext cx="1663983" cy="166398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8C3556D1-245B-4086-9413-059F2DD075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04009" y="5607340"/>
            <a:ext cx="2162175" cy="192388"/>
          </a:xfrm>
        </p:spPr>
        <p:txBody>
          <a:bodyPr lIns="0" tIns="0" rIns="0" bIns="0"/>
          <a:lstStyle>
            <a:lvl1pPr>
              <a:defRPr b="1"/>
            </a:lvl1pPr>
          </a:lstStyle>
          <a:p>
            <a:pPr lvl="0"/>
            <a:r>
              <a:rPr lang="pl-PL" dirty="0"/>
              <a:t>Name Surname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37C48B7D-907A-4CA7-B894-A124EB0980A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04009" y="5825809"/>
            <a:ext cx="2162175" cy="40600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pl-PL" dirty="0"/>
              <a:t>Position</a:t>
            </a:r>
            <a:endParaRPr lang="en-US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04D7775C-AA37-4561-BFC8-F632A781CC9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01694" y="5607340"/>
            <a:ext cx="2162175" cy="192388"/>
          </a:xfrm>
        </p:spPr>
        <p:txBody>
          <a:bodyPr lIns="0" tIns="0" rIns="0" bIns="0"/>
          <a:lstStyle>
            <a:lvl1pPr>
              <a:defRPr b="1"/>
            </a:lvl1pPr>
          </a:lstStyle>
          <a:p>
            <a:pPr lvl="0"/>
            <a:r>
              <a:rPr lang="pl-PL" dirty="0"/>
              <a:t>Name Surname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3132B1DF-E106-4D6E-997F-82217FC175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01694" y="5825809"/>
            <a:ext cx="2162175" cy="40600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pl-PL" dirty="0"/>
              <a:t>Position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C47A7BC-4956-498C-8853-566FE24630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99379" y="5607340"/>
            <a:ext cx="2162175" cy="192388"/>
          </a:xfrm>
        </p:spPr>
        <p:txBody>
          <a:bodyPr lIns="0" tIns="0" rIns="0" bIns="0"/>
          <a:lstStyle>
            <a:lvl1pPr>
              <a:defRPr b="1"/>
            </a:lvl1pPr>
          </a:lstStyle>
          <a:p>
            <a:pPr lvl="0"/>
            <a:r>
              <a:rPr lang="pl-PL" dirty="0"/>
              <a:t>Name Surname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B8D709D-91A8-40BA-8004-CDE7166482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99379" y="5825809"/>
            <a:ext cx="2162175" cy="40600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pl-PL" dirty="0"/>
              <a:t>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7: Two peo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74F4228F-DA83-4E29-B1D3-5FEA524289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5313" y="2387336"/>
            <a:ext cx="2444708" cy="2444709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8D0E5EDC-3820-4C62-B598-F96086FE6F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05313" y="4965110"/>
            <a:ext cx="3107617" cy="275625"/>
          </a:xfrm>
        </p:spPr>
        <p:txBody>
          <a:bodyPr lIns="0" tIns="0" rIns="0" bIns="0"/>
          <a:lstStyle>
            <a:lvl1pPr>
              <a:defRPr sz="1800" b="1"/>
            </a:lvl1pPr>
          </a:lstStyle>
          <a:p>
            <a:pPr lvl="0"/>
            <a:r>
              <a:rPr lang="pl-PL" dirty="0"/>
              <a:t>Name Surname</a:t>
            </a:r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F279F412-5ACB-4BEA-8004-605930E3A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5313" y="5240736"/>
            <a:ext cx="3107617" cy="569514"/>
          </a:xfrm>
        </p:spPr>
        <p:txBody>
          <a:bodyPr lIns="0" tIns="0" rIns="0" bIns="0"/>
          <a:lstStyle>
            <a:lvl1pPr>
              <a:defRPr sz="1800"/>
            </a:lvl1pPr>
          </a:lstStyle>
          <a:p>
            <a:pPr lvl="0"/>
            <a:r>
              <a:rPr lang="pl-PL" dirty="0"/>
              <a:t>Position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76A81-8F72-4984-B539-091A8A04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2725200"/>
            <a:ext cx="3362400" cy="1655763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92B4F949-DCA1-4AD5-BEBD-6EB12C13A1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86209" y="2387336"/>
            <a:ext cx="2444708" cy="2444709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441B7C3E-C7A5-4087-869A-CAC613A4C1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6209" y="4965110"/>
            <a:ext cx="3107617" cy="275625"/>
          </a:xfrm>
        </p:spPr>
        <p:txBody>
          <a:bodyPr lIns="0" tIns="0" rIns="0" bIns="0"/>
          <a:lstStyle>
            <a:lvl1pPr>
              <a:defRPr sz="1800" b="1"/>
            </a:lvl1pPr>
          </a:lstStyle>
          <a:p>
            <a:pPr lvl="0"/>
            <a:r>
              <a:rPr lang="pl-PL" dirty="0"/>
              <a:t>Name Surname</a:t>
            </a:r>
            <a:endParaRPr lang="en-US" dirty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48F23A32-BF0D-49D2-9A27-A4192F5C59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6209" y="5240736"/>
            <a:ext cx="3107617" cy="569514"/>
          </a:xfrm>
        </p:spPr>
        <p:txBody>
          <a:bodyPr lIns="0" tIns="0" rIns="0" bIns="0"/>
          <a:lstStyle>
            <a:lvl1pPr>
              <a:defRPr sz="1800"/>
            </a:lvl1pPr>
          </a:lstStyle>
          <a:p>
            <a:pPr lvl="0"/>
            <a:r>
              <a:rPr lang="pl-PL" dirty="0"/>
              <a:t>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8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87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9: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>
            <a:extLst>
              <a:ext uri="{FF2B5EF4-FFF2-40B4-BE49-F238E27FC236}">
                <a16:creationId xmlns:a16="http://schemas.microsoft.com/office/drawing/2014/main" id="{DCF4B799-8304-4607-AEE8-687B7D9019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7616" y="2793573"/>
            <a:ext cx="3296776" cy="1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2: Picture +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460BE94-7991-405E-B930-0F942865A5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F622D-52F4-4D6B-8A63-50559C741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268413"/>
            <a:ext cx="4968875" cy="4320827"/>
          </a:xfrm>
        </p:spPr>
        <p:txBody>
          <a:bodyPr lIns="0" tIns="0" rIns="0" bIns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4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3: Picture +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460BE94-7991-405E-B930-0F942865A5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F622D-52F4-4D6B-8A63-50559C741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562" y="1268413"/>
            <a:ext cx="4968875" cy="4320827"/>
          </a:xfrm>
        </p:spPr>
        <p:txBody>
          <a:bodyPr lIns="0" tIns="0" rIns="0" bIns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A28DE06-A6A7-4F5C-97B3-D72AD83A43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539849" y="476672"/>
            <a:ext cx="4619625" cy="6858000"/>
          </a:xfrm>
        </p:spPr>
        <p:txBody>
          <a:bodyPr lIns="0" tIns="0" rIns="0" bIns="0" anchor="ctr"/>
          <a:lstStyle>
            <a:lvl1pPr algn="l">
              <a:defRPr sz="70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3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4: Text + Numbers + Backgroun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C1E8DC6-B959-4206-82F8-03DBB90914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01111" y="476672"/>
            <a:ext cx="4619625" cy="6858000"/>
          </a:xfrm>
        </p:spPr>
        <p:txBody>
          <a:bodyPr lIns="0" tIns="0" rIns="0" bIns="0" anchor="ctr"/>
          <a:lstStyle>
            <a:lvl1pPr algn="l">
              <a:defRPr sz="70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C5E2514-3BCE-43ED-9E8B-E260AD6971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126" y="620712"/>
            <a:ext cx="1300262" cy="5616575"/>
          </a:xfrm>
        </p:spPr>
        <p:txBody>
          <a:bodyPr lIns="0" tIns="0" rIns="0" bIns="0" anchor="ctr"/>
          <a:lstStyle>
            <a:lvl1pPr algn="r">
              <a:spcBef>
                <a:spcPts val="1800"/>
              </a:spcBef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  <a:p>
            <a:pPr lvl="0"/>
            <a:r>
              <a:rPr lang="pl-PL" dirty="0"/>
              <a:t>02.</a:t>
            </a:r>
          </a:p>
          <a:p>
            <a:pPr lvl="0"/>
            <a:r>
              <a:rPr lang="pl-PL" dirty="0"/>
              <a:t>03.</a:t>
            </a:r>
          </a:p>
          <a:p>
            <a:pPr lvl="0"/>
            <a:r>
              <a:rPr lang="pl-PL" dirty="0"/>
              <a:t>04.</a:t>
            </a:r>
          </a:p>
          <a:p>
            <a:pPr lvl="0"/>
            <a:r>
              <a:rPr lang="pl-PL" dirty="0"/>
              <a:t>05.</a:t>
            </a:r>
          </a:p>
          <a:p>
            <a:pPr lvl="0"/>
            <a:r>
              <a:rPr lang="pl-PL" dirty="0"/>
              <a:t>06.</a:t>
            </a:r>
          </a:p>
          <a:p>
            <a:pPr lvl="0"/>
            <a:r>
              <a:rPr lang="pl-PL" dirty="0"/>
              <a:t>07.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6EB2B13-9309-45B7-BB56-31EA2A1BD9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19536" y="620713"/>
            <a:ext cx="8424614" cy="5616575"/>
          </a:xfrm>
        </p:spPr>
        <p:txBody>
          <a:bodyPr lIns="0" tIns="0" rIns="0" bIns="0" anchor="ctr"/>
          <a:lstStyle>
            <a:lvl1pPr marL="0" marR="0" indent="0" algn="l" defTabSz="914491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95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5: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B0F7308-9015-463D-BAEC-5770C69EA5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2708275"/>
            <a:ext cx="11376644" cy="352903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D5D19C-1BEC-4BCB-9DD0-3C3D7A11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6: Title +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B0F7308-9015-463D-BAEC-5770C69EA5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2708275"/>
            <a:ext cx="11376644" cy="3529037"/>
          </a:xfrm>
        </p:spPr>
        <p:txBody>
          <a:bodyPr lIns="0" tIns="0" rIns="0" bIns="0" numCol="2" spcCol="72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D5D19C-1BEC-4BCB-9DD0-3C3D7A11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114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7: Title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5FB9F-3627-4CC2-BC1D-C3F99C981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77223-FA5D-4A4C-A589-94A17ED8AC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2708275"/>
            <a:ext cx="5327974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C8BF275-645A-460D-B90B-B83B1CE8F2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657" y="2708275"/>
            <a:ext cx="5327975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65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8: Title +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77223-FA5D-4A4C-A589-94A17ED8AC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5" y="2708275"/>
            <a:ext cx="3528000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3EA473-A88E-4FB6-8A38-49E942411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6B11273-C20B-430B-95C8-3871129872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31999" y="2708275"/>
            <a:ext cx="3528000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BA04C2B-94A3-4A2A-8233-57C4DAF8B3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6013" y="2708275"/>
            <a:ext cx="3528000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9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9: Title +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8EBD8B0-311D-4AB7-ABE1-8A67D00BC9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5" y="2708275"/>
            <a:ext cx="2519663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FFA9611-85BA-4959-91F3-F276279462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60107" y="2708275"/>
            <a:ext cx="2519663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F2CADBF-8104-4F08-BF7B-1091CC83A3C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12229" y="2708275"/>
            <a:ext cx="2519663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B322BA7-057A-4F30-8C93-9F240B5793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64350" y="2708275"/>
            <a:ext cx="2519663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09661C-7A32-45A7-88F7-975702673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89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07988" y="260350"/>
            <a:ext cx="11376644" cy="16557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07988" y="2708275"/>
            <a:ext cx="11376644" cy="35290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32" r:id="rId3"/>
    <p:sldLayoutId id="2147483733" r:id="rId4"/>
    <p:sldLayoutId id="2147483713" r:id="rId5"/>
    <p:sldLayoutId id="2147483728" r:id="rId6"/>
    <p:sldLayoutId id="2147483725" r:id="rId7"/>
    <p:sldLayoutId id="2147483724" r:id="rId8"/>
    <p:sldLayoutId id="2147483721" r:id="rId9"/>
    <p:sldLayoutId id="2147483722" r:id="rId10"/>
    <p:sldLayoutId id="2147483720" r:id="rId11"/>
    <p:sldLayoutId id="2147483715" r:id="rId12"/>
    <p:sldLayoutId id="2147483716" r:id="rId13"/>
    <p:sldLayoutId id="2147483717" r:id="rId14"/>
    <p:sldLayoutId id="2147483719" r:id="rId15"/>
    <p:sldLayoutId id="2147483730" r:id="rId16"/>
    <p:sldLayoutId id="2147483731" r:id="rId17"/>
    <p:sldLayoutId id="2147483718" r:id="rId18"/>
    <p:sldLayoutId id="2147483726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18" indent="-180018" algn="l" defTabSz="914491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9144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0" algn="l" defTabSz="9144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algn="l" defTabSz="9144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l" defTabSz="9144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l" defTabSz="9144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l" defTabSz="9144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l" defTabSz="9144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l" defTabSz="9144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orient="horz" pos="4020" userDrawn="1">
          <p15:clr>
            <a:srgbClr val="F26B43"/>
          </p15:clr>
        </p15:guide>
        <p15:guide id="5" pos="2071" userDrawn="1">
          <p15:clr>
            <a:srgbClr val="F26B43"/>
          </p15:clr>
        </p15:guide>
        <p15:guide id="7" orient="horz" pos="1298" userDrawn="1">
          <p15:clr>
            <a:srgbClr val="F26B43"/>
          </p15:clr>
        </p15:guide>
        <p15:guide id="8" pos="2887" userDrawn="1">
          <p15:clr>
            <a:srgbClr val="F26B43"/>
          </p15:clr>
        </p15:guide>
        <p15:guide id="9" pos="1164" userDrawn="1">
          <p15:clr>
            <a:srgbClr val="F26B43"/>
          </p15:clr>
        </p15:guide>
        <p15:guide id="10" orient="horz" pos="300" userDrawn="1">
          <p15:clr>
            <a:srgbClr val="F26B43"/>
          </p15:clr>
        </p15:guide>
        <p15:guide id="11" orient="horz" pos="1207" userDrawn="1">
          <p15:clr>
            <a:srgbClr val="F26B43"/>
          </p15:clr>
        </p15:guide>
        <p15:guide id="12" pos="4702" userDrawn="1">
          <p15:clr>
            <a:srgbClr val="F26B43"/>
          </p15:clr>
        </p15:guide>
        <p15:guide id="13" pos="2978" userDrawn="1">
          <p15:clr>
            <a:srgbClr val="F26B43"/>
          </p15:clr>
        </p15:guide>
        <p15:guide id="14" pos="1073" userDrawn="1">
          <p15:clr>
            <a:srgbClr val="F26B43"/>
          </p15:clr>
        </p15:guide>
        <p15:guide id="15" pos="1980" userDrawn="1">
          <p15:clr>
            <a:srgbClr val="F26B43"/>
          </p15:clr>
        </p15:guide>
        <p15:guide id="16" pos="4793" userDrawn="1">
          <p15:clr>
            <a:srgbClr val="F26B43"/>
          </p15:clr>
        </p15:guide>
        <p15:guide id="17" pos="5700" userDrawn="1">
          <p15:clr>
            <a:srgbClr val="F26B43"/>
          </p15:clr>
        </p15:guide>
        <p15:guide id="18" pos="5609" userDrawn="1">
          <p15:clr>
            <a:srgbClr val="F26B43"/>
          </p15:clr>
        </p15:guide>
        <p15:guide id="19" pos="6607" userDrawn="1">
          <p15:clr>
            <a:srgbClr val="F26B43"/>
          </p15:clr>
        </p15:guide>
        <p15:guide id="20" pos="6516" userDrawn="1">
          <p15:clr>
            <a:srgbClr val="F26B43"/>
          </p15:clr>
        </p15:guide>
        <p15:guide id="21" pos="3795" userDrawn="1">
          <p15:clr>
            <a:srgbClr val="F26B43"/>
          </p15:clr>
        </p15:guide>
        <p15:guide id="22" pos="3885" userDrawn="1">
          <p15:clr>
            <a:srgbClr val="F26B43"/>
          </p15:clr>
        </p15:guide>
        <p15:guide id="23" pos="166" userDrawn="1">
          <p15:clr>
            <a:srgbClr val="F26B43"/>
          </p15:clr>
        </p15:guide>
        <p15:guide id="24" pos="7514" userDrawn="1">
          <p15:clr>
            <a:srgbClr val="F26B43"/>
          </p15:clr>
        </p15:guide>
        <p15:guide id="25" orient="horz" pos="3929" userDrawn="1">
          <p15:clr>
            <a:srgbClr val="F26B43"/>
          </p15:clr>
        </p15:guide>
        <p15:guide id="26" orient="horz" pos="3113" userDrawn="1">
          <p15:clr>
            <a:srgbClr val="F26B43"/>
          </p15:clr>
        </p15:guide>
        <p15:guide id="27" orient="horz" pos="3022" userDrawn="1">
          <p15:clr>
            <a:srgbClr val="F26B43"/>
          </p15:clr>
        </p15:guide>
        <p15:guide id="28" orient="horz" pos="2205" userDrawn="1">
          <p15:clr>
            <a:srgbClr val="F26B43"/>
          </p15:clr>
        </p15:guide>
        <p15:guide id="29" orient="horz" pos="2115" userDrawn="1">
          <p15:clr>
            <a:srgbClr val="F26B43"/>
          </p15:clr>
        </p15:guide>
        <p15:guide id="30" pos="665" userDrawn="1">
          <p15:clr>
            <a:srgbClr val="5ACBF0"/>
          </p15:clr>
        </p15:guide>
        <p15:guide id="31" pos="1572" userDrawn="1">
          <p15:clr>
            <a:srgbClr val="5ACBF0"/>
          </p15:clr>
        </p15:guide>
        <p15:guide id="32" pos="2479" userDrawn="1">
          <p15:clr>
            <a:srgbClr val="5ACBF0"/>
          </p15:clr>
        </p15:guide>
        <p15:guide id="33" pos="3386" userDrawn="1">
          <p15:clr>
            <a:srgbClr val="5ACBF0"/>
          </p15:clr>
        </p15:guide>
        <p15:guide id="34" pos="7015" userDrawn="1">
          <p15:clr>
            <a:srgbClr val="5ACBF0"/>
          </p15:clr>
        </p15:guide>
        <p15:guide id="35" pos="6108" userDrawn="1">
          <p15:clr>
            <a:srgbClr val="5ACBF0"/>
          </p15:clr>
        </p15:guide>
        <p15:guide id="36" pos="5201" userDrawn="1">
          <p15:clr>
            <a:srgbClr val="5ACBF0"/>
          </p15:clr>
        </p15:guide>
        <p15:guide id="37" pos="4294" userDrawn="1">
          <p15:clr>
            <a:srgbClr val="5ACBF0"/>
          </p15:clr>
        </p15:guide>
        <p15:guide id="38" orient="horz" pos="799" userDrawn="1">
          <p15:clr>
            <a:srgbClr val="5ACBF0"/>
          </p15:clr>
        </p15:guide>
        <p15:guide id="39" orient="horz" pos="3521" userDrawn="1">
          <p15:clr>
            <a:srgbClr val="5ACBF0"/>
          </p15:clr>
        </p15:guide>
        <p15:guide id="40" orient="horz" pos="2614" userDrawn="1">
          <p15:clr>
            <a:srgbClr val="5ACBF0"/>
          </p15:clr>
        </p15:guide>
        <p15:guide id="41" orient="horz" pos="1706" userDrawn="1">
          <p15:clr>
            <a:srgbClr val="5ACBF0"/>
          </p15:clr>
        </p15:guide>
        <p15:guide id="42" orient="horz" pos="164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icture containing wearing&#10;&#10;Description automatically generated">
            <a:extLst>
              <a:ext uri="{FF2B5EF4-FFF2-40B4-BE49-F238E27FC236}">
                <a16:creationId xmlns:a16="http://schemas.microsoft.com/office/drawing/2014/main" id="{82B83150-EB83-47F8-98C5-C240CB6144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77581F1-C05E-4A74-970B-2D940BE5D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942" y="3551832"/>
            <a:ext cx="9595821" cy="2087564"/>
          </a:xfrm>
        </p:spPr>
        <p:txBody>
          <a:bodyPr lIns="0" tIns="0" rIns="0" bIns="0"/>
          <a:lstStyle/>
          <a:p>
            <a:r>
              <a:rPr lang="en-US" b="1" dirty="0">
                <a:solidFill>
                  <a:schemeClr val="bg2"/>
                </a:solidFill>
              </a:rPr>
              <a:t>—</a:t>
            </a:r>
            <a:br>
              <a:rPr lang="en-US" b="1" dirty="0"/>
            </a:br>
            <a:r>
              <a:rPr lang="en-US" sz="1200" dirty="0"/>
              <a:t>NEW PRODUCT INTRODUCTION</a:t>
            </a:r>
            <a:br>
              <a:rPr lang="en-US" dirty="0"/>
            </a:br>
            <a:r>
              <a:rPr lang="en-US" b="1" dirty="0"/>
              <a:t>Ty-Rap® </a:t>
            </a:r>
            <a:r>
              <a:rPr lang="en-US" b="1" dirty="0" err="1"/>
              <a:t>TyGenic</a:t>
            </a:r>
            <a:r>
              <a:rPr lang="en-US" b="1" dirty="0"/>
              <a:t>™ antimicrobial detectable cable ties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/>
              <a:t>A break-through fastening solution for contamination-sensitive environments.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D76B0446-E57D-4330-8346-2C820FCA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Placeholder 17">
            <a:extLst>
              <a:ext uri="{FF2B5EF4-FFF2-40B4-BE49-F238E27FC236}">
                <a16:creationId xmlns:a16="http://schemas.microsoft.com/office/drawing/2014/main" id="{B89ED2C7-F41F-CC47-9612-B46E6E3668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094" t="-2382" r="-9840" b="-12127"/>
          <a:stretch/>
        </p:blipFill>
        <p:spPr>
          <a:xfrm>
            <a:off x="639998" y="6259391"/>
            <a:ext cx="873726" cy="29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7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BA3CE0A-AB0E-44F9-8525-65011FD1AD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3169616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0247CC9-E508-45A1-8F69-9EE62A3EF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1083365"/>
            <a:ext cx="4323522" cy="2087564"/>
          </a:xfrm>
        </p:spPr>
        <p:txBody>
          <a:bodyPr lIns="0" tIns="0" rIns="0" bIns="0"/>
          <a:lstStyle/>
          <a:p>
            <a:r>
              <a:rPr lang="en-US" sz="2800" dirty="0"/>
              <a:t>From food and medication to deodorant and toothpaste, we expect the products that touch our lives to be safe to consume and use.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D1364A-CDC7-6143-B62B-D4D6E18F2023}"/>
              </a:ext>
            </a:extLst>
          </p:cNvPr>
          <p:cNvSpPr txBox="1"/>
          <p:nvPr/>
        </p:nvSpPr>
        <p:spPr bwMode="gray">
          <a:xfrm>
            <a:off x="-3657600" y="58442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6428ED-8E2C-5B41-ABDB-6B7AC313FA66}"/>
              </a:ext>
            </a:extLst>
          </p:cNvPr>
          <p:cNvSpPr txBox="1"/>
          <p:nvPr/>
        </p:nvSpPr>
        <p:spPr bwMode="gray">
          <a:xfrm>
            <a:off x="-3756991" y="395577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D8EA84-C5C2-0B47-8B28-B266B71D7150}"/>
              </a:ext>
            </a:extLst>
          </p:cNvPr>
          <p:cNvSpPr txBox="1"/>
          <p:nvPr/>
        </p:nvSpPr>
        <p:spPr bwMode="gray">
          <a:xfrm>
            <a:off x="-4572000" y="552615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57F669-ECFC-AE4B-AC67-9BF505925450}"/>
              </a:ext>
            </a:extLst>
          </p:cNvPr>
          <p:cNvSpPr txBox="1"/>
          <p:nvPr/>
        </p:nvSpPr>
        <p:spPr bwMode="gray">
          <a:xfrm>
            <a:off x="3708400" y="-10287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859F9A8-B7E1-2F4D-B8B8-C617E81B63D3}"/>
              </a:ext>
            </a:extLst>
          </p:cNvPr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Picture 19">
            <a:extLst>
              <a:ext uri="{FF2B5EF4-FFF2-40B4-BE49-F238E27FC236}">
                <a16:creationId xmlns:a16="http://schemas.microsoft.com/office/drawing/2014/main" id="{82E4A279-CB66-1242-885E-D6C7EE1F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1929AC2-FAD3-BC4D-8E6B-889642425299}"/>
              </a:ext>
            </a:extLst>
          </p:cNvPr>
          <p:cNvSpPr txBox="1">
            <a:spLocks/>
          </p:cNvSpPr>
          <p:nvPr/>
        </p:nvSpPr>
        <p:spPr>
          <a:xfrm>
            <a:off x="220375" y="682313"/>
            <a:ext cx="11520000" cy="396000"/>
          </a:xfrm>
          <a:prstGeom prst="rect">
            <a:avLst/>
          </a:prstGeom>
        </p:spPr>
        <p:txBody>
          <a:bodyPr/>
          <a:lstStyle>
            <a:lvl1pPr algn="l" defTabSz="914491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two-pronged approach to product safety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93477EA6-2D77-C949-8C1D-2CD7E5B09569}"/>
              </a:ext>
            </a:extLst>
          </p:cNvPr>
          <p:cNvSpPr txBox="1">
            <a:spLocks/>
          </p:cNvSpPr>
          <p:nvPr/>
        </p:nvSpPr>
        <p:spPr>
          <a:xfrm>
            <a:off x="219479" y="1085213"/>
            <a:ext cx="11520896" cy="504000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No home for micro-organisms</a:t>
            </a:r>
          </a:p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499F2-603E-8745-BEA0-607DADCD08E3}"/>
              </a:ext>
            </a:extLst>
          </p:cNvPr>
          <p:cNvSpPr/>
          <p:nvPr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C5EAEF-522A-1249-A7D7-BA46D9045ED7}"/>
              </a:ext>
            </a:extLst>
          </p:cNvPr>
          <p:cNvSpPr txBox="1">
            <a:spLocks/>
          </p:cNvSpPr>
          <p:nvPr/>
        </p:nvSpPr>
        <p:spPr>
          <a:xfrm>
            <a:off x="332368" y="1931192"/>
            <a:ext cx="11520000" cy="252000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Standard cable tie</a:t>
            </a:r>
          </a:p>
          <a:p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242B9D-803D-2540-A24B-AB163FB82065}"/>
              </a:ext>
            </a:extLst>
          </p:cNvPr>
          <p:cNvSpPr txBox="1">
            <a:spLocks/>
          </p:cNvSpPr>
          <p:nvPr/>
        </p:nvSpPr>
        <p:spPr>
          <a:xfrm>
            <a:off x="332368" y="2317637"/>
            <a:ext cx="4705038" cy="3594212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System Font Regular"/>
              <a:buChar char="–"/>
            </a:pPr>
            <a:r>
              <a:rPr lang="en-US" dirty="0"/>
              <a:t>By its very design — full of notches and grooves — a cable tie makes an attractive home for micro-organisms to collect and reproduce. 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In food processing and healthcare facilities, </a:t>
            </a:r>
            <a:br>
              <a:rPr lang="en-US" dirty="0"/>
            </a:br>
            <a:r>
              <a:rPr lang="en-US" dirty="0"/>
              <a:t>where reducing the growth of unhealthy micro-organisms is critical, the presence of heat, moisture and organic material can encourage </a:t>
            </a:r>
            <a:br>
              <a:rPr lang="en-US" dirty="0"/>
            </a:br>
            <a:r>
              <a:rPr lang="en-US" dirty="0"/>
              <a:t>the growth of bacteria, fungus and mold.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62211D-F4FD-C845-99A5-2A52FBBF337E}"/>
              </a:ext>
            </a:extLst>
          </p:cNvPr>
          <p:cNvGrpSpPr/>
          <p:nvPr/>
        </p:nvGrpSpPr>
        <p:grpSpPr>
          <a:xfrm>
            <a:off x="334271" y="6312635"/>
            <a:ext cx="1258473" cy="118192"/>
            <a:chOff x="334271" y="6312635"/>
            <a:chExt cx="1258473" cy="118192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6325959-8D7C-494E-8483-5A1AC5A323AB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34271" y="6327549"/>
              <a:ext cx="89230" cy="88364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Date Placeholder 3">
              <a:extLst>
                <a:ext uri="{FF2B5EF4-FFF2-40B4-BE49-F238E27FC236}">
                  <a16:creationId xmlns:a16="http://schemas.microsoft.com/office/drawing/2014/main" id="{AB7E086C-6797-7F41-9A6C-B6036C4F0B0A}"/>
                </a:ext>
              </a:extLst>
            </p:cNvPr>
            <p:cNvSpPr txBox="1">
              <a:spLocks/>
            </p:cNvSpPr>
            <p:nvPr userDrawn="1"/>
          </p:nvSpPr>
          <p:spPr bwMode="gray">
            <a:xfrm>
              <a:off x="429793" y="6312635"/>
              <a:ext cx="1162951" cy="11819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/>
                <a:t>2022 ABB</a:t>
              </a:r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4FE5A26-40A4-574E-B438-29470B4CFDD1}"/>
              </a:ext>
            </a:extLst>
          </p:cNvPr>
          <p:cNvSpPr txBox="1">
            <a:spLocks/>
          </p:cNvSpPr>
          <p:nvPr/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All rights reserved.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CF5CDE-27EF-C84D-96A7-CD0B7A4AC5D5}"/>
              </a:ext>
            </a:extLst>
          </p:cNvPr>
          <p:cNvSpPr txBox="1">
            <a:spLocks/>
          </p:cNvSpPr>
          <p:nvPr/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24DB8C-DD01-8541-A593-D4525A1810EA}"/>
              </a:ext>
            </a:extLst>
          </p:cNvPr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70D236-05A0-4545-B373-C0CCAAF3C85C}"/>
              </a:ext>
            </a:extLst>
          </p:cNvPr>
          <p:cNvCxnSpPr/>
          <p:nvPr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40F338-E85A-2443-9794-126DB52ABAE2}"/>
              </a:ext>
            </a:extLst>
          </p:cNvPr>
          <p:cNvSpPr txBox="1"/>
          <p:nvPr/>
        </p:nvSpPr>
        <p:spPr bwMode="gray">
          <a:xfrm>
            <a:off x="-714895" y="64839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67704F-459E-E84B-9E9F-FB6D67F1E0BC}"/>
              </a:ext>
            </a:extLst>
          </p:cNvPr>
          <p:cNvSpPr txBox="1"/>
          <p:nvPr/>
        </p:nvSpPr>
        <p:spPr bwMode="gray">
          <a:xfrm>
            <a:off x="2194560" y="123028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B596BB-14F8-B84A-BBAE-C15AFB59EF47}"/>
              </a:ext>
            </a:extLst>
          </p:cNvPr>
          <p:cNvSpPr txBox="1"/>
          <p:nvPr/>
        </p:nvSpPr>
        <p:spPr bwMode="gray">
          <a:xfrm>
            <a:off x="8761615" y="40399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C476A6-B0CD-6141-AD17-5F9BB94D10BB}"/>
              </a:ext>
            </a:extLst>
          </p:cNvPr>
          <p:cNvSpPr txBox="1"/>
          <p:nvPr/>
        </p:nvSpPr>
        <p:spPr bwMode="gray">
          <a:xfrm>
            <a:off x="6733309" y="453874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BD729-6EB9-2142-BC1C-E3C1B13641A7}"/>
              </a:ext>
            </a:extLst>
          </p:cNvPr>
          <p:cNvSpPr txBox="1"/>
          <p:nvPr/>
        </p:nvSpPr>
        <p:spPr bwMode="gray">
          <a:xfrm>
            <a:off x="5519651" y="-324196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65181B-4FD2-B94F-AF20-B418A0B43E7C}"/>
              </a:ext>
            </a:extLst>
          </p:cNvPr>
          <p:cNvSpPr txBox="1"/>
          <p:nvPr/>
        </p:nvSpPr>
        <p:spPr bwMode="gray">
          <a:xfrm>
            <a:off x="7082444" y="527026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2EC495-1F80-3B49-820A-5A18B15EABC7}"/>
              </a:ext>
            </a:extLst>
          </p:cNvPr>
          <p:cNvSpPr txBox="1"/>
          <p:nvPr/>
        </p:nvSpPr>
        <p:spPr bwMode="gray">
          <a:xfrm>
            <a:off x="13050982" y="54365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7F2F525-1156-684C-AFF2-D7CD474CE0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84713" y="2366291"/>
            <a:ext cx="3611880" cy="361188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B3DA6E0-29EB-F74C-9F7F-A757722DF4D6}"/>
              </a:ext>
            </a:extLst>
          </p:cNvPr>
          <p:cNvSpPr txBox="1"/>
          <p:nvPr/>
        </p:nvSpPr>
        <p:spPr bwMode="gray">
          <a:xfrm>
            <a:off x="3822492" y="50516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155BE-9FE3-F44E-A1A5-F375B5FB6D02}"/>
              </a:ext>
            </a:extLst>
          </p:cNvPr>
          <p:cNvSpPr txBox="1"/>
          <p:nvPr/>
        </p:nvSpPr>
        <p:spPr bwMode="gray">
          <a:xfrm>
            <a:off x="2698230" y="535148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EFDF44-41AD-8B4A-8B56-316E6235F60B}"/>
              </a:ext>
            </a:extLst>
          </p:cNvPr>
          <p:cNvSpPr txBox="1"/>
          <p:nvPr/>
        </p:nvSpPr>
        <p:spPr bwMode="gray">
          <a:xfrm>
            <a:off x="4691921" y="545642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101D12-D7B6-304D-A07B-995575CF1EEE}"/>
              </a:ext>
            </a:extLst>
          </p:cNvPr>
          <p:cNvSpPr txBox="1"/>
          <p:nvPr/>
        </p:nvSpPr>
        <p:spPr bwMode="gray">
          <a:xfrm>
            <a:off x="2962656" y="488289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9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859F9A8-B7E1-2F4D-B8B8-C617E81B63D3}"/>
              </a:ext>
            </a:extLst>
          </p:cNvPr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Picture 19">
            <a:extLst>
              <a:ext uri="{FF2B5EF4-FFF2-40B4-BE49-F238E27FC236}">
                <a16:creationId xmlns:a16="http://schemas.microsoft.com/office/drawing/2014/main" id="{82E4A279-CB66-1242-885E-D6C7EE1F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1929AC2-FAD3-BC4D-8E6B-889642425299}"/>
              </a:ext>
            </a:extLst>
          </p:cNvPr>
          <p:cNvSpPr txBox="1">
            <a:spLocks/>
          </p:cNvSpPr>
          <p:nvPr/>
        </p:nvSpPr>
        <p:spPr>
          <a:xfrm>
            <a:off x="220375" y="682313"/>
            <a:ext cx="11520000" cy="396000"/>
          </a:xfrm>
          <a:prstGeom prst="rect">
            <a:avLst/>
          </a:prstGeom>
        </p:spPr>
        <p:txBody>
          <a:bodyPr/>
          <a:lstStyle>
            <a:lvl1pPr algn="l" defTabSz="914491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two-pronged approach to product safety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93477EA6-2D77-C949-8C1D-2CD7E5B09569}"/>
              </a:ext>
            </a:extLst>
          </p:cNvPr>
          <p:cNvSpPr txBox="1">
            <a:spLocks/>
          </p:cNvSpPr>
          <p:nvPr/>
        </p:nvSpPr>
        <p:spPr>
          <a:xfrm>
            <a:off x="219479" y="1085213"/>
            <a:ext cx="11520896" cy="504000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No home for micro-organisms</a:t>
            </a:r>
          </a:p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499F2-603E-8745-BEA0-607DADCD08E3}"/>
              </a:ext>
            </a:extLst>
          </p:cNvPr>
          <p:cNvSpPr/>
          <p:nvPr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C5EAEF-522A-1249-A7D7-BA46D9045ED7}"/>
              </a:ext>
            </a:extLst>
          </p:cNvPr>
          <p:cNvSpPr txBox="1">
            <a:spLocks/>
          </p:cNvSpPr>
          <p:nvPr/>
        </p:nvSpPr>
        <p:spPr>
          <a:xfrm>
            <a:off x="332368" y="1931192"/>
            <a:ext cx="11520000" cy="252000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Ty-Rap® </a:t>
            </a:r>
            <a:r>
              <a:rPr lang="en-US" b="1" dirty="0" err="1">
                <a:solidFill>
                  <a:schemeClr val="bg2"/>
                </a:solidFill>
              </a:rPr>
              <a:t>TyGenic</a:t>
            </a:r>
            <a:r>
              <a:rPr lang="en-US" b="1" dirty="0">
                <a:solidFill>
                  <a:schemeClr val="bg2"/>
                </a:solidFill>
              </a:rPr>
              <a:t>™ antimicrobial detectable cable tie</a:t>
            </a:r>
          </a:p>
          <a:p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242B9D-803D-2540-A24B-AB163FB82065}"/>
              </a:ext>
            </a:extLst>
          </p:cNvPr>
          <p:cNvSpPr txBox="1">
            <a:spLocks/>
          </p:cNvSpPr>
          <p:nvPr/>
        </p:nvSpPr>
        <p:spPr>
          <a:xfrm>
            <a:off x="332368" y="2317637"/>
            <a:ext cx="5227034" cy="3594212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System Font Regular"/>
              <a:buChar char="–"/>
            </a:pPr>
            <a:r>
              <a:rPr lang="en-US" dirty="0"/>
              <a:t>Molded from an FDA-compliant, silver-free, proprietary nylon resin blend.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Inhibits growth of micro-organisms, such as various bacteria, fungus and mold, on the cable tie surface. 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More than 99% effective in prohibiting common surface microbes from forming on the cable tie.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Verified by independent laboratory tests in accordance with ISO22196.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Antimicrobial properties last for the life of the tie under normal use conditions.</a:t>
            </a:r>
          </a:p>
          <a:p>
            <a:pPr marL="285750" indent="-285750">
              <a:buFont typeface="System Font Regular"/>
              <a:buChar char="–"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62211D-F4FD-C845-99A5-2A52FBBF337E}"/>
              </a:ext>
            </a:extLst>
          </p:cNvPr>
          <p:cNvGrpSpPr/>
          <p:nvPr/>
        </p:nvGrpSpPr>
        <p:grpSpPr>
          <a:xfrm>
            <a:off x="334271" y="6312635"/>
            <a:ext cx="1258473" cy="118192"/>
            <a:chOff x="334271" y="6312635"/>
            <a:chExt cx="1258473" cy="118192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6325959-8D7C-494E-8483-5A1AC5A323AB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34271" y="6327549"/>
              <a:ext cx="89230" cy="88364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Date Placeholder 3">
              <a:extLst>
                <a:ext uri="{FF2B5EF4-FFF2-40B4-BE49-F238E27FC236}">
                  <a16:creationId xmlns:a16="http://schemas.microsoft.com/office/drawing/2014/main" id="{AB7E086C-6797-7F41-9A6C-B6036C4F0B0A}"/>
                </a:ext>
              </a:extLst>
            </p:cNvPr>
            <p:cNvSpPr txBox="1">
              <a:spLocks/>
            </p:cNvSpPr>
            <p:nvPr userDrawn="1"/>
          </p:nvSpPr>
          <p:spPr bwMode="gray">
            <a:xfrm>
              <a:off x="429793" y="6312635"/>
              <a:ext cx="1162951" cy="11819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/>
                <a:t>2022 ABB</a:t>
              </a:r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4FE5A26-40A4-574E-B438-29470B4CFDD1}"/>
              </a:ext>
            </a:extLst>
          </p:cNvPr>
          <p:cNvSpPr txBox="1">
            <a:spLocks/>
          </p:cNvSpPr>
          <p:nvPr/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All rights reserved.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CF5CDE-27EF-C84D-96A7-CD0B7A4AC5D5}"/>
              </a:ext>
            </a:extLst>
          </p:cNvPr>
          <p:cNvSpPr txBox="1">
            <a:spLocks/>
          </p:cNvSpPr>
          <p:nvPr/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24DB8C-DD01-8541-A593-D4525A1810EA}"/>
              </a:ext>
            </a:extLst>
          </p:cNvPr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70D236-05A0-4545-B373-C0CCAAF3C85C}"/>
              </a:ext>
            </a:extLst>
          </p:cNvPr>
          <p:cNvCxnSpPr/>
          <p:nvPr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40F338-E85A-2443-9794-126DB52ABAE2}"/>
              </a:ext>
            </a:extLst>
          </p:cNvPr>
          <p:cNvSpPr txBox="1"/>
          <p:nvPr/>
        </p:nvSpPr>
        <p:spPr bwMode="gray">
          <a:xfrm>
            <a:off x="-714895" y="64839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67704F-459E-E84B-9E9F-FB6D67F1E0BC}"/>
              </a:ext>
            </a:extLst>
          </p:cNvPr>
          <p:cNvSpPr txBox="1"/>
          <p:nvPr/>
        </p:nvSpPr>
        <p:spPr bwMode="gray">
          <a:xfrm>
            <a:off x="2194560" y="123028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B596BB-14F8-B84A-BBAE-C15AFB59EF47}"/>
              </a:ext>
            </a:extLst>
          </p:cNvPr>
          <p:cNvSpPr txBox="1"/>
          <p:nvPr/>
        </p:nvSpPr>
        <p:spPr bwMode="gray">
          <a:xfrm>
            <a:off x="8761615" y="40399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C476A6-B0CD-6141-AD17-5F9BB94D10BB}"/>
              </a:ext>
            </a:extLst>
          </p:cNvPr>
          <p:cNvSpPr txBox="1"/>
          <p:nvPr/>
        </p:nvSpPr>
        <p:spPr bwMode="gray">
          <a:xfrm>
            <a:off x="6733309" y="453874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BD729-6EB9-2142-BC1C-E3C1B13641A7}"/>
              </a:ext>
            </a:extLst>
          </p:cNvPr>
          <p:cNvSpPr txBox="1"/>
          <p:nvPr/>
        </p:nvSpPr>
        <p:spPr bwMode="gray">
          <a:xfrm>
            <a:off x="5519651" y="-324196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65181B-4FD2-B94F-AF20-B418A0B43E7C}"/>
              </a:ext>
            </a:extLst>
          </p:cNvPr>
          <p:cNvSpPr txBox="1"/>
          <p:nvPr/>
        </p:nvSpPr>
        <p:spPr bwMode="gray">
          <a:xfrm>
            <a:off x="7082444" y="527026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2EC495-1F80-3B49-820A-5A18B15EABC7}"/>
              </a:ext>
            </a:extLst>
          </p:cNvPr>
          <p:cNvSpPr txBox="1"/>
          <p:nvPr/>
        </p:nvSpPr>
        <p:spPr bwMode="gray">
          <a:xfrm>
            <a:off x="13050982" y="54365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pic>
        <p:nvPicPr>
          <p:cNvPr id="23" name="Picture 22" descr="A picture containing shape&#10;&#10;Description automatically generated">
            <a:extLst>
              <a:ext uri="{FF2B5EF4-FFF2-40B4-BE49-F238E27FC236}">
                <a16:creationId xmlns:a16="http://schemas.microsoft.com/office/drawing/2014/main" id="{2F2002BF-C567-F94B-9C0E-8E7FE5C335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6928" y="2404652"/>
            <a:ext cx="3986219" cy="357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8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D34289E-42B6-184C-8F38-54F0E45460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963" y="2342053"/>
            <a:ext cx="11334669" cy="3797698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859F9A8-B7E1-2F4D-B8B8-C617E81B63D3}"/>
              </a:ext>
            </a:extLst>
          </p:cNvPr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Picture 19">
            <a:extLst>
              <a:ext uri="{FF2B5EF4-FFF2-40B4-BE49-F238E27FC236}">
                <a16:creationId xmlns:a16="http://schemas.microsoft.com/office/drawing/2014/main" id="{82E4A279-CB66-1242-885E-D6C7EE1F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1929AC2-FAD3-BC4D-8E6B-889642425299}"/>
              </a:ext>
            </a:extLst>
          </p:cNvPr>
          <p:cNvSpPr txBox="1">
            <a:spLocks/>
          </p:cNvSpPr>
          <p:nvPr/>
        </p:nvSpPr>
        <p:spPr>
          <a:xfrm>
            <a:off x="220375" y="682313"/>
            <a:ext cx="11520000" cy="396000"/>
          </a:xfrm>
          <a:prstGeom prst="rect">
            <a:avLst/>
          </a:prstGeom>
        </p:spPr>
        <p:txBody>
          <a:bodyPr/>
          <a:lstStyle>
            <a:lvl1pPr algn="l" defTabSz="914491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two-pronged approach to product safety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93477EA6-2D77-C949-8C1D-2CD7E5B09569}"/>
              </a:ext>
            </a:extLst>
          </p:cNvPr>
          <p:cNvSpPr txBox="1">
            <a:spLocks/>
          </p:cNvSpPr>
          <p:nvPr/>
        </p:nvSpPr>
        <p:spPr>
          <a:xfrm>
            <a:off x="219479" y="1085213"/>
            <a:ext cx="11520896" cy="504000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No more “secret ingredients”</a:t>
            </a:r>
          </a:p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499F2-603E-8745-BEA0-607DADCD08E3}"/>
              </a:ext>
            </a:extLst>
          </p:cNvPr>
          <p:cNvSpPr/>
          <p:nvPr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C5EAEF-522A-1249-A7D7-BA46D9045ED7}"/>
              </a:ext>
            </a:extLst>
          </p:cNvPr>
          <p:cNvSpPr txBox="1">
            <a:spLocks/>
          </p:cNvSpPr>
          <p:nvPr/>
        </p:nvSpPr>
        <p:spPr>
          <a:xfrm>
            <a:off x="332368" y="1931192"/>
            <a:ext cx="11520000" cy="252000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Detectability</a:t>
            </a:r>
          </a:p>
          <a:p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242B9D-803D-2540-A24B-AB163FB82065}"/>
              </a:ext>
            </a:extLst>
          </p:cNvPr>
          <p:cNvSpPr txBox="1">
            <a:spLocks/>
          </p:cNvSpPr>
          <p:nvPr/>
        </p:nvSpPr>
        <p:spPr>
          <a:xfrm>
            <a:off x="332367" y="2317637"/>
            <a:ext cx="6864845" cy="3594212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detectable particles in Ty-Rap® </a:t>
            </a:r>
            <a:r>
              <a:rPr lang="en-US" dirty="0" err="1"/>
              <a:t>TyGenic</a:t>
            </a:r>
            <a:r>
              <a:rPr lang="en-US" dirty="0"/>
              <a:t>™ antimicrobial detectable cable ties help ensure that cable ties won’t end up in product and remain undetected.</a:t>
            </a:r>
          </a:p>
          <a:p>
            <a:pPr marL="285750" indent="-285750">
              <a:buFont typeface="System Font Regular"/>
              <a:buChar char="–"/>
            </a:pPr>
            <a:r>
              <a:rPr lang="en-US" dirty="0"/>
              <a:t>Metal detection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X-ray detection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Visual detection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62211D-F4FD-C845-99A5-2A52FBBF337E}"/>
              </a:ext>
            </a:extLst>
          </p:cNvPr>
          <p:cNvGrpSpPr/>
          <p:nvPr/>
        </p:nvGrpSpPr>
        <p:grpSpPr>
          <a:xfrm>
            <a:off x="334271" y="6312635"/>
            <a:ext cx="1258473" cy="118192"/>
            <a:chOff x="334271" y="6312635"/>
            <a:chExt cx="1258473" cy="118192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6325959-8D7C-494E-8483-5A1AC5A323AB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34271" y="6327549"/>
              <a:ext cx="89230" cy="88364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Date Placeholder 3">
              <a:extLst>
                <a:ext uri="{FF2B5EF4-FFF2-40B4-BE49-F238E27FC236}">
                  <a16:creationId xmlns:a16="http://schemas.microsoft.com/office/drawing/2014/main" id="{AB7E086C-6797-7F41-9A6C-B6036C4F0B0A}"/>
                </a:ext>
              </a:extLst>
            </p:cNvPr>
            <p:cNvSpPr txBox="1">
              <a:spLocks/>
            </p:cNvSpPr>
            <p:nvPr userDrawn="1"/>
          </p:nvSpPr>
          <p:spPr bwMode="gray">
            <a:xfrm>
              <a:off x="429793" y="6312635"/>
              <a:ext cx="1162951" cy="11819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/>
                <a:t>2022 ABB</a:t>
              </a:r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4FE5A26-40A4-574E-B438-29470B4CFDD1}"/>
              </a:ext>
            </a:extLst>
          </p:cNvPr>
          <p:cNvSpPr txBox="1">
            <a:spLocks/>
          </p:cNvSpPr>
          <p:nvPr/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All rights reserved.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CF5CDE-27EF-C84D-96A7-CD0B7A4AC5D5}"/>
              </a:ext>
            </a:extLst>
          </p:cNvPr>
          <p:cNvSpPr txBox="1">
            <a:spLocks/>
          </p:cNvSpPr>
          <p:nvPr/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24DB8C-DD01-8541-A593-D4525A1810EA}"/>
              </a:ext>
            </a:extLst>
          </p:cNvPr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70D236-05A0-4545-B373-C0CCAAF3C85C}"/>
              </a:ext>
            </a:extLst>
          </p:cNvPr>
          <p:cNvCxnSpPr/>
          <p:nvPr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40F338-E85A-2443-9794-126DB52ABAE2}"/>
              </a:ext>
            </a:extLst>
          </p:cNvPr>
          <p:cNvSpPr txBox="1"/>
          <p:nvPr/>
        </p:nvSpPr>
        <p:spPr bwMode="gray">
          <a:xfrm>
            <a:off x="-714895" y="64839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67704F-459E-E84B-9E9F-FB6D67F1E0BC}"/>
              </a:ext>
            </a:extLst>
          </p:cNvPr>
          <p:cNvSpPr txBox="1"/>
          <p:nvPr/>
        </p:nvSpPr>
        <p:spPr bwMode="gray">
          <a:xfrm>
            <a:off x="2194560" y="123028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B596BB-14F8-B84A-BBAE-C15AFB59EF47}"/>
              </a:ext>
            </a:extLst>
          </p:cNvPr>
          <p:cNvSpPr txBox="1"/>
          <p:nvPr/>
        </p:nvSpPr>
        <p:spPr bwMode="gray">
          <a:xfrm>
            <a:off x="8761615" y="40399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C476A6-B0CD-6141-AD17-5F9BB94D10BB}"/>
              </a:ext>
            </a:extLst>
          </p:cNvPr>
          <p:cNvSpPr txBox="1"/>
          <p:nvPr/>
        </p:nvSpPr>
        <p:spPr bwMode="gray">
          <a:xfrm>
            <a:off x="6733309" y="453874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BD729-6EB9-2142-BC1C-E3C1B13641A7}"/>
              </a:ext>
            </a:extLst>
          </p:cNvPr>
          <p:cNvSpPr txBox="1"/>
          <p:nvPr/>
        </p:nvSpPr>
        <p:spPr bwMode="gray">
          <a:xfrm>
            <a:off x="5519651" y="-324196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65181B-4FD2-B94F-AF20-B418A0B43E7C}"/>
              </a:ext>
            </a:extLst>
          </p:cNvPr>
          <p:cNvSpPr txBox="1"/>
          <p:nvPr/>
        </p:nvSpPr>
        <p:spPr bwMode="gray">
          <a:xfrm>
            <a:off x="7082444" y="527026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2EC495-1F80-3B49-820A-5A18B15EABC7}"/>
              </a:ext>
            </a:extLst>
          </p:cNvPr>
          <p:cNvSpPr txBox="1"/>
          <p:nvPr/>
        </p:nvSpPr>
        <p:spPr bwMode="gray">
          <a:xfrm>
            <a:off x="13050982" y="54365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A1F561-8093-1B49-A154-61D0C6429E84}"/>
              </a:ext>
            </a:extLst>
          </p:cNvPr>
          <p:cNvSpPr txBox="1"/>
          <p:nvPr/>
        </p:nvSpPr>
        <p:spPr bwMode="gray">
          <a:xfrm>
            <a:off x="6105832" y="523567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B8CF20-48CD-DA42-9D33-5544526B9E90}"/>
              </a:ext>
            </a:extLst>
          </p:cNvPr>
          <p:cNvSpPr txBox="1"/>
          <p:nvPr/>
        </p:nvSpPr>
        <p:spPr bwMode="gray">
          <a:xfrm>
            <a:off x="-766916" y="479322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461247-9F0E-8F4F-A167-06B8E76C46DE}"/>
              </a:ext>
            </a:extLst>
          </p:cNvPr>
          <p:cNvSpPr txBox="1"/>
          <p:nvPr/>
        </p:nvSpPr>
        <p:spPr bwMode="gray">
          <a:xfrm>
            <a:off x="-943897" y="482272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D599D5-422A-2043-83AE-977B98C15C77}"/>
              </a:ext>
            </a:extLst>
          </p:cNvPr>
          <p:cNvSpPr txBox="1"/>
          <p:nvPr/>
        </p:nvSpPr>
        <p:spPr bwMode="gray">
          <a:xfrm>
            <a:off x="-1165123" y="650403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73D929-7A0B-5740-B7B8-5000FEED2D21}"/>
              </a:ext>
            </a:extLst>
          </p:cNvPr>
          <p:cNvSpPr txBox="1"/>
          <p:nvPr/>
        </p:nvSpPr>
        <p:spPr bwMode="gray">
          <a:xfrm>
            <a:off x="-752168" y="407055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8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859F9A8-B7E1-2F4D-B8B8-C617E81B63D3}"/>
              </a:ext>
            </a:extLst>
          </p:cNvPr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Picture 19">
            <a:extLst>
              <a:ext uri="{FF2B5EF4-FFF2-40B4-BE49-F238E27FC236}">
                <a16:creationId xmlns:a16="http://schemas.microsoft.com/office/drawing/2014/main" id="{82E4A279-CB66-1242-885E-D6C7EE1F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1929AC2-FAD3-BC4D-8E6B-889642425299}"/>
              </a:ext>
            </a:extLst>
          </p:cNvPr>
          <p:cNvSpPr txBox="1">
            <a:spLocks/>
          </p:cNvSpPr>
          <p:nvPr/>
        </p:nvSpPr>
        <p:spPr>
          <a:xfrm>
            <a:off x="220375" y="682313"/>
            <a:ext cx="11520000" cy="396000"/>
          </a:xfrm>
          <a:prstGeom prst="rect">
            <a:avLst/>
          </a:prstGeom>
        </p:spPr>
        <p:txBody>
          <a:bodyPr/>
          <a:lstStyle>
            <a:lvl1pPr algn="l" defTabSz="914491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two-pronged approach to product safety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93477EA6-2D77-C949-8C1D-2CD7E5B09569}"/>
              </a:ext>
            </a:extLst>
          </p:cNvPr>
          <p:cNvSpPr txBox="1">
            <a:spLocks/>
          </p:cNvSpPr>
          <p:nvPr/>
        </p:nvSpPr>
        <p:spPr>
          <a:xfrm>
            <a:off x="219479" y="1085213"/>
            <a:ext cx="11520896" cy="504000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No more “secret ingredients”</a:t>
            </a:r>
          </a:p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499F2-603E-8745-BEA0-607DADCD08E3}"/>
              </a:ext>
            </a:extLst>
          </p:cNvPr>
          <p:cNvSpPr/>
          <p:nvPr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C5EAEF-522A-1249-A7D7-BA46D9045ED7}"/>
              </a:ext>
            </a:extLst>
          </p:cNvPr>
          <p:cNvSpPr txBox="1">
            <a:spLocks/>
          </p:cNvSpPr>
          <p:nvPr/>
        </p:nvSpPr>
        <p:spPr>
          <a:xfrm>
            <a:off x="332368" y="1931192"/>
            <a:ext cx="11520000" cy="252000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Metal detection</a:t>
            </a:r>
          </a:p>
          <a:p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242B9D-803D-2540-A24B-AB163FB82065}"/>
              </a:ext>
            </a:extLst>
          </p:cNvPr>
          <p:cNvSpPr txBox="1">
            <a:spLocks/>
          </p:cNvSpPr>
          <p:nvPr/>
        </p:nvSpPr>
        <p:spPr>
          <a:xfrm>
            <a:off x="332368" y="2317637"/>
            <a:ext cx="3281318" cy="3594212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System Font Regular"/>
              <a:buChar char="–"/>
            </a:pPr>
            <a:r>
              <a:rPr lang="en-US" dirty="0"/>
              <a:t>Tested and verified to meet or exceed the detection of a 1.5 mm ferrous sphere.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Detectable by nearly every metal detector in service today.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62211D-F4FD-C845-99A5-2A52FBBF337E}"/>
              </a:ext>
            </a:extLst>
          </p:cNvPr>
          <p:cNvGrpSpPr/>
          <p:nvPr/>
        </p:nvGrpSpPr>
        <p:grpSpPr>
          <a:xfrm>
            <a:off x="334271" y="6312635"/>
            <a:ext cx="1258473" cy="118192"/>
            <a:chOff x="334271" y="6312635"/>
            <a:chExt cx="1258473" cy="118192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6325959-8D7C-494E-8483-5A1AC5A323AB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34271" y="6327549"/>
              <a:ext cx="89230" cy="88364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Date Placeholder 3">
              <a:extLst>
                <a:ext uri="{FF2B5EF4-FFF2-40B4-BE49-F238E27FC236}">
                  <a16:creationId xmlns:a16="http://schemas.microsoft.com/office/drawing/2014/main" id="{AB7E086C-6797-7F41-9A6C-B6036C4F0B0A}"/>
                </a:ext>
              </a:extLst>
            </p:cNvPr>
            <p:cNvSpPr txBox="1">
              <a:spLocks/>
            </p:cNvSpPr>
            <p:nvPr userDrawn="1"/>
          </p:nvSpPr>
          <p:spPr bwMode="gray">
            <a:xfrm>
              <a:off x="429793" y="6312635"/>
              <a:ext cx="1162951" cy="11819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/>
                <a:t>2022 ABB</a:t>
              </a:r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4FE5A26-40A4-574E-B438-29470B4CFDD1}"/>
              </a:ext>
            </a:extLst>
          </p:cNvPr>
          <p:cNvSpPr txBox="1">
            <a:spLocks/>
          </p:cNvSpPr>
          <p:nvPr/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All rights reserved.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CF5CDE-27EF-C84D-96A7-CD0B7A4AC5D5}"/>
              </a:ext>
            </a:extLst>
          </p:cNvPr>
          <p:cNvSpPr txBox="1">
            <a:spLocks/>
          </p:cNvSpPr>
          <p:nvPr/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24DB8C-DD01-8541-A593-D4525A1810EA}"/>
              </a:ext>
            </a:extLst>
          </p:cNvPr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70D236-05A0-4545-B373-C0CCAAF3C85C}"/>
              </a:ext>
            </a:extLst>
          </p:cNvPr>
          <p:cNvCxnSpPr/>
          <p:nvPr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40F338-E85A-2443-9794-126DB52ABAE2}"/>
              </a:ext>
            </a:extLst>
          </p:cNvPr>
          <p:cNvSpPr txBox="1"/>
          <p:nvPr/>
        </p:nvSpPr>
        <p:spPr bwMode="gray">
          <a:xfrm>
            <a:off x="-714895" y="64839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67704F-459E-E84B-9E9F-FB6D67F1E0BC}"/>
              </a:ext>
            </a:extLst>
          </p:cNvPr>
          <p:cNvSpPr txBox="1"/>
          <p:nvPr/>
        </p:nvSpPr>
        <p:spPr bwMode="gray">
          <a:xfrm>
            <a:off x="2194560" y="123028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B596BB-14F8-B84A-BBAE-C15AFB59EF47}"/>
              </a:ext>
            </a:extLst>
          </p:cNvPr>
          <p:cNvSpPr txBox="1"/>
          <p:nvPr/>
        </p:nvSpPr>
        <p:spPr bwMode="gray">
          <a:xfrm>
            <a:off x="8761615" y="40399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C476A6-B0CD-6141-AD17-5F9BB94D10BB}"/>
              </a:ext>
            </a:extLst>
          </p:cNvPr>
          <p:cNvSpPr txBox="1"/>
          <p:nvPr/>
        </p:nvSpPr>
        <p:spPr bwMode="gray">
          <a:xfrm>
            <a:off x="6733309" y="453874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BD729-6EB9-2142-BC1C-E3C1B13641A7}"/>
              </a:ext>
            </a:extLst>
          </p:cNvPr>
          <p:cNvSpPr txBox="1"/>
          <p:nvPr/>
        </p:nvSpPr>
        <p:spPr bwMode="gray">
          <a:xfrm>
            <a:off x="5519651" y="-324196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65181B-4FD2-B94F-AF20-B418A0B43E7C}"/>
              </a:ext>
            </a:extLst>
          </p:cNvPr>
          <p:cNvSpPr txBox="1"/>
          <p:nvPr/>
        </p:nvSpPr>
        <p:spPr bwMode="gray">
          <a:xfrm>
            <a:off x="7082444" y="527026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2EC495-1F80-3B49-820A-5A18B15EABC7}"/>
              </a:ext>
            </a:extLst>
          </p:cNvPr>
          <p:cNvSpPr txBox="1"/>
          <p:nvPr/>
        </p:nvSpPr>
        <p:spPr bwMode="gray">
          <a:xfrm>
            <a:off x="13050982" y="54365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067907-D74B-3B44-8319-230F7DC13BF6}"/>
              </a:ext>
            </a:extLst>
          </p:cNvPr>
          <p:cNvSpPr/>
          <p:nvPr/>
        </p:nvSpPr>
        <p:spPr bwMode="gray">
          <a:xfrm>
            <a:off x="7464425" y="0"/>
            <a:ext cx="472757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 err="1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34C441E-D23E-494D-9F80-5C2DAE826C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7750204" y="1321008"/>
            <a:ext cx="4215983" cy="42159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A6F3530-B5E1-2641-8471-FEB24DEB15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465" y="2525171"/>
            <a:ext cx="3158821" cy="306719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6859C13-7FC3-394A-B257-F9962DBD77B9}"/>
              </a:ext>
            </a:extLst>
          </p:cNvPr>
          <p:cNvSpPr txBox="1"/>
          <p:nvPr/>
        </p:nvSpPr>
        <p:spPr bwMode="gray">
          <a:xfrm>
            <a:off x="-1651819" y="57518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0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E5C79F59-2B73-EF46-82F7-5CFBD61B0A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4978" y="1085213"/>
            <a:ext cx="4245066" cy="545356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859F9A8-B7E1-2F4D-B8B8-C617E81B63D3}"/>
              </a:ext>
            </a:extLst>
          </p:cNvPr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Picture 19">
            <a:extLst>
              <a:ext uri="{FF2B5EF4-FFF2-40B4-BE49-F238E27FC236}">
                <a16:creationId xmlns:a16="http://schemas.microsoft.com/office/drawing/2014/main" id="{82E4A279-CB66-1242-885E-D6C7EE1F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1929AC2-FAD3-BC4D-8E6B-889642425299}"/>
              </a:ext>
            </a:extLst>
          </p:cNvPr>
          <p:cNvSpPr txBox="1">
            <a:spLocks/>
          </p:cNvSpPr>
          <p:nvPr/>
        </p:nvSpPr>
        <p:spPr>
          <a:xfrm>
            <a:off x="220375" y="682313"/>
            <a:ext cx="11520000" cy="396000"/>
          </a:xfrm>
          <a:prstGeom prst="rect">
            <a:avLst/>
          </a:prstGeom>
        </p:spPr>
        <p:txBody>
          <a:bodyPr/>
          <a:lstStyle>
            <a:lvl1pPr algn="l" defTabSz="914491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two-pronged approach to product safety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93477EA6-2D77-C949-8C1D-2CD7E5B09569}"/>
              </a:ext>
            </a:extLst>
          </p:cNvPr>
          <p:cNvSpPr txBox="1">
            <a:spLocks/>
          </p:cNvSpPr>
          <p:nvPr/>
        </p:nvSpPr>
        <p:spPr>
          <a:xfrm>
            <a:off x="219479" y="1085213"/>
            <a:ext cx="11520896" cy="504000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No more “secret ingredients”</a:t>
            </a:r>
          </a:p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499F2-603E-8745-BEA0-607DADCD08E3}"/>
              </a:ext>
            </a:extLst>
          </p:cNvPr>
          <p:cNvSpPr/>
          <p:nvPr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C5EAEF-522A-1249-A7D7-BA46D9045ED7}"/>
              </a:ext>
            </a:extLst>
          </p:cNvPr>
          <p:cNvSpPr txBox="1">
            <a:spLocks/>
          </p:cNvSpPr>
          <p:nvPr/>
        </p:nvSpPr>
        <p:spPr>
          <a:xfrm>
            <a:off x="332368" y="1931192"/>
            <a:ext cx="11520000" cy="252000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X-ray detection</a:t>
            </a:r>
          </a:p>
          <a:p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242B9D-803D-2540-A24B-AB163FB82065}"/>
              </a:ext>
            </a:extLst>
          </p:cNvPr>
          <p:cNvSpPr txBox="1">
            <a:spLocks/>
          </p:cNvSpPr>
          <p:nvPr/>
        </p:nvSpPr>
        <p:spPr>
          <a:xfrm>
            <a:off x="332368" y="2317637"/>
            <a:ext cx="3707950" cy="3594212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System Font Regular"/>
              <a:buChar char="–"/>
            </a:pPr>
            <a:r>
              <a:rPr lang="en-US" dirty="0"/>
              <a:t>Display a differential of between 200 and 2000 on the x-ray gray scale.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Depending on the density of product being verified.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62211D-F4FD-C845-99A5-2A52FBBF337E}"/>
              </a:ext>
            </a:extLst>
          </p:cNvPr>
          <p:cNvGrpSpPr/>
          <p:nvPr/>
        </p:nvGrpSpPr>
        <p:grpSpPr>
          <a:xfrm>
            <a:off x="334271" y="6312635"/>
            <a:ext cx="1258473" cy="118192"/>
            <a:chOff x="334271" y="6312635"/>
            <a:chExt cx="1258473" cy="118192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6325959-8D7C-494E-8483-5A1AC5A323AB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34271" y="6327549"/>
              <a:ext cx="89230" cy="88364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Date Placeholder 3">
              <a:extLst>
                <a:ext uri="{FF2B5EF4-FFF2-40B4-BE49-F238E27FC236}">
                  <a16:creationId xmlns:a16="http://schemas.microsoft.com/office/drawing/2014/main" id="{AB7E086C-6797-7F41-9A6C-B6036C4F0B0A}"/>
                </a:ext>
              </a:extLst>
            </p:cNvPr>
            <p:cNvSpPr txBox="1">
              <a:spLocks/>
            </p:cNvSpPr>
            <p:nvPr userDrawn="1"/>
          </p:nvSpPr>
          <p:spPr bwMode="gray">
            <a:xfrm>
              <a:off x="429793" y="6312635"/>
              <a:ext cx="1162951" cy="11819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/>
                <a:t>2022 ABB</a:t>
              </a:r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4FE5A26-40A4-574E-B438-29470B4CFDD1}"/>
              </a:ext>
            </a:extLst>
          </p:cNvPr>
          <p:cNvSpPr txBox="1">
            <a:spLocks/>
          </p:cNvSpPr>
          <p:nvPr/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All rights reserved.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CF5CDE-27EF-C84D-96A7-CD0B7A4AC5D5}"/>
              </a:ext>
            </a:extLst>
          </p:cNvPr>
          <p:cNvSpPr txBox="1">
            <a:spLocks/>
          </p:cNvSpPr>
          <p:nvPr/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24DB8C-DD01-8541-A593-D4525A1810EA}"/>
              </a:ext>
            </a:extLst>
          </p:cNvPr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70D236-05A0-4545-B373-C0CCAAF3C85C}"/>
              </a:ext>
            </a:extLst>
          </p:cNvPr>
          <p:cNvCxnSpPr/>
          <p:nvPr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40F338-E85A-2443-9794-126DB52ABAE2}"/>
              </a:ext>
            </a:extLst>
          </p:cNvPr>
          <p:cNvSpPr txBox="1"/>
          <p:nvPr/>
        </p:nvSpPr>
        <p:spPr bwMode="gray">
          <a:xfrm>
            <a:off x="-714895" y="64839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67704F-459E-E84B-9E9F-FB6D67F1E0BC}"/>
              </a:ext>
            </a:extLst>
          </p:cNvPr>
          <p:cNvSpPr txBox="1"/>
          <p:nvPr/>
        </p:nvSpPr>
        <p:spPr bwMode="gray">
          <a:xfrm>
            <a:off x="2194560" y="123028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B596BB-14F8-B84A-BBAE-C15AFB59EF47}"/>
              </a:ext>
            </a:extLst>
          </p:cNvPr>
          <p:cNvSpPr txBox="1"/>
          <p:nvPr/>
        </p:nvSpPr>
        <p:spPr bwMode="gray">
          <a:xfrm>
            <a:off x="8761615" y="40399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C476A6-B0CD-6141-AD17-5F9BB94D10BB}"/>
              </a:ext>
            </a:extLst>
          </p:cNvPr>
          <p:cNvSpPr txBox="1"/>
          <p:nvPr/>
        </p:nvSpPr>
        <p:spPr bwMode="gray">
          <a:xfrm>
            <a:off x="6733309" y="453874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BD729-6EB9-2142-BC1C-E3C1B13641A7}"/>
              </a:ext>
            </a:extLst>
          </p:cNvPr>
          <p:cNvSpPr txBox="1"/>
          <p:nvPr/>
        </p:nvSpPr>
        <p:spPr bwMode="gray">
          <a:xfrm>
            <a:off x="5519651" y="-324196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65181B-4FD2-B94F-AF20-B418A0B43E7C}"/>
              </a:ext>
            </a:extLst>
          </p:cNvPr>
          <p:cNvSpPr txBox="1"/>
          <p:nvPr/>
        </p:nvSpPr>
        <p:spPr bwMode="gray">
          <a:xfrm>
            <a:off x="7082444" y="527026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2EC495-1F80-3B49-820A-5A18B15EABC7}"/>
              </a:ext>
            </a:extLst>
          </p:cNvPr>
          <p:cNvSpPr txBox="1"/>
          <p:nvPr/>
        </p:nvSpPr>
        <p:spPr bwMode="gray">
          <a:xfrm>
            <a:off x="13050982" y="54365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7425B4-BC3A-804F-90A7-046C714CCE7E}"/>
              </a:ext>
            </a:extLst>
          </p:cNvPr>
          <p:cNvSpPr/>
          <p:nvPr/>
        </p:nvSpPr>
        <p:spPr bwMode="gray">
          <a:xfrm>
            <a:off x="7464425" y="0"/>
            <a:ext cx="472757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 err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301535-9141-BE49-9B63-BF91D59A0914}"/>
              </a:ext>
            </a:extLst>
          </p:cNvPr>
          <p:cNvSpPr txBox="1"/>
          <p:nvPr/>
        </p:nvSpPr>
        <p:spPr bwMode="gray">
          <a:xfrm>
            <a:off x="3717561" y="446706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5E32DC9-4763-654A-8A93-581E3EC14BA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3000"/>
          </a:blip>
          <a:stretch>
            <a:fillRect/>
          </a:stretch>
        </p:blipFill>
        <p:spPr>
          <a:xfrm>
            <a:off x="8364512" y="1852452"/>
            <a:ext cx="3214626" cy="30003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4B882FA-AB51-5B47-A49C-7B5686DCCC7F}"/>
              </a:ext>
            </a:extLst>
          </p:cNvPr>
          <p:cNvSpPr txBox="1"/>
          <p:nvPr/>
        </p:nvSpPr>
        <p:spPr bwMode="gray">
          <a:xfrm>
            <a:off x="2831690" y="47047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25BA97-B766-DB48-9B77-DA4A12B04098}"/>
              </a:ext>
            </a:extLst>
          </p:cNvPr>
          <p:cNvSpPr txBox="1"/>
          <p:nvPr/>
        </p:nvSpPr>
        <p:spPr bwMode="gray">
          <a:xfrm>
            <a:off x="-309716" y="336263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02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D0A2A12E-CD30-C840-9D38-7C80C1A49A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5926" y="2317637"/>
            <a:ext cx="4727575" cy="3525791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859F9A8-B7E1-2F4D-B8B8-C617E81B63D3}"/>
              </a:ext>
            </a:extLst>
          </p:cNvPr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Picture 19">
            <a:extLst>
              <a:ext uri="{FF2B5EF4-FFF2-40B4-BE49-F238E27FC236}">
                <a16:creationId xmlns:a16="http://schemas.microsoft.com/office/drawing/2014/main" id="{82E4A279-CB66-1242-885E-D6C7EE1F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1929AC2-FAD3-BC4D-8E6B-889642425299}"/>
              </a:ext>
            </a:extLst>
          </p:cNvPr>
          <p:cNvSpPr txBox="1">
            <a:spLocks/>
          </p:cNvSpPr>
          <p:nvPr/>
        </p:nvSpPr>
        <p:spPr>
          <a:xfrm>
            <a:off x="220375" y="682313"/>
            <a:ext cx="11520000" cy="396000"/>
          </a:xfrm>
          <a:prstGeom prst="rect">
            <a:avLst/>
          </a:prstGeom>
        </p:spPr>
        <p:txBody>
          <a:bodyPr/>
          <a:lstStyle>
            <a:lvl1pPr algn="l" defTabSz="914491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two-pronged approach to product safety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93477EA6-2D77-C949-8C1D-2CD7E5B09569}"/>
              </a:ext>
            </a:extLst>
          </p:cNvPr>
          <p:cNvSpPr txBox="1">
            <a:spLocks/>
          </p:cNvSpPr>
          <p:nvPr/>
        </p:nvSpPr>
        <p:spPr>
          <a:xfrm>
            <a:off x="219479" y="1085213"/>
            <a:ext cx="11520896" cy="504000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No more “secret ingredients”</a:t>
            </a:r>
          </a:p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499F2-603E-8745-BEA0-607DADCD08E3}"/>
              </a:ext>
            </a:extLst>
          </p:cNvPr>
          <p:cNvSpPr/>
          <p:nvPr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C5EAEF-522A-1249-A7D7-BA46D9045ED7}"/>
              </a:ext>
            </a:extLst>
          </p:cNvPr>
          <p:cNvSpPr txBox="1">
            <a:spLocks/>
          </p:cNvSpPr>
          <p:nvPr/>
        </p:nvSpPr>
        <p:spPr>
          <a:xfrm>
            <a:off x="332368" y="1931192"/>
            <a:ext cx="11520000" cy="252000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Visual detection</a:t>
            </a:r>
          </a:p>
          <a:p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242B9D-803D-2540-A24B-AB163FB82065}"/>
              </a:ext>
            </a:extLst>
          </p:cNvPr>
          <p:cNvSpPr txBox="1">
            <a:spLocks/>
          </p:cNvSpPr>
          <p:nvPr/>
        </p:nvSpPr>
        <p:spPr>
          <a:xfrm>
            <a:off x="332368" y="2317637"/>
            <a:ext cx="3737916" cy="3594212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System Font Regular"/>
              <a:buChar char="–"/>
            </a:pPr>
            <a:r>
              <a:rPr lang="en-US" dirty="0"/>
              <a:t>Works with cameras or human visual detection.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Deep blue color of Ty-Rap® </a:t>
            </a:r>
            <a:r>
              <a:rPr lang="en-US" dirty="0" err="1"/>
              <a:t>TyGenic</a:t>
            </a:r>
            <a:r>
              <a:rPr lang="en-US" dirty="0"/>
              <a:t>™ cable ties helps ensure easy visual detection.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Blue is not a color naturally occurring in food products.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Even stands out against </a:t>
            </a:r>
            <a:br>
              <a:rPr lang="en-US" dirty="0"/>
            </a:br>
            <a:r>
              <a:rPr lang="en-US" dirty="0"/>
              <a:t>newer blue conveyor belts.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62211D-F4FD-C845-99A5-2A52FBBF337E}"/>
              </a:ext>
            </a:extLst>
          </p:cNvPr>
          <p:cNvGrpSpPr/>
          <p:nvPr/>
        </p:nvGrpSpPr>
        <p:grpSpPr>
          <a:xfrm>
            <a:off x="334271" y="6312635"/>
            <a:ext cx="1258473" cy="118192"/>
            <a:chOff x="334271" y="6312635"/>
            <a:chExt cx="1258473" cy="118192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6325959-8D7C-494E-8483-5A1AC5A323AB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34271" y="6327549"/>
              <a:ext cx="89230" cy="88364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Date Placeholder 3">
              <a:extLst>
                <a:ext uri="{FF2B5EF4-FFF2-40B4-BE49-F238E27FC236}">
                  <a16:creationId xmlns:a16="http://schemas.microsoft.com/office/drawing/2014/main" id="{AB7E086C-6797-7F41-9A6C-B6036C4F0B0A}"/>
                </a:ext>
              </a:extLst>
            </p:cNvPr>
            <p:cNvSpPr txBox="1">
              <a:spLocks/>
            </p:cNvSpPr>
            <p:nvPr userDrawn="1"/>
          </p:nvSpPr>
          <p:spPr bwMode="gray">
            <a:xfrm>
              <a:off x="429793" y="6312635"/>
              <a:ext cx="1162951" cy="11819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/>
                <a:t>2022 ABB</a:t>
              </a:r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4FE5A26-40A4-574E-B438-29470B4CFDD1}"/>
              </a:ext>
            </a:extLst>
          </p:cNvPr>
          <p:cNvSpPr txBox="1">
            <a:spLocks/>
          </p:cNvSpPr>
          <p:nvPr/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All rights reserved.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CF5CDE-27EF-C84D-96A7-CD0B7A4AC5D5}"/>
              </a:ext>
            </a:extLst>
          </p:cNvPr>
          <p:cNvSpPr txBox="1">
            <a:spLocks/>
          </p:cNvSpPr>
          <p:nvPr/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24DB8C-DD01-8541-A593-D4525A1810EA}"/>
              </a:ext>
            </a:extLst>
          </p:cNvPr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70D236-05A0-4545-B373-C0CCAAF3C85C}"/>
              </a:ext>
            </a:extLst>
          </p:cNvPr>
          <p:cNvCxnSpPr/>
          <p:nvPr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40F338-E85A-2443-9794-126DB52ABAE2}"/>
              </a:ext>
            </a:extLst>
          </p:cNvPr>
          <p:cNvSpPr txBox="1"/>
          <p:nvPr/>
        </p:nvSpPr>
        <p:spPr bwMode="gray">
          <a:xfrm>
            <a:off x="-714895" y="64839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67704F-459E-E84B-9E9F-FB6D67F1E0BC}"/>
              </a:ext>
            </a:extLst>
          </p:cNvPr>
          <p:cNvSpPr txBox="1"/>
          <p:nvPr/>
        </p:nvSpPr>
        <p:spPr bwMode="gray">
          <a:xfrm>
            <a:off x="2194560" y="123028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B596BB-14F8-B84A-BBAE-C15AFB59EF47}"/>
              </a:ext>
            </a:extLst>
          </p:cNvPr>
          <p:cNvSpPr txBox="1"/>
          <p:nvPr/>
        </p:nvSpPr>
        <p:spPr bwMode="gray">
          <a:xfrm>
            <a:off x="8761615" y="40399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C476A6-B0CD-6141-AD17-5F9BB94D10BB}"/>
              </a:ext>
            </a:extLst>
          </p:cNvPr>
          <p:cNvSpPr txBox="1"/>
          <p:nvPr/>
        </p:nvSpPr>
        <p:spPr bwMode="gray">
          <a:xfrm>
            <a:off x="6733309" y="453874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BD729-6EB9-2142-BC1C-E3C1B13641A7}"/>
              </a:ext>
            </a:extLst>
          </p:cNvPr>
          <p:cNvSpPr txBox="1"/>
          <p:nvPr/>
        </p:nvSpPr>
        <p:spPr bwMode="gray">
          <a:xfrm>
            <a:off x="5519651" y="-324196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65181B-4FD2-B94F-AF20-B418A0B43E7C}"/>
              </a:ext>
            </a:extLst>
          </p:cNvPr>
          <p:cNvSpPr txBox="1"/>
          <p:nvPr/>
        </p:nvSpPr>
        <p:spPr bwMode="gray">
          <a:xfrm>
            <a:off x="7082444" y="527026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2EC495-1F80-3B49-820A-5A18B15EABC7}"/>
              </a:ext>
            </a:extLst>
          </p:cNvPr>
          <p:cNvSpPr txBox="1"/>
          <p:nvPr/>
        </p:nvSpPr>
        <p:spPr bwMode="gray">
          <a:xfrm>
            <a:off x="13050982" y="54365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07119B-C988-3342-A615-C13493F1B7E5}"/>
              </a:ext>
            </a:extLst>
          </p:cNvPr>
          <p:cNvSpPr/>
          <p:nvPr/>
        </p:nvSpPr>
        <p:spPr bwMode="gray">
          <a:xfrm>
            <a:off x="7464425" y="0"/>
            <a:ext cx="472757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 err="1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0D0E191-BE33-C842-9C9F-995F4507255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3000"/>
          </a:blip>
          <a:srcRect/>
          <a:stretch/>
        </p:blipFill>
        <p:spPr>
          <a:xfrm>
            <a:off x="7750204" y="1321008"/>
            <a:ext cx="4215983" cy="421598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79300B0-D90F-6040-9A98-377AE5991A45}"/>
              </a:ext>
            </a:extLst>
          </p:cNvPr>
          <p:cNvSpPr txBox="1"/>
          <p:nvPr/>
        </p:nvSpPr>
        <p:spPr bwMode="gray">
          <a:xfrm>
            <a:off x="3760839" y="514718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491F47-5ABD-4449-AD0D-A3417AF27658}"/>
              </a:ext>
            </a:extLst>
          </p:cNvPr>
          <p:cNvSpPr txBox="1"/>
          <p:nvPr/>
        </p:nvSpPr>
        <p:spPr bwMode="gray">
          <a:xfrm>
            <a:off x="5260769" y="635329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6DE515-F165-124D-8A9C-AE086ABA61F6}"/>
              </a:ext>
            </a:extLst>
          </p:cNvPr>
          <p:cNvSpPr txBox="1"/>
          <p:nvPr/>
        </p:nvSpPr>
        <p:spPr bwMode="gray">
          <a:xfrm>
            <a:off x="4940135" y="699456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7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099F7D5-6114-A045-BA55-0848D10652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5065" y="1596113"/>
            <a:ext cx="4940710" cy="494071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859F9A8-B7E1-2F4D-B8B8-C617E81B63D3}"/>
              </a:ext>
            </a:extLst>
          </p:cNvPr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Picture 19">
            <a:extLst>
              <a:ext uri="{FF2B5EF4-FFF2-40B4-BE49-F238E27FC236}">
                <a16:creationId xmlns:a16="http://schemas.microsoft.com/office/drawing/2014/main" id="{82E4A279-CB66-1242-885E-D6C7EE1F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1929AC2-FAD3-BC4D-8E6B-889642425299}"/>
              </a:ext>
            </a:extLst>
          </p:cNvPr>
          <p:cNvSpPr txBox="1">
            <a:spLocks/>
          </p:cNvSpPr>
          <p:nvPr/>
        </p:nvSpPr>
        <p:spPr>
          <a:xfrm>
            <a:off x="220375" y="682313"/>
            <a:ext cx="11520000" cy="396000"/>
          </a:xfrm>
          <a:prstGeom prst="rect">
            <a:avLst/>
          </a:prstGeom>
        </p:spPr>
        <p:txBody>
          <a:bodyPr/>
          <a:lstStyle>
            <a:lvl1pPr algn="l" defTabSz="914491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two-pronged approach to product safety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93477EA6-2D77-C949-8C1D-2CD7E5B09569}"/>
              </a:ext>
            </a:extLst>
          </p:cNvPr>
          <p:cNvSpPr txBox="1">
            <a:spLocks/>
          </p:cNvSpPr>
          <p:nvPr/>
        </p:nvSpPr>
        <p:spPr>
          <a:xfrm>
            <a:off x="219479" y="1085213"/>
            <a:ext cx="11520896" cy="504000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No more “secret ingredients”</a:t>
            </a:r>
          </a:p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499F2-603E-8745-BEA0-607DADCD08E3}"/>
              </a:ext>
            </a:extLst>
          </p:cNvPr>
          <p:cNvSpPr/>
          <p:nvPr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C5EAEF-522A-1249-A7D7-BA46D9045ED7}"/>
              </a:ext>
            </a:extLst>
          </p:cNvPr>
          <p:cNvSpPr txBox="1">
            <a:spLocks/>
          </p:cNvSpPr>
          <p:nvPr/>
        </p:nvSpPr>
        <p:spPr>
          <a:xfrm>
            <a:off x="332368" y="1931192"/>
            <a:ext cx="11520000" cy="252000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Ty-Rap® cable tie application tool adds another level of safety</a:t>
            </a:r>
          </a:p>
          <a:p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242B9D-803D-2540-A24B-AB163FB82065}"/>
              </a:ext>
            </a:extLst>
          </p:cNvPr>
          <p:cNvSpPr txBox="1">
            <a:spLocks/>
          </p:cNvSpPr>
          <p:nvPr/>
        </p:nvSpPr>
        <p:spPr>
          <a:xfrm>
            <a:off x="332368" y="2317637"/>
            <a:ext cx="5354568" cy="3594212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System Font Regular"/>
              <a:buChar char="–"/>
            </a:pPr>
            <a:r>
              <a:rPr lang="en-US" dirty="0"/>
              <a:t>Holds cut tails captive in the tool for a safer, cleaner installation. 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Cuts cable tie flush, leaving no sharp edges.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Ergonomic design with cushioned grip and adjustable hand span for user comfort.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360° rotating nose for ease of use in tight spaces.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62211D-F4FD-C845-99A5-2A52FBBF337E}"/>
              </a:ext>
            </a:extLst>
          </p:cNvPr>
          <p:cNvGrpSpPr/>
          <p:nvPr/>
        </p:nvGrpSpPr>
        <p:grpSpPr>
          <a:xfrm>
            <a:off x="334271" y="6312635"/>
            <a:ext cx="1258473" cy="118192"/>
            <a:chOff x="334271" y="6312635"/>
            <a:chExt cx="1258473" cy="118192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6325959-8D7C-494E-8483-5A1AC5A323AB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34271" y="6327549"/>
              <a:ext cx="89230" cy="88364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Date Placeholder 3">
              <a:extLst>
                <a:ext uri="{FF2B5EF4-FFF2-40B4-BE49-F238E27FC236}">
                  <a16:creationId xmlns:a16="http://schemas.microsoft.com/office/drawing/2014/main" id="{AB7E086C-6797-7F41-9A6C-B6036C4F0B0A}"/>
                </a:ext>
              </a:extLst>
            </p:cNvPr>
            <p:cNvSpPr txBox="1">
              <a:spLocks/>
            </p:cNvSpPr>
            <p:nvPr userDrawn="1"/>
          </p:nvSpPr>
          <p:spPr bwMode="gray">
            <a:xfrm>
              <a:off x="429793" y="6312635"/>
              <a:ext cx="1162951" cy="11819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/>
                <a:t>2022 ABB</a:t>
              </a:r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4FE5A26-40A4-574E-B438-29470B4CFDD1}"/>
              </a:ext>
            </a:extLst>
          </p:cNvPr>
          <p:cNvSpPr txBox="1">
            <a:spLocks/>
          </p:cNvSpPr>
          <p:nvPr/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All rights reserved.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CF5CDE-27EF-C84D-96A7-CD0B7A4AC5D5}"/>
              </a:ext>
            </a:extLst>
          </p:cNvPr>
          <p:cNvSpPr txBox="1">
            <a:spLocks/>
          </p:cNvSpPr>
          <p:nvPr/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24DB8C-DD01-8541-A593-D4525A1810EA}"/>
              </a:ext>
            </a:extLst>
          </p:cNvPr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70D236-05A0-4545-B373-C0CCAAF3C85C}"/>
              </a:ext>
            </a:extLst>
          </p:cNvPr>
          <p:cNvCxnSpPr/>
          <p:nvPr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40F338-E85A-2443-9794-126DB52ABAE2}"/>
              </a:ext>
            </a:extLst>
          </p:cNvPr>
          <p:cNvSpPr txBox="1"/>
          <p:nvPr/>
        </p:nvSpPr>
        <p:spPr bwMode="gray">
          <a:xfrm>
            <a:off x="-714895" y="64839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67704F-459E-E84B-9E9F-FB6D67F1E0BC}"/>
              </a:ext>
            </a:extLst>
          </p:cNvPr>
          <p:cNvSpPr txBox="1"/>
          <p:nvPr/>
        </p:nvSpPr>
        <p:spPr bwMode="gray">
          <a:xfrm>
            <a:off x="2194560" y="123028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B596BB-14F8-B84A-BBAE-C15AFB59EF47}"/>
              </a:ext>
            </a:extLst>
          </p:cNvPr>
          <p:cNvSpPr txBox="1"/>
          <p:nvPr/>
        </p:nvSpPr>
        <p:spPr bwMode="gray">
          <a:xfrm>
            <a:off x="8761615" y="40399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C476A6-B0CD-6141-AD17-5F9BB94D10BB}"/>
              </a:ext>
            </a:extLst>
          </p:cNvPr>
          <p:cNvSpPr txBox="1"/>
          <p:nvPr/>
        </p:nvSpPr>
        <p:spPr bwMode="gray">
          <a:xfrm>
            <a:off x="6733309" y="453874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BD729-6EB9-2142-BC1C-E3C1B13641A7}"/>
              </a:ext>
            </a:extLst>
          </p:cNvPr>
          <p:cNvSpPr txBox="1"/>
          <p:nvPr/>
        </p:nvSpPr>
        <p:spPr bwMode="gray">
          <a:xfrm>
            <a:off x="5519651" y="-324196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65181B-4FD2-B94F-AF20-B418A0B43E7C}"/>
              </a:ext>
            </a:extLst>
          </p:cNvPr>
          <p:cNvSpPr txBox="1"/>
          <p:nvPr/>
        </p:nvSpPr>
        <p:spPr bwMode="gray">
          <a:xfrm>
            <a:off x="7082444" y="527026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2EC495-1F80-3B49-820A-5A18B15EABC7}"/>
              </a:ext>
            </a:extLst>
          </p:cNvPr>
          <p:cNvSpPr txBox="1"/>
          <p:nvPr/>
        </p:nvSpPr>
        <p:spPr bwMode="gray">
          <a:xfrm>
            <a:off x="13050982" y="54365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2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7876783-33C4-4508-9B16-B2DBA381CF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390F7D2-81C6-4BBF-8B31-EDD0E9573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049" y="1268586"/>
            <a:ext cx="7897951" cy="4320827"/>
          </a:xfrm>
        </p:spPr>
        <p:txBody>
          <a:bodyPr/>
          <a:lstStyle/>
          <a:p>
            <a:r>
              <a:rPr lang="en-US" sz="4800" b="1" dirty="0"/>
              <a:t>—</a:t>
            </a:r>
            <a:br>
              <a:rPr lang="en-US" sz="4800" b="1" dirty="0"/>
            </a:br>
            <a:r>
              <a:rPr lang="en-US" sz="4800" b="1" dirty="0"/>
              <a:t>Ordering information </a:t>
            </a:r>
            <a:br>
              <a:rPr lang="en-US" sz="4800" b="1" dirty="0"/>
            </a:br>
            <a:r>
              <a:rPr lang="en-US" sz="4800" b="1" dirty="0"/>
              <a:t>and disclaimer</a:t>
            </a:r>
            <a:br>
              <a:rPr lang="en-US" sz="4800" dirty="0"/>
            </a:br>
            <a:endParaRPr lang="en-US" sz="48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E0EEB3-FED7-41DB-A01B-849B3B0105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3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0F4075-2576-AB48-AE65-3ADA61BA2767}"/>
              </a:ext>
            </a:extLst>
          </p:cNvPr>
          <p:cNvSpPr txBox="1"/>
          <p:nvPr/>
        </p:nvSpPr>
        <p:spPr bwMode="gray">
          <a:xfrm>
            <a:off x="-9263270" y="164989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E5682-A4AD-F94D-AE06-A504868D32E4}"/>
              </a:ext>
            </a:extLst>
          </p:cNvPr>
          <p:cNvSpPr txBox="1"/>
          <p:nvPr/>
        </p:nvSpPr>
        <p:spPr bwMode="gray">
          <a:xfrm>
            <a:off x="-6838122" y="288234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FCD6A1-2E8F-4140-89CE-A770FC615F3C}"/>
              </a:ext>
            </a:extLst>
          </p:cNvPr>
          <p:cNvSpPr txBox="1"/>
          <p:nvPr/>
        </p:nvSpPr>
        <p:spPr bwMode="gray">
          <a:xfrm>
            <a:off x="-3240157" y="331967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225DD-BDE9-FB45-B8C1-C87C454F5878}"/>
              </a:ext>
            </a:extLst>
          </p:cNvPr>
          <p:cNvSpPr txBox="1"/>
          <p:nvPr/>
        </p:nvSpPr>
        <p:spPr bwMode="gray">
          <a:xfrm>
            <a:off x="-7195930" y="-17294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57D0E3-C0EF-6348-830B-74965987D157}"/>
              </a:ext>
            </a:extLst>
          </p:cNvPr>
          <p:cNvSpPr txBox="1"/>
          <p:nvPr/>
        </p:nvSpPr>
        <p:spPr bwMode="gray">
          <a:xfrm>
            <a:off x="4206240" y="1020802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39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BA3CE0A-AB0E-44F9-8525-65011FD1AD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1994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0247CC9-E508-45A1-8F69-9EE62A3EF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342" y="1188297"/>
            <a:ext cx="5271124" cy="2087564"/>
          </a:xfrm>
        </p:spPr>
        <p:txBody>
          <a:bodyPr lIns="0" tIns="0" rIns="0" bIns="0"/>
          <a:lstStyle/>
          <a:p>
            <a:r>
              <a:rPr lang="en-US" sz="2800" dirty="0">
                <a:solidFill>
                  <a:schemeClr val="bg1"/>
                </a:solidFill>
              </a:rPr>
              <a:t>Fasteners are found at every stage of processing and handling throughout food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and beverage and other contamination-sensitive industrial facilities, connecting everything from conveyer belts to system wiring.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D1364A-CDC7-6143-B62B-D4D6E18F2023}"/>
              </a:ext>
            </a:extLst>
          </p:cNvPr>
          <p:cNvSpPr txBox="1"/>
          <p:nvPr/>
        </p:nvSpPr>
        <p:spPr bwMode="gray">
          <a:xfrm>
            <a:off x="-3657600" y="58442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6428ED-8E2C-5B41-ABDB-6B7AC313FA66}"/>
              </a:ext>
            </a:extLst>
          </p:cNvPr>
          <p:cNvSpPr txBox="1"/>
          <p:nvPr/>
        </p:nvSpPr>
        <p:spPr bwMode="gray">
          <a:xfrm>
            <a:off x="-3756991" y="395577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D8EA84-C5C2-0B47-8B28-B266B71D7150}"/>
              </a:ext>
            </a:extLst>
          </p:cNvPr>
          <p:cNvSpPr txBox="1"/>
          <p:nvPr/>
        </p:nvSpPr>
        <p:spPr bwMode="gray">
          <a:xfrm>
            <a:off x="-4572000" y="552615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8ECF57-A749-4B43-A212-1589B326A9A8}"/>
              </a:ext>
            </a:extLst>
          </p:cNvPr>
          <p:cNvSpPr txBox="1"/>
          <p:nvPr/>
        </p:nvSpPr>
        <p:spPr bwMode="gray">
          <a:xfrm>
            <a:off x="7614458" y="94432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3FF07F-01A5-F149-A0E8-2F43EEE065B6}"/>
              </a:ext>
            </a:extLst>
          </p:cNvPr>
          <p:cNvSpPr txBox="1"/>
          <p:nvPr/>
        </p:nvSpPr>
        <p:spPr bwMode="gray">
          <a:xfrm>
            <a:off x="4527030" y="-187377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F79EE1-4A9C-3949-9CC1-322293DB0E40}"/>
              </a:ext>
            </a:extLst>
          </p:cNvPr>
          <p:cNvSpPr txBox="1"/>
          <p:nvPr/>
        </p:nvSpPr>
        <p:spPr bwMode="gray">
          <a:xfrm>
            <a:off x="-3927423" y="34627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11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F0355DF-9260-4992-8B5F-23079EF208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4398" y="0"/>
            <a:ext cx="8257601" cy="687696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0EB2600-0E33-4803-AE6B-F9C943316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807" y="1268586"/>
            <a:ext cx="4546445" cy="4555744"/>
          </a:xfrm>
        </p:spPr>
        <p:txBody>
          <a:bodyPr lIns="0" tIns="0" rIns="0" bIns="0"/>
          <a:lstStyle/>
          <a:p>
            <a:r>
              <a:rPr lang="en-US" b="1" dirty="0">
                <a:solidFill>
                  <a:schemeClr val="bg2"/>
                </a:solidFill>
              </a:rPr>
              <a:t>—</a:t>
            </a:r>
            <a:br>
              <a:rPr lang="en-US" b="1" dirty="0"/>
            </a:br>
            <a:r>
              <a:rPr lang="en-US" b="1" dirty="0"/>
              <a:t>Now customers </a:t>
            </a:r>
            <a:br>
              <a:rPr lang="en-US" b="1" dirty="0"/>
            </a:br>
            <a:r>
              <a:rPr lang="en-US" b="1" dirty="0"/>
              <a:t>for whom </a:t>
            </a:r>
            <a:br>
              <a:rPr lang="en-US" b="1" dirty="0"/>
            </a:br>
            <a:r>
              <a:rPr lang="en-US" b="1" dirty="0"/>
              <a:t>cleanliness and product safety </a:t>
            </a:r>
            <a:br>
              <a:rPr lang="en-US" b="1" dirty="0"/>
            </a:br>
            <a:r>
              <a:rPr lang="en-US" b="1" dirty="0"/>
              <a:t>are top concerns </a:t>
            </a:r>
            <a:br>
              <a:rPr lang="en-US" b="1" dirty="0"/>
            </a:br>
            <a:r>
              <a:rPr lang="en-US" b="1" dirty="0"/>
              <a:t>have two fewer </a:t>
            </a:r>
            <a:br>
              <a:rPr lang="en-US" b="1" dirty="0"/>
            </a:br>
            <a:r>
              <a:rPr lang="en-US" b="1" dirty="0"/>
              <a:t>things to worry </a:t>
            </a:r>
            <a:br>
              <a:rPr lang="en-US" b="1" dirty="0"/>
            </a:br>
            <a:r>
              <a:rPr lang="en-US" b="1" dirty="0"/>
              <a:t>about.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330AE51B-D004-4ED2-8369-08001017F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EF4D13-4AE4-B542-B976-2CEDF1CAEABF}"/>
              </a:ext>
            </a:extLst>
          </p:cNvPr>
          <p:cNvSpPr txBox="1"/>
          <p:nvPr/>
        </p:nvSpPr>
        <p:spPr bwMode="gray">
          <a:xfrm>
            <a:off x="2442949" y="-64144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A4396C-1AC3-A04E-A3F9-5DCA37223242}"/>
              </a:ext>
            </a:extLst>
          </p:cNvPr>
          <p:cNvSpPr txBox="1"/>
          <p:nvPr/>
        </p:nvSpPr>
        <p:spPr bwMode="gray">
          <a:xfrm>
            <a:off x="15830550" y="545782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6FBAC7-533A-2049-A39D-FB7A2D3DF809}"/>
              </a:ext>
            </a:extLst>
          </p:cNvPr>
          <p:cNvSpPr txBox="1"/>
          <p:nvPr/>
        </p:nvSpPr>
        <p:spPr bwMode="gray">
          <a:xfrm>
            <a:off x="-1892968" y="367364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7E40D9-A393-BC42-9D7A-08E0C7DF2713}"/>
              </a:ext>
            </a:extLst>
          </p:cNvPr>
          <p:cNvSpPr txBox="1"/>
          <p:nvPr/>
        </p:nvSpPr>
        <p:spPr bwMode="gray">
          <a:xfrm>
            <a:off x="-770021" y="409073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9D035A-60B1-0141-A590-A7A15BE7C883}"/>
              </a:ext>
            </a:extLst>
          </p:cNvPr>
          <p:cNvSpPr txBox="1"/>
          <p:nvPr/>
        </p:nvSpPr>
        <p:spPr bwMode="gray">
          <a:xfrm>
            <a:off x="9144000" y="965734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643551-0CDC-5C41-920C-ADC6160E5B3D}"/>
              </a:ext>
            </a:extLst>
          </p:cNvPr>
          <p:cNvSpPr txBox="1"/>
          <p:nvPr/>
        </p:nvSpPr>
        <p:spPr bwMode="gray">
          <a:xfrm>
            <a:off x="13571621" y="470033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101C33-9DFD-4A46-AB89-ECD3832FE884}"/>
              </a:ext>
            </a:extLst>
          </p:cNvPr>
          <p:cNvSpPr txBox="1"/>
          <p:nvPr/>
        </p:nvSpPr>
        <p:spPr bwMode="gray">
          <a:xfrm>
            <a:off x="-1764632" y="569494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41A1AF-1CE0-B841-B080-463C553A0CE4}"/>
              </a:ext>
            </a:extLst>
          </p:cNvPr>
          <p:cNvSpPr txBox="1"/>
          <p:nvPr/>
        </p:nvSpPr>
        <p:spPr bwMode="gray">
          <a:xfrm>
            <a:off x="2822713" y="79711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BE4B4A-7CA1-3049-B59A-74E80D578644}"/>
              </a:ext>
            </a:extLst>
          </p:cNvPr>
          <p:cNvSpPr txBox="1"/>
          <p:nvPr/>
        </p:nvSpPr>
        <p:spPr bwMode="gray">
          <a:xfrm>
            <a:off x="1828800" y="761337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8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902F114-8F6F-574C-99CC-E07294D780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7327" y="2134401"/>
            <a:ext cx="1642137" cy="3960012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859F9A8-B7E1-2F4D-B8B8-C617E81B63D3}"/>
              </a:ext>
            </a:extLst>
          </p:cNvPr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Picture 19">
            <a:extLst>
              <a:ext uri="{FF2B5EF4-FFF2-40B4-BE49-F238E27FC236}">
                <a16:creationId xmlns:a16="http://schemas.microsoft.com/office/drawing/2014/main" id="{82E4A279-CB66-1242-885E-D6C7EE1F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1929AC2-FAD3-BC4D-8E6B-889642425299}"/>
              </a:ext>
            </a:extLst>
          </p:cNvPr>
          <p:cNvSpPr txBox="1">
            <a:spLocks/>
          </p:cNvSpPr>
          <p:nvPr/>
        </p:nvSpPr>
        <p:spPr>
          <a:xfrm>
            <a:off x="220375" y="682313"/>
            <a:ext cx="11520000" cy="396000"/>
          </a:xfrm>
          <a:prstGeom prst="rect">
            <a:avLst/>
          </a:prstGeom>
        </p:spPr>
        <p:txBody>
          <a:bodyPr/>
          <a:lstStyle>
            <a:lvl1pPr algn="l" defTabSz="914491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Ordering information and disclaimer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93477EA6-2D77-C949-8C1D-2CD7E5B09569}"/>
              </a:ext>
            </a:extLst>
          </p:cNvPr>
          <p:cNvSpPr txBox="1">
            <a:spLocks/>
          </p:cNvSpPr>
          <p:nvPr/>
        </p:nvSpPr>
        <p:spPr>
          <a:xfrm>
            <a:off x="219479" y="1085213"/>
            <a:ext cx="11520896" cy="504000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Ordering information</a:t>
            </a:r>
          </a:p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499F2-603E-8745-BEA0-607DADCD08E3}"/>
              </a:ext>
            </a:extLst>
          </p:cNvPr>
          <p:cNvSpPr/>
          <p:nvPr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C5EAEF-522A-1249-A7D7-BA46D9045ED7}"/>
              </a:ext>
            </a:extLst>
          </p:cNvPr>
          <p:cNvSpPr txBox="1">
            <a:spLocks/>
          </p:cNvSpPr>
          <p:nvPr/>
        </p:nvSpPr>
        <p:spPr>
          <a:xfrm>
            <a:off x="332368" y="1931192"/>
            <a:ext cx="11520000" cy="252000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Ty-Rap® </a:t>
            </a:r>
            <a:r>
              <a:rPr lang="en-US" b="1" dirty="0" err="1">
                <a:solidFill>
                  <a:schemeClr val="bg2"/>
                </a:solidFill>
              </a:rPr>
              <a:t>TyGenic</a:t>
            </a:r>
            <a:r>
              <a:rPr lang="en-US" b="1" dirty="0">
                <a:solidFill>
                  <a:schemeClr val="bg2"/>
                </a:solidFill>
              </a:rPr>
              <a:t>® antimicrobial detectable cable ties</a:t>
            </a:r>
          </a:p>
          <a:p>
            <a:endParaRPr lang="en-US" b="1" dirty="0">
              <a:solidFill>
                <a:schemeClr val="bg2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62211D-F4FD-C845-99A5-2A52FBBF337E}"/>
              </a:ext>
            </a:extLst>
          </p:cNvPr>
          <p:cNvGrpSpPr/>
          <p:nvPr/>
        </p:nvGrpSpPr>
        <p:grpSpPr>
          <a:xfrm>
            <a:off x="334271" y="6312635"/>
            <a:ext cx="1258473" cy="118192"/>
            <a:chOff x="334271" y="6312635"/>
            <a:chExt cx="1258473" cy="118192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6325959-8D7C-494E-8483-5A1AC5A323AB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34271" y="6327549"/>
              <a:ext cx="89230" cy="88364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Date Placeholder 3">
              <a:extLst>
                <a:ext uri="{FF2B5EF4-FFF2-40B4-BE49-F238E27FC236}">
                  <a16:creationId xmlns:a16="http://schemas.microsoft.com/office/drawing/2014/main" id="{AB7E086C-6797-7F41-9A6C-B6036C4F0B0A}"/>
                </a:ext>
              </a:extLst>
            </p:cNvPr>
            <p:cNvSpPr txBox="1">
              <a:spLocks/>
            </p:cNvSpPr>
            <p:nvPr userDrawn="1"/>
          </p:nvSpPr>
          <p:spPr bwMode="gray">
            <a:xfrm>
              <a:off x="429793" y="6312635"/>
              <a:ext cx="1162951" cy="11819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/>
                <a:t>2022 ABB</a:t>
              </a:r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4FE5A26-40A4-574E-B438-29470B4CFDD1}"/>
              </a:ext>
            </a:extLst>
          </p:cNvPr>
          <p:cNvSpPr txBox="1">
            <a:spLocks/>
          </p:cNvSpPr>
          <p:nvPr/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All rights reserved.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CF5CDE-27EF-C84D-96A7-CD0B7A4AC5D5}"/>
              </a:ext>
            </a:extLst>
          </p:cNvPr>
          <p:cNvSpPr txBox="1">
            <a:spLocks/>
          </p:cNvSpPr>
          <p:nvPr/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24DB8C-DD01-8541-A593-D4525A1810EA}"/>
              </a:ext>
            </a:extLst>
          </p:cNvPr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70D236-05A0-4545-B373-C0CCAAF3C85C}"/>
              </a:ext>
            </a:extLst>
          </p:cNvPr>
          <p:cNvCxnSpPr/>
          <p:nvPr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40F338-E85A-2443-9794-126DB52ABAE2}"/>
              </a:ext>
            </a:extLst>
          </p:cNvPr>
          <p:cNvSpPr txBox="1"/>
          <p:nvPr/>
        </p:nvSpPr>
        <p:spPr bwMode="gray">
          <a:xfrm>
            <a:off x="-714895" y="64839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67704F-459E-E84B-9E9F-FB6D67F1E0BC}"/>
              </a:ext>
            </a:extLst>
          </p:cNvPr>
          <p:cNvSpPr txBox="1"/>
          <p:nvPr/>
        </p:nvSpPr>
        <p:spPr bwMode="gray">
          <a:xfrm>
            <a:off x="2194560" y="123028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B596BB-14F8-B84A-BBAE-C15AFB59EF47}"/>
              </a:ext>
            </a:extLst>
          </p:cNvPr>
          <p:cNvSpPr txBox="1"/>
          <p:nvPr/>
        </p:nvSpPr>
        <p:spPr bwMode="gray">
          <a:xfrm>
            <a:off x="8761615" y="40399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C476A6-B0CD-6141-AD17-5F9BB94D10BB}"/>
              </a:ext>
            </a:extLst>
          </p:cNvPr>
          <p:cNvSpPr txBox="1"/>
          <p:nvPr/>
        </p:nvSpPr>
        <p:spPr bwMode="gray">
          <a:xfrm>
            <a:off x="6733309" y="453874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BD729-6EB9-2142-BC1C-E3C1B13641A7}"/>
              </a:ext>
            </a:extLst>
          </p:cNvPr>
          <p:cNvSpPr txBox="1"/>
          <p:nvPr/>
        </p:nvSpPr>
        <p:spPr bwMode="gray">
          <a:xfrm>
            <a:off x="5519651" y="-324196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65181B-4FD2-B94F-AF20-B418A0B43E7C}"/>
              </a:ext>
            </a:extLst>
          </p:cNvPr>
          <p:cNvSpPr txBox="1"/>
          <p:nvPr/>
        </p:nvSpPr>
        <p:spPr bwMode="gray">
          <a:xfrm>
            <a:off x="7082444" y="527026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2EC495-1F80-3B49-820A-5A18B15EABC7}"/>
              </a:ext>
            </a:extLst>
          </p:cNvPr>
          <p:cNvSpPr txBox="1"/>
          <p:nvPr/>
        </p:nvSpPr>
        <p:spPr bwMode="gray">
          <a:xfrm>
            <a:off x="13050982" y="54365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F0467BB5-BB13-B548-ADBB-594355FDF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283379"/>
              </p:ext>
            </p:extLst>
          </p:nvPr>
        </p:nvGraphicFramePr>
        <p:xfrm>
          <a:off x="339632" y="2495341"/>
          <a:ext cx="8937102" cy="14630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45170">
                  <a:extLst>
                    <a:ext uri="{9D8B030D-6E8A-4147-A177-3AD203B41FA5}">
                      <a16:colId xmlns:a16="http://schemas.microsoft.com/office/drawing/2014/main" val="3324874753"/>
                    </a:ext>
                  </a:extLst>
                </a:gridCol>
                <a:gridCol w="1970152">
                  <a:extLst>
                    <a:ext uri="{9D8B030D-6E8A-4147-A177-3AD203B41FA5}">
                      <a16:colId xmlns:a16="http://schemas.microsoft.com/office/drawing/2014/main" val="1755366740"/>
                    </a:ext>
                  </a:extLst>
                </a:gridCol>
                <a:gridCol w="2710890">
                  <a:extLst>
                    <a:ext uri="{9D8B030D-6E8A-4147-A177-3AD203B41FA5}">
                      <a16:colId xmlns:a16="http://schemas.microsoft.com/office/drawing/2014/main" val="1171557045"/>
                    </a:ext>
                  </a:extLst>
                </a:gridCol>
                <a:gridCol w="2710890">
                  <a:extLst>
                    <a:ext uri="{9D8B030D-6E8A-4147-A177-3AD203B41FA5}">
                      <a16:colId xmlns:a16="http://schemas.microsoft.com/office/drawing/2014/main" val="58653553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Catalog number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Length (in.)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bg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Bundle dia. (in.)</a:t>
                      </a:r>
                      <a:endParaRPr lang="en-US" sz="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Tensile strength (</a:t>
                      </a:r>
                      <a:r>
                        <a:rPr lang="en-US" sz="800" b="1" dirty="0" err="1">
                          <a:solidFill>
                            <a:schemeClr val="bg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lb</a:t>
                      </a: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9504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TY523M-ADT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211D1E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211D1E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0.08–0.63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211D1E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8963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TY525M-ADT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211D1E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211D1E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0.41–1.77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211D1E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1843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TY527M-ADT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211D1E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0.50–3.74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211D1E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57788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TY528M-ADT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211D1E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0.48–4.01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211D1E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68671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534972E-6368-294A-8B5B-2392A6703DA7}"/>
              </a:ext>
            </a:extLst>
          </p:cNvPr>
          <p:cNvSpPr txBox="1"/>
          <p:nvPr/>
        </p:nvSpPr>
        <p:spPr bwMode="gray">
          <a:xfrm>
            <a:off x="11857703" y="443926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A769A2-2F56-1340-BDE1-EBF19E90DEB1}"/>
              </a:ext>
            </a:extLst>
          </p:cNvPr>
          <p:cNvSpPr txBox="1"/>
          <p:nvPr/>
        </p:nvSpPr>
        <p:spPr bwMode="gray">
          <a:xfrm>
            <a:off x="1592826" y="482272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17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54B619F-8212-5B41-8BB6-451CB1F5F9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1956" y="1589213"/>
            <a:ext cx="4940710" cy="494071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859F9A8-B7E1-2F4D-B8B8-C617E81B63D3}"/>
              </a:ext>
            </a:extLst>
          </p:cNvPr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Picture 19">
            <a:extLst>
              <a:ext uri="{FF2B5EF4-FFF2-40B4-BE49-F238E27FC236}">
                <a16:creationId xmlns:a16="http://schemas.microsoft.com/office/drawing/2014/main" id="{82E4A279-CB66-1242-885E-D6C7EE1F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1929AC2-FAD3-BC4D-8E6B-889642425299}"/>
              </a:ext>
            </a:extLst>
          </p:cNvPr>
          <p:cNvSpPr txBox="1">
            <a:spLocks/>
          </p:cNvSpPr>
          <p:nvPr/>
        </p:nvSpPr>
        <p:spPr>
          <a:xfrm>
            <a:off x="220375" y="682313"/>
            <a:ext cx="11520000" cy="396000"/>
          </a:xfrm>
          <a:prstGeom prst="rect">
            <a:avLst/>
          </a:prstGeom>
        </p:spPr>
        <p:txBody>
          <a:bodyPr/>
          <a:lstStyle>
            <a:lvl1pPr algn="l" defTabSz="914491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Ordering information and disclaimer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93477EA6-2D77-C949-8C1D-2CD7E5B09569}"/>
              </a:ext>
            </a:extLst>
          </p:cNvPr>
          <p:cNvSpPr txBox="1">
            <a:spLocks/>
          </p:cNvSpPr>
          <p:nvPr/>
        </p:nvSpPr>
        <p:spPr>
          <a:xfrm>
            <a:off x="219479" y="1085213"/>
            <a:ext cx="11520896" cy="504000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Ordering information</a:t>
            </a:r>
          </a:p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499F2-603E-8745-BEA0-607DADCD08E3}"/>
              </a:ext>
            </a:extLst>
          </p:cNvPr>
          <p:cNvSpPr/>
          <p:nvPr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C5EAEF-522A-1249-A7D7-BA46D9045ED7}"/>
              </a:ext>
            </a:extLst>
          </p:cNvPr>
          <p:cNvSpPr txBox="1">
            <a:spLocks/>
          </p:cNvSpPr>
          <p:nvPr/>
        </p:nvSpPr>
        <p:spPr>
          <a:xfrm>
            <a:off x="332368" y="1931192"/>
            <a:ext cx="11520000" cy="252000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Ty-Rap® cable tie application tools</a:t>
            </a:r>
          </a:p>
          <a:p>
            <a:endParaRPr lang="en-US" b="1" dirty="0">
              <a:solidFill>
                <a:schemeClr val="bg2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62211D-F4FD-C845-99A5-2A52FBBF337E}"/>
              </a:ext>
            </a:extLst>
          </p:cNvPr>
          <p:cNvGrpSpPr/>
          <p:nvPr/>
        </p:nvGrpSpPr>
        <p:grpSpPr>
          <a:xfrm>
            <a:off x="334271" y="6312635"/>
            <a:ext cx="1258473" cy="118192"/>
            <a:chOff x="334271" y="6312635"/>
            <a:chExt cx="1258473" cy="118192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6325959-8D7C-494E-8483-5A1AC5A323AB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34271" y="6327549"/>
              <a:ext cx="89230" cy="88364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Date Placeholder 3">
              <a:extLst>
                <a:ext uri="{FF2B5EF4-FFF2-40B4-BE49-F238E27FC236}">
                  <a16:creationId xmlns:a16="http://schemas.microsoft.com/office/drawing/2014/main" id="{AB7E086C-6797-7F41-9A6C-B6036C4F0B0A}"/>
                </a:ext>
              </a:extLst>
            </p:cNvPr>
            <p:cNvSpPr txBox="1">
              <a:spLocks/>
            </p:cNvSpPr>
            <p:nvPr userDrawn="1"/>
          </p:nvSpPr>
          <p:spPr bwMode="gray">
            <a:xfrm>
              <a:off x="429793" y="6312635"/>
              <a:ext cx="1162951" cy="11819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/>
                <a:t>2022 ABB</a:t>
              </a:r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4FE5A26-40A4-574E-B438-29470B4CFDD1}"/>
              </a:ext>
            </a:extLst>
          </p:cNvPr>
          <p:cNvSpPr txBox="1">
            <a:spLocks/>
          </p:cNvSpPr>
          <p:nvPr/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All rights reserved.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CF5CDE-27EF-C84D-96A7-CD0B7A4AC5D5}"/>
              </a:ext>
            </a:extLst>
          </p:cNvPr>
          <p:cNvSpPr txBox="1">
            <a:spLocks/>
          </p:cNvSpPr>
          <p:nvPr/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24DB8C-DD01-8541-A593-D4525A1810EA}"/>
              </a:ext>
            </a:extLst>
          </p:cNvPr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70D236-05A0-4545-B373-C0CCAAF3C85C}"/>
              </a:ext>
            </a:extLst>
          </p:cNvPr>
          <p:cNvCxnSpPr/>
          <p:nvPr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40F338-E85A-2443-9794-126DB52ABAE2}"/>
              </a:ext>
            </a:extLst>
          </p:cNvPr>
          <p:cNvSpPr txBox="1"/>
          <p:nvPr/>
        </p:nvSpPr>
        <p:spPr bwMode="gray">
          <a:xfrm>
            <a:off x="-714895" y="64839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67704F-459E-E84B-9E9F-FB6D67F1E0BC}"/>
              </a:ext>
            </a:extLst>
          </p:cNvPr>
          <p:cNvSpPr txBox="1"/>
          <p:nvPr/>
        </p:nvSpPr>
        <p:spPr bwMode="gray">
          <a:xfrm>
            <a:off x="2194560" y="123028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B596BB-14F8-B84A-BBAE-C15AFB59EF47}"/>
              </a:ext>
            </a:extLst>
          </p:cNvPr>
          <p:cNvSpPr txBox="1"/>
          <p:nvPr/>
        </p:nvSpPr>
        <p:spPr bwMode="gray">
          <a:xfrm>
            <a:off x="8761615" y="40399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C476A6-B0CD-6141-AD17-5F9BB94D10BB}"/>
              </a:ext>
            </a:extLst>
          </p:cNvPr>
          <p:cNvSpPr txBox="1"/>
          <p:nvPr/>
        </p:nvSpPr>
        <p:spPr bwMode="gray">
          <a:xfrm>
            <a:off x="6733309" y="453874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BD729-6EB9-2142-BC1C-E3C1B13641A7}"/>
              </a:ext>
            </a:extLst>
          </p:cNvPr>
          <p:cNvSpPr txBox="1"/>
          <p:nvPr/>
        </p:nvSpPr>
        <p:spPr bwMode="gray">
          <a:xfrm>
            <a:off x="5519651" y="-324196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65181B-4FD2-B94F-AF20-B418A0B43E7C}"/>
              </a:ext>
            </a:extLst>
          </p:cNvPr>
          <p:cNvSpPr txBox="1"/>
          <p:nvPr/>
        </p:nvSpPr>
        <p:spPr bwMode="gray">
          <a:xfrm>
            <a:off x="7082444" y="527026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2EC495-1F80-3B49-820A-5A18B15EABC7}"/>
              </a:ext>
            </a:extLst>
          </p:cNvPr>
          <p:cNvSpPr txBox="1"/>
          <p:nvPr/>
        </p:nvSpPr>
        <p:spPr bwMode="gray">
          <a:xfrm>
            <a:off x="13050982" y="54365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F0467BB5-BB13-B548-ADBB-594355FDF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710736"/>
              </p:ext>
            </p:extLst>
          </p:nvPr>
        </p:nvGraphicFramePr>
        <p:xfrm>
          <a:off x="339632" y="2495341"/>
          <a:ext cx="6370884" cy="14630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800340">
                  <a:extLst>
                    <a:ext uri="{9D8B030D-6E8A-4147-A177-3AD203B41FA5}">
                      <a16:colId xmlns:a16="http://schemas.microsoft.com/office/drawing/2014/main" val="3324874753"/>
                    </a:ext>
                  </a:extLst>
                </a:gridCol>
                <a:gridCol w="3570544">
                  <a:extLst>
                    <a:ext uri="{9D8B030D-6E8A-4147-A177-3AD203B41FA5}">
                      <a16:colId xmlns:a16="http://schemas.microsoft.com/office/drawing/2014/main" val="175536674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Catalog number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use with tie tensile strength (</a:t>
                      </a:r>
                      <a:r>
                        <a:rPr lang="en-US" sz="800" b="1" dirty="0" err="1">
                          <a:solidFill>
                            <a:schemeClr val="bg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lb</a:t>
                      </a: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9504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ERG50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50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8963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ERG120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50–120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1843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211D1E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Catalog number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211D1E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use with tie tensile strength (</a:t>
                      </a:r>
                      <a:r>
                        <a:rPr lang="en-US" sz="800" dirty="0" err="1">
                          <a:solidFill>
                            <a:srgbClr val="211D1E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lb</a:t>
                      </a:r>
                      <a:r>
                        <a:rPr lang="en-US" sz="800" dirty="0">
                          <a:solidFill>
                            <a:srgbClr val="211D1E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57788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ERG50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50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68671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248F6AB-30D1-914B-96B5-BA2EE08CA664}"/>
              </a:ext>
            </a:extLst>
          </p:cNvPr>
          <p:cNvSpPr txBox="1"/>
          <p:nvPr/>
        </p:nvSpPr>
        <p:spPr bwMode="gray">
          <a:xfrm>
            <a:off x="5880100" y="43307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8FA0D03-68F8-CD4B-BC4E-D8F543A186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408919"/>
            <a:ext cx="5472763" cy="354812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859F9A8-B7E1-2F4D-B8B8-C617E81B63D3}"/>
              </a:ext>
            </a:extLst>
          </p:cNvPr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Picture 19">
            <a:extLst>
              <a:ext uri="{FF2B5EF4-FFF2-40B4-BE49-F238E27FC236}">
                <a16:creationId xmlns:a16="http://schemas.microsoft.com/office/drawing/2014/main" id="{82E4A279-CB66-1242-885E-D6C7EE1F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1929AC2-FAD3-BC4D-8E6B-889642425299}"/>
              </a:ext>
            </a:extLst>
          </p:cNvPr>
          <p:cNvSpPr txBox="1">
            <a:spLocks/>
          </p:cNvSpPr>
          <p:nvPr/>
        </p:nvSpPr>
        <p:spPr>
          <a:xfrm>
            <a:off x="220375" y="682313"/>
            <a:ext cx="11520000" cy="396000"/>
          </a:xfrm>
          <a:prstGeom prst="rect">
            <a:avLst/>
          </a:prstGeom>
        </p:spPr>
        <p:txBody>
          <a:bodyPr/>
          <a:lstStyle>
            <a:lvl1pPr algn="l" defTabSz="914491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Ordering information and disclaimer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93477EA6-2D77-C949-8C1D-2CD7E5B09569}"/>
              </a:ext>
            </a:extLst>
          </p:cNvPr>
          <p:cNvSpPr txBox="1">
            <a:spLocks/>
          </p:cNvSpPr>
          <p:nvPr/>
        </p:nvSpPr>
        <p:spPr>
          <a:xfrm>
            <a:off x="219479" y="1085213"/>
            <a:ext cx="11520896" cy="504000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Disclaimer</a:t>
            </a:r>
          </a:p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499F2-603E-8745-BEA0-607DADCD08E3}"/>
              </a:ext>
            </a:extLst>
          </p:cNvPr>
          <p:cNvSpPr/>
          <p:nvPr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C5EAEF-522A-1249-A7D7-BA46D9045ED7}"/>
              </a:ext>
            </a:extLst>
          </p:cNvPr>
          <p:cNvSpPr txBox="1">
            <a:spLocks/>
          </p:cNvSpPr>
          <p:nvPr/>
        </p:nvSpPr>
        <p:spPr>
          <a:xfrm>
            <a:off x="332368" y="1931192"/>
            <a:ext cx="11520000" cy="252000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Important note</a:t>
            </a:r>
          </a:p>
          <a:p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242B9D-803D-2540-A24B-AB163FB82065}"/>
              </a:ext>
            </a:extLst>
          </p:cNvPr>
          <p:cNvSpPr txBox="1">
            <a:spLocks/>
          </p:cNvSpPr>
          <p:nvPr/>
        </p:nvSpPr>
        <p:spPr>
          <a:xfrm>
            <a:off x="332368" y="2317637"/>
            <a:ext cx="5831366" cy="3594212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System Font Regular"/>
              <a:buChar char="–"/>
            </a:pPr>
            <a:r>
              <a:rPr lang="en-US" dirty="0"/>
              <a:t>Ty-Rap® </a:t>
            </a:r>
            <a:r>
              <a:rPr lang="en-US" dirty="0" err="1"/>
              <a:t>TyGenic</a:t>
            </a:r>
            <a:r>
              <a:rPr lang="en-US" dirty="0"/>
              <a:t>™ antimicrobial detectable cable ties provide no antimicrobial inhibitory activity beyond protection of the cable ties themselves. 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They do not provide protection against specific pathogenic organisms.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They do not prevent growth of bacteria on adjacent or nearby surfaces. 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Antimicrobial efficacy is designed to last the life of the cable tie under normal use conditions.</a:t>
            </a:r>
          </a:p>
          <a:p>
            <a:pPr marL="285750" lvl="0" indent="-285750">
              <a:buFont typeface="System Font Regular"/>
              <a:buChar char="–"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62211D-F4FD-C845-99A5-2A52FBBF337E}"/>
              </a:ext>
            </a:extLst>
          </p:cNvPr>
          <p:cNvGrpSpPr/>
          <p:nvPr/>
        </p:nvGrpSpPr>
        <p:grpSpPr>
          <a:xfrm>
            <a:off x="334271" y="6312635"/>
            <a:ext cx="1258473" cy="118192"/>
            <a:chOff x="334271" y="6312635"/>
            <a:chExt cx="1258473" cy="118192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6325959-8D7C-494E-8483-5A1AC5A323AB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34271" y="6327549"/>
              <a:ext cx="89230" cy="88364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Date Placeholder 3">
              <a:extLst>
                <a:ext uri="{FF2B5EF4-FFF2-40B4-BE49-F238E27FC236}">
                  <a16:creationId xmlns:a16="http://schemas.microsoft.com/office/drawing/2014/main" id="{AB7E086C-6797-7F41-9A6C-B6036C4F0B0A}"/>
                </a:ext>
              </a:extLst>
            </p:cNvPr>
            <p:cNvSpPr txBox="1">
              <a:spLocks/>
            </p:cNvSpPr>
            <p:nvPr userDrawn="1"/>
          </p:nvSpPr>
          <p:spPr bwMode="gray">
            <a:xfrm>
              <a:off x="429793" y="6312635"/>
              <a:ext cx="1162951" cy="11819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/>
                <a:t>2022 ABB</a:t>
              </a:r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4FE5A26-40A4-574E-B438-29470B4CFDD1}"/>
              </a:ext>
            </a:extLst>
          </p:cNvPr>
          <p:cNvSpPr txBox="1">
            <a:spLocks/>
          </p:cNvSpPr>
          <p:nvPr/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All rights reserved.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CF5CDE-27EF-C84D-96A7-CD0B7A4AC5D5}"/>
              </a:ext>
            </a:extLst>
          </p:cNvPr>
          <p:cNvSpPr txBox="1">
            <a:spLocks/>
          </p:cNvSpPr>
          <p:nvPr/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24DB8C-DD01-8541-A593-D4525A1810EA}"/>
              </a:ext>
            </a:extLst>
          </p:cNvPr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70D236-05A0-4545-B373-C0CCAAF3C85C}"/>
              </a:ext>
            </a:extLst>
          </p:cNvPr>
          <p:cNvCxnSpPr/>
          <p:nvPr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40F338-E85A-2443-9794-126DB52ABAE2}"/>
              </a:ext>
            </a:extLst>
          </p:cNvPr>
          <p:cNvSpPr txBox="1"/>
          <p:nvPr/>
        </p:nvSpPr>
        <p:spPr bwMode="gray">
          <a:xfrm>
            <a:off x="-714895" y="64839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67704F-459E-E84B-9E9F-FB6D67F1E0BC}"/>
              </a:ext>
            </a:extLst>
          </p:cNvPr>
          <p:cNvSpPr txBox="1"/>
          <p:nvPr/>
        </p:nvSpPr>
        <p:spPr bwMode="gray">
          <a:xfrm>
            <a:off x="2194560" y="123028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B596BB-14F8-B84A-BBAE-C15AFB59EF47}"/>
              </a:ext>
            </a:extLst>
          </p:cNvPr>
          <p:cNvSpPr txBox="1"/>
          <p:nvPr/>
        </p:nvSpPr>
        <p:spPr bwMode="gray">
          <a:xfrm>
            <a:off x="8761615" y="40399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C476A6-B0CD-6141-AD17-5F9BB94D10BB}"/>
              </a:ext>
            </a:extLst>
          </p:cNvPr>
          <p:cNvSpPr txBox="1"/>
          <p:nvPr/>
        </p:nvSpPr>
        <p:spPr bwMode="gray">
          <a:xfrm>
            <a:off x="6733309" y="453874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BD729-6EB9-2142-BC1C-E3C1B13641A7}"/>
              </a:ext>
            </a:extLst>
          </p:cNvPr>
          <p:cNvSpPr txBox="1"/>
          <p:nvPr/>
        </p:nvSpPr>
        <p:spPr bwMode="gray">
          <a:xfrm>
            <a:off x="5519651" y="-324196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65181B-4FD2-B94F-AF20-B418A0B43E7C}"/>
              </a:ext>
            </a:extLst>
          </p:cNvPr>
          <p:cNvSpPr txBox="1"/>
          <p:nvPr/>
        </p:nvSpPr>
        <p:spPr bwMode="gray">
          <a:xfrm>
            <a:off x="7082444" y="527026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2EC495-1F80-3B49-820A-5A18B15EABC7}"/>
              </a:ext>
            </a:extLst>
          </p:cNvPr>
          <p:cNvSpPr txBox="1"/>
          <p:nvPr/>
        </p:nvSpPr>
        <p:spPr bwMode="gray">
          <a:xfrm>
            <a:off x="13050982" y="54365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D38D9D-EE03-284E-88E9-8730647AC058}"/>
              </a:ext>
            </a:extLst>
          </p:cNvPr>
          <p:cNvSpPr txBox="1"/>
          <p:nvPr/>
        </p:nvSpPr>
        <p:spPr bwMode="gray">
          <a:xfrm>
            <a:off x="2806700" y="12446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8C0196-F321-8744-B64E-7149AFF08020}"/>
              </a:ext>
            </a:extLst>
          </p:cNvPr>
          <p:cNvSpPr txBox="1"/>
          <p:nvPr/>
        </p:nvSpPr>
        <p:spPr bwMode="gray">
          <a:xfrm>
            <a:off x="1828800" y="20574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1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141EC-2F7F-A447-94F9-2754617A6A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8888" y="-3"/>
            <a:ext cx="4583112" cy="6858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C1127A-D574-4D4D-8B5F-494D9746BC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222865"/>
            <a:ext cx="3143251" cy="26351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7D8708-A818-AC4F-8972-9704AD7C7A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"/>
            <a:ext cx="3143250" cy="40770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AF6029-893B-B644-A7F4-AB7844A126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386" y="1"/>
            <a:ext cx="3955366" cy="2636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B3B825-DB9C-5345-AD4A-E94DFDEA91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7713" y="2772338"/>
            <a:ext cx="4176712" cy="4077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557843-7A3C-CE46-BE12-10AC81D5B54D}"/>
              </a:ext>
            </a:extLst>
          </p:cNvPr>
          <p:cNvSpPr txBox="1"/>
          <p:nvPr/>
        </p:nvSpPr>
        <p:spPr bwMode="gray">
          <a:xfrm>
            <a:off x="11499273" y="839585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BD5A7-7122-D545-AACD-A8470C0E1CAE}"/>
              </a:ext>
            </a:extLst>
          </p:cNvPr>
          <p:cNvSpPr txBox="1"/>
          <p:nvPr/>
        </p:nvSpPr>
        <p:spPr bwMode="gray">
          <a:xfrm>
            <a:off x="5386647" y="-26600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2ED045-DE58-8B43-9EF7-8D85BFD093A5}"/>
              </a:ext>
            </a:extLst>
          </p:cNvPr>
          <p:cNvSpPr txBox="1"/>
          <p:nvPr/>
        </p:nvSpPr>
        <p:spPr bwMode="gray">
          <a:xfrm>
            <a:off x="4139738" y="73983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2B2A5A-E071-514C-A8EF-5C78A1141FAF}"/>
              </a:ext>
            </a:extLst>
          </p:cNvPr>
          <p:cNvSpPr txBox="1"/>
          <p:nvPr/>
        </p:nvSpPr>
        <p:spPr bwMode="gray">
          <a:xfrm>
            <a:off x="5602778" y="-232756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0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27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CB5D12-F71D-46FB-B8CD-1328D1AA6F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01.</a:t>
            </a:r>
          </a:p>
          <a:p>
            <a:r>
              <a:rPr lang="pl-PL" dirty="0"/>
              <a:t>02.</a:t>
            </a:r>
          </a:p>
          <a:p>
            <a:r>
              <a:rPr lang="pl-PL" dirty="0"/>
              <a:t>03.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9E58DE-9F42-486B-B62B-AB75887EFE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Overview</a:t>
            </a:r>
          </a:p>
          <a:p>
            <a:pPr lvl="0"/>
            <a:r>
              <a:rPr lang="en-US" dirty="0"/>
              <a:t>A two-pronged approach to product safety</a:t>
            </a:r>
          </a:p>
          <a:p>
            <a:pPr lvl="0"/>
            <a:r>
              <a:rPr lang="en-US" dirty="0"/>
              <a:t>Ordering information and disclaimer</a:t>
            </a:r>
            <a:endParaRPr lang="pl-PL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2BC9F1E2-0F00-8A42-B12A-CC46EE63307F}"/>
              </a:ext>
            </a:extLst>
          </p:cNvPr>
          <p:cNvSpPr txBox="1">
            <a:spLocks/>
          </p:cNvSpPr>
          <p:nvPr/>
        </p:nvSpPr>
        <p:spPr>
          <a:xfrm>
            <a:off x="407988" y="260350"/>
            <a:ext cx="4967287" cy="1655763"/>
          </a:xfrm>
          <a:prstGeom prst="rect">
            <a:avLst/>
          </a:prstGeom>
        </p:spPr>
        <p:txBody>
          <a:bodyPr/>
          <a:lstStyle>
            <a:lvl1pPr algn="l" defTabSz="914491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ED0112"/>
                </a:solidFill>
              </a:rPr>
              <a:t>—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/>
              <a:t>Agenda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5C5BFF-5248-9644-96F8-0D16684777C7}"/>
              </a:ext>
            </a:extLst>
          </p:cNvPr>
          <p:cNvSpPr txBox="1"/>
          <p:nvPr/>
        </p:nvSpPr>
        <p:spPr bwMode="gray">
          <a:xfrm>
            <a:off x="-1669774" y="494968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7876783-33C4-4508-9B16-B2DBA381CF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390F7D2-81C6-4BBF-8B31-EDD0E9573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562" y="1268413"/>
            <a:ext cx="7897951" cy="4320827"/>
          </a:xfrm>
        </p:spPr>
        <p:txBody>
          <a:bodyPr/>
          <a:lstStyle/>
          <a:p>
            <a:r>
              <a:rPr lang="en-US" sz="4800" b="1" dirty="0"/>
              <a:t>—</a:t>
            </a:r>
            <a:br>
              <a:rPr lang="en-US" sz="4800" b="1" dirty="0"/>
            </a:br>
            <a:r>
              <a:rPr lang="en-US" sz="4800" b="1" dirty="0"/>
              <a:t>Overview</a:t>
            </a:r>
            <a:endParaRPr lang="en-US" sz="48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E0EEB3-FED7-41DB-A01B-849B3B0105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1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0F4075-2576-AB48-AE65-3ADA61BA2767}"/>
              </a:ext>
            </a:extLst>
          </p:cNvPr>
          <p:cNvSpPr txBox="1"/>
          <p:nvPr/>
        </p:nvSpPr>
        <p:spPr bwMode="gray">
          <a:xfrm>
            <a:off x="-9263270" y="164989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E5682-A4AD-F94D-AE06-A504868D32E4}"/>
              </a:ext>
            </a:extLst>
          </p:cNvPr>
          <p:cNvSpPr txBox="1"/>
          <p:nvPr/>
        </p:nvSpPr>
        <p:spPr bwMode="gray">
          <a:xfrm>
            <a:off x="-6838122" y="288234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FCD6A1-2E8F-4140-89CE-A770FC615F3C}"/>
              </a:ext>
            </a:extLst>
          </p:cNvPr>
          <p:cNvSpPr txBox="1"/>
          <p:nvPr/>
        </p:nvSpPr>
        <p:spPr bwMode="gray">
          <a:xfrm>
            <a:off x="-3240157" y="331967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225DD-BDE9-FB45-B8C1-C87C454F5878}"/>
              </a:ext>
            </a:extLst>
          </p:cNvPr>
          <p:cNvSpPr txBox="1"/>
          <p:nvPr/>
        </p:nvSpPr>
        <p:spPr bwMode="gray">
          <a:xfrm>
            <a:off x="-7195930" y="-17294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BA3CE0A-AB0E-44F9-8525-65011FD1AD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"/>
            <a:ext cx="12191997" cy="685800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0247CC9-E508-45A1-8F69-9EE62A3EF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580" y="4770436"/>
            <a:ext cx="6096000" cy="2087564"/>
          </a:xfrm>
        </p:spPr>
        <p:txBody>
          <a:bodyPr lIns="0" tIns="0" rIns="0" bIns="0"/>
          <a:lstStyle/>
          <a:p>
            <a:r>
              <a:rPr lang="en-US" sz="2800" dirty="0"/>
              <a:t>Ty-Rap® </a:t>
            </a:r>
            <a:r>
              <a:rPr lang="en-US" sz="2800" dirty="0" err="1"/>
              <a:t>TyGenic</a:t>
            </a:r>
            <a:r>
              <a:rPr lang="en-US" sz="2800" dirty="0"/>
              <a:t>™ cable ties are resistant to the growth of microbes and detectable by x-ray, visual and metal detection systems.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D1364A-CDC7-6143-B62B-D4D6E18F2023}"/>
              </a:ext>
            </a:extLst>
          </p:cNvPr>
          <p:cNvSpPr txBox="1"/>
          <p:nvPr/>
        </p:nvSpPr>
        <p:spPr bwMode="gray">
          <a:xfrm>
            <a:off x="-3657600" y="58442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6428ED-8E2C-5B41-ABDB-6B7AC313FA66}"/>
              </a:ext>
            </a:extLst>
          </p:cNvPr>
          <p:cNvSpPr txBox="1"/>
          <p:nvPr/>
        </p:nvSpPr>
        <p:spPr bwMode="gray">
          <a:xfrm>
            <a:off x="-3756991" y="395577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D8EA84-C5C2-0B47-8B28-B266B71D7150}"/>
              </a:ext>
            </a:extLst>
          </p:cNvPr>
          <p:cNvSpPr txBox="1"/>
          <p:nvPr/>
        </p:nvSpPr>
        <p:spPr bwMode="gray">
          <a:xfrm>
            <a:off x="-4572000" y="552615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E226B9-EAF2-1246-B063-914577F0A212}"/>
              </a:ext>
            </a:extLst>
          </p:cNvPr>
          <p:cNvSpPr txBox="1"/>
          <p:nvPr/>
        </p:nvSpPr>
        <p:spPr bwMode="gray">
          <a:xfrm>
            <a:off x="9797143" y="1054359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1C784-8A25-824A-B290-20FAF9EC3C13}"/>
              </a:ext>
            </a:extLst>
          </p:cNvPr>
          <p:cNvSpPr txBox="1"/>
          <p:nvPr/>
        </p:nvSpPr>
        <p:spPr bwMode="gray">
          <a:xfrm>
            <a:off x="12876245" y="589694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F6A11-7080-5C47-81BA-DA9962B1FEFB}"/>
              </a:ext>
            </a:extLst>
          </p:cNvPr>
          <p:cNvSpPr txBox="1"/>
          <p:nvPr/>
        </p:nvSpPr>
        <p:spPr bwMode="gray">
          <a:xfrm>
            <a:off x="-4534678" y="69046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7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2480AFA-F31F-4B4A-9D9E-8642866D0A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97953" y="426950"/>
            <a:ext cx="2576021" cy="621207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859F9A8-B7E1-2F4D-B8B8-C617E81B63D3}"/>
              </a:ext>
            </a:extLst>
          </p:cNvPr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Picture 19">
            <a:extLst>
              <a:ext uri="{FF2B5EF4-FFF2-40B4-BE49-F238E27FC236}">
                <a16:creationId xmlns:a16="http://schemas.microsoft.com/office/drawing/2014/main" id="{82E4A279-CB66-1242-885E-D6C7EE1F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1929AC2-FAD3-BC4D-8E6B-889642425299}"/>
              </a:ext>
            </a:extLst>
          </p:cNvPr>
          <p:cNvSpPr txBox="1">
            <a:spLocks/>
          </p:cNvSpPr>
          <p:nvPr/>
        </p:nvSpPr>
        <p:spPr>
          <a:xfrm>
            <a:off x="220375" y="682313"/>
            <a:ext cx="11520000" cy="396000"/>
          </a:xfrm>
          <a:prstGeom prst="rect">
            <a:avLst/>
          </a:prstGeom>
        </p:spPr>
        <p:txBody>
          <a:bodyPr/>
          <a:lstStyle>
            <a:lvl1pPr algn="l" defTabSz="914491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93477EA6-2D77-C949-8C1D-2CD7E5B09569}"/>
              </a:ext>
            </a:extLst>
          </p:cNvPr>
          <p:cNvSpPr txBox="1">
            <a:spLocks/>
          </p:cNvSpPr>
          <p:nvPr/>
        </p:nvSpPr>
        <p:spPr>
          <a:xfrm>
            <a:off x="219479" y="1085213"/>
            <a:ext cx="11520896" cy="504000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499F2-603E-8745-BEA0-607DADCD08E3}"/>
              </a:ext>
            </a:extLst>
          </p:cNvPr>
          <p:cNvSpPr/>
          <p:nvPr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C5EAEF-522A-1249-A7D7-BA46D9045ED7}"/>
              </a:ext>
            </a:extLst>
          </p:cNvPr>
          <p:cNvSpPr txBox="1">
            <a:spLocks/>
          </p:cNvSpPr>
          <p:nvPr/>
        </p:nvSpPr>
        <p:spPr>
          <a:xfrm>
            <a:off x="332368" y="1931192"/>
            <a:ext cx="11520000" cy="252000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solidFill>
                  <a:schemeClr val="bg2"/>
                </a:solidFill>
              </a:rPr>
              <a:t>Ty-Rap® </a:t>
            </a:r>
            <a:r>
              <a:rPr lang="en-US" altLang="en-US" b="1" dirty="0" err="1">
                <a:solidFill>
                  <a:schemeClr val="bg2"/>
                </a:solidFill>
              </a:rPr>
              <a:t>TyGenic</a:t>
            </a:r>
            <a:r>
              <a:rPr lang="en-US" altLang="en-US" b="1" dirty="0">
                <a:solidFill>
                  <a:schemeClr val="bg2"/>
                </a:solidFill>
              </a:rPr>
              <a:t>™ antimicrobial detectable cable ties</a:t>
            </a:r>
            <a:endParaRPr lang="en-US" b="1" dirty="0">
              <a:solidFill>
                <a:schemeClr val="bg2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62211D-F4FD-C845-99A5-2A52FBBF337E}"/>
              </a:ext>
            </a:extLst>
          </p:cNvPr>
          <p:cNvGrpSpPr/>
          <p:nvPr/>
        </p:nvGrpSpPr>
        <p:grpSpPr>
          <a:xfrm>
            <a:off x="334271" y="6312635"/>
            <a:ext cx="1258473" cy="118192"/>
            <a:chOff x="334271" y="6312635"/>
            <a:chExt cx="1258473" cy="118192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6325959-8D7C-494E-8483-5A1AC5A323AB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34271" y="6327549"/>
              <a:ext cx="89230" cy="88364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Date Placeholder 3">
              <a:extLst>
                <a:ext uri="{FF2B5EF4-FFF2-40B4-BE49-F238E27FC236}">
                  <a16:creationId xmlns:a16="http://schemas.microsoft.com/office/drawing/2014/main" id="{AB7E086C-6797-7F41-9A6C-B6036C4F0B0A}"/>
                </a:ext>
              </a:extLst>
            </p:cNvPr>
            <p:cNvSpPr txBox="1">
              <a:spLocks/>
            </p:cNvSpPr>
            <p:nvPr userDrawn="1"/>
          </p:nvSpPr>
          <p:spPr bwMode="gray">
            <a:xfrm>
              <a:off x="429793" y="6312635"/>
              <a:ext cx="1162951" cy="11819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/>
                <a:t>2022 ABB</a:t>
              </a:r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4FE5A26-40A4-574E-B438-29470B4CFDD1}"/>
              </a:ext>
            </a:extLst>
          </p:cNvPr>
          <p:cNvSpPr txBox="1">
            <a:spLocks/>
          </p:cNvSpPr>
          <p:nvPr/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All rights reserved.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CF5CDE-27EF-C84D-96A7-CD0B7A4AC5D5}"/>
              </a:ext>
            </a:extLst>
          </p:cNvPr>
          <p:cNvSpPr txBox="1">
            <a:spLocks/>
          </p:cNvSpPr>
          <p:nvPr/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24DB8C-DD01-8541-A593-D4525A1810EA}"/>
              </a:ext>
            </a:extLst>
          </p:cNvPr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70D236-05A0-4545-B373-C0CCAAF3C85C}"/>
              </a:ext>
            </a:extLst>
          </p:cNvPr>
          <p:cNvCxnSpPr/>
          <p:nvPr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40F338-E85A-2443-9794-126DB52ABAE2}"/>
              </a:ext>
            </a:extLst>
          </p:cNvPr>
          <p:cNvSpPr txBox="1"/>
          <p:nvPr/>
        </p:nvSpPr>
        <p:spPr bwMode="gray">
          <a:xfrm>
            <a:off x="-714895" y="64839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67704F-459E-E84B-9E9F-FB6D67F1E0BC}"/>
              </a:ext>
            </a:extLst>
          </p:cNvPr>
          <p:cNvSpPr txBox="1"/>
          <p:nvPr/>
        </p:nvSpPr>
        <p:spPr bwMode="gray">
          <a:xfrm>
            <a:off x="2194560" y="123028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B596BB-14F8-B84A-BBAE-C15AFB59EF47}"/>
              </a:ext>
            </a:extLst>
          </p:cNvPr>
          <p:cNvSpPr txBox="1"/>
          <p:nvPr/>
        </p:nvSpPr>
        <p:spPr bwMode="gray">
          <a:xfrm>
            <a:off x="8761615" y="40399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C476A6-B0CD-6141-AD17-5F9BB94D10BB}"/>
              </a:ext>
            </a:extLst>
          </p:cNvPr>
          <p:cNvSpPr txBox="1"/>
          <p:nvPr/>
        </p:nvSpPr>
        <p:spPr bwMode="gray">
          <a:xfrm>
            <a:off x="6733309" y="453874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BD729-6EB9-2142-BC1C-E3C1B13641A7}"/>
              </a:ext>
            </a:extLst>
          </p:cNvPr>
          <p:cNvSpPr txBox="1"/>
          <p:nvPr/>
        </p:nvSpPr>
        <p:spPr bwMode="gray">
          <a:xfrm>
            <a:off x="5519651" y="-324196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65181B-4FD2-B94F-AF20-B418A0B43E7C}"/>
              </a:ext>
            </a:extLst>
          </p:cNvPr>
          <p:cNvSpPr txBox="1"/>
          <p:nvPr/>
        </p:nvSpPr>
        <p:spPr bwMode="gray">
          <a:xfrm>
            <a:off x="7082444" y="527026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2EC495-1F80-3B49-820A-5A18B15EABC7}"/>
              </a:ext>
            </a:extLst>
          </p:cNvPr>
          <p:cNvSpPr txBox="1"/>
          <p:nvPr/>
        </p:nvSpPr>
        <p:spPr bwMode="gray">
          <a:xfrm>
            <a:off x="13050982" y="54365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F0E1F08-1C79-4C4C-B8E6-3037102AD02C}"/>
              </a:ext>
            </a:extLst>
          </p:cNvPr>
          <p:cNvCxnSpPr>
            <a:cxnSpLocks/>
          </p:cNvCxnSpPr>
          <p:nvPr/>
        </p:nvCxnSpPr>
        <p:spPr bwMode="gray">
          <a:xfrm>
            <a:off x="8875221" y="3617151"/>
            <a:ext cx="0" cy="790726"/>
          </a:xfrm>
          <a:prstGeom prst="line">
            <a:avLst/>
          </a:prstGeom>
          <a:ln w="31750" cap="flat">
            <a:solidFill>
              <a:schemeClr val="bg2"/>
            </a:solidFill>
            <a:headEnd type="oval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B5C91CDB-C6DD-6743-AEE6-9215CA884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267" y="4515150"/>
            <a:ext cx="609600" cy="6096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4A5A30B-B107-A14F-9A1D-F46B67503968}"/>
              </a:ext>
            </a:extLst>
          </p:cNvPr>
          <p:cNvSpPr txBox="1"/>
          <p:nvPr/>
        </p:nvSpPr>
        <p:spPr bwMode="gray">
          <a:xfrm>
            <a:off x="8329353" y="532014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966433-5230-5048-B41B-F6834426817B}"/>
              </a:ext>
            </a:extLst>
          </p:cNvPr>
          <p:cNvSpPr txBox="1"/>
          <p:nvPr/>
        </p:nvSpPr>
        <p:spPr bwMode="gray">
          <a:xfrm>
            <a:off x="9439297" y="4623448"/>
            <a:ext cx="2143103" cy="7365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/>
              <a:t>Antimicrobial detectable</a:t>
            </a:r>
          </a:p>
          <a:p>
            <a:r>
              <a:rPr lang="en-US" sz="1400" dirty="0"/>
              <a:t>cable ties</a:t>
            </a:r>
          </a:p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753242-C1F2-5F44-B97B-66F609306618}"/>
              </a:ext>
            </a:extLst>
          </p:cNvPr>
          <p:cNvSpPr txBox="1"/>
          <p:nvPr/>
        </p:nvSpPr>
        <p:spPr bwMode="gray">
          <a:xfrm>
            <a:off x="12302836" y="551965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E3B3DE-E16B-754D-9C23-EA90ACDB8304}"/>
              </a:ext>
            </a:extLst>
          </p:cNvPr>
          <p:cNvSpPr txBox="1"/>
          <p:nvPr/>
        </p:nvSpPr>
        <p:spPr bwMode="gray">
          <a:xfrm>
            <a:off x="6733309" y="528689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9960FD-2D21-8840-B0B6-C14E61900507}"/>
              </a:ext>
            </a:extLst>
          </p:cNvPr>
          <p:cNvSpPr txBox="1"/>
          <p:nvPr/>
        </p:nvSpPr>
        <p:spPr bwMode="gray">
          <a:xfrm>
            <a:off x="13948756" y="62511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47B0CD-DDE6-1A4C-A4FC-B5EEB7504C7D}"/>
              </a:ext>
            </a:extLst>
          </p:cNvPr>
          <p:cNvSpPr txBox="1"/>
          <p:nvPr/>
        </p:nvSpPr>
        <p:spPr bwMode="gray">
          <a:xfrm>
            <a:off x="2580968" y="471948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242B9D-803D-2540-A24B-AB163FB82065}"/>
              </a:ext>
            </a:extLst>
          </p:cNvPr>
          <p:cNvSpPr txBox="1">
            <a:spLocks/>
          </p:cNvSpPr>
          <p:nvPr/>
        </p:nvSpPr>
        <p:spPr>
          <a:xfrm>
            <a:off x="332368" y="2317637"/>
            <a:ext cx="5831366" cy="3594212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System Font Regular"/>
              <a:buChar char="–"/>
            </a:pPr>
            <a:r>
              <a:rPr lang="en-US" dirty="0"/>
              <a:t>The industry’s first two-piece cable tie that’s both antimicrobial AND detectable.</a:t>
            </a:r>
            <a:endParaRPr lang="en-US" sz="1200" dirty="0"/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Molded from an FDA-compliant proprietary nylon resin blend containing an EPA-registered antimicrobial additive plus detectable particles. </a:t>
            </a:r>
            <a:endParaRPr lang="en-US" sz="1200" dirty="0"/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Effective against a broad spectrum of micro-organisms, including various bacteria, viruses, protozoans and fungi, </a:t>
            </a:r>
            <a:br>
              <a:rPr lang="en-US" dirty="0"/>
            </a:br>
            <a:r>
              <a:rPr lang="en-US" dirty="0"/>
              <a:t>such as mold and mildew.</a:t>
            </a:r>
            <a:endParaRPr lang="en-US" sz="1200" dirty="0"/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Detectable by x-ray, visual and metal detection systems.</a:t>
            </a:r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FEEEE4-3246-C54D-8023-139B6BEB10A9}"/>
              </a:ext>
            </a:extLst>
          </p:cNvPr>
          <p:cNvSpPr txBox="1"/>
          <p:nvPr/>
        </p:nvSpPr>
        <p:spPr bwMode="gray">
          <a:xfrm>
            <a:off x="2438400" y="89916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06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E7CD371-A874-0B4F-BF18-0A0BD991A7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215778" y="1748416"/>
            <a:ext cx="5976222" cy="416343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859F9A8-B7E1-2F4D-B8B8-C617E81B63D3}"/>
              </a:ext>
            </a:extLst>
          </p:cNvPr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Picture 19">
            <a:extLst>
              <a:ext uri="{FF2B5EF4-FFF2-40B4-BE49-F238E27FC236}">
                <a16:creationId xmlns:a16="http://schemas.microsoft.com/office/drawing/2014/main" id="{82E4A279-CB66-1242-885E-D6C7EE1F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1929AC2-FAD3-BC4D-8E6B-889642425299}"/>
              </a:ext>
            </a:extLst>
          </p:cNvPr>
          <p:cNvSpPr txBox="1">
            <a:spLocks/>
          </p:cNvSpPr>
          <p:nvPr/>
        </p:nvSpPr>
        <p:spPr>
          <a:xfrm>
            <a:off x="220375" y="682313"/>
            <a:ext cx="11520000" cy="396000"/>
          </a:xfrm>
          <a:prstGeom prst="rect">
            <a:avLst/>
          </a:prstGeom>
        </p:spPr>
        <p:txBody>
          <a:bodyPr/>
          <a:lstStyle>
            <a:lvl1pPr algn="l" defTabSz="914491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93477EA6-2D77-C949-8C1D-2CD7E5B09569}"/>
              </a:ext>
            </a:extLst>
          </p:cNvPr>
          <p:cNvSpPr txBox="1">
            <a:spLocks/>
          </p:cNvSpPr>
          <p:nvPr/>
        </p:nvSpPr>
        <p:spPr>
          <a:xfrm>
            <a:off x="219479" y="1085213"/>
            <a:ext cx="11520896" cy="504000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499F2-603E-8745-BEA0-607DADCD08E3}"/>
              </a:ext>
            </a:extLst>
          </p:cNvPr>
          <p:cNvSpPr/>
          <p:nvPr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C5EAEF-522A-1249-A7D7-BA46D9045ED7}"/>
              </a:ext>
            </a:extLst>
          </p:cNvPr>
          <p:cNvSpPr txBox="1">
            <a:spLocks/>
          </p:cNvSpPr>
          <p:nvPr/>
        </p:nvSpPr>
        <p:spPr>
          <a:xfrm>
            <a:off x="332368" y="1931192"/>
            <a:ext cx="11520000" cy="252000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Features and benefits</a:t>
            </a:r>
          </a:p>
          <a:p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242B9D-803D-2540-A24B-AB163FB82065}"/>
              </a:ext>
            </a:extLst>
          </p:cNvPr>
          <p:cNvSpPr txBox="1">
            <a:spLocks/>
          </p:cNvSpPr>
          <p:nvPr/>
        </p:nvSpPr>
        <p:spPr>
          <a:xfrm>
            <a:off x="332368" y="2317637"/>
            <a:ext cx="5831366" cy="3594212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System Font Regular"/>
              <a:buChar char="–"/>
            </a:pPr>
            <a:r>
              <a:rPr lang="en-US" dirty="0"/>
              <a:t>Proven to be more than 99% effective in prohibiting common surface microbes from forming on the cable tie as tested by independent laboratory.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Deep blue color for easy visual detection — easily distinguishable from the lighter blue color of standard </a:t>
            </a:r>
            <a:br>
              <a:rPr lang="en-US" dirty="0"/>
            </a:br>
            <a:r>
              <a:rPr lang="en-US" dirty="0"/>
              <a:t>Ty-Rap® detectable cable ties.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Offers all the superior-performance advantages of standard </a:t>
            </a:r>
            <a:br>
              <a:rPr lang="en-US" dirty="0"/>
            </a:br>
            <a:r>
              <a:rPr lang="en-US" dirty="0"/>
              <a:t>Ty-Rap cable ties including “The Grip of Steel®” stainless steel locking device.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Designed with UV-resistant material for operating temperatures up to 85 °C (185 °F).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UL recognized and RoHS compliant.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Patent pending.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62211D-F4FD-C845-99A5-2A52FBBF337E}"/>
              </a:ext>
            </a:extLst>
          </p:cNvPr>
          <p:cNvGrpSpPr/>
          <p:nvPr/>
        </p:nvGrpSpPr>
        <p:grpSpPr>
          <a:xfrm>
            <a:off x="334271" y="6312635"/>
            <a:ext cx="1258473" cy="118192"/>
            <a:chOff x="334271" y="6312635"/>
            <a:chExt cx="1258473" cy="118192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6325959-8D7C-494E-8483-5A1AC5A323AB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34271" y="6327549"/>
              <a:ext cx="89230" cy="88364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Date Placeholder 3">
              <a:extLst>
                <a:ext uri="{FF2B5EF4-FFF2-40B4-BE49-F238E27FC236}">
                  <a16:creationId xmlns:a16="http://schemas.microsoft.com/office/drawing/2014/main" id="{AB7E086C-6797-7F41-9A6C-B6036C4F0B0A}"/>
                </a:ext>
              </a:extLst>
            </p:cNvPr>
            <p:cNvSpPr txBox="1">
              <a:spLocks/>
            </p:cNvSpPr>
            <p:nvPr userDrawn="1"/>
          </p:nvSpPr>
          <p:spPr bwMode="gray">
            <a:xfrm>
              <a:off x="429793" y="6312635"/>
              <a:ext cx="1162951" cy="11819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/>
                <a:t>2022 ABB</a:t>
              </a:r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4FE5A26-40A4-574E-B438-29470B4CFDD1}"/>
              </a:ext>
            </a:extLst>
          </p:cNvPr>
          <p:cNvSpPr txBox="1">
            <a:spLocks/>
          </p:cNvSpPr>
          <p:nvPr/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All rights reserved.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CF5CDE-27EF-C84D-96A7-CD0B7A4AC5D5}"/>
              </a:ext>
            </a:extLst>
          </p:cNvPr>
          <p:cNvSpPr txBox="1">
            <a:spLocks/>
          </p:cNvSpPr>
          <p:nvPr/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24DB8C-DD01-8541-A593-D4525A1810EA}"/>
              </a:ext>
            </a:extLst>
          </p:cNvPr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70D236-05A0-4545-B373-C0CCAAF3C85C}"/>
              </a:ext>
            </a:extLst>
          </p:cNvPr>
          <p:cNvCxnSpPr/>
          <p:nvPr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40F338-E85A-2443-9794-126DB52ABAE2}"/>
              </a:ext>
            </a:extLst>
          </p:cNvPr>
          <p:cNvSpPr txBox="1"/>
          <p:nvPr/>
        </p:nvSpPr>
        <p:spPr bwMode="gray">
          <a:xfrm>
            <a:off x="-714895" y="64839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67704F-459E-E84B-9E9F-FB6D67F1E0BC}"/>
              </a:ext>
            </a:extLst>
          </p:cNvPr>
          <p:cNvSpPr txBox="1"/>
          <p:nvPr/>
        </p:nvSpPr>
        <p:spPr bwMode="gray">
          <a:xfrm>
            <a:off x="2194560" y="123028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B596BB-14F8-B84A-BBAE-C15AFB59EF47}"/>
              </a:ext>
            </a:extLst>
          </p:cNvPr>
          <p:cNvSpPr txBox="1"/>
          <p:nvPr/>
        </p:nvSpPr>
        <p:spPr bwMode="gray">
          <a:xfrm>
            <a:off x="8761615" y="40399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C476A6-B0CD-6141-AD17-5F9BB94D10BB}"/>
              </a:ext>
            </a:extLst>
          </p:cNvPr>
          <p:cNvSpPr txBox="1"/>
          <p:nvPr/>
        </p:nvSpPr>
        <p:spPr bwMode="gray">
          <a:xfrm>
            <a:off x="6733309" y="453874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BD729-6EB9-2142-BC1C-E3C1B13641A7}"/>
              </a:ext>
            </a:extLst>
          </p:cNvPr>
          <p:cNvSpPr txBox="1"/>
          <p:nvPr/>
        </p:nvSpPr>
        <p:spPr bwMode="gray">
          <a:xfrm>
            <a:off x="5519651" y="-324196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65181B-4FD2-B94F-AF20-B418A0B43E7C}"/>
              </a:ext>
            </a:extLst>
          </p:cNvPr>
          <p:cNvSpPr txBox="1"/>
          <p:nvPr/>
        </p:nvSpPr>
        <p:spPr bwMode="gray">
          <a:xfrm>
            <a:off x="7082444" y="527026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2EC495-1F80-3B49-820A-5A18B15EABC7}"/>
              </a:ext>
            </a:extLst>
          </p:cNvPr>
          <p:cNvSpPr txBox="1"/>
          <p:nvPr/>
        </p:nvSpPr>
        <p:spPr bwMode="gray">
          <a:xfrm>
            <a:off x="13050982" y="54365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21C0D3-FF32-734D-9FE4-592F294F8A54}"/>
              </a:ext>
            </a:extLst>
          </p:cNvPr>
          <p:cNvSpPr txBox="1"/>
          <p:nvPr/>
        </p:nvSpPr>
        <p:spPr bwMode="gray">
          <a:xfrm>
            <a:off x="-847898" y="370747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BFF26B-4D72-514F-A890-3101BCCF03BE}"/>
              </a:ext>
            </a:extLst>
          </p:cNvPr>
          <p:cNvSpPr txBox="1"/>
          <p:nvPr/>
        </p:nvSpPr>
        <p:spPr bwMode="gray">
          <a:xfrm>
            <a:off x="9773587" y="469192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97F3BAD-E5E0-9C4D-9057-022652BEA66D}"/>
              </a:ext>
            </a:extLst>
          </p:cNvPr>
          <p:cNvCxnSpPr>
            <a:cxnSpLocks/>
          </p:cNvCxnSpPr>
          <p:nvPr/>
        </p:nvCxnSpPr>
        <p:spPr bwMode="gray">
          <a:xfrm flipH="1">
            <a:off x="7644984" y="3448149"/>
            <a:ext cx="1573968" cy="0"/>
          </a:xfrm>
          <a:prstGeom prst="line">
            <a:avLst/>
          </a:prstGeom>
          <a:ln w="31750" cap="flat">
            <a:solidFill>
              <a:schemeClr val="bg2"/>
            </a:solidFill>
            <a:headEnd type="oval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BC460F6-FF55-064B-9A01-EF0AEC6AF92F}"/>
              </a:ext>
            </a:extLst>
          </p:cNvPr>
          <p:cNvSpPr txBox="1"/>
          <p:nvPr/>
        </p:nvSpPr>
        <p:spPr bwMode="gray">
          <a:xfrm>
            <a:off x="6738501" y="3283336"/>
            <a:ext cx="1461120" cy="7365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99%</a:t>
            </a:r>
            <a:br>
              <a:rPr lang="en-US" dirty="0"/>
            </a:br>
            <a:r>
              <a:rPr lang="en-US" dirty="0"/>
              <a:t>effective at</a:t>
            </a:r>
          </a:p>
          <a:p>
            <a:r>
              <a:rPr lang="en-US" dirty="0"/>
              <a:t>prohibiting</a:t>
            </a:r>
          </a:p>
          <a:p>
            <a:r>
              <a:rPr lang="en-US" dirty="0"/>
              <a:t>microbes</a:t>
            </a:r>
          </a:p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AD9148-674C-E74A-80F1-3E212BB4AAC8}"/>
              </a:ext>
            </a:extLst>
          </p:cNvPr>
          <p:cNvSpPr txBox="1"/>
          <p:nvPr/>
        </p:nvSpPr>
        <p:spPr bwMode="gray">
          <a:xfrm>
            <a:off x="2953062" y="74950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859F9A8-B7E1-2F4D-B8B8-C617E81B63D3}"/>
              </a:ext>
            </a:extLst>
          </p:cNvPr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Picture 19">
            <a:extLst>
              <a:ext uri="{FF2B5EF4-FFF2-40B4-BE49-F238E27FC236}">
                <a16:creationId xmlns:a16="http://schemas.microsoft.com/office/drawing/2014/main" id="{82E4A279-CB66-1242-885E-D6C7EE1F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1929AC2-FAD3-BC4D-8E6B-889642425299}"/>
              </a:ext>
            </a:extLst>
          </p:cNvPr>
          <p:cNvSpPr txBox="1">
            <a:spLocks/>
          </p:cNvSpPr>
          <p:nvPr/>
        </p:nvSpPr>
        <p:spPr>
          <a:xfrm>
            <a:off x="220375" y="682313"/>
            <a:ext cx="11520000" cy="396000"/>
          </a:xfrm>
          <a:prstGeom prst="rect">
            <a:avLst/>
          </a:prstGeom>
        </p:spPr>
        <p:txBody>
          <a:bodyPr/>
          <a:lstStyle>
            <a:lvl1pPr algn="l" defTabSz="914491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93477EA6-2D77-C949-8C1D-2CD7E5B09569}"/>
              </a:ext>
            </a:extLst>
          </p:cNvPr>
          <p:cNvSpPr txBox="1">
            <a:spLocks/>
          </p:cNvSpPr>
          <p:nvPr/>
        </p:nvSpPr>
        <p:spPr>
          <a:xfrm>
            <a:off x="219479" y="1085213"/>
            <a:ext cx="11520896" cy="504000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499F2-603E-8745-BEA0-607DADCD08E3}"/>
              </a:ext>
            </a:extLst>
          </p:cNvPr>
          <p:cNvSpPr/>
          <p:nvPr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C5EAEF-522A-1249-A7D7-BA46D9045ED7}"/>
              </a:ext>
            </a:extLst>
          </p:cNvPr>
          <p:cNvSpPr txBox="1">
            <a:spLocks/>
          </p:cNvSpPr>
          <p:nvPr/>
        </p:nvSpPr>
        <p:spPr>
          <a:xfrm>
            <a:off x="332368" y="1931192"/>
            <a:ext cx="11520000" cy="252000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Typical applications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242B9D-803D-2540-A24B-AB163FB82065}"/>
              </a:ext>
            </a:extLst>
          </p:cNvPr>
          <p:cNvSpPr txBox="1">
            <a:spLocks/>
          </p:cNvSpPr>
          <p:nvPr/>
        </p:nvSpPr>
        <p:spPr>
          <a:xfrm>
            <a:off x="332368" y="2317637"/>
            <a:ext cx="5831366" cy="3594212"/>
          </a:xfrm>
          <a:prstGeom prst="rect">
            <a:avLst/>
          </a:prstGeom>
        </p:spPr>
        <p:txBody>
          <a:bodyPr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System Font Regular"/>
              <a:buChar char="–"/>
            </a:pPr>
            <a:r>
              <a:rPr lang="en-US" dirty="0"/>
              <a:t>Food and beverage processing 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Food preparation and food service 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Hospital and other healthcare facilities 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Pharmaceutical production 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Medical device manufacturing 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Chemical and compounds manufacturing 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Cosmetics manufacturing 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Tire and airbag manufacturing </a:t>
            </a:r>
          </a:p>
          <a:p>
            <a:pPr marL="285750" lvl="0" indent="-285750">
              <a:buFont typeface="System Font Regular"/>
              <a:buChar char="–"/>
            </a:pPr>
            <a:r>
              <a:rPr lang="en-US" dirty="0"/>
              <a:t>Other contamination-sensitive industries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62211D-F4FD-C845-99A5-2A52FBBF337E}"/>
              </a:ext>
            </a:extLst>
          </p:cNvPr>
          <p:cNvGrpSpPr/>
          <p:nvPr/>
        </p:nvGrpSpPr>
        <p:grpSpPr>
          <a:xfrm>
            <a:off x="334271" y="6312635"/>
            <a:ext cx="1258473" cy="118192"/>
            <a:chOff x="334271" y="6312635"/>
            <a:chExt cx="1258473" cy="118192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6325959-8D7C-494E-8483-5A1AC5A323AB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34271" y="6327549"/>
              <a:ext cx="89230" cy="88364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Date Placeholder 3">
              <a:extLst>
                <a:ext uri="{FF2B5EF4-FFF2-40B4-BE49-F238E27FC236}">
                  <a16:creationId xmlns:a16="http://schemas.microsoft.com/office/drawing/2014/main" id="{AB7E086C-6797-7F41-9A6C-B6036C4F0B0A}"/>
                </a:ext>
              </a:extLst>
            </p:cNvPr>
            <p:cNvSpPr txBox="1">
              <a:spLocks/>
            </p:cNvSpPr>
            <p:nvPr userDrawn="1"/>
          </p:nvSpPr>
          <p:spPr bwMode="gray">
            <a:xfrm>
              <a:off x="429793" y="6312635"/>
              <a:ext cx="1162951" cy="11819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defRPr sz="1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/>
                <a:t>2022 ABB</a:t>
              </a:r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4FE5A26-40A4-574E-B438-29470B4CFDD1}"/>
              </a:ext>
            </a:extLst>
          </p:cNvPr>
          <p:cNvSpPr txBox="1">
            <a:spLocks/>
          </p:cNvSpPr>
          <p:nvPr/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All rights reserved.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CF5CDE-27EF-C84D-96A7-CD0B7A4AC5D5}"/>
              </a:ext>
            </a:extLst>
          </p:cNvPr>
          <p:cNvSpPr txBox="1">
            <a:spLocks/>
          </p:cNvSpPr>
          <p:nvPr/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24DB8C-DD01-8541-A593-D4525A1810EA}"/>
              </a:ext>
            </a:extLst>
          </p:cNvPr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70D236-05A0-4545-B373-C0CCAAF3C85C}"/>
              </a:ext>
            </a:extLst>
          </p:cNvPr>
          <p:cNvCxnSpPr/>
          <p:nvPr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40F338-E85A-2443-9794-126DB52ABAE2}"/>
              </a:ext>
            </a:extLst>
          </p:cNvPr>
          <p:cNvSpPr txBox="1"/>
          <p:nvPr/>
        </p:nvSpPr>
        <p:spPr bwMode="gray">
          <a:xfrm>
            <a:off x="-714895" y="64839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67704F-459E-E84B-9E9F-FB6D67F1E0BC}"/>
              </a:ext>
            </a:extLst>
          </p:cNvPr>
          <p:cNvSpPr txBox="1"/>
          <p:nvPr/>
        </p:nvSpPr>
        <p:spPr bwMode="gray">
          <a:xfrm>
            <a:off x="2194560" y="123028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B596BB-14F8-B84A-BBAE-C15AFB59EF47}"/>
              </a:ext>
            </a:extLst>
          </p:cNvPr>
          <p:cNvSpPr txBox="1"/>
          <p:nvPr/>
        </p:nvSpPr>
        <p:spPr bwMode="gray">
          <a:xfrm>
            <a:off x="8761615" y="40399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C476A6-B0CD-6141-AD17-5F9BB94D10BB}"/>
              </a:ext>
            </a:extLst>
          </p:cNvPr>
          <p:cNvSpPr txBox="1"/>
          <p:nvPr/>
        </p:nvSpPr>
        <p:spPr bwMode="gray">
          <a:xfrm>
            <a:off x="6733309" y="453874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BD729-6EB9-2142-BC1C-E3C1B13641A7}"/>
              </a:ext>
            </a:extLst>
          </p:cNvPr>
          <p:cNvSpPr txBox="1"/>
          <p:nvPr/>
        </p:nvSpPr>
        <p:spPr bwMode="gray">
          <a:xfrm>
            <a:off x="5519651" y="-324196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65181B-4FD2-B94F-AF20-B418A0B43E7C}"/>
              </a:ext>
            </a:extLst>
          </p:cNvPr>
          <p:cNvSpPr txBox="1"/>
          <p:nvPr/>
        </p:nvSpPr>
        <p:spPr bwMode="gray">
          <a:xfrm>
            <a:off x="7082444" y="527026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2EC495-1F80-3B49-820A-5A18B15EABC7}"/>
              </a:ext>
            </a:extLst>
          </p:cNvPr>
          <p:cNvSpPr txBox="1"/>
          <p:nvPr/>
        </p:nvSpPr>
        <p:spPr bwMode="gray">
          <a:xfrm>
            <a:off x="13050982" y="54365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58195F7F-57ED-1B49-827D-5759A51DBA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0" y="2355121"/>
            <a:ext cx="73660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4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7876783-33C4-4508-9B16-B2DBA381CF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390F7D2-81C6-4BBF-8B31-EDD0E9573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049" y="1268586"/>
            <a:ext cx="7897951" cy="4320827"/>
          </a:xfrm>
        </p:spPr>
        <p:txBody>
          <a:bodyPr/>
          <a:lstStyle/>
          <a:p>
            <a:r>
              <a:rPr lang="en-US" sz="4800" b="1" dirty="0"/>
              <a:t>—</a:t>
            </a:r>
            <a:br>
              <a:rPr lang="en-US" sz="4800" b="1" dirty="0"/>
            </a:br>
            <a:r>
              <a:rPr lang="en-US" sz="4800" b="1" dirty="0"/>
              <a:t>A two-pronged approach to product safety</a:t>
            </a:r>
            <a:br>
              <a:rPr lang="en-US" sz="4800" dirty="0"/>
            </a:br>
            <a:endParaRPr lang="en-US" sz="48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E0EEB3-FED7-41DB-A01B-849B3B0105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2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0F4075-2576-AB48-AE65-3ADA61BA2767}"/>
              </a:ext>
            </a:extLst>
          </p:cNvPr>
          <p:cNvSpPr txBox="1"/>
          <p:nvPr/>
        </p:nvSpPr>
        <p:spPr bwMode="gray">
          <a:xfrm>
            <a:off x="-9263270" y="164989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E5682-A4AD-F94D-AE06-A504868D32E4}"/>
              </a:ext>
            </a:extLst>
          </p:cNvPr>
          <p:cNvSpPr txBox="1"/>
          <p:nvPr/>
        </p:nvSpPr>
        <p:spPr bwMode="gray">
          <a:xfrm>
            <a:off x="-6838122" y="288234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FCD6A1-2E8F-4140-89CE-A770FC615F3C}"/>
              </a:ext>
            </a:extLst>
          </p:cNvPr>
          <p:cNvSpPr txBox="1"/>
          <p:nvPr/>
        </p:nvSpPr>
        <p:spPr bwMode="gray">
          <a:xfrm>
            <a:off x="-3240157" y="331967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225DD-BDE9-FB45-B8C1-C87C454F5878}"/>
              </a:ext>
            </a:extLst>
          </p:cNvPr>
          <p:cNvSpPr txBox="1"/>
          <p:nvPr/>
        </p:nvSpPr>
        <p:spPr bwMode="gray">
          <a:xfrm>
            <a:off x="-7195930" y="-17294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57D0E3-C0EF-6348-830B-74965987D157}"/>
              </a:ext>
            </a:extLst>
          </p:cNvPr>
          <p:cNvSpPr txBox="1"/>
          <p:nvPr/>
        </p:nvSpPr>
        <p:spPr bwMode="gray">
          <a:xfrm>
            <a:off x="4206240" y="1020802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5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scination_ABB Master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FF000F"/>
      </a:hlink>
      <a:folHlink>
        <a:srgbClr val="A9A9A9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4"/>
        </a:solidFill>
        <a:ln>
          <a:noFill/>
        </a:ln>
      </a:spPr>
      <a:bodyPr lIns="180000" tIns="180000" rIns="180000" bIns="180000" rtlCol="0" anchor="t"/>
      <a:lstStyle>
        <a:defPPr algn="l">
          <a:spcBef>
            <a:spcPts val="600"/>
          </a:spcBef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 lIns="0" tIns="0" rIns="0" bIns="0"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algn="l">
          <a:spcBef>
            <a:spcPts val="600"/>
          </a:spcBef>
          <a:defRPr sz="1400" dirty="0" smtClean="0">
            <a:ea typeface="ABBvoice Light" panose="020D0403020503020204" pitchFamily="34" charset="0"/>
            <a:cs typeface="ABBvoice Light" panose="020D0403020503020204" pitchFamily="34" charset="0"/>
          </a:defRPr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Presentation1" id="{8FFDCB79-C545-4DA6-9621-78744770FFD4}" vid="{A32D6D54-D40E-4625-A6A4-25C097883C74}"/>
    </a:ext>
  </a:extLst>
</a:theme>
</file>

<file path=ppt/theme/theme2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Fascination_ABB Master</Template>
  <TotalTime>226</TotalTime>
  <Words>889</Words>
  <Application>Microsoft Office PowerPoint</Application>
  <PresentationFormat>Widescreen</PresentationFormat>
  <Paragraphs>187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ABBvoice</vt:lpstr>
      <vt:lpstr>ABBvoice Light</vt:lpstr>
      <vt:lpstr>ABBvoiceOffice</vt:lpstr>
      <vt:lpstr>Arial</vt:lpstr>
      <vt:lpstr>Calibri</vt:lpstr>
      <vt:lpstr>System Font Regular</vt:lpstr>
      <vt:lpstr>Fascination_ABB Master</vt:lpstr>
      <vt:lpstr>— NEW PRODUCT INTRODUCTION Ty-Rap® TyGenic™ antimicrobial detectable cable ties A break-through fastening solution for contamination-sensitive environments. </vt:lpstr>
      <vt:lpstr>— Now customers  for whom  cleanliness and product safety  are top concerns  have two fewer  things to worry  about. </vt:lpstr>
      <vt:lpstr>PowerPoint Presentation</vt:lpstr>
      <vt:lpstr>— Overview</vt:lpstr>
      <vt:lpstr>Ty-Rap® TyGenic™ cable ties are resistant to the growth of microbes and detectable by x-ray, visual and metal detection systems.</vt:lpstr>
      <vt:lpstr>PowerPoint Presentation</vt:lpstr>
      <vt:lpstr>PowerPoint Presentation</vt:lpstr>
      <vt:lpstr>PowerPoint Presentation</vt:lpstr>
      <vt:lpstr>— A two-pronged approach to product safety </vt:lpstr>
      <vt:lpstr>From food and medication to deodorant and toothpaste, we expect the products that touch our lives to be safe to consume and use.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— Ordering information  and disclaimer </vt:lpstr>
      <vt:lpstr>Fasteners are found at every stage of processing and handling throughout food  and beverage and other contamination-sensitive industrial facilities, connecting everything from conveyer belts to system wiring.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— NEW PRODUCT INTRODUCTION Ty-Rap® TyGenic™ antimicrobial detectable cable ties A break-through fastening solution for contamination-sensitive environments.</dc:title>
  <dc:creator>Michele Fretz</dc:creator>
  <cp:lastModifiedBy>Matt Savard</cp:lastModifiedBy>
  <cp:revision>53</cp:revision>
  <dcterms:created xsi:type="dcterms:W3CDTF">2022-05-20T14:16:53Z</dcterms:created>
  <dcterms:modified xsi:type="dcterms:W3CDTF">2022-05-23T17:25:13Z</dcterms:modified>
</cp:coreProperties>
</file>