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6"/>
  </p:sldMasterIdLst>
  <p:notesMasterIdLst>
    <p:notesMasterId r:id="rId11"/>
  </p:notesMasterIdLst>
  <p:handoutMasterIdLst>
    <p:handoutMasterId r:id="rId12"/>
  </p:handoutMasterIdLst>
  <p:sldIdLst>
    <p:sldId id="344" r:id="rId7"/>
    <p:sldId id="7935" r:id="rId8"/>
    <p:sldId id="7936" r:id="rId9"/>
    <p:sldId id="345" r:id="rId10"/>
  </p:sldIdLst>
  <p:sldSz cx="12192000" cy="6858000"/>
  <p:notesSz cx="7315200" cy="12344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D89150-4962-43B4-9ACB-E7EFC540E84D}">
          <p14:sldIdLst>
            <p14:sldId id="344"/>
            <p14:sldId id="7935"/>
            <p14:sldId id="7936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88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nedy, Kristin (GE Energy Connections)" initials="HK(EC" lastIdx="3" clrIdx="0">
    <p:extLst>
      <p:ext uri="{19B8F6BF-5375-455C-9EA6-DF929625EA0E}">
        <p15:presenceInfo xmlns:p15="http://schemas.microsoft.com/office/powerpoint/2012/main" userId="S-1-5-21-3672398596-3227583511-885490141-204956" providerId="AD"/>
      </p:ext>
    </p:extLst>
  </p:cmAuthor>
  <p:cmAuthor id="2" name="Oscar Moreno" initials="OM" lastIdx="1" clrIdx="1">
    <p:extLst>
      <p:ext uri="{19B8F6BF-5375-455C-9EA6-DF929625EA0E}">
        <p15:presenceInfo xmlns:p15="http://schemas.microsoft.com/office/powerpoint/2012/main" userId="S::oscar.moreno@us.abb.com::6c38da05-5060-4b1f-81d2-d0825a4898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D9000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3" autoAdjust="0"/>
    <p:restoredTop sz="9672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276" y="60"/>
      </p:cViewPr>
      <p:guideLst>
        <p:guide orient="horz" pos="3888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/>
          <a:lstStyle>
            <a:lvl1pPr algn="l">
              <a:defRPr sz="15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4143587" y="0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/>
          <a:lstStyle>
            <a:lvl1pPr algn="r">
              <a:defRPr sz="15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10/27/2021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11725038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 anchor="b"/>
          <a:lstStyle>
            <a:lvl1pPr algn="l">
              <a:defRPr sz="15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4143587" y="11725038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 anchor="b"/>
          <a:lstStyle>
            <a:lvl1pPr algn="r">
              <a:defRPr sz="15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/>
          <a:lstStyle>
            <a:lvl1pPr algn="l">
              <a:defRPr sz="15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4143587" y="0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/>
          <a:lstStyle>
            <a:lvl1pPr algn="r">
              <a:defRPr sz="15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452438" y="923925"/>
            <a:ext cx="8228013" cy="462915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112318" tIns="56159" rIns="112318" bIns="561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09411" y="5863590"/>
            <a:ext cx="6496380" cy="55549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11725038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 anchor="b"/>
          <a:lstStyle>
            <a:lvl1pPr algn="l">
              <a:defRPr sz="15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4143587" y="11725038"/>
            <a:ext cx="3169920" cy="617220"/>
          </a:xfrm>
          <a:prstGeom prst="rect">
            <a:avLst/>
          </a:prstGeom>
        </p:spPr>
        <p:txBody>
          <a:bodyPr vert="horz" lIns="112318" tIns="56159" rIns="112318" bIns="56159" rtlCol="0" anchor="b"/>
          <a:lstStyle>
            <a:lvl1pPr algn="r">
              <a:defRPr sz="15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4E69C-C28A-4BE6-BE89-71D8FB2035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 panose="020D0603020503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3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5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4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1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October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20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8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6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20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8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4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44AC22-6210-4958-BDDC-DCCB4D7FC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24" y="646268"/>
            <a:ext cx="5688676" cy="3173645"/>
          </a:xfrm>
          <a:prstGeom prst="rect">
            <a:avLst/>
          </a:prstGeom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D15E877-B864-4C1C-97D1-267AB66B1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443" y="258947"/>
            <a:ext cx="5384822" cy="35609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D7EF04-62AB-45D8-9201-B536DDF48410}"/>
              </a:ext>
            </a:extLst>
          </p:cNvPr>
          <p:cNvSpPr/>
          <p:nvPr userDrawn="1"/>
        </p:nvSpPr>
        <p:spPr bwMode="gray">
          <a:xfrm>
            <a:off x="1238596" y="407324"/>
            <a:ext cx="9227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130371-2662-4604-9F2D-892CA4BA4ED0}"/>
              </a:ext>
            </a:extLst>
          </p:cNvPr>
          <p:cNvSpPr/>
          <p:nvPr userDrawn="1"/>
        </p:nvSpPr>
        <p:spPr bwMode="gray">
          <a:xfrm>
            <a:off x="4275512" y="311972"/>
            <a:ext cx="9227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C99A1C-61B8-4E21-A423-DFCF0F07E7B0}"/>
              </a:ext>
            </a:extLst>
          </p:cNvPr>
          <p:cNvSpPr/>
          <p:nvPr userDrawn="1"/>
        </p:nvSpPr>
        <p:spPr bwMode="gray">
          <a:xfrm>
            <a:off x="9321338" y="3658502"/>
            <a:ext cx="9227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1648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October 27, 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  <p:sldLayoutId id="2147483763" r:id="rId51"/>
    <p:sldLayoutId id="2147483764" r:id="rId52"/>
    <p:sldLayoutId id="2147483765" r:id="rId53"/>
    <p:sldLayoutId id="2147483766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>
          <p15:clr>
            <a:srgbClr val="F26B43"/>
          </p15:clr>
        </p15:guide>
        <p15:guide id="2" pos="7469">
          <p15:clr>
            <a:srgbClr val="F26B43"/>
          </p15:clr>
        </p15:guide>
        <p15:guide id="3" pos="212">
          <p15:clr>
            <a:srgbClr val="F26B43"/>
          </p15:clr>
        </p15:guide>
        <p15:guide id="4" orient="horz" pos="3726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SACE</a:t>
            </a:r>
            <a:r>
              <a:rPr lang="en-US" baseline="30000" dirty="0"/>
              <a:t>®</a:t>
            </a:r>
            <a:r>
              <a:rPr lang="en-US" dirty="0"/>
              <a:t> Tmax</a:t>
            </a:r>
            <a:r>
              <a:rPr lang="en-US" baseline="30000" dirty="0"/>
              <a:t>®</a:t>
            </a:r>
            <a:r>
              <a:rPr lang="en-US" dirty="0"/>
              <a:t> XT and Emax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10" dirty="0"/>
              <a:t>Ekip</a:t>
            </a:r>
            <a:r>
              <a:rPr lang="en-US" spc="-10" baseline="30000" dirty="0"/>
              <a:t>™</a:t>
            </a:r>
            <a:r>
              <a:rPr lang="en-US" spc="-10" dirty="0"/>
              <a:t> Touch trip unit power supply options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E50B6-9D6B-462C-9BB1-0B03B1DA4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OCTOber</a:t>
            </a:r>
            <a:r>
              <a:rPr lang="en-US" dirty="0"/>
              <a:t>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8DE8CF-99FC-4D6F-8C0A-5FFA91AA3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19BE9-54FC-44B8-B4BF-4993ECB6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SACE</a:t>
            </a:r>
            <a:r>
              <a:rPr lang="en-US" baseline="30000" dirty="0"/>
              <a:t>®</a:t>
            </a:r>
            <a:r>
              <a:rPr lang="en-US" dirty="0"/>
              <a:t> Tmax 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8B618C-3D6B-4A86-9911-1994565B9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b="0" i="0" u="none" strike="noStrike" baseline="0" dirty="0">
                <a:latin typeface="ABBvoice-Regular"/>
              </a:rPr>
              <a:t>All protection settings are stored in a non-volatile memory.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B9F84-7CEF-4EC1-ADF4-FE0A3A56D9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82FC7-6EF2-4BC7-8220-8B5A1017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579B17-B148-49EA-BAA1-27245FAA8E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Self-supplied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FCE967-C410-4570-A4C0-A267A2C2D077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algn="l"/>
            <a:r>
              <a:rPr lang="en-US" sz="1600" b="0" i="0" u="none" strike="noStrike" baseline="0" dirty="0">
                <a:latin typeface="ABBvoice-Regular"/>
              </a:rPr>
              <a:t>Self-supplied through the current sensors with minimum of 0.2 x In*.</a:t>
            </a: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b="0" i="0" u="none" strike="noStrike" baseline="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r>
              <a:rPr lang="en-US" sz="1600" b="0" i="0" u="none" strike="noStrike" baseline="0" dirty="0">
                <a:latin typeface="ABBvoice-Regular"/>
              </a:rPr>
              <a:t>*0.3 x In for XT2 and XT4 with In≤100A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7A5241-A7F3-49DF-AD2C-806D5E241F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Auxiliary supply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E8AE41-F0B0-4A0E-A200-90C3BB064B6A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algn="l"/>
            <a:r>
              <a:rPr lang="en-US" sz="1600" b="0" i="0" u="none" strike="noStrike" baseline="0" dirty="0">
                <a:latin typeface="ABBvoice-Regular"/>
              </a:rPr>
              <a:t>Must be galvanically isolated 24V DC auxiliary voltage with the following characteristics:</a:t>
            </a:r>
            <a:endParaRPr lang="en-US" sz="1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039BDE-E692-46FD-BC69-C873330C3B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Ekip Supply module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960162-A7C3-4762-9E1D-F77229AB8F4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 sz="1600" dirty="0"/>
              <a:t>Two versions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24-48V 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120-240V AC/DC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41AD5C-9700-4938-8A29-928CE1B017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Ekip TT/T&amp;P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043AD20-4E49-44F8-97F2-D652CE8C37F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algn="l"/>
            <a:r>
              <a:rPr lang="en-US" sz="1600" b="0" i="0" u="none" strike="noStrike" baseline="0" dirty="0">
                <a:latin typeface="ABBvoice-Regular"/>
              </a:rPr>
              <a:t>These devices can be connected to the front test connector of the trip unit: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BBvoice-Regular"/>
              </a:rPr>
              <a:t>Ekip TT</a:t>
            </a:r>
            <a:r>
              <a:rPr lang="en-US" dirty="0">
                <a:latin typeface="ABBvoice-Regular"/>
              </a:rPr>
              <a:t> supplies temporarily power to the trip unit when breaker is off/tripped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BBvoice-Regular"/>
              </a:rPr>
              <a:t>Ekip T&amp;P</a:t>
            </a:r>
            <a:r>
              <a:rPr lang="en-US" dirty="0">
                <a:latin typeface="ABBvoice-Regular"/>
              </a:rPr>
              <a:t> is used for programming trip unit via Ekip Connect 3 software</a:t>
            </a:r>
            <a:endParaRPr lang="en-US" sz="11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AD4303-B481-419C-8DD9-A1500FFAB72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Ekip</a:t>
            </a:r>
            <a:r>
              <a:rPr lang="en-US" baseline="30000" dirty="0"/>
              <a:t>™</a:t>
            </a:r>
            <a:r>
              <a:rPr lang="en-US" dirty="0"/>
              <a:t> Touch trip units – power supply options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E664AD-29BE-4DD4-8ADA-117E6F9D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833" y="3994793"/>
            <a:ext cx="2831390" cy="19173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D070CD-228A-4AF1-BC7E-327031678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17" y="3182122"/>
            <a:ext cx="1494001" cy="2125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EBDD23-C24E-4CA4-9066-28AE97BFED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17" r="26586"/>
          <a:stretch/>
        </p:blipFill>
        <p:spPr>
          <a:xfrm>
            <a:off x="6993908" y="3411400"/>
            <a:ext cx="751668" cy="11819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8C011E-4D0D-4585-BAF1-04BD8349E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599" y="3427592"/>
            <a:ext cx="574952" cy="12233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41676A-13FE-4043-826E-4BA9880AE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599" y="4730802"/>
            <a:ext cx="1360284" cy="11819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3E611A-CC24-4F48-8BA6-8201C40BF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170" y="4148487"/>
            <a:ext cx="1094869" cy="1763627"/>
          </a:xfrm>
          <a:prstGeom prst="rect">
            <a:avLst/>
          </a:prstGeom>
        </p:spPr>
      </p:pic>
      <p:pic>
        <p:nvPicPr>
          <p:cNvPr id="1026" name="Picture 2" descr="Ekip T e P TEST AND PROGRAMMING UNIT - image 3">
            <a:extLst>
              <a:ext uri="{FF2B5EF4-FFF2-40B4-BE49-F238E27FC236}">
                <a16:creationId xmlns:a16="http://schemas.microsoft.com/office/drawing/2014/main" id="{707CEB24-F051-464C-A798-857EF108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87" y="4814527"/>
            <a:ext cx="535035" cy="10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7D7E50-BB39-49E2-ABF2-FDA111CE2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0361" y="4814527"/>
            <a:ext cx="1163309" cy="10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kip T e P TEST AND PROGRAMMING UNIT - image 3">
            <a:extLst>
              <a:ext uri="{FF2B5EF4-FFF2-40B4-BE49-F238E27FC236}">
                <a16:creationId xmlns:a16="http://schemas.microsoft.com/office/drawing/2014/main" id="{707CEB24-F051-464C-A798-857EF108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87" y="4917613"/>
            <a:ext cx="535035" cy="10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219BE9-54FC-44B8-B4BF-4993ECB6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SACE</a:t>
            </a:r>
            <a:r>
              <a:rPr lang="en-US" baseline="30000" dirty="0"/>
              <a:t>®</a:t>
            </a:r>
            <a:r>
              <a:rPr lang="en-US" dirty="0"/>
              <a:t> Emax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8B618C-3D6B-4A86-9911-1994565B9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b="0" i="0" u="none" strike="noStrike" baseline="0" dirty="0">
                <a:latin typeface="ABBvoice-Regular"/>
              </a:rPr>
              <a:t>All protection settings are stored in a non-volatile memory.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B9F84-7CEF-4EC1-ADF4-FE0A3A56D9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82FC7-6EF2-4BC7-8220-8B5A1017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579B17-B148-49EA-BAA1-27245FAA8E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Self-supplied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FCE967-C410-4570-A4C0-A267A2C2D077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algn="l"/>
            <a:r>
              <a:rPr lang="en-US" sz="1600" b="0" i="0" u="none" strike="noStrike" baseline="0" dirty="0">
                <a:latin typeface="ABBvoice-Regular"/>
              </a:rPr>
              <a:t>Power from internal current sensors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BBvoice-Regular"/>
              </a:rPr>
              <a:t>E1.2 – E4.2 requires a minimum 3 phase current of 80A to power trip unit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BBvoice-Regular"/>
              </a:rPr>
              <a:t>E6.2 requires a minimum 3 phase current of 160A to power trip unit</a:t>
            </a: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b="0" i="0" u="none" strike="noStrike" baseline="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dirty="0">
              <a:latin typeface="ABBvoice-Regular"/>
            </a:endParaRPr>
          </a:p>
          <a:p>
            <a:pPr algn="l"/>
            <a:endParaRPr lang="en-US" sz="1600" b="0" i="0" u="none" strike="noStrike" baseline="0" dirty="0">
              <a:latin typeface="ABBvoice-Regular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7A5241-A7F3-49DF-AD2C-806D5E241F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Auxiliary supply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E8AE41-F0B0-4A0E-A200-90C3BB064B6A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en-US" sz="1600" dirty="0"/>
              <a:t>Direct supply using provided ABB terminal blocks (using K1 and K2)</a:t>
            </a:r>
          </a:p>
          <a:p>
            <a:r>
              <a:rPr lang="en-US" sz="1600" dirty="0"/>
              <a:t>Typically used when no additional modules are present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039BDE-E692-46FD-BC69-C873330C3B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Ekip Supply module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960162-A7C3-4762-9E1D-F77229AB8F4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 sz="1600" dirty="0"/>
              <a:t>Two versions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24-48V 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120-240V AC/DC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41AD5C-9700-4938-8A29-928CE1B017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Ekip TT/T&amp;P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043AD20-4E49-44F8-97F2-D652CE8C37F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algn="l"/>
            <a:r>
              <a:rPr lang="en-US" sz="1600" b="0" i="0" u="none" strike="noStrike" baseline="0" dirty="0">
                <a:latin typeface="ABBvoice-Regular"/>
              </a:rPr>
              <a:t>These devices can be connected to the front test connector of the trip unit: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BBvoice-Regular"/>
              </a:rPr>
              <a:t>Ekip TT</a:t>
            </a:r>
            <a:r>
              <a:rPr lang="en-US" dirty="0">
                <a:latin typeface="ABBvoice-Regular"/>
              </a:rPr>
              <a:t> supplies temporarily power to the trip unit when breaker is off/tripped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ABBvoice-Regular"/>
              </a:rPr>
              <a:t>Ekip T&amp;P</a:t>
            </a:r>
            <a:r>
              <a:rPr lang="en-US" dirty="0">
                <a:latin typeface="ABBvoice-Regular"/>
              </a:rPr>
              <a:t> is used for programming &amp; powering trip unit via Ekip Connect 3 software and laptop</a:t>
            </a:r>
            <a:endParaRPr lang="en-US" sz="11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AD4303-B481-419C-8DD9-A1500FFAB72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Ekip</a:t>
            </a:r>
            <a:r>
              <a:rPr lang="en-US" baseline="30000" dirty="0"/>
              <a:t>™</a:t>
            </a:r>
            <a:r>
              <a:rPr lang="en-US" dirty="0"/>
              <a:t> Touch trip units – power supply options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E664AD-29BE-4DD4-8ADA-117E6F9D4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33" y="3994793"/>
            <a:ext cx="2831390" cy="19173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7D7E50-BB39-49E2-ABF2-FDA111CE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361" y="4917613"/>
            <a:ext cx="1163309" cy="10982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FD60FC-41EC-4755-81CA-396F047B2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51" y="3430045"/>
            <a:ext cx="2287690" cy="25483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CC4ADF-2985-44B9-B0AF-4F88A4EA5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129" y="4279785"/>
            <a:ext cx="1317663" cy="16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10222D-668A-432C-B1AE-191B536E0F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8AE79-4998-494F-AE10-66DF6C4BA9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074502-0F47-43D5-BF90-110A93E7E142}" type="datetime4">
              <a:rPr lang="en-US" smtClean="0"/>
              <a:t>October 27, 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DFACA-63D1-445A-B78D-0F467C6E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2191B31E2B94283342606356DF5E0" ma:contentTypeVersion="12" ma:contentTypeDescription="Create a new document." ma:contentTypeScope="" ma:versionID="0b786d78d36563ad8ce42063ba43a4dd">
  <xsd:schema xmlns:xsd="http://www.w3.org/2001/XMLSchema" xmlns:xs="http://www.w3.org/2001/XMLSchema" xmlns:p="http://schemas.microsoft.com/office/2006/metadata/properties" xmlns:ns3="af3e3a8a-161c-46a1-b291-66be37c24c05" xmlns:ns4="1d9015dc-14e3-4d85-bff3-5e0af62d8ec7" targetNamespace="http://schemas.microsoft.com/office/2006/metadata/properties" ma:root="true" ma:fieldsID="2f9aa996d75054eacc6849b82bc6b510" ns3:_="" ns4:_="">
    <xsd:import namespace="af3e3a8a-161c-46a1-b291-66be37c24c05"/>
    <xsd:import namespace="1d9015dc-14e3-4d85-bff3-5e0af62d8e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e3a8a-161c-46a1-b291-66be37c24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015dc-14e3-4d85-bff3-5e0af62d8ec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Application xmlns="http://www.sap.com/cof/powerpoint/application">
  <Version>2</Version>
  <Revision>2.4.4.72368</Revision>
</Application>
</file>

<file path=customXml/item5.xml><?xml version="1.0" encoding="utf-8"?>
<Application xmlns="http://www.sap.com/cof/ao/powerpoint/application">
  <com.sap.ip.bi.pioneer>
    <Version>4</Version>
    <AAO_Revision>2.4.4.72368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01C7172A-D0AE-49D7-9E51-ECADC3217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3e3a8a-161c-46a1-b291-66be37c24c05"/>
    <ds:schemaRef ds:uri="1d9015dc-14e3-4d85-bff3-5e0af62d8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660052-0943-4642-8B75-D55C9D9951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FF653-556C-4E5B-BEFB-B3509C158EA2}">
  <ds:schemaRefs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af3e3a8a-161c-46a1-b291-66be37c24c05"/>
    <ds:schemaRef ds:uri="1d9015dc-14e3-4d85-bff3-5e0af62d8ec7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6717D8E-2D4C-4FD8-9562-5C3E0F4E4342}">
  <ds:schemaRefs>
    <ds:schemaRef ds:uri="http://www.sap.com/cof/powerpoint/application"/>
  </ds:schemaRefs>
</ds:datastoreItem>
</file>

<file path=customXml/itemProps5.xml><?xml version="1.0" encoding="utf-8"?>
<ds:datastoreItem xmlns:ds="http://schemas.openxmlformats.org/officeDocument/2006/customXml" ds:itemID="{B5DC3F22-2422-4BB7-8782-0AB016EA88DA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303</Words>
  <Application>Microsoft Office PowerPoint</Application>
  <PresentationFormat>Widescreen</PresentationFormat>
  <Paragraphs>57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ABBvoice</vt:lpstr>
      <vt:lpstr>ABBvoiceOffice</vt:lpstr>
      <vt:lpstr>ABBvoice-Regular</vt:lpstr>
      <vt:lpstr>Arial</vt:lpstr>
      <vt:lpstr>Symbol</vt:lpstr>
      <vt:lpstr>Wingdings</vt:lpstr>
      <vt:lpstr>1_ABB Master</vt:lpstr>
      <vt:lpstr>SACE® Tmax® XT and Emax 2</vt:lpstr>
      <vt:lpstr>SACE® Tmax XT</vt:lpstr>
      <vt:lpstr>SACE® Emax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Conversion: Spectra to Tmax XT</dc:title>
  <dc:creator>Cassidy Cohen</dc:creator>
  <cp:lastModifiedBy>Darren</cp:lastModifiedBy>
  <cp:revision>156</cp:revision>
  <cp:lastPrinted>2021-04-07T22:09:37Z</cp:lastPrinted>
  <dcterms:created xsi:type="dcterms:W3CDTF">2020-04-02T16:29:50Z</dcterms:created>
  <dcterms:modified xsi:type="dcterms:W3CDTF">2021-10-27T13:14:06Z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0x0101001822191B31E2B94283342606356DF5E0</vt:lpwstr>
  </property>
</Properties>
</file>