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notesSlides/notesSlide14.xml" ContentType="application/vnd.openxmlformats-officedocument.presentationml.notesSlide+xml"/>
  <Override PartName="/ppt/tags/tag23.xml" ContentType="application/vnd.openxmlformats-officedocument.presentationml.tags+xml"/>
  <Override PartName="/ppt/notesSlides/notesSlide15.xml" ContentType="application/vnd.openxmlformats-officedocument.presentationml.notesSlide+xml"/>
  <Override PartName="/ppt/tags/tag24.xml" ContentType="application/vnd.openxmlformats-officedocument.presentationml.tags+xml"/>
  <Override PartName="/ppt/notesSlides/notesSlide16.xml" ContentType="application/vnd.openxmlformats-officedocument.presentationml.notesSlide+xml"/>
  <Override PartName="/ppt/tags/tag25.xml" ContentType="application/vnd.openxmlformats-officedocument.presentationml.tags+xml"/>
  <Override PartName="/ppt/notesSlides/notesSlide17.xml" ContentType="application/vnd.openxmlformats-officedocument.presentationml.notesSlide+xml"/>
  <Override PartName="/ppt/tags/tag26.xml" ContentType="application/vnd.openxmlformats-officedocument.presentationml.tags+xml"/>
  <Override PartName="/ppt/notesSlides/notesSlide18.xml" ContentType="application/vnd.openxmlformats-officedocument.presentationml.notesSlide+xml"/>
  <Override PartName="/ppt/tags/tag27.xml" ContentType="application/vnd.openxmlformats-officedocument.presentationml.tags+xml"/>
  <Override PartName="/ppt/notesSlides/notesSlide19.xml" ContentType="application/vnd.openxmlformats-officedocument.presentationml.notesSlide+xml"/>
  <Override PartName="/ppt/tags/tag28.xml" ContentType="application/vnd.openxmlformats-officedocument.presentationml.tags+xml"/>
  <Override PartName="/ppt/notesSlides/notesSlide20.xml" ContentType="application/vnd.openxmlformats-officedocument.presentationml.notesSlide+xml"/>
  <Override PartName="/ppt/tags/tag29.xml" ContentType="application/vnd.openxmlformats-officedocument.presentationml.tags+xml"/>
  <Override PartName="/ppt/notesSlides/notesSlide21.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22.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23.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36.xml" ContentType="application/vnd.openxmlformats-officedocument.presentationml.tags+xml"/>
  <Override PartName="/ppt/tags/tag37.xml" ContentType="application/vnd.openxmlformats-officedocument.presentationml.tags+xml"/>
  <Override PartName="/ppt/notesSlides/notesSlide2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38.xml" ContentType="application/vnd.openxmlformats-officedocument.presentationml.tags+xml"/>
  <Override PartName="/ppt/notesSlides/notesSlide26.xml" ContentType="application/vnd.openxmlformats-officedocument.presentationml.notesSlide+xml"/>
  <Override PartName="/ppt/tags/tag39.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0"/>
  </p:notesMasterIdLst>
  <p:handoutMasterIdLst>
    <p:handoutMasterId r:id="rId31"/>
  </p:handoutMasterIdLst>
  <p:sldIdLst>
    <p:sldId id="256" r:id="rId2"/>
    <p:sldId id="258" r:id="rId3"/>
    <p:sldId id="263" r:id="rId4"/>
    <p:sldId id="264" r:id="rId5"/>
    <p:sldId id="291" r:id="rId6"/>
    <p:sldId id="267" r:id="rId7"/>
    <p:sldId id="268" r:id="rId8"/>
    <p:sldId id="269" r:id="rId9"/>
    <p:sldId id="270" r:id="rId10"/>
    <p:sldId id="271" r:id="rId11"/>
    <p:sldId id="272" r:id="rId12"/>
    <p:sldId id="284" r:id="rId13"/>
    <p:sldId id="273" r:id="rId14"/>
    <p:sldId id="274" r:id="rId15"/>
    <p:sldId id="275" r:id="rId16"/>
    <p:sldId id="276" r:id="rId17"/>
    <p:sldId id="285" r:id="rId18"/>
    <p:sldId id="277" r:id="rId19"/>
    <p:sldId id="278" r:id="rId20"/>
    <p:sldId id="279" r:id="rId21"/>
    <p:sldId id="280" r:id="rId22"/>
    <p:sldId id="282" r:id="rId23"/>
    <p:sldId id="283" r:id="rId24"/>
    <p:sldId id="292" r:id="rId25"/>
    <p:sldId id="287" r:id="rId26"/>
    <p:sldId id="289" r:id="rId27"/>
    <p:sldId id="290" r:id="rId28"/>
    <p:sldId id="260" r:id="rId29"/>
  </p:sldIdLst>
  <p:sldSz cx="12192000" cy="6858000"/>
  <p:notesSz cx="6797675" cy="9928225"/>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atrice Maffeis" initials="BM" lastIdx="7" clrIdx="0">
    <p:extLst>
      <p:ext uri="{19B8F6BF-5375-455C-9EA6-DF929625EA0E}">
        <p15:presenceInfo xmlns:p15="http://schemas.microsoft.com/office/powerpoint/2012/main" userId="S-1-5-21-1832937852-2116575123-337272265-10364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5F64"/>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073A0DAA-6AF3-43AB-8588-CEC1D06C72B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Styl jasny 1 — Ak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Styl jasny 3 — Ak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73F8A54-F971-430D-9108-034FE38666EA}" styleName="ABB Default Table">
    <a:wholeTbl>
      <a:tcTxStyle>
        <a:fontRef idx="minor">
          <a:prstClr val="black"/>
        </a:fontRef>
        <a:schemeClr val="dk1"/>
      </a:tcTxStyle>
      <a:tcStyle>
        <a:tcBdr>
          <a:left>
            <a:ln>
              <a:noFill/>
            </a:ln>
          </a:left>
          <a:right>
            <a:ln>
              <a:noFill/>
            </a:ln>
          </a:right>
          <a:top>
            <a:ln>
              <a:noFill/>
            </a:ln>
          </a:top>
          <a:bottom>
            <a:ln w="0" cmpd="sng">
              <a:solidFill>
                <a:schemeClr val="dk1"/>
              </a:solidFill>
            </a:ln>
          </a:bottom>
          <a:insideH>
            <a:ln w="7500" cmpd="sng">
              <a:solidFill>
                <a:schemeClr val="dk1"/>
              </a:solidFill>
            </a:ln>
          </a:insideH>
          <a:insideV>
            <a:ln>
              <a:no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lt1"/>
          </a:solidFill>
        </a:fill>
      </a:tcStyle>
    </a:band1V>
    <a:band2V>
      <a:tcStyle>
        <a:tcBdr/>
      </a:tcStyle>
    </a:band2V>
    <a:lastCol>
      <a:tcTxStyle b="off">
        <a:fontRef idx="minor">
          <a:schemeClr val="dk1"/>
        </a:fontRef>
        <a:schemeClr val="dk1"/>
      </a:tcTxStyle>
      <a:tcStyle>
        <a:tcBdr/>
        <a:fill>
          <a:solidFill>
            <a:schemeClr val="accent5"/>
          </a:solidFill>
        </a:fill>
      </a:tcStyle>
    </a:lastCol>
    <a:firstCol>
      <a:tcTxStyle b="on">
        <a:fontRef idx="minor">
          <a:schemeClr val="dk1"/>
        </a:fontRef>
        <a:schemeClr val="dk1"/>
      </a:tcTxStyle>
      <a:tcStyle>
        <a:tcBdr/>
        <a:fill>
          <a:solidFill>
            <a:schemeClr val="lt1"/>
          </a:solidFill>
        </a:fill>
      </a:tcStyle>
    </a:firstCol>
    <a:lastRow>
      <a:tcTxStyle b="off">
        <a:fontRef idx="minor">
          <a:prstClr val="black"/>
        </a:fontRef>
        <a:schemeClr val="lt1"/>
      </a:tcTxStyle>
      <a:tcStyle>
        <a:tcBdr/>
        <a:fill>
          <a:solidFill>
            <a:schemeClr val="accent5"/>
          </a:solidFill>
        </a:fill>
      </a:tcStyle>
    </a:lastRow>
    <a:firstRow>
      <a:tcTxStyle b="on">
        <a:fontRef idx="minor">
          <a:prstClr val="black"/>
        </a:fontRef>
        <a:schemeClr val="tx2"/>
      </a:tcTxStyle>
      <a:tcStyle>
        <a:tcBdr>
          <a:bottom>
            <a:ln w="15000" cmpd="sng">
              <a:solidFill>
                <a:schemeClr val="dk1"/>
              </a:solidFill>
            </a:ln>
          </a:bottom>
        </a:tcBdr>
        <a:fill>
          <a:solidFill>
            <a:schemeClr val="l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82" autoAdjust="0"/>
    <p:restoredTop sz="96061" autoAdjust="0"/>
  </p:normalViewPr>
  <p:slideViewPr>
    <p:cSldViewPr snapToGrid="0" snapToObjects="1" showGuides="1">
      <p:cViewPr>
        <p:scale>
          <a:sx n="75" d="100"/>
          <a:sy n="75" d="100"/>
        </p:scale>
        <p:origin x="1056" y="35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74" d="100"/>
          <a:sy n="74" d="100"/>
        </p:scale>
        <p:origin x="2208" y="54"/>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253578154799521E-2"/>
          <c:y val="0.22856612445432356"/>
          <c:w val="0.87815230862146954"/>
          <c:h val="0.45792231565417651"/>
        </c:manualLayout>
      </c:layout>
      <c:areaChart>
        <c:grouping val="standard"/>
        <c:varyColors val="0"/>
        <c:ser>
          <c:idx val="0"/>
          <c:order val="0"/>
          <c:tx>
            <c:strRef>
              <c:f>Sheet1!$B$1</c:f>
              <c:strCache>
                <c:ptCount val="1"/>
                <c:pt idx="0">
                  <c:v>Y-Values</c:v>
                </c:pt>
              </c:strCache>
            </c:strRef>
          </c:tx>
          <c:spPr>
            <a:solidFill>
              <a:srgbClr val="817275">
                <a:alpha val="20000"/>
              </a:srgbClr>
            </a:solidFill>
            <a:ln>
              <a:noFill/>
            </a:ln>
            <a:effectLst/>
          </c:spPr>
          <c:cat>
            <c:numRef>
              <c:f>Sheet1!$A$2:$A$11</c:f>
              <c:numCache>
                <c:formatCode>General</c:formatCode>
                <c:ptCount val="10"/>
                <c:pt idx="0">
                  <c:v>0</c:v>
                </c:pt>
                <c:pt idx="1">
                  <c:v>15</c:v>
                </c:pt>
                <c:pt idx="2">
                  <c:v>15</c:v>
                </c:pt>
                <c:pt idx="3">
                  <c:v>27</c:v>
                </c:pt>
                <c:pt idx="4">
                  <c:v>27</c:v>
                </c:pt>
                <c:pt idx="5">
                  <c:v>40</c:v>
                </c:pt>
                <c:pt idx="6">
                  <c:v>40</c:v>
                </c:pt>
                <c:pt idx="7">
                  <c:v>45</c:v>
                </c:pt>
              </c:numCache>
            </c:numRef>
          </c:cat>
          <c:val>
            <c:numRef>
              <c:f>Sheet1!$B$2:$B$11</c:f>
              <c:numCache>
                <c:formatCode>General</c:formatCode>
                <c:ptCount val="10"/>
                <c:pt idx="0">
                  <c:v>300</c:v>
                </c:pt>
                <c:pt idx="1">
                  <c:v>300</c:v>
                </c:pt>
                <c:pt idx="2">
                  <c:v>500</c:v>
                </c:pt>
                <c:pt idx="3">
                  <c:v>500</c:v>
                </c:pt>
                <c:pt idx="4">
                  <c:v>0</c:v>
                </c:pt>
                <c:pt idx="5">
                  <c:v>0</c:v>
                </c:pt>
                <c:pt idx="6">
                  <c:v>500</c:v>
                </c:pt>
                <c:pt idx="7">
                  <c:v>500</c:v>
                </c:pt>
              </c:numCache>
            </c:numRef>
          </c:val>
        </c:ser>
        <c:dLbls>
          <c:showLegendKey val="0"/>
          <c:showVal val="0"/>
          <c:showCatName val="0"/>
          <c:showSerName val="0"/>
          <c:showPercent val="0"/>
          <c:showBubbleSize val="0"/>
        </c:dLbls>
        <c:axId val="574552000"/>
        <c:axId val="574552392"/>
      </c:areaChart>
      <c:lineChart>
        <c:grouping val="standard"/>
        <c:varyColors val="0"/>
        <c:ser>
          <c:idx val="1"/>
          <c:order val="1"/>
          <c:tx>
            <c:strRef>
              <c:f>Sheet1!$C$1</c:f>
              <c:strCache>
                <c:ptCount val="1"/>
                <c:pt idx="0">
                  <c:v>Column1</c:v>
                </c:pt>
              </c:strCache>
            </c:strRef>
          </c:tx>
          <c:spPr>
            <a:ln w="28575" cap="rnd">
              <a:solidFill>
                <a:srgbClr val="817275"/>
              </a:solidFill>
              <a:round/>
            </a:ln>
            <a:effectLst/>
          </c:spPr>
          <c:marker>
            <c:symbol val="none"/>
          </c:marker>
          <c:cat>
            <c:numRef>
              <c:f>Sheet1!$A$2:$A$11</c:f>
              <c:numCache>
                <c:formatCode>General</c:formatCode>
                <c:ptCount val="10"/>
                <c:pt idx="0">
                  <c:v>0</c:v>
                </c:pt>
                <c:pt idx="1">
                  <c:v>15</c:v>
                </c:pt>
                <c:pt idx="2">
                  <c:v>15</c:v>
                </c:pt>
                <c:pt idx="3">
                  <c:v>27</c:v>
                </c:pt>
                <c:pt idx="4">
                  <c:v>27</c:v>
                </c:pt>
                <c:pt idx="5">
                  <c:v>40</c:v>
                </c:pt>
                <c:pt idx="6">
                  <c:v>40</c:v>
                </c:pt>
                <c:pt idx="7">
                  <c:v>45</c:v>
                </c:pt>
              </c:numCache>
            </c:numRef>
          </c:cat>
          <c:val>
            <c:numRef>
              <c:f>Sheet1!$C$2:$C$11</c:f>
              <c:numCache>
                <c:formatCode>General</c:formatCode>
                <c:ptCount val="10"/>
                <c:pt idx="0">
                  <c:v>300</c:v>
                </c:pt>
                <c:pt idx="1">
                  <c:v>300</c:v>
                </c:pt>
                <c:pt idx="2">
                  <c:v>500</c:v>
                </c:pt>
                <c:pt idx="3">
                  <c:v>500</c:v>
                </c:pt>
                <c:pt idx="4">
                  <c:v>0</c:v>
                </c:pt>
                <c:pt idx="5">
                  <c:v>0</c:v>
                </c:pt>
                <c:pt idx="6">
                  <c:v>500</c:v>
                </c:pt>
                <c:pt idx="7">
                  <c:v>500</c:v>
                </c:pt>
              </c:numCache>
            </c:numRef>
          </c:val>
          <c:smooth val="0"/>
        </c:ser>
        <c:dLbls>
          <c:showLegendKey val="0"/>
          <c:showVal val="0"/>
          <c:showCatName val="0"/>
          <c:showSerName val="0"/>
          <c:showPercent val="0"/>
          <c:showBubbleSize val="0"/>
        </c:dLbls>
        <c:marker val="1"/>
        <c:smooth val="0"/>
        <c:axId val="574552000"/>
        <c:axId val="574552392"/>
      </c:lineChart>
      <c:dateAx>
        <c:axId val="574552000"/>
        <c:scaling>
          <c:orientation val="minMax"/>
          <c:max val="50"/>
        </c:scaling>
        <c:delete val="0"/>
        <c:axPos val="b"/>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b="1" dirty="0" smtClean="0"/>
                  <a:t>t[min</a:t>
                </a:r>
                <a:r>
                  <a:rPr lang="en-US" b="1" dirty="0"/>
                  <a:t>]</a:t>
                </a:r>
              </a:p>
            </c:rich>
          </c:tx>
          <c:layout>
            <c:manualLayout>
              <c:xMode val="edge"/>
              <c:yMode val="edge"/>
              <c:x val="0.90660607139234239"/>
              <c:y val="0.86502378834845828"/>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it-IT"/>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it-IT"/>
          </a:p>
        </c:txPr>
        <c:crossAx val="574552392"/>
        <c:crosses val="autoZero"/>
        <c:auto val="0"/>
        <c:lblOffset val="100"/>
        <c:baseTimeUnit val="days"/>
        <c:majorUnit val="5"/>
        <c:majorTimeUnit val="days"/>
      </c:dateAx>
      <c:valAx>
        <c:axId val="574552392"/>
        <c:scaling>
          <c:orientation val="minMax"/>
          <c:max val="600"/>
          <c:min val="0"/>
        </c:scaling>
        <c:delete val="0"/>
        <c:axPos val="l"/>
        <c:title>
          <c:tx>
            <c:rich>
              <a:bodyPr rot="0" spcFirstLastPara="1" vertOverflow="ellipsis" wrap="square" anchor="ctr" anchorCtr="1"/>
              <a:lstStyle/>
              <a:p>
                <a:pPr>
                  <a:defRPr sz="1200" b="1" i="0" u="none" strike="noStrike" kern="1200" baseline="0">
                    <a:solidFill>
                      <a:schemeClr val="tx1"/>
                    </a:solidFill>
                    <a:latin typeface="+mn-lt"/>
                    <a:ea typeface="+mn-ea"/>
                    <a:cs typeface="+mn-cs"/>
                  </a:defRPr>
                </a:pPr>
                <a:r>
                  <a:rPr lang="en-US" b="1" dirty="0" smtClean="0"/>
                  <a:t>P[kW</a:t>
                </a:r>
                <a:r>
                  <a:rPr lang="en-US" b="1" dirty="0"/>
                  <a:t>]</a:t>
                </a:r>
              </a:p>
            </c:rich>
          </c:tx>
          <c:layout>
            <c:manualLayout>
              <c:xMode val="edge"/>
              <c:yMode val="edge"/>
              <c:x val="2.4865770685465688E-3"/>
              <c:y val="3.8498022057726123E-3"/>
            </c:manualLayout>
          </c:layout>
          <c:overlay val="0"/>
          <c:spPr>
            <a:noFill/>
            <a:ln>
              <a:noFill/>
            </a:ln>
            <a:effectLst/>
          </c:spPr>
          <c:txPr>
            <a:bodyPr rot="0" spcFirstLastPara="1" vertOverflow="ellipsis" wrap="square" anchor="ctr" anchorCtr="1"/>
            <a:lstStyle/>
            <a:p>
              <a:pPr>
                <a:defRPr sz="1200" b="1" i="0" u="none" strike="noStrike" kern="1200" baseline="0">
                  <a:solidFill>
                    <a:schemeClr val="tx1"/>
                  </a:solidFill>
                  <a:latin typeface="+mn-lt"/>
                  <a:ea typeface="+mn-ea"/>
                  <a:cs typeface="+mn-cs"/>
                </a:defRPr>
              </a:pPr>
              <a:endParaRPr lang="it-IT"/>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it-IT"/>
          </a:p>
        </c:txPr>
        <c:crossAx val="574552000"/>
        <c:crosses val="autoZero"/>
        <c:crossBetween val="midCat"/>
        <c:majorUnit val="300"/>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253578154799521E-2"/>
          <c:y val="0.21290047626037542"/>
          <c:w val="0.87815230862146954"/>
          <c:h val="0.47358796384812463"/>
        </c:manualLayout>
      </c:layout>
      <c:areaChart>
        <c:grouping val="standard"/>
        <c:varyColors val="0"/>
        <c:ser>
          <c:idx val="0"/>
          <c:order val="0"/>
          <c:tx>
            <c:strRef>
              <c:f>Sheet1!$B$1</c:f>
              <c:strCache>
                <c:ptCount val="1"/>
                <c:pt idx="0">
                  <c:v>Y-Values</c:v>
                </c:pt>
              </c:strCache>
            </c:strRef>
          </c:tx>
          <c:spPr>
            <a:solidFill>
              <a:srgbClr val="004C97">
                <a:alpha val="20000"/>
              </a:srgbClr>
            </a:solidFill>
            <a:ln>
              <a:noFill/>
            </a:ln>
            <a:effectLst/>
          </c:spPr>
          <c:cat>
            <c:numRef>
              <c:f>Sheet1!$A$2:$A$11</c:f>
              <c:numCache>
                <c:formatCode>General</c:formatCode>
                <c:ptCount val="10"/>
                <c:pt idx="0">
                  <c:v>0</c:v>
                </c:pt>
                <c:pt idx="1">
                  <c:v>12.1</c:v>
                </c:pt>
                <c:pt idx="2">
                  <c:v>12.1</c:v>
                </c:pt>
                <c:pt idx="3">
                  <c:v>20</c:v>
                </c:pt>
                <c:pt idx="4">
                  <c:v>20</c:v>
                </c:pt>
                <c:pt idx="5">
                  <c:v>25</c:v>
                </c:pt>
                <c:pt idx="6">
                  <c:v>25</c:v>
                </c:pt>
                <c:pt idx="7">
                  <c:v>42</c:v>
                </c:pt>
                <c:pt idx="8">
                  <c:v>42</c:v>
                </c:pt>
                <c:pt idx="9">
                  <c:v>45</c:v>
                </c:pt>
              </c:numCache>
            </c:numRef>
          </c:cat>
          <c:val>
            <c:numRef>
              <c:f>Sheet1!$B$2:$B$11</c:f>
              <c:numCache>
                <c:formatCode>General</c:formatCode>
                <c:ptCount val="10"/>
                <c:pt idx="0">
                  <c:v>700</c:v>
                </c:pt>
                <c:pt idx="1">
                  <c:v>700</c:v>
                </c:pt>
                <c:pt idx="2">
                  <c:v>0</c:v>
                </c:pt>
                <c:pt idx="3">
                  <c:v>0</c:v>
                </c:pt>
                <c:pt idx="4">
                  <c:v>800</c:v>
                </c:pt>
                <c:pt idx="5">
                  <c:v>800</c:v>
                </c:pt>
                <c:pt idx="6">
                  <c:v>0</c:v>
                </c:pt>
                <c:pt idx="7">
                  <c:v>0</c:v>
                </c:pt>
                <c:pt idx="8">
                  <c:v>700</c:v>
                </c:pt>
                <c:pt idx="9">
                  <c:v>700</c:v>
                </c:pt>
              </c:numCache>
            </c:numRef>
          </c:val>
        </c:ser>
        <c:dLbls>
          <c:showLegendKey val="0"/>
          <c:showVal val="0"/>
          <c:showCatName val="0"/>
          <c:showSerName val="0"/>
          <c:showPercent val="0"/>
          <c:showBubbleSize val="0"/>
        </c:dLbls>
        <c:axId val="574553176"/>
        <c:axId val="574553568"/>
      </c:areaChart>
      <c:lineChart>
        <c:grouping val="standard"/>
        <c:varyColors val="0"/>
        <c:ser>
          <c:idx val="1"/>
          <c:order val="1"/>
          <c:tx>
            <c:strRef>
              <c:f>Sheet1!$C$1</c:f>
              <c:strCache>
                <c:ptCount val="1"/>
                <c:pt idx="0">
                  <c:v>Column1</c:v>
                </c:pt>
              </c:strCache>
            </c:strRef>
          </c:tx>
          <c:spPr>
            <a:ln w="28575" cap="rnd">
              <a:solidFill>
                <a:srgbClr val="004C97"/>
              </a:solidFill>
              <a:round/>
            </a:ln>
            <a:effectLst/>
          </c:spPr>
          <c:marker>
            <c:symbol val="none"/>
          </c:marker>
          <c:cat>
            <c:numRef>
              <c:f>Sheet1!$A$2:$A$11</c:f>
              <c:numCache>
                <c:formatCode>General</c:formatCode>
                <c:ptCount val="10"/>
                <c:pt idx="0">
                  <c:v>0</c:v>
                </c:pt>
                <c:pt idx="1">
                  <c:v>12.1</c:v>
                </c:pt>
                <c:pt idx="2">
                  <c:v>12.1</c:v>
                </c:pt>
                <c:pt idx="3">
                  <c:v>20</c:v>
                </c:pt>
                <c:pt idx="4">
                  <c:v>20</c:v>
                </c:pt>
                <c:pt idx="5">
                  <c:v>25</c:v>
                </c:pt>
                <c:pt idx="6">
                  <c:v>25</c:v>
                </c:pt>
                <c:pt idx="7">
                  <c:v>42</c:v>
                </c:pt>
                <c:pt idx="8">
                  <c:v>42</c:v>
                </c:pt>
                <c:pt idx="9">
                  <c:v>45</c:v>
                </c:pt>
              </c:numCache>
            </c:numRef>
          </c:cat>
          <c:val>
            <c:numRef>
              <c:f>Sheet1!$C$2:$C$11</c:f>
              <c:numCache>
                <c:formatCode>General</c:formatCode>
                <c:ptCount val="10"/>
                <c:pt idx="0">
                  <c:v>700</c:v>
                </c:pt>
                <c:pt idx="1">
                  <c:v>700</c:v>
                </c:pt>
                <c:pt idx="2">
                  <c:v>0</c:v>
                </c:pt>
                <c:pt idx="3">
                  <c:v>0</c:v>
                </c:pt>
                <c:pt idx="4">
                  <c:v>800</c:v>
                </c:pt>
                <c:pt idx="5">
                  <c:v>800</c:v>
                </c:pt>
                <c:pt idx="6">
                  <c:v>0</c:v>
                </c:pt>
                <c:pt idx="7">
                  <c:v>0</c:v>
                </c:pt>
                <c:pt idx="8">
                  <c:v>700</c:v>
                </c:pt>
                <c:pt idx="9">
                  <c:v>700</c:v>
                </c:pt>
              </c:numCache>
            </c:numRef>
          </c:val>
          <c:smooth val="0"/>
        </c:ser>
        <c:dLbls>
          <c:showLegendKey val="0"/>
          <c:showVal val="0"/>
          <c:showCatName val="0"/>
          <c:showSerName val="0"/>
          <c:showPercent val="0"/>
          <c:showBubbleSize val="0"/>
        </c:dLbls>
        <c:marker val="1"/>
        <c:smooth val="0"/>
        <c:axId val="574553176"/>
        <c:axId val="574553568"/>
      </c:lineChart>
      <c:dateAx>
        <c:axId val="574553176"/>
        <c:scaling>
          <c:orientation val="minMax"/>
          <c:max val="50"/>
        </c:scaling>
        <c:delete val="0"/>
        <c:axPos val="b"/>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b="1" dirty="0" smtClean="0"/>
                  <a:t>t[min</a:t>
                </a:r>
                <a:r>
                  <a:rPr lang="en-US" b="1" dirty="0"/>
                  <a:t>]</a:t>
                </a:r>
              </a:p>
            </c:rich>
          </c:tx>
          <c:layout>
            <c:manualLayout>
              <c:xMode val="edge"/>
              <c:yMode val="edge"/>
              <c:x val="0.90660607139234239"/>
              <c:y val="0.86502378834845828"/>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it-IT"/>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it-IT"/>
          </a:p>
        </c:txPr>
        <c:crossAx val="574553568"/>
        <c:crosses val="autoZero"/>
        <c:auto val="0"/>
        <c:lblOffset val="100"/>
        <c:baseTimeUnit val="days"/>
        <c:majorUnit val="5"/>
        <c:majorTimeUnit val="days"/>
      </c:dateAx>
      <c:valAx>
        <c:axId val="574553568"/>
        <c:scaling>
          <c:orientation val="minMax"/>
          <c:max val="900"/>
          <c:min val="0"/>
        </c:scaling>
        <c:delete val="0"/>
        <c:axPos val="l"/>
        <c:title>
          <c:tx>
            <c:rich>
              <a:bodyPr rot="0" spcFirstLastPara="1" vertOverflow="ellipsis" wrap="square" anchor="ctr" anchorCtr="1"/>
              <a:lstStyle/>
              <a:p>
                <a:pPr>
                  <a:defRPr sz="1200" b="1" i="0" u="none" strike="noStrike" kern="1200" baseline="0">
                    <a:solidFill>
                      <a:schemeClr val="tx1"/>
                    </a:solidFill>
                    <a:latin typeface="+mn-lt"/>
                    <a:ea typeface="+mn-ea"/>
                    <a:cs typeface="+mn-cs"/>
                  </a:defRPr>
                </a:pPr>
                <a:r>
                  <a:rPr lang="en-US" b="1" dirty="0" smtClean="0"/>
                  <a:t>P[kW</a:t>
                </a:r>
                <a:r>
                  <a:rPr lang="en-US" b="1" dirty="0"/>
                  <a:t>]</a:t>
                </a:r>
              </a:p>
            </c:rich>
          </c:tx>
          <c:layout>
            <c:manualLayout>
              <c:xMode val="edge"/>
              <c:yMode val="edge"/>
              <c:x val="2.4865770685465688E-3"/>
              <c:y val="3.8498022057726123E-3"/>
            </c:manualLayout>
          </c:layout>
          <c:overlay val="0"/>
          <c:spPr>
            <a:noFill/>
            <a:ln>
              <a:noFill/>
            </a:ln>
            <a:effectLst/>
          </c:spPr>
          <c:txPr>
            <a:bodyPr rot="0" spcFirstLastPara="1" vertOverflow="ellipsis" wrap="square" anchor="ctr" anchorCtr="1"/>
            <a:lstStyle/>
            <a:p>
              <a:pPr>
                <a:defRPr sz="1200" b="1" i="0" u="none" strike="noStrike" kern="1200" baseline="0">
                  <a:solidFill>
                    <a:schemeClr val="tx1"/>
                  </a:solidFill>
                  <a:latin typeface="+mn-lt"/>
                  <a:ea typeface="+mn-ea"/>
                  <a:cs typeface="+mn-cs"/>
                </a:defRPr>
              </a:pPr>
              <a:endParaRPr lang="it-IT"/>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it-IT"/>
          </a:p>
        </c:txPr>
        <c:crossAx val="574553176"/>
        <c:crosses val="autoZero"/>
        <c:crossBetween val="midCat"/>
        <c:majorUnit val="300"/>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253578154799521E-2"/>
          <c:y val="0.22856612445432356"/>
          <c:w val="0.87815230862146954"/>
          <c:h val="0.45792231565417651"/>
        </c:manualLayout>
      </c:layout>
      <c:areaChart>
        <c:grouping val="standard"/>
        <c:varyColors val="0"/>
        <c:ser>
          <c:idx val="0"/>
          <c:order val="0"/>
          <c:tx>
            <c:strRef>
              <c:f>Sheet1!$B$1</c:f>
              <c:strCache>
                <c:ptCount val="1"/>
                <c:pt idx="0">
                  <c:v>Y-Values</c:v>
                </c:pt>
              </c:strCache>
            </c:strRef>
          </c:tx>
          <c:spPr>
            <a:solidFill>
              <a:srgbClr val="007A33">
                <a:alpha val="20000"/>
              </a:srgbClr>
            </a:solidFill>
            <a:ln>
              <a:noFill/>
            </a:ln>
            <a:effectLst/>
          </c:spPr>
          <c:cat>
            <c:numRef>
              <c:f>Sheet1!$A$2:$A$15</c:f>
              <c:numCache>
                <c:formatCode>General</c:formatCode>
                <c:ptCount val="14"/>
                <c:pt idx="0">
                  <c:v>0</c:v>
                </c:pt>
                <c:pt idx="1">
                  <c:v>5</c:v>
                </c:pt>
                <c:pt idx="2">
                  <c:v>5</c:v>
                </c:pt>
                <c:pt idx="3">
                  <c:v>7.1</c:v>
                </c:pt>
                <c:pt idx="4">
                  <c:v>7.1</c:v>
                </c:pt>
                <c:pt idx="5">
                  <c:v>9.5</c:v>
                </c:pt>
                <c:pt idx="6">
                  <c:v>9.5</c:v>
                </c:pt>
                <c:pt idx="7">
                  <c:v>17</c:v>
                </c:pt>
                <c:pt idx="8">
                  <c:v>17</c:v>
                </c:pt>
                <c:pt idx="9">
                  <c:v>22</c:v>
                </c:pt>
                <c:pt idx="10">
                  <c:v>22</c:v>
                </c:pt>
                <c:pt idx="11">
                  <c:v>40</c:v>
                </c:pt>
                <c:pt idx="12">
                  <c:v>40</c:v>
                </c:pt>
                <c:pt idx="13">
                  <c:v>45</c:v>
                </c:pt>
              </c:numCache>
            </c:numRef>
          </c:cat>
          <c:val>
            <c:numRef>
              <c:f>Sheet1!$B$2:$B$15</c:f>
              <c:numCache>
                <c:formatCode>General</c:formatCode>
                <c:ptCount val="14"/>
                <c:pt idx="0">
                  <c:v>300</c:v>
                </c:pt>
                <c:pt idx="1">
                  <c:v>300</c:v>
                </c:pt>
                <c:pt idx="2">
                  <c:v>1000</c:v>
                </c:pt>
                <c:pt idx="3">
                  <c:v>1000</c:v>
                </c:pt>
                <c:pt idx="4">
                  <c:v>300</c:v>
                </c:pt>
                <c:pt idx="5">
                  <c:v>300</c:v>
                </c:pt>
                <c:pt idx="6">
                  <c:v>800</c:v>
                </c:pt>
                <c:pt idx="7">
                  <c:v>800</c:v>
                </c:pt>
                <c:pt idx="8">
                  <c:v>200</c:v>
                </c:pt>
                <c:pt idx="9">
                  <c:v>200</c:v>
                </c:pt>
                <c:pt idx="10">
                  <c:v>1200</c:v>
                </c:pt>
                <c:pt idx="11">
                  <c:v>1200</c:v>
                </c:pt>
                <c:pt idx="12">
                  <c:v>500</c:v>
                </c:pt>
                <c:pt idx="13">
                  <c:v>500</c:v>
                </c:pt>
              </c:numCache>
            </c:numRef>
          </c:val>
        </c:ser>
        <c:dLbls>
          <c:showLegendKey val="0"/>
          <c:showVal val="0"/>
          <c:showCatName val="0"/>
          <c:showSerName val="0"/>
          <c:showPercent val="0"/>
          <c:showBubbleSize val="0"/>
        </c:dLbls>
        <c:axId val="573613696"/>
        <c:axId val="573614088"/>
      </c:areaChart>
      <c:lineChart>
        <c:grouping val="standard"/>
        <c:varyColors val="0"/>
        <c:ser>
          <c:idx val="1"/>
          <c:order val="1"/>
          <c:tx>
            <c:strRef>
              <c:f>Sheet1!$C$1</c:f>
              <c:strCache>
                <c:ptCount val="1"/>
                <c:pt idx="0">
                  <c:v>Column1</c:v>
                </c:pt>
              </c:strCache>
            </c:strRef>
          </c:tx>
          <c:spPr>
            <a:ln w="28575" cap="rnd">
              <a:solidFill>
                <a:srgbClr val="007A33"/>
              </a:solidFill>
              <a:round/>
            </a:ln>
            <a:effectLst/>
          </c:spPr>
          <c:marker>
            <c:symbol val="none"/>
          </c:marker>
          <c:cat>
            <c:numRef>
              <c:f>Sheet1!$A$2:$A$15</c:f>
              <c:numCache>
                <c:formatCode>General</c:formatCode>
                <c:ptCount val="14"/>
                <c:pt idx="0">
                  <c:v>0</c:v>
                </c:pt>
                <c:pt idx="1">
                  <c:v>5</c:v>
                </c:pt>
                <c:pt idx="2">
                  <c:v>5</c:v>
                </c:pt>
                <c:pt idx="3">
                  <c:v>7.1</c:v>
                </c:pt>
                <c:pt idx="4">
                  <c:v>7.1</c:v>
                </c:pt>
                <c:pt idx="5">
                  <c:v>9.5</c:v>
                </c:pt>
                <c:pt idx="6">
                  <c:v>9.5</c:v>
                </c:pt>
                <c:pt idx="7">
                  <c:v>17</c:v>
                </c:pt>
                <c:pt idx="8">
                  <c:v>17</c:v>
                </c:pt>
                <c:pt idx="9">
                  <c:v>22</c:v>
                </c:pt>
                <c:pt idx="10">
                  <c:v>22</c:v>
                </c:pt>
                <c:pt idx="11">
                  <c:v>40</c:v>
                </c:pt>
                <c:pt idx="12">
                  <c:v>40</c:v>
                </c:pt>
                <c:pt idx="13">
                  <c:v>45</c:v>
                </c:pt>
              </c:numCache>
            </c:numRef>
          </c:cat>
          <c:val>
            <c:numRef>
              <c:f>Sheet1!$C$2:$C$15</c:f>
              <c:numCache>
                <c:formatCode>General</c:formatCode>
                <c:ptCount val="14"/>
                <c:pt idx="0">
                  <c:v>300</c:v>
                </c:pt>
                <c:pt idx="1">
                  <c:v>300</c:v>
                </c:pt>
                <c:pt idx="2">
                  <c:v>1000</c:v>
                </c:pt>
                <c:pt idx="3">
                  <c:v>1000</c:v>
                </c:pt>
                <c:pt idx="4">
                  <c:v>300</c:v>
                </c:pt>
                <c:pt idx="5">
                  <c:v>300</c:v>
                </c:pt>
                <c:pt idx="6">
                  <c:v>800</c:v>
                </c:pt>
                <c:pt idx="7">
                  <c:v>800</c:v>
                </c:pt>
                <c:pt idx="8">
                  <c:v>200</c:v>
                </c:pt>
                <c:pt idx="9">
                  <c:v>200</c:v>
                </c:pt>
                <c:pt idx="10">
                  <c:v>1200</c:v>
                </c:pt>
                <c:pt idx="11">
                  <c:v>1200</c:v>
                </c:pt>
                <c:pt idx="12">
                  <c:v>500</c:v>
                </c:pt>
                <c:pt idx="13">
                  <c:v>500</c:v>
                </c:pt>
              </c:numCache>
            </c:numRef>
          </c:val>
          <c:smooth val="0"/>
        </c:ser>
        <c:dLbls>
          <c:showLegendKey val="0"/>
          <c:showVal val="0"/>
          <c:showCatName val="0"/>
          <c:showSerName val="0"/>
          <c:showPercent val="0"/>
          <c:showBubbleSize val="0"/>
        </c:dLbls>
        <c:marker val="1"/>
        <c:smooth val="0"/>
        <c:axId val="573613696"/>
        <c:axId val="573614088"/>
      </c:lineChart>
      <c:dateAx>
        <c:axId val="573613696"/>
        <c:scaling>
          <c:orientation val="minMax"/>
          <c:max val="50"/>
        </c:scaling>
        <c:delete val="0"/>
        <c:axPos val="b"/>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b="1" dirty="0" smtClean="0"/>
                  <a:t>t[min</a:t>
                </a:r>
                <a:r>
                  <a:rPr lang="en-US" b="1" dirty="0"/>
                  <a:t>]</a:t>
                </a:r>
              </a:p>
            </c:rich>
          </c:tx>
          <c:layout>
            <c:manualLayout>
              <c:xMode val="edge"/>
              <c:yMode val="edge"/>
              <c:x val="0.90660607139234239"/>
              <c:y val="0.86502378834845828"/>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it-IT"/>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it-IT"/>
          </a:p>
        </c:txPr>
        <c:crossAx val="573614088"/>
        <c:crosses val="autoZero"/>
        <c:auto val="0"/>
        <c:lblOffset val="100"/>
        <c:baseTimeUnit val="days"/>
        <c:majorUnit val="5"/>
        <c:majorTimeUnit val="days"/>
      </c:dateAx>
      <c:valAx>
        <c:axId val="573614088"/>
        <c:scaling>
          <c:orientation val="minMax"/>
          <c:max val="1600"/>
          <c:min val="0"/>
        </c:scaling>
        <c:delete val="0"/>
        <c:axPos val="l"/>
        <c:title>
          <c:tx>
            <c:rich>
              <a:bodyPr rot="0" spcFirstLastPara="1" vertOverflow="ellipsis" wrap="square" anchor="ctr" anchorCtr="1"/>
              <a:lstStyle/>
              <a:p>
                <a:pPr>
                  <a:defRPr sz="1200" b="1" i="0" u="none" strike="noStrike" kern="1200" baseline="0">
                    <a:solidFill>
                      <a:schemeClr val="tx1"/>
                    </a:solidFill>
                    <a:latin typeface="+mn-lt"/>
                    <a:ea typeface="+mn-ea"/>
                    <a:cs typeface="+mn-cs"/>
                  </a:defRPr>
                </a:pPr>
                <a:r>
                  <a:rPr lang="en-US" b="1" dirty="0" smtClean="0"/>
                  <a:t>P[kW</a:t>
                </a:r>
                <a:r>
                  <a:rPr lang="en-US" b="1" dirty="0"/>
                  <a:t>]</a:t>
                </a:r>
              </a:p>
            </c:rich>
          </c:tx>
          <c:layout>
            <c:manualLayout>
              <c:xMode val="edge"/>
              <c:yMode val="edge"/>
              <c:x val="2.4865770685465688E-3"/>
              <c:y val="3.8498022057726123E-3"/>
            </c:manualLayout>
          </c:layout>
          <c:overlay val="0"/>
          <c:spPr>
            <a:noFill/>
            <a:ln>
              <a:noFill/>
            </a:ln>
            <a:effectLst/>
          </c:spPr>
          <c:txPr>
            <a:bodyPr rot="0" spcFirstLastPara="1" vertOverflow="ellipsis" wrap="square" anchor="ctr" anchorCtr="1"/>
            <a:lstStyle/>
            <a:p>
              <a:pPr>
                <a:defRPr sz="1200" b="1" i="0" u="none" strike="noStrike" kern="1200" baseline="0">
                  <a:solidFill>
                    <a:schemeClr val="tx1"/>
                  </a:solidFill>
                  <a:latin typeface="+mn-lt"/>
                  <a:ea typeface="+mn-ea"/>
                  <a:cs typeface="+mn-cs"/>
                </a:defRPr>
              </a:pPr>
              <a:endParaRPr lang="it-IT"/>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it-IT"/>
          </a:p>
        </c:txPr>
        <c:crossAx val="573613696"/>
        <c:crosses val="autoZero"/>
        <c:crossBetween val="midCat"/>
        <c:majorUnit val="400"/>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446560755525792E-2"/>
          <c:y val="0.12996733927648957"/>
          <c:w val="0.9143401967061171"/>
          <c:h val="0.70314671777736015"/>
        </c:manualLayout>
      </c:layout>
      <c:areaChart>
        <c:grouping val="standard"/>
        <c:varyColors val="0"/>
        <c:ser>
          <c:idx val="1"/>
          <c:order val="0"/>
          <c:tx>
            <c:strRef>
              <c:f>Sheet1!$B$1</c:f>
              <c:strCache>
                <c:ptCount val="1"/>
                <c:pt idx="0">
                  <c:v>Standard</c:v>
                </c:pt>
              </c:strCache>
            </c:strRef>
          </c:tx>
          <c:spPr>
            <a:solidFill>
              <a:srgbClr val="004C97">
                <a:alpha val="20000"/>
              </a:srgbClr>
            </a:solidFill>
            <a:ln>
              <a:noFill/>
            </a:ln>
            <a:effectLst/>
          </c:spPr>
          <c:cat>
            <c:numRef>
              <c:f>Sheet1!$A$2:$A$29</c:f>
              <c:numCache>
                <c:formatCode>General</c:formatCode>
                <c:ptCount val="28"/>
                <c:pt idx="0">
                  <c:v>0</c:v>
                </c:pt>
                <c:pt idx="1">
                  <c:v>5</c:v>
                </c:pt>
                <c:pt idx="2">
                  <c:v>5</c:v>
                </c:pt>
                <c:pt idx="3">
                  <c:v>7</c:v>
                </c:pt>
                <c:pt idx="4">
                  <c:v>7</c:v>
                </c:pt>
                <c:pt idx="5">
                  <c:v>9</c:v>
                </c:pt>
                <c:pt idx="6">
                  <c:v>9</c:v>
                </c:pt>
                <c:pt idx="7">
                  <c:v>12</c:v>
                </c:pt>
                <c:pt idx="8">
                  <c:v>12</c:v>
                </c:pt>
                <c:pt idx="9">
                  <c:v>15</c:v>
                </c:pt>
                <c:pt idx="10">
                  <c:v>15</c:v>
                </c:pt>
                <c:pt idx="11">
                  <c:v>17</c:v>
                </c:pt>
                <c:pt idx="12">
                  <c:v>17</c:v>
                </c:pt>
                <c:pt idx="13">
                  <c:v>20</c:v>
                </c:pt>
                <c:pt idx="14">
                  <c:v>20</c:v>
                </c:pt>
                <c:pt idx="15">
                  <c:v>22</c:v>
                </c:pt>
                <c:pt idx="16">
                  <c:v>22</c:v>
                </c:pt>
                <c:pt idx="17">
                  <c:v>25</c:v>
                </c:pt>
                <c:pt idx="18">
                  <c:v>25</c:v>
                </c:pt>
                <c:pt idx="19">
                  <c:v>27</c:v>
                </c:pt>
                <c:pt idx="20">
                  <c:v>27</c:v>
                </c:pt>
                <c:pt idx="21">
                  <c:v>30</c:v>
                </c:pt>
                <c:pt idx="22">
                  <c:v>30</c:v>
                </c:pt>
                <c:pt idx="23">
                  <c:v>40</c:v>
                </c:pt>
                <c:pt idx="24">
                  <c:v>40</c:v>
                </c:pt>
                <c:pt idx="25">
                  <c:v>42</c:v>
                </c:pt>
                <c:pt idx="26">
                  <c:v>42</c:v>
                </c:pt>
                <c:pt idx="27">
                  <c:v>45</c:v>
                </c:pt>
              </c:numCache>
            </c:numRef>
          </c:cat>
          <c:val>
            <c:numRef>
              <c:f>Sheet1!$B$2:$B$29</c:f>
              <c:numCache>
                <c:formatCode>General</c:formatCode>
                <c:ptCount val="28"/>
                <c:pt idx="0">
                  <c:v>1500</c:v>
                </c:pt>
                <c:pt idx="1">
                  <c:v>1500</c:v>
                </c:pt>
                <c:pt idx="2">
                  <c:v>1500</c:v>
                </c:pt>
                <c:pt idx="3">
                  <c:v>1500</c:v>
                </c:pt>
                <c:pt idx="4">
                  <c:v>1500</c:v>
                </c:pt>
                <c:pt idx="5">
                  <c:v>1500</c:v>
                </c:pt>
                <c:pt idx="6">
                  <c:v>1500</c:v>
                </c:pt>
                <c:pt idx="7">
                  <c:v>1500</c:v>
                </c:pt>
                <c:pt idx="8">
                  <c:v>1500</c:v>
                </c:pt>
                <c:pt idx="9">
                  <c:v>1500</c:v>
                </c:pt>
                <c:pt idx="10">
                  <c:v>1500</c:v>
                </c:pt>
                <c:pt idx="11">
                  <c:v>1500</c:v>
                </c:pt>
                <c:pt idx="12">
                  <c:v>1500</c:v>
                </c:pt>
                <c:pt idx="13">
                  <c:v>1500</c:v>
                </c:pt>
                <c:pt idx="14">
                  <c:v>1500</c:v>
                </c:pt>
                <c:pt idx="15">
                  <c:v>1500</c:v>
                </c:pt>
                <c:pt idx="16">
                  <c:v>1500</c:v>
                </c:pt>
                <c:pt idx="17">
                  <c:v>1500</c:v>
                </c:pt>
                <c:pt idx="18">
                  <c:v>1500</c:v>
                </c:pt>
                <c:pt idx="19">
                  <c:v>1500</c:v>
                </c:pt>
                <c:pt idx="20">
                  <c:v>1500</c:v>
                </c:pt>
                <c:pt idx="21">
                  <c:v>1500</c:v>
                </c:pt>
                <c:pt idx="22">
                  <c:v>1500</c:v>
                </c:pt>
                <c:pt idx="23">
                  <c:v>1500</c:v>
                </c:pt>
                <c:pt idx="24">
                  <c:v>1500</c:v>
                </c:pt>
                <c:pt idx="25">
                  <c:v>1500</c:v>
                </c:pt>
                <c:pt idx="26">
                  <c:v>1500</c:v>
                </c:pt>
                <c:pt idx="27">
                  <c:v>1500</c:v>
                </c:pt>
              </c:numCache>
            </c:numRef>
          </c:val>
        </c:ser>
        <c:ser>
          <c:idx val="0"/>
          <c:order val="1"/>
          <c:tx>
            <c:strRef>
              <c:f>Sheet1!$C$1</c:f>
              <c:strCache>
                <c:ptCount val="1"/>
                <c:pt idx="0">
                  <c:v>Average Power</c:v>
                </c:pt>
              </c:strCache>
            </c:strRef>
          </c:tx>
          <c:spPr>
            <a:solidFill>
              <a:srgbClr val="007A33">
                <a:alpha val="22000"/>
              </a:srgbClr>
            </a:solidFill>
            <a:ln>
              <a:noFill/>
            </a:ln>
            <a:effectLst/>
          </c:spPr>
          <c:cat>
            <c:numRef>
              <c:f>Sheet1!$A$2:$A$29</c:f>
              <c:numCache>
                <c:formatCode>General</c:formatCode>
                <c:ptCount val="28"/>
                <c:pt idx="0">
                  <c:v>0</c:v>
                </c:pt>
                <c:pt idx="1">
                  <c:v>5</c:v>
                </c:pt>
                <c:pt idx="2">
                  <c:v>5</c:v>
                </c:pt>
                <c:pt idx="3">
                  <c:v>7</c:v>
                </c:pt>
                <c:pt idx="4">
                  <c:v>7</c:v>
                </c:pt>
                <c:pt idx="5">
                  <c:v>9</c:v>
                </c:pt>
                <c:pt idx="6">
                  <c:v>9</c:v>
                </c:pt>
                <c:pt idx="7">
                  <c:v>12</c:v>
                </c:pt>
                <c:pt idx="8">
                  <c:v>12</c:v>
                </c:pt>
                <c:pt idx="9">
                  <c:v>15</c:v>
                </c:pt>
                <c:pt idx="10">
                  <c:v>15</c:v>
                </c:pt>
                <c:pt idx="11">
                  <c:v>17</c:v>
                </c:pt>
                <c:pt idx="12">
                  <c:v>17</c:v>
                </c:pt>
                <c:pt idx="13">
                  <c:v>20</c:v>
                </c:pt>
                <c:pt idx="14">
                  <c:v>20</c:v>
                </c:pt>
                <c:pt idx="15">
                  <c:v>22</c:v>
                </c:pt>
                <c:pt idx="16">
                  <c:v>22</c:v>
                </c:pt>
                <c:pt idx="17">
                  <c:v>25</c:v>
                </c:pt>
                <c:pt idx="18">
                  <c:v>25</c:v>
                </c:pt>
                <c:pt idx="19">
                  <c:v>27</c:v>
                </c:pt>
                <c:pt idx="20">
                  <c:v>27</c:v>
                </c:pt>
                <c:pt idx="21">
                  <c:v>30</c:v>
                </c:pt>
                <c:pt idx="22">
                  <c:v>30</c:v>
                </c:pt>
                <c:pt idx="23">
                  <c:v>40</c:v>
                </c:pt>
                <c:pt idx="24">
                  <c:v>40</c:v>
                </c:pt>
                <c:pt idx="25">
                  <c:v>42</c:v>
                </c:pt>
                <c:pt idx="26">
                  <c:v>42</c:v>
                </c:pt>
                <c:pt idx="27">
                  <c:v>45</c:v>
                </c:pt>
              </c:numCache>
            </c:numRef>
          </c:cat>
          <c:val>
            <c:numRef>
              <c:f>Sheet1!$C$2:$C$29</c:f>
              <c:numCache>
                <c:formatCode>General</c:formatCode>
                <c:ptCount val="28"/>
                <c:pt idx="0">
                  <c:v>1450</c:v>
                </c:pt>
                <c:pt idx="1">
                  <c:v>1450</c:v>
                </c:pt>
                <c:pt idx="2">
                  <c:v>1450</c:v>
                </c:pt>
                <c:pt idx="3">
                  <c:v>1450</c:v>
                </c:pt>
                <c:pt idx="4">
                  <c:v>1450</c:v>
                </c:pt>
                <c:pt idx="5">
                  <c:v>1450</c:v>
                </c:pt>
                <c:pt idx="6">
                  <c:v>1450</c:v>
                </c:pt>
                <c:pt idx="7">
                  <c:v>1450</c:v>
                </c:pt>
                <c:pt idx="8">
                  <c:v>1450</c:v>
                </c:pt>
                <c:pt idx="9">
                  <c:v>1450</c:v>
                </c:pt>
                <c:pt idx="10">
                  <c:v>1500</c:v>
                </c:pt>
                <c:pt idx="11">
                  <c:v>1500</c:v>
                </c:pt>
                <c:pt idx="12">
                  <c:v>1500</c:v>
                </c:pt>
                <c:pt idx="13">
                  <c:v>1500</c:v>
                </c:pt>
                <c:pt idx="14">
                  <c:v>1500</c:v>
                </c:pt>
                <c:pt idx="15">
                  <c:v>1500</c:v>
                </c:pt>
                <c:pt idx="16">
                  <c:v>1500</c:v>
                </c:pt>
                <c:pt idx="17">
                  <c:v>1500</c:v>
                </c:pt>
                <c:pt idx="18">
                  <c:v>1500</c:v>
                </c:pt>
                <c:pt idx="19">
                  <c:v>1500</c:v>
                </c:pt>
                <c:pt idx="20">
                  <c:v>1500</c:v>
                </c:pt>
                <c:pt idx="21">
                  <c:v>1500</c:v>
                </c:pt>
                <c:pt idx="22">
                  <c:v>1300</c:v>
                </c:pt>
                <c:pt idx="23">
                  <c:v>1300</c:v>
                </c:pt>
                <c:pt idx="24">
                  <c:v>1300</c:v>
                </c:pt>
                <c:pt idx="25">
                  <c:v>1300</c:v>
                </c:pt>
                <c:pt idx="26">
                  <c:v>1300</c:v>
                </c:pt>
                <c:pt idx="27">
                  <c:v>1300</c:v>
                </c:pt>
              </c:numCache>
            </c:numRef>
          </c:val>
        </c:ser>
        <c:ser>
          <c:idx val="3"/>
          <c:order val="2"/>
          <c:tx>
            <c:strRef>
              <c:f>Sheet1!$D$1</c:f>
              <c:strCache>
                <c:ptCount val="1"/>
                <c:pt idx="0">
                  <c:v>Limit Contractual Power</c:v>
                </c:pt>
              </c:strCache>
            </c:strRef>
          </c:tx>
          <c:spPr>
            <a:solidFill>
              <a:srgbClr val="817275">
                <a:alpha val="20000"/>
              </a:srgbClr>
            </a:solidFill>
            <a:ln>
              <a:noFill/>
            </a:ln>
            <a:effectLst/>
          </c:spPr>
          <c:cat>
            <c:numRef>
              <c:f>Sheet1!$A$2:$A$29</c:f>
              <c:numCache>
                <c:formatCode>General</c:formatCode>
                <c:ptCount val="28"/>
                <c:pt idx="0">
                  <c:v>0</c:v>
                </c:pt>
                <c:pt idx="1">
                  <c:v>5</c:v>
                </c:pt>
                <c:pt idx="2">
                  <c:v>5</c:v>
                </c:pt>
                <c:pt idx="3">
                  <c:v>7</c:v>
                </c:pt>
                <c:pt idx="4">
                  <c:v>7</c:v>
                </c:pt>
                <c:pt idx="5">
                  <c:v>9</c:v>
                </c:pt>
                <c:pt idx="6">
                  <c:v>9</c:v>
                </c:pt>
                <c:pt idx="7">
                  <c:v>12</c:v>
                </c:pt>
                <c:pt idx="8">
                  <c:v>12</c:v>
                </c:pt>
                <c:pt idx="9">
                  <c:v>15</c:v>
                </c:pt>
                <c:pt idx="10">
                  <c:v>15</c:v>
                </c:pt>
                <c:pt idx="11">
                  <c:v>17</c:v>
                </c:pt>
                <c:pt idx="12">
                  <c:v>17</c:v>
                </c:pt>
                <c:pt idx="13">
                  <c:v>20</c:v>
                </c:pt>
                <c:pt idx="14">
                  <c:v>20</c:v>
                </c:pt>
                <c:pt idx="15">
                  <c:v>22</c:v>
                </c:pt>
                <c:pt idx="16">
                  <c:v>22</c:v>
                </c:pt>
                <c:pt idx="17">
                  <c:v>25</c:v>
                </c:pt>
                <c:pt idx="18">
                  <c:v>25</c:v>
                </c:pt>
                <c:pt idx="19">
                  <c:v>27</c:v>
                </c:pt>
                <c:pt idx="20">
                  <c:v>27</c:v>
                </c:pt>
                <c:pt idx="21">
                  <c:v>30</c:v>
                </c:pt>
                <c:pt idx="22">
                  <c:v>30</c:v>
                </c:pt>
                <c:pt idx="23">
                  <c:v>40</c:v>
                </c:pt>
                <c:pt idx="24">
                  <c:v>40</c:v>
                </c:pt>
                <c:pt idx="25">
                  <c:v>42</c:v>
                </c:pt>
                <c:pt idx="26">
                  <c:v>42</c:v>
                </c:pt>
                <c:pt idx="27">
                  <c:v>45</c:v>
                </c:pt>
              </c:numCache>
            </c:numRef>
          </c:cat>
          <c:val>
            <c:numRef>
              <c:f>Sheet1!$D$2:$D$29</c:f>
              <c:numCache>
                <c:formatCode>General</c:formatCode>
                <c:ptCount val="28"/>
                <c:pt idx="0">
                  <c:v>1300</c:v>
                </c:pt>
                <c:pt idx="1">
                  <c:v>1300</c:v>
                </c:pt>
                <c:pt idx="2">
                  <c:v>2000</c:v>
                </c:pt>
                <c:pt idx="3">
                  <c:v>2000</c:v>
                </c:pt>
                <c:pt idx="4">
                  <c:v>1300</c:v>
                </c:pt>
                <c:pt idx="5">
                  <c:v>1300</c:v>
                </c:pt>
                <c:pt idx="6">
                  <c:v>1800</c:v>
                </c:pt>
                <c:pt idx="7">
                  <c:v>1800</c:v>
                </c:pt>
                <c:pt idx="8">
                  <c:v>1100</c:v>
                </c:pt>
                <c:pt idx="9">
                  <c:v>1100</c:v>
                </c:pt>
                <c:pt idx="10">
                  <c:v>1300</c:v>
                </c:pt>
                <c:pt idx="11">
                  <c:v>1300</c:v>
                </c:pt>
                <c:pt idx="12">
                  <c:v>700</c:v>
                </c:pt>
                <c:pt idx="13">
                  <c:v>700</c:v>
                </c:pt>
                <c:pt idx="14">
                  <c:v>1500</c:v>
                </c:pt>
                <c:pt idx="15">
                  <c:v>1500</c:v>
                </c:pt>
                <c:pt idx="16">
                  <c:v>2500</c:v>
                </c:pt>
                <c:pt idx="17">
                  <c:v>2500</c:v>
                </c:pt>
                <c:pt idx="18">
                  <c:v>1700</c:v>
                </c:pt>
                <c:pt idx="19">
                  <c:v>1700</c:v>
                </c:pt>
                <c:pt idx="20">
                  <c:v>1200</c:v>
                </c:pt>
                <c:pt idx="21">
                  <c:v>1200</c:v>
                </c:pt>
                <c:pt idx="22">
                  <c:v>1200</c:v>
                </c:pt>
                <c:pt idx="23">
                  <c:v>1200</c:v>
                </c:pt>
                <c:pt idx="24">
                  <c:v>1000</c:v>
                </c:pt>
                <c:pt idx="25">
                  <c:v>1000</c:v>
                </c:pt>
                <c:pt idx="26">
                  <c:v>1700</c:v>
                </c:pt>
                <c:pt idx="27">
                  <c:v>1700</c:v>
                </c:pt>
              </c:numCache>
            </c:numRef>
          </c:val>
        </c:ser>
        <c:dLbls>
          <c:showLegendKey val="0"/>
          <c:showVal val="0"/>
          <c:showCatName val="0"/>
          <c:showSerName val="0"/>
          <c:showPercent val="0"/>
          <c:showBubbleSize val="0"/>
        </c:dLbls>
        <c:axId val="575777784"/>
        <c:axId val="575777392"/>
      </c:areaChart>
      <c:lineChart>
        <c:grouping val="standard"/>
        <c:varyColors val="0"/>
        <c:ser>
          <c:idx val="4"/>
          <c:order val="3"/>
          <c:tx>
            <c:strRef>
              <c:f>Sheet1!$E$1</c:f>
              <c:strCache>
                <c:ptCount val="1"/>
                <c:pt idx="0">
                  <c:v>Column3</c:v>
                </c:pt>
              </c:strCache>
            </c:strRef>
          </c:tx>
          <c:spPr>
            <a:ln w="28575" cap="rnd">
              <a:solidFill>
                <a:srgbClr val="004C97"/>
              </a:solidFill>
              <a:round/>
            </a:ln>
            <a:effectLst/>
          </c:spPr>
          <c:marker>
            <c:symbol val="none"/>
          </c:marker>
          <c:cat>
            <c:numRef>
              <c:f>Sheet1!$A$2:$A$29</c:f>
              <c:numCache>
                <c:formatCode>General</c:formatCode>
                <c:ptCount val="28"/>
                <c:pt idx="0">
                  <c:v>0</c:v>
                </c:pt>
                <c:pt idx="1">
                  <c:v>5</c:v>
                </c:pt>
                <c:pt idx="2">
                  <c:v>5</c:v>
                </c:pt>
                <c:pt idx="3">
                  <c:v>7</c:v>
                </c:pt>
                <c:pt idx="4">
                  <c:v>7</c:v>
                </c:pt>
                <c:pt idx="5">
                  <c:v>9</c:v>
                </c:pt>
                <c:pt idx="6">
                  <c:v>9</c:v>
                </c:pt>
                <c:pt idx="7">
                  <c:v>12</c:v>
                </c:pt>
                <c:pt idx="8">
                  <c:v>12</c:v>
                </c:pt>
                <c:pt idx="9">
                  <c:v>15</c:v>
                </c:pt>
                <c:pt idx="10">
                  <c:v>15</c:v>
                </c:pt>
                <c:pt idx="11">
                  <c:v>17</c:v>
                </c:pt>
                <c:pt idx="12">
                  <c:v>17</c:v>
                </c:pt>
                <c:pt idx="13">
                  <c:v>20</c:v>
                </c:pt>
                <c:pt idx="14">
                  <c:v>20</c:v>
                </c:pt>
                <c:pt idx="15">
                  <c:v>22</c:v>
                </c:pt>
                <c:pt idx="16">
                  <c:v>22</c:v>
                </c:pt>
                <c:pt idx="17">
                  <c:v>25</c:v>
                </c:pt>
                <c:pt idx="18">
                  <c:v>25</c:v>
                </c:pt>
                <c:pt idx="19">
                  <c:v>27</c:v>
                </c:pt>
                <c:pt idx="20">
                  <c:v>27</c:v>
                </c:pt>
                <c:pt idx="21">
                  <c:v>30</c:v>
                </c:pt>
                <c:pt idx="22">
                  <c:v>30</c:v>
                </c:pt>
                <c:pt idx="23">
                  <c:v>40</c:v>
                </c:pt>
                <c:pt idx="24">
                  <c:v>40</c:v>
                </c:pt>
                <c:pt idx="25">
                  <c:v>42</c:v>
                </c:pt>
                <c:pt idx="26">
                  <c:v>42</c:v>
                </c:pt>
                <c:pt idx="27">
                  <c:v>45</c:v>
                </c:pt>
              </c:numCache>
            </c:numRef>
          </c:cat>
          <c:val>
            <c:numRef>
              <c:f>Sheet1!$E$2:$E$29</c:f>
              <c:numCache>
                <c:formatCode>General</c:formatCode>
                <c:ptCount val="28"/>
                <c:pt idx="0">
                  <c:v>1500</c:v>
                </c:pt>
                <c:pt idx="1">
                  <c:v>1500</c:v>
                </c:pt>
                <c:pt idx="2">
                  <c:v>1500</c:v>
                </c:pt>
                <c:pt idx="3">
                  <c:v>1500</c:v>
                </c:pt>
                <c:pt idx="4">
                  <c:v>1500</c:v>
                </c:pt>
                <c:pt idx="5">
                  <c:v>1500</c:v>
                </c:pt>
                <c:pt idx="6">
                  <c:v>1500</c:v>
                </c:pt>
                <c:pt idx="7">
                  <c:v>1500</c:v>
                </c:pt>
                <c:pt idx="8">
                  <c:v>1500</c:v>
                </c:pt>
                <c:pt idx="9">
                  <c:v>1500</c:v>
                </c:pt>
                <c:pt idx="10">
                  <c:v>1500</c:v>
                </c:pt>
                <c:pt idx="11">
                  <c:v>1500</c:v>
                </c:pt>
                <c:pt idx="12">
                  <c:v>1500</c:v>
                </c:pt>
                <c:pt idx="13">
                  <c:v>1500</c:v>
                </c:pt>
                <c:pt idx="14">
                  <c:v>1500</c:v>
                </c:pt>
                <c:pt idx="15">
                  <c:v>1500</c:v>
                </c:pt>
                <c:pt idx="16">
                  <c:v>1500</c:v>
                </c:pt>
                <c:pt idx="17">
                  <c:v>1500</c:v>
                </c:pt>
                <c:pt idx="18">
                  <c:v>1500</c:v>
                </c:pt>
                <c:pt idx="19">
                  <c:v>1500</c:v>
                </c:pt>
                <c:pt idx="20">
                  <c:v>1500</c:v>
                </c:pt>
                <c:pt idx="21">
                  <c:v>1500</c:v>
                </c:pt>
                <c:pt idx="22">
                  <c:v>1500</c:v>
                </c:pt>
                <c:pt idx="23">
                  <c:v>1500</c:v>
                </c:pt>
                <c:pt idx="24">
                  <c:v>1500</c:v>
                </c:pt>
                <c:pt idx="25">
                  <c:v>1500</c:v>
                </c:pt>
                <c:pt idx="26">
                  <c:v>1500</c:v>
                </c:pt>
                <c:pt idx="27">
                  <c:v>1500</c:v>
                </c:pt>
              </c:numCache>
            </c:numRef>
          </c:val>
          <c:smooth val="0"/>
        </c:ser>
        <c:ser>
          <c:idx val="5"/>
          <c:order val="4"/>
          <c:tx>
            <c:strRef>
              <c:f>Sheet1!$F$1</c:f>
              <c:strCache>
                <c:ptCount val="1"/>
                <c:pt idx="0">
                  <c:v>Column4</c:v>
                </c:pt>
              </c:strCache>
            </c:strRef>
          </c:tx>
          <c:spPr>
            <a:ln w="28575" cap="rnd">
              <a:solidFill>
                <a:srgbClr val="007A33"/>
              </a:solidFill>
              <a:round/>
            </a:ln>
            <a:effectLst/>
          </c:spPr>
          <c:marker>
            <c:symbol val="none"/>
          </c:marker>
          <c:cat>
            <c:numRef>
              <c:f>Sheet1!$A$2:$A$29</c:f>
              <c:numCache>
                <c:formatCode>General</c:formatCode>
                <c:ptCount val="28"/>
                <c:pt idx="0">
                  <c:v>0</c:v>
                </c:pt>
                <c:pt idx="1">
                  <c:v>5</c:v>
                </c:pt>
                <c:pt idx="2">
                  <c:v>5</c:v>
                </c:pt>
                <c:pt idx="3">
                  <c:v>7</c:v>
                </c:pt>
                <c:pt idx="4">
                  <c:v>7</c:v>
                </c:pt>
                <c:pt idx="5">
                  <c:v>9</c:v>
                </c:pt>
                <c:pt idx="6">
                  <c:v>9</c:v>
                </c:pt>
                <c:pt idx="7">
                  <c:v>12</c:v>
                </c:pt>
                <c:pt idx="8">
                  <c:v>12</c:v>
                </c:pt>
                <c:pt idx="9">
                  <c:v>15</c:v>
                </c:pt>
                <c:pt idx="10">
                  <c:v>15</c:v>
                </c:pt>
                <c:pt idx="11">
                  <c:v>17</c:v>
                </c:pt>
                <c:pt idx="12">
                  <c:v>17</c:v>
                </c:pt>
                <c:pt idx="13">
                  <c:v>20</c:v>
                </c:pt>
                <c:pt idx="14">
                  <c:v>20</c:v>
                </c:pt>
                <c:pt idx="15">
                  <c:v>22</c:v>
                </c:pt>
                <c:pt idx="16">
                  <c:v>22</c:v>
                </c:pt>
                <c:pt idx="17">
                  <c:v>25</c:v>
                </c:pt>
                <c:pt idx="18">
                  <c:v>25</c:v>
                </c:pt>
                <c:pt idx="19">
                  <c:v>27</c:v>
                </c:pt>
                <c:pt idx="20">
                  <c:v>27</c:v>
                </c:pt>
                <c:pt idx="21">
                  <c:v>30</c:v>
                </c:pt>
                <c:pt idx="22">
                  <c:v>30</c:v>
                </c:pt>
                <c:pt idx="23">
                  <c:v>40</c:v>
                </c:pt>
                <c:pt idx="24">
                  <c:v>40</c:v>
                </c:pt>
                <c:pt idx="25">
                  <c:v>42</c:v>
                </c:pt>
                <c:pt idx="26">
                  <c:v>42</c:v>
                </c:pt>
                <c:pt idx="27">
                  <c:v>45</c:v>
                </c:pt>
              </c:numCache>
            </c:numRef>
          </c:cat>
          <c:val>
            <c:numRef>
              <c:f>Sheet1!$F$2:$F$29</c:f>
              <c:numCache>
                <c:formatCode>General</c:formatCode>
                <c:ptCount val="28"/>
                <c:pt idx="0">
                  <c:v>1450</c:v>
                </c:pt>
                <c:pt idx="1">
                  <c:v>1450</c:v>
                </c:pt>
                <c:pt idx="2">
                  <c:v>1450</c:v>
                </c:pt>
                <c:pt idx="3">
                  <c:v>1450</c:v>
                </c:pt>
                <c:pt idx="4">
                  <c:v>1450</c:v>
                </c:pt>
                <c:pt idx="5">
                  <c:v>1450</c:v>
                </c:pt>
                <c:pt idx="6">
                  <c:v>1450</c:v>
                </c:pt>
                <c:pt idx="7">
                  <c:v>1450</c:v>
                </c:pt>
                <c:pt idx="8">
                  <c:v>1450</c:v>
                </c:pt>
                <c:pt idx="9">
                  <c:v>1450</c:v>
                </c:pt>
                <c:pt idx="10">
                  <c:v>1500</c:v>
                </c:pt>
                <c:pt idx="11">
                  <c:v>1500</c:v>
                </c:pt>
                <c:pt idx="12">
                  <c:v>1500</c:v>
                </c:pt>
                <c:pt idx="13">
                  <c:v>1500</c:v>
                </c:pt>
                <c:pt idx="14">
                  <c:v>1500</c:v>
                </c:pt>
                <c:pt idx="15">
                  <c:v>1500</c:v>
                </c:pt>
                <c:pt idx="16">
                  <c:v>1500</c:v>
                </c:pt>
                <c:pt idx="17">
                  <c:v>1500</c:v>
                </c:pt>
                <c:pt idx="18">
                  <c:v>1500</c:v>
                </c:pt>
                <c:pt idx="19">
                  <c:v>1500</c:v>
                </c:pt>
                <c:pt idx="20">
                  <c:v>1500</c:v>
                </c:pt>
                <c:pt idx="21">
                  <c:v>1500</c:v>
                </c:pt>
                <c:pt idx="22">
                  <c:v>1300</c:v>
                </c:pt>
                <c:pt idx="23">
                  <c:v>1300</c:v>
                </c:pt>
                <c:pt idx="24">
                  <c:v>1300</c:v>
                </c:pt>
                <c:pt idx="25">
                  <c:v>1300</c:v>
                </c:pt>
                <c:pt idx="26">
                  <c:v>1300</c:v>
                </c:pt>
                <c:pt idx="27">
                  <c:v>1300</c:v>
                </c:pt>
              </c:numCache>
            </c:numRef>
          </c:val>
          <c:smooth val="0"/>
        </c:ser>
        <c:ser>
          <c:idx val="6"/>
          <c:order val="5"/>
          <c:tx>
            <c:strRef>
              <c:f>Sheet1!$G$1</c:f>
              <c:strCache>
                <c:ptCount val="1"/>
                <c:pt idx="0">
                  <c:v>Column5</c:v>
                </c:pt>
              </c:strCache>
            </c:strRef>
          </c:tx>
          <c:spPr>
            <a:ln w="28575" cap="rnd">
              <a:solidFill>
                <a:srgbClr val="817275"/>
              </a:solidFill>
              <a:round/>
            </a:ln>
            <a:effectLst/>
          </c:spPr>
          <c:marker>
            <c:symbol val="none"/>
          </c:marker>
          <c:cat>
            <c:numRef>
              <c:f>Sheet1!$A$2:$A$29</c:f>
              <c:numCache>
                <c:formatCode>General</c:formatCode>
                <c:ptCount val="28"/>
                <c:pt idx="0">
                  <c:v>0</c:v>
                </c:pt>
                <c:pt idx="1">
                  <c:v>5</c:v>
                </c:pt>
                <c:pt idx="2">
                  <c:v>5</c:v>
                </c:pt>
                <c:pt idx="3">
                  <c:v>7</c:v>
                </c:pt>
                <c:pt idx="4">
                  <c:v>7</c:v>
                </c:pt>
                <c:pt idx="5">
                  <c:v>9</c:v>
                </c:pt>
                <c:pt idx="6">
                  <c:v>9</c:v>
                </c:pt>
                <c:pt idx="7">
                  <c:v>12</c:v>
                </c:pt>
                <c:pt idx="8">
                  <c:v>12</c:v>
                </c:pt>
                <c:pt idx="9">
                  <c:v>15</c:v>
                </c:pt>
                <c:pt idx="10">
                  <c:v>15</c:v>
                </c:pt>
                <c:pt idx="11">
                  <c:v>17</c:v>
                </c:pt>
                <c:pt idx="12">
                  <c:v>17</c:v>
                </c:pt>
                <c:pt idx="13">
                  <c:v>20</c:v>
                </c:pt>
                <c:pt idx="14">
                  <c:v>20</c:v>
                </c:pt>
                <c:pt idx="15">
                  <c:v>22</c:v>
                </c:pt>
                <c:pt idx="16">
                  <c:v>22</c:v>
                </c:pt>
                <c:pt idx="17">
                  <c:v>25</c:v>
                </c:pt>
                <c:pt idx="18">
                  <c:v>25</c:v>
                </c:pt>
                <c:pt idx="19">
                  <c:v>27</c:v>
                </c:pt>
                <c:pt idx="20">
                  <c:v>27</c:v>
                </c:pt>
                <c:pt idx="21">
                  <c:v>30</c:v>
                </c:pt>
                <c:pt idx="22">
                  <c:v>30</c:v>
                </c:pt>
                <c:pt idx="23">
                  <c:v>40</c:v>
                </c:pt>
                <c:pt idx="24">
                  <c:v>40</c:v>
                </c:pt>
                <c:pt idx="25">
                  <c:v>42</c:v>
                </c:pt>
                <c:pt idx="26">
                  <c:v>42</c:v>
                </c:pt>
                <c:pt idx="27">
                  <c:v>45</c:v>
                </c:pt>
              </c:numCache>
            </c:numRef>
          </c:cat>
          <c:val>
            <c:numRef>
              <c:f>Sheet1!$G$2:$G$29</c:f>
              <c:numCache>
                <c:formatCode>General</c:formatCode>
                <c:ptCount val="28"/>
                <c:pt idx="0">
                  <c:v>1300</c:v>
                </c:pt>
                <c:pt idx="1">
                  <c:v>1300</c:v>
                </c:pt>
                <c:pt idx="2">
                  <c:v>2000</c:v>
                </c:pt>
                <c:pt idx="3">
                  <c:v>2000</c:v>
                </c:pt>
                <c:pt idx="4">
                  <c:v>1300</c:v>
                </c:pt>
                <c:pt idx="5">
                  <c:v>1300</c:v>
                </c:pt>
                <c:pt idx="6">
                  <c:v>1800</c:v>
                </c:pt>
                <c:pt idx="7">
                  <c:v>1800</c:v>
                </c:pt>
                <c:pt idx="8">
                  <c:v>1100</c:v>
                </c:pt>
                <c:pt idx="9">
                  <c:v>1100</c:v>
                </c:pt>
                <c:pt idx="10">
                  <c:v>1300</c:v>
                </c:pt>
                <c:pt idx="11">
                  <c:v>1300</c:v>
                </c:pt>
                <c:pt idx="12">
                  <c:v>700</c:v>
                </c:pt>
                <c:pt idx="13">
                  <c:v>700</c:v>
                </c:pt>
                <c:pt idx="14">
                  <c:v>1500</c:v>
                </c:pt>
                <c:pt idx="15">
                  <c:v>1500</c:v>
                </c:pt>
                <c:pt idx="16">
                  <c:v>2500</c:v>
                </c:pt>
                <c:pt idx="17">
                  <c:v>2500</c:v>
                </c:pt>
                <c:pt idx="18">
                  <c:v>1700</c:v>
                </c:pt>
                <c:pt idx="19">
                  <c:v>1700</c:v>
                </c:pt>
                <c:pt idx="20">
                  <c:v>1200</c:v>
                </c:pt>
                <c:pt idx="21">
                  <c:v>1200</c:v>
                </c:pt>
                <c:pt idx="22">
                  <c:v>1200</c:v>
                </c:pt>
                <c:pt idx="23">
                  <c:v>1200</c:v>
                </c:pt>
                <c:pt idx="24">
                  <c:v>1000</c:v>
                </c:pt>
                <c:pt idx="25">
                  <c:v>1000</c:v>
                </c:pt>
                <c:pt idx="26">
                  <c:v>1700</c:v>
                </c:pt>
                <c:pt idx="27">
                  <c:v>1700</c:v>
                </c:pt>
              </c:numCache>
            </c:numRef>
          </c:val>
          <c:smooth val="0"/>
        </c:ser>
        <c:dLbls>
          <c:showLegendKey val="0"/>
          <c:showVal val="0"/>
          <c:showCatName val="0"/>
          <c:showSerName val="0"/>
          <c:showPercent val="0"/>
          <c:showBubbleSize val="0"/>
        </c:dLbls>
        <c:marker val="1"/>
        <c:smooth val="0"/>
        <c:axId val="575777784"/>
        <c:axId val="575777392"/>
      </c:lineChart>
      <c:dateAx>
        <c:axId val="575777784"/>
        <c:scaling>
          <c:orientation val="minMax"/>
          <c:max val="50"/>
        </c:scaling>
        <c:delete val="0"/>
        <c:axPos val="b"/>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b="1" dirty="0" smtClean="0"/>
                  <a:t>t[min]</a:t>
                </a:r>
                <a:endParaRPr lang="en-US" b="1" dirty="0"/>
              </a:p>
            </c:rich>
          </c:tx>
          <c:layout>
            <c:manualLayout>
              <c:xMode val="edge"/>
              <c:yMode val="edge"/>
              <c:x val="0.93834182734976745"/>
              <c:y val="0.93482261130475197"/>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it-IT"/>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it-IT"/>
          </a:p>
        </c:txPr>
        <c:crossAx val="575777392"/>
        <c:crosses val="autoZero"/>
        <c:auto val="0"/>
        <c:lblOffset val="100"/>
        <c:baseTimeUnit val="days"/>
        <c:majorUnit val="5"/>
        <c:majorTimeUnit val="days"/>
      </c:dateAx>
      <c:valAx>
        <c:axId val="575777392"/>
        <c:scaling>
          <c:orientation val="minMax"/>
          <c:max val="3000"/>
          <c:min val="0"/>
        </c:scaling>
        <c:delete val="0"/>
        <c:axPos val="l"/>
        <c:title>
          <c:tx>
            <c:rich>
              <a:bodyPr rot="0" spcFirstLastPara="1" vertOverflow="ellipsis" wrap="square" anchor="ctr" anchorCtr="1"/>
              <a:lstStyle/>
              <a:p>
                <a:pPr>
                  <a:defRPr sz="1200" b="1" i="0" u="none" strike="noStrike" kern="1200" baseline="0">
                    <a:solidFill>
                      <a:schemeClr val="tx1"/>
                    </a:solidFill>
                    <a:latin typeface="+mn-lt"/>
                    <a:ea typeface="+mn-ea"/>
                    <a:cs typeface="+mn-cs"/>
                  </a:defRPr>
                </a:pPr>
                <a:r>
                  <a:rPr lang="en-US" b="1" dirty="0" smtClean="0"/>
                  <a:t>P[kW]</a:t>
                </a:r>
                <a:endParaRPr lang="en-US" b="1" dirty="0"/>
              </a:p>
            </c:rich>
          </c:tx>
          <c:layout>
            <c:manualLayout>
              <c:xMode val="edge"/>
              <c:yMode val="edge"/>
              <c:x val="1.3920128722283479E-3"/>
              <c:y val="1.2336119586417553E-2"/>
            </c:manualLayout>
          </c:layout>
          <c:overlay val="0"/>
          <c:spPr>
            <a:noFill/>
            <a:ln>
              <a:noFill/>
            </a:ln>
            <a:effectLst/>
          </c:spPr>
          <c:txPr>
            <a:bodyPr rot="0" spcFirstLastPara="1" vertOverflow="ellipsis" wrap="square" anchor="ctr" anchorCtr="1"/>
            <a:lstStyle/>
            <a:p>
              <a:pPr>
                <a:defRPr sz="1200" b="1" i="0" u="none" strike="noStrike" kern="1200" baseline="0">
                  <a:solidFill>
                    <a:schemeClr val="tx1"/>
                  </a:solidFill>
                  <a:latin typeface="+mn-lt"/>
                  <a:ea typeface="+mn-ea"/>
                  <a:cs typeface="+mn-cs"/>
                </a:defRPr>
              </a:pPr>
              <a:endParaRPr lang="it-IT"/>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it-IT"/>
          </a:p>
        </c:txPr>
        <c:crossAx val="575777784"/>
        <c:crosses val="autoZero"/>
        <c:crossBetween val="midCat"/>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gray">
          <a:xfrm>
            <a:off x="0" y="0"/>
            <a:ext cx="2945659" cy="496411"/>
          </a:xfrm>
          <a:prstGeom prst="rect">
            <a:avLst/>
          </a:prstGeom>
        </p:spPr>
        <p:txBody>
          <a:bodyPr vert="horz" lIns="91440" tIns="45720" rIns="91440" bIns="45720" rtlCol="0"/>
          <a:lstStyle>
            <a:lvl1pPr algn="l">
              <a:defRPr sz="1200"/>
            </a:lvl1pPr>
          </a:lstStyle>
          <a:p>
            <a:endParaRPr lang="en-US" dirty="0">
              <a:latin typeface="ABBvoice" panose="020D0603020503020204" pitchFamily="34" charset="0"/>
              <a:ea typeface="ABBvoice" panose="020D0603020503020204" pitchFamily="34" charset="0"/>
              <a:cs typeface="ABBvoice" panose="020D0603020503020204" pitchFamily="34" charset="0"/>
            </a:endParaRPr>
          </a:p>
        </p:txBody>
      </p:sp>
      <p:sp>
        <p:nvSpPr>
          <p:cNvPr id="3" name="Date Placeholder 2"/>
          <p:cNvSpPr>
            <a:spLocks noGrp="1"/>
          </p:cNvSpPr>
          <p:nvPr>
            <p:ph type="dt" sz="quarter" idx="1"/>
          </p:nvPr>
        </p:nvSpPr>
        <p:spPr bwMode="gray">
          <a:xfrm>
            <a:off x="3850443" y="0"/>
            <a:ext cx="2945659" cy="496411"/>
          </a:xfrm>
          <a:prstGeom prst="rect">
            <a:avLst/>
          </a:prstGeom>
        </p:spPr>
        <p:txBody>
          <a:bodyPr vert="horz" lIns="91440" tIns="45720" rIns="91440" bIns="45720" rtlCol="0"/>
          <a:lstStyle>
            <a:lvl1pPr algn="r">
              <a:defRPr sz="1200"/>
            </a:lvl1pPr>
          </a:lstStyle>
          <a:p>
            <a:fld id="{696490A3-8906-4C15-BA06-29841194A30F}" type="datetimeFigureOut">
              <a:rPr lang="en-US" smtClean="0">
                <a:latin typeface="ABBvoice" panose="020D0603020503020204" pitchFamily="34" charset="0"/>
                <a:ea typeface="ABBvoice" panose="020D0603020503020204" pitchFamily="34" charset="0"/>
                <a:cs typeface="ABBvoice" panose="020D0603020503020204" pitchFamily="34" charset="0"/>
              </a:rPr>
              <a:t>5/7/2018</a:t>
            </a:fld>
            <a:endParaRPr lang="en-US" dirty="0">
              <a:latin typeface="ABBvoice" panose="020D0603020503020204" pitchFamily="34" charset="0"/>
              <a:ea typeface="ABBvoice" panose="020D0603020503020204" pitchFamily="34" charset="0"/>
              <a:cs typeface="ABBvoice" panose="020D0603020503020204" pitchFamily="34" charset="0"/>
            </a:endParaRPr>
          </a:p>
        </p:txBody>
      </p:sp>
      <p:sp>
        <p:nvSpPr>
          <p:cNvPr id="4" name="Footer Placeholder 3"/>
          <p:cNvSpPr>
            <a:spLocks noGrp="1"/>
          </p:cNvSpPr>
          <p:nvPr>
            <p:ph type="ftr" sz="quarter" idx="2"/>
          </p:nvPr>
        </p:nvSpPr>
        <p:spPr bwMode="gray">
          <a:xfrm>
            <a:off x="0" y="9430091"/>
            <a:ext cx="2945659" cy="496411"/>
          </a:xfrm>
          <a:prstGeom prst="rect">
            <a:avLst/>
          </a:prstGeom>
        </p:spPr>
        <p:txBody>
          <a:bodyPr vert="horz" lIns="91440" tIns="45720" rIns="91440" bIns="45720" rtlCol="0" anchor="b"/>
          <a:lstStyle>
            <a:lvl1pPr algn="l">
              <a:defRPr sz="1200"/>
            </a:lvl1pPr>
          </a:lstStyle>
          <a:p>
            <a:endParaRPr lang="en-US" dirty="0">
              <a:latin typeface="ABBvoice" panose="020D0603020503020204" pitchFamily="34" charset="0"/>
              <a:ea typeface="ABBvoice" panose="020D0603020503020204" pitchFamily="34" charset="0"/>
              <a:cs typeface="ABBvoice" panose="020D0603020503020204" pitchFamily="34" charset="0"/>
            </a:endParaRPr>
          </a:p>
        </p:txBody>
      </p:sp>
      <p:sp>
        <p:nvSpPr>
          <p:cNvPr id="5" name="Slide Number Placeholder 4"/>
          <p:cNvSpPr>
            <a:spLocks noGrp="1"/>
          </p:cNvSpPr>
          <p:nvPr>
            <p:ph type="sldNum" sz="quarter" idx="3"/>
          </p:nvPr>
        </p:nvSpPr>
        <p:spPr bwMode="gray">
          <a:xfrm>
            <a:off x="3850443" y="9430091"/>
            <a:ext cx="2945659" cy="496411"/>
          </a:xfrm>
          <a:prstGeom prst="rect">
            <a:avLst/>
          </a:prstGeom>
        </p:spPr>
        <p:txBody>
          <a:bodyPr vert="horz" lIns="91440" tIns="45720" rIns="91440" bIns="45720" rtlCol="0" anchor="b"/>
          <a:lstStyle>
            <a:lvl1pPr algn="r">
              <a:defRPr sz="1200"/>
            </a:lvl1pPr>
          </a:lstStyle>
          <a:p>
            <a:fld id="{CDABD733-F72C-4484-8056-9C6167F848BC}" type="slidenum">
              <a:rPr lang="en-US" smtClean="0">
                <a:latin typeface="ABBvoice" panose="020D0603020503020204" pitchFamily="34" charset="0"/>
                <a:ea typeface="ABBvoice" panose="020D0603020503020204" pitchFamily="34" charset="0"/>
                <a:cs typeface="ABBvoice" panose="020D0603020503020204" pitchFamily="34" charset="0"/>
              </a:rPr>
              <a:t>‹#›</a:t>
            </a:fld>
            <a:endParaRPr lang="en-US" dirty="0">
              <a:latin typeface="ABBvoice" panose="020D0603020503020204" pitchFamily="34" charset="0"/>
              <a:ea typeface="ABBvoice" panose="020D0603020503020204" pitchFamily="34" charset="0"/>
              <a:cs typeface="ABBvoice" panose="020D0603020503020204" pitchFamily="34" charset="0"/>
            </a:endParaRPr>
          </a:p>
        </p:txBody>
      </p:sp>
    </p:spTree>
    <p:extLst>
      <p:ext uri="{BB962C8B-B14F-4D97-AF65-F5344CB8AC3E}">
        <p14:creationId xmlns:p14="http://schemas.microsoft.com/office/powerpoint/2010/main" val="3565611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gray">
          <a:xfrm>
            <a:off x="0" y="0"/>
            <a:ext cx="2945659" cy="496411"/>
          </a:xfrm>
          <a:prstGeom prst="rect">
            <a:avLst/>
          </a:prstGeom>
        </p:spPr>
        <p:txBody>
          <a:bodyPr vert="horz" lIns="91440" tIns="45720" rIns="91440" bIns="45720" rtlCol="0"/>
          <a:lstStyle>
            <a:lvl1pPr algn="l">
              <a:defRPr sz="1200">
                <a:latin typeface="ABBvoice" panose="020D0603020503020204" pitchFamily="34" charset="0"/>
                <a:ea typeface="ABBvoice" panose="020D0603020503020204" pitchFamily="34" charset="0"/>
                <a:cs typeface="ABBvoice" panose="020D0603020503020204" pitchFamily="34" charset="0"/>
              </a:defRPr>
            </a:lvl1pPr>
          </a:lstStyle>
          <a:p>
            <a:endParaRPr lang="en-US" dirty="0"/>
          </a:p>
        </p:txBody>
      </p:sp>
      <p:sp>
        <p:nvSpPr>
          <p:cNvPr id="3" name="Date Placeholder 2"/>
          <p:cNvSpPr>
            <a:spLocks noGrp="1"/>
          </p:cNvSpPr>
          <p:nvPr>
            <p:ph type="dt" idx="1"/>
          </p:nvPr>
        </p:nvSpPr>
        <p:spPr bwMode="gray">
          <a:xfrm>
            <a:off x="3850443" y="0"/>
            <a:ext cx="2945659" cy="496411"/>
          </a:xfrm>
          <a:prstGeom prst="rect">
            <a:avLst/>
          </a:prstGeom>
        </p:spPr>
        <p:txBody>
          <a:bodyPr vert="horz" lIns="91440" tIns="45720" rIns="91440" bIns="45720" rtlCol="0"/>
          <a:lstStyle>
            <a:lvl1pPr algn="r">
              <a:defRPr sz="1200">
                <a:latin typeface="ABBvoice" panose="020D0603020503020204" pitchFamily="34" charset="0"/>
                <a:ea typeface="ABBvoice" panose="020D0603020503020204" pitchFamily="34" charset="0"/>
                <a:cs typeface="ABBvoice" panose="020D0603020503020204" pitchFamily="34" charset="0"/>
              </a:defRPr>
            </a:lvl1pPr>
          </a:lstStyle>
          <a:p>
            <a:fld id="{7B9B1A6A-6BBE-4409-8C9E-DA0703379151}" type="datetimeFigureOut">
              <a:rPr lang="en-US" smtClean="0"/>
              <a:pPr/>
              <a:t>5/7/2018</a:t>
            </a:fld>
            <a:endParaRPr lang="en-US" dirty="0"/>
          </a:p>
        </p:txBody>
      </p:sp>
      <p:sp>
        <p:nvSpPr>
          <p:cNvPr id="4" name="Slide Image Placeholder 3"/>
          <p:cNvSpPr>
            <a:spLocks noGrp="1" noRot="1" noChangeAspect="1"/>
          </p:cNvSpPr>
          <p:nvPr>
            <p:ph type="sldImg" idx="2"/>
          </p:nvPr>
        </p:nvSpPr>
        <p:spPr bwMode="gray">
          <a:xfrm>
            <a:off x="93663" y="744538"/>
            <a:ext cx="6616700" cy="3722687"/>
          </a:xfrm>
          <a:prstGeom prst="rect">
            <a:avLst/>
          </a:prstGeom>
          <a:noFill/>
          <a:ln w="12700">
            <a:solidFill>
              <a:schemeClr val="accent5"/>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bwMode="gray">
          <a:xfrm>
            <a:off x="380446" y="4715907"/>
            <a:ext cx="6036783" cy="4467701"/>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bwMode="gray">
          <a:xfrm>
            <a:off x="0" y="9430091"/>
            <a:ext cx="2945659" cy="496411"/>
          </a:xfrm>
          <a:prstGeom prst="rect">
            <a:avLst/>
          </a:prstGeom>
        </p:spPr>
        <p:txBody>
          <a:bodyPr vert="horz" lIns="91440" tIns="45720" rIns="91440" bIns="45720" rtlCol="0" anchor="b"/>
          <a:lstStyle>
            <a:lvl1pPr algn="l">
              <a:defRPr sz="1200">
                <a:latin typeface="ABBvoice" panose="020D0603020503020204" pitchFamily="34" charset="0"/>
                <a:ea typeface="ABBvoice" panose="020D0603020503020204" pitchFamily="34" charset="0"/>
                <a:cs typeface="ABBvoice" panose="020D0603020503020204" pitchFamily="34" charset="0"/>
              </a:defRPr>
            </a:lvl1pPr>
          </a:lstStyle>
          <a:p>
            <a:endParaRPr lang="en-US" dirty="0"/>
          </a:p>
        </p:txBody>
      </p:sp>
      <p:sp>
        <p:nvSpPr>
          <p:cNvPr id="7" name="Slide Number Placeholder 6"/>
          <p:cNvSpPr>
            <a:spLocks noGrp="1"/>
          </p:cNvSpPr>
          <p:nvPr>
            <p:ph type="sldNum" sz="quarter" idx="5"/>
          </p:nvPr>
        </p:nvSpPr>
        <p:spPr bwMode="gray">
          <a:xfrm>
            <a:off x="3850443" y="9430091"/>
            <a:ext cx="2945659" cy="496411"/>
          </a:xfrm>
          <a:prstGeom prst="rect">
            <a:avLst/>
          </a:prstGeom>
        </p:spPr>
        <p:txBody>
          <a:bodyPr vert="horz" lIns="91440" tIns="45720" rIns="91440" bIns="45720" rtlCol="0" anchor="b"/>
          <a:lstStyle>
            <a:lvl1pPr algn="r">
              <a:defRPr sz="1200">
                <a:latin typeface="ABBvoice" panose="020D0603020503020204" pitchFamily="34" charset="0"/>
                <a:ea typeface="ABBvoice" panose="020D0603020503020204" pitchFamily="34" charset="0"/>
                <a:cs typeface="ABBvoice" panose="020D0603020503020204" pitchFamily="34" charset="0"/>
              </a:defRPr>
            </a:lvl1pPr>
          </a:lstStyle>
          <a:p>
            <a:fld id="{3A94E69C-C28A-4BE6-BE89-71D8FB2035FD}" type="slidenum">
              <a:rPr lang="en-US" smtClean="0"/>
              <a:pPr/>
              <a:t>‹#›</a:t>
            </a:fld>
            <a:endParaRPr lang="en-US" dirty="0"/>
          </a:p>
        </p:txBody>
      </p:sp>
    </p:spTree>
    <p:extLst>
      <p:ext uri="{BB962C8B-B14F-4D97-AF65-F5344CB8AC3E}">
        <p14:creationId xmlns:p14="http://schemas.microsoft.com/office/powerpoint/2010/main" val="4290885645"/>
      </p:ext>
    </p:extLst>
  </p:cSld>
  <p:clrMap bg1="lt1" tx1="dk1" bg2="lt2" tx2="dk2" accent1="accent1" accent2="accent2" accent3="accent3" accent4="accent4" accent5="accent5" accent6="accent6" hlink="hlink" folHlink="folHlink"/>
  <p:notesStyle>
    <a:lvl1pPr marL="0" indent="0" algn="l" defTabSz="914400" rtl="0" eaLnBrk="1" latinLnBrk="0" hangingPunct="1">
      <a:defRPr sz="1200" kern="1200">
        <a:solidFill>
          <a:schemeClr val="tx1"/>
        </a:solidFill>
        <a:latin typeface="ABBvoice" panose="020D0603020503020204" pitchFamily="34" charset="0"/>
        <a:ea typeface="ABBvoice" panose="020D0603020503020204" pitchFamily="34" charset="0"/>
        <a:cs typeface="ABBvoice" panose="020D0603020503020204" pitchFamily="34" charset="0"/>
      </a:defRPr>
    </a:lvl1pPr>
    <a:lvl2pPr marL="180000" indent="-180000" algn="l" defTabSz="914400" rtl="0" eaLnBrk="1" latinLnBrk="0" hangingPunct="1">
      <a:buFont typeface="ABBvoiceOffice" panose="020D0603020503020204" pitchFamily="34" charset="0"/>
      <a:buChar char="–"/>
      <a:defRPr sz="1200" kern="1200">
        <a:solidFill>
          <a:schemeClr val="tx1"/>
        </a:solidFill>
        <a:latin typeface="ABBvoice" panose="020D0603020503020204" pitchFamily="34" charset="0"/>
        <a:ea typeface="ABBvoice" panose="020D0603020503020204" pitchFamily="34" charset="0"/>
        <a:cs typeface="ABBvoice" panose="020D0603020503020204" pitchFamily="34" charset="0"/>
      </a:defRPr>
    </a:lvl2pPr>
    <a:lvl3pPr marL="360000" indent="-180000" algn="l" defTabSz="914400" rtl="0" eaLnBrk="1" latinLnBrk="0" hangingPunct="1">
      <a:buFont typeface="Arial" panose="020B0604020202020204" pitchFamily="34" charset="0"/>
      <a:buChar char="•"/>
      <a:defRPr sz="1200" kern="1200">
        <a:solidFill>
          <a:schemeClr val="tx1"/>
        </a:solidFill>
        <a:latin typeface="ABBvoice" panose="020D0603020503020204" pitchFamily="34" charset="0"/>
        <a:ea typeface="ABBvoice" panose="020D0603020503020204" pitchFamily="34" charset="0"/>
        <a:cs typeface="ABBvoice" panose="020D0603020503020204" pitchFamily="34" charset="0"/>
      </a:defRPr>
    </a:lvl3pPr>
    <a:lvl4pPr marL="360000" indent="-180000" algn="l" defTabSz="914400" rtl="0" eaLnBrk="1" latinLnBrk="0" hangingPunct="1">
      <a:buFont typeface="Arial" panose="020B0604020202020204" pitchFamily="34" charset="0"/>
      <a:buChar char="•"/>
      <a:defRPr sz="1200" kern="1200">
        <a:solidFill>
          <a:schemeClr val="tx1"/>
        </a:solidFill>
        <a:latin typeface="ABBvoice" panose="020D0603020503020204" pitchFamily="34" charset="0"/>
        <a:ea typeface="ABBvoice" panose="020D0603020503020204" pitchFamily="34" charset="0"/>
        <a:cs typeface="ABBvoice" panose="020D0603020503020204" pitchFamily="34" charset="0"/>
      </a:defRPr>
    </a:lvl4pPr>
    <a:lvl5pPr marL="360000" indent="-180000" algn="l" defTabSz="914400" rtl="0" eaLnBrk="1" latinLnBrk="0" hangingPunct="1">
      <a:buFont typeface="Arial" panose="020B0604020202020204" pitchFamily="34" charset="0"/>
      <a:buChar char="•"/>
      <a:defRPr sz="1200" kern="1200">
        <a:solidFill>
          <a:schemeClr val="tx1"/>
        </a:solidFill>
        <a:latin typeface="ABBvoice" panose="020D0603020503020204" pitchFamily="34" charset="0"/>
        <a:ea typeface="ABBvoice" panose="020D0603020503020204" pitchFamily="34" charset="0"/>
        <a:cs typeface="ABBvoice" panose="020D0603020503020204" pitchFamily="34" charset="0"/>
      </a:defRPr>
    </a:lvl5pPr>
    <a:lvl6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6pPr>
    <a:lvl7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7pPr>
    <a:lvl8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8pPr>
    <a:lvl9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8813" y="744538"/>
            <a:ext cx="6616701"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94E69C-C28A-4BE6-BE89-71D8FB2035FD}" type="slidenum">
              <a:rPr lang="en-US" smtClean="0"/>
              <a:t>1</a:t>
            </a:fld>
            <a:endParaRPr lang="en-US" dirty="0"/>
          </a:p>
        </p:txBody>
      </p:sp>
    </p:spTree>
    <p:extLst>
      <p:ext uri="{BB962C8B-B14F-4D97-AF65-F5344CB8AC3E}">
        <p14:creationId xmlns:p14="http://schemas.microsoft.com/office/powerpoint/2010/main" val="4047227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94E69C-C28A-4BE6-BE89-71D8FB2035FD}" type="slidenum">
              <a:rPr lang="en-US" smtClean="0"/>
              <a:pPr/>
              <a:t>10</a:t>
            </a:fld>
            <a:endParaRPr lang="en-US" dirty="0"/>
          </a:p>
        </p:txBody>
      </p:sp>
    </p:spTree>
    <p:extLst>
      <p:ext uri="{BB962C8B-B14F-4D97-AF65-F5344CB8AC3E}">
        <p14:creationId xmlns:p14="http://schemas.microsoft.com/office/powerpoint/2010/main" val="1507439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4538"/>
            <a:ext cx="6616700"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cs typeface="Arial" charset="0"/>
              </a:rPr>
              <a:t>A connection must be provided to an auxiliary voltage (110... 240Vac) for the supply of the shunt opening/closing releases and of the geared motor device</a:t>
            </a:r>
          </a:p>
        </p:txBody>
      </p:sp>
      <p:sp>
        <p:nvSpPr>
          <p:cNvPr id="4" name="Slide Number Placeholder 3"/>
          <p:cNvSpPr>
            <a:spLocks noGrp="1"/>
          </p:cNvSpPr>
          <p:nvPr>
            <p:ph type="sldNum" sz="quarter" idx="10"/>
          </p:nvPr>
        </p:nvSpPr>
        <p:spPr/>
        <p:txBody>
          <a:bodyPr/>
          <a:lstStyle/>
          <a:p>
            <a:fld id="{3A94E69C-C28A-4BE6-BE89-71D8FB2035FD}" type="slidenum">
              <a:rPr lang="en-US" smtClean="0"/>
              <a:pPr/>
              <a:t>11</a:t>
            </a:fld>
            <a:endParaRPr lang="en-US" dirty="0"/>
          </a:p>
        </p:txBody>
      </p:sp>
    </p:spTree>
    <p:extLst>
      <p:ext uri="{BB962C8B-B14F-4D97-AF65-F5344CB8AC3E}">
        <p14:creationId xmlns:p14="http://schemas.microsoft.com/office/powerpoint/2010/main" val="1937454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4538"/>
            <a:ext cx="6616700" cy="3722687"/>
          </a:xfrm>
        </p:spPr>
      </p:sp>
      <p:sp>
        <p:nvSpPr>
          <p:cNvPr id="3" name="Notes Placeholder 2"/>
          <p:cNvSpPr>
            <a:spLocks noGrp="1"/>
          </p:cNvSpPr>
          <p:nvPr>
            <p:ph type="body" idx="1"/>
          </p:nvPr>
        </p:nvSpPr>
        <p:spPr/>
        <p:txBody>
          <a:bodyPr/>
          <a:lstStyle/>
          <a:p>
            <a:r>
              <a:rPr lang="en-US" dirty="0" smtClean="0">
                <a:latin typeface="Arial" charset="0"/>
                <a:cs typeface="Arial" charset="0"/>
              </a:rPr>
              <a:t>The maximum total power absorption of about 580 kW has been detected. Therefore, in order to reduce the maximum contractual power greed upon with the DSO, through </a:t>
            </a:r>
            <a:r>
              <a:rPr lang="en-US" i="1" dirty="0" smtClean="0">
                <a:latin typeface="Arial" charset="0"/>
                <a:cs typeface="Arial" charset="0"/>
              </a:rPr>
              <a:t>Ekip Power Controller </a:t>
            </a:r>
            <a:r>
              <a:rPr lang="en-US" dirty="0" smtClean="0">
                <a:latin typeface="Arial" charset="0"/>
                <a:cs typeface="Arial" charset="0"/>
              </a:rPr>
              <a:t>function the aim is to decrease the maximum power absorption at 500 kW. Then, it is the task of </a:t>
            </a:r>
            <a:r>
              <a:rPr lang="en-US" i="1" dirty="0" smtClean="0">
                <a:latin typeface="Arial" charset="0"/>
                <a:cs typeface="Arial" charset="0"/>
              </a:rPr>
              <a:t>Ekip Power Controller </a:t>
            </a:r>
            <a:r>
              <a:rPr lang="en-US" dirty="0" smtClean="0">
                <a:latin typeface="Arial" charset="0"/>
                <a:cs typeface="Arial" charset="0"/>
              </a:rPr>
              <a:t>function of SACE Emax 2 to disconnect/reconnect the defined loads (inside the orange circles) in order not to exceed the contractual power.</a:t>
            </a:r>
            <a:endParaRPr lang="it-IT" dirty="0" smtClean="0">
              <a:latin typeface="Arial" charset="0"/>
              <a:cs typeface="Arial" charset="0"/>
            </a:endParaRPr>
          </a:p>
          <a:p>
            <a:endParaRPr lang="it-IT" dirty="0" smtClean="0">
              <a:latin typeface="Arial" charset="0"/>
              <a:cs typeface="Arial" charset="0"/>
            </a:endParaRPr>
          </a:p>
          <a:p>
            <a:r>
              <a:rPr lang="en-US" dirty="0" smtClean="0">
                <a:latin typeface="Arial" charset="0"/>
                <a:cs typeface="Arial" charset="0"/>
              </a:rPr>
              <a:t>The hotel consists of 4 room floors and of a fifth floor where SPA and swimming pool are located.</a:t>
            </a:r>
            <a:r>
              <a:rPr lang="en-US" b="1" dirty="0" smtClean="0">
                <a:latin typeface="Arial" charset="0"/>
                <a:cs typeface="Arial" charset="0"/>
              </a:rPr>
              <a:t> </a:t>
            </a:r>
          </a:p>
          <a:p>
            <a:endParaRPr lang="en-US" b="1" dirty="0" smtClean="0">
              <a:latin typeface="Arial" charset="0"/>
              <a:cs typeface="Arial" charset="0"/>
            </a:endParaRPr>
          </a:p>
          <a:p>
            <a:r>
              <a:rPr lang="it-IT" dirty="0" smtClean="0">
                <a:latin typeface="Arial" charset="0"/>
                <a:cs typeface="Arial" charset="0"/>
              </a:rPr>
              <a:t>A</a:t>
            </a:r>
            <a:r>
              <a:rPr lang="en-US" dirty="0" smtClean="0">
                <a:latin typeface="Arial" charset="0"/>
                <a:cs typeface="Arial" charset="0"/>
              </a:rPr>
              <a:t> power factor correction plant is installed to keep the monthly average power factor equal to or higher than 0.9.</a:t>
            </a:r>
          </a:p>
        </p:txBody>
      </p:sp>
      <p:sp>
        <p:nvSpPr>
          <p:cNvPr id="4" name="Slide Number Placeholder 3"/>
          <p:cNvSpPr>
            <a:spLocks noGrp="1"/>
          </p:cNvSpPr>
          <p:nvPr>
            <p:ph type="sldNum" sz="quarter" idx="10"/>
          </p:nvPr>
        </p:nvSpPr>
        <p:spPr/>
        <p:txBody>
          <a:bodyPr/>
          <a:lstStyle/>
          <a:p>
            <a:fld id="{3A94E69C-C28A-4BE6-BE89-71D8FB2035FD}" type="slidenum">
              <a:rPr lang="en-US" smtClean="0"/>
              <a:pPr/>
              <a:t>12</a:t>
            </a:fld>
            <a:endParaRPr lang="en-US" dirty="0"/>
          </a:p>
        </p:txBody>
      </p:sp>
    </p:spTree>
    <p:extLst>
      <p:ext uri="{BB962C8B-B14F-4D97-AF65-F5344CB8AC3E}">
        <p14:creationId xmlns:p14="http://schemas.microsoft.com/office/powerpoint/2010/main" val="2545947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4538"/>
            <a:ext cx="6616700" cy="3722687"/>
          </a:xfrm>
        </p:spPr>
      </p:sp>
      <p:sp>
        <p:nvSpPr>
          <p:cNvPr id="3" name="Notes Placeholder 2"/>
          <p:cNvSpPr>
            <a:spLocks noGrp="1"/>
          </p:cNvSpPr>
          <p:nvPr>
            <p:ph type="body" idx="1"/>
          </p:nvPr>
        </p:nvSpPr>
        <p:spPr/>
        <p:txBody>
          <a:bodyPr/>
          <a:lstStyle/>
          <a:p>
            <a:r>
              <a:rPr lang="en-US" dirty="0" smtClean="0">
                <a:latin typeface="Arial" charset="0"/>
                <a:cs typeface="Arial" charset="0"/>
              </a:rPr>
              <a:t>The selected loads could be disconnected for some minutes and therefore managed by </a:t>
            </a:r>
            <a:r>
              <a:rPr lang="en-US" i="1" dirty="0" smtClean="0">
                <a:latin typeface="Arial" charset="0"/>
                <a:cs typeface="Arial" charset="0"/>
              </a:rPr>
              <a:t>Ekip Power Controller </a:t>
            </a:r>
            <a:r>
              <a:rPr lang="en-US" dirty="0" smtClean="0">
                <a:latin typeface="Arial" charset="0"/>
                <a:cs typeface="Arial" charset="0"/>
              </a:rPr>
              <a:t>according to the priority list defined by the User</a:t>
            </a:r>
          </a:p>
        </p:txBody>
      </p:sp>
      <p:sp>
        <p:nvSpPr>
          <p:cNvPr id="4" name="Slide Number Placeholder 3"/>
          <p:cNvSpPr>
            <a:spLocks noGrp="1"/>
          </p:cNvSpPr>
          <p:nvPr>
            <p:ph type="sldNum" sz="quarter" idx="10"/>
          </p:nvPr>
        </p:nvSpPr>
        <p:spPr/>
        <p:txBody>
          <a:bodyPr/>
          <a:lstStyle/>
          <a:p>
            <a:fld id="{3A94E69C-C28A-4BE6-BE89-71D8FB2035FD}" type="slidenum">
              <a:rPr lang="en-US" smtClean="0"/>
              <a:pPr/>
              <a:t>13</a:t>
            </a:fld>
            <a:endParaRPr lang="en-US" dirty="0"/>
          </a:p>
        </p:txBody>
      </p:sp>
    </p:spTree>
    <p:extLst>
      <p:ext uri="{BB962C8B-B14F-4D97-AF65-F5344CB8AC3E}">
        <p14:creationId xmlns:p14="http://schemas.microsoft.com/office/powerpoint/2010/main" val="231128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4538"/>
            <a:ext cx="6616700" cy="3722687"/>
          </a:xfrm>
        </p:spPr>
      </p:sp>
      <p:sp>
        <p:nvSpPr>
          <p:cNvPr id="3" name="Notes Placeholder 2"/>
          <p:cNvSpPr>
            <a:spLocks noGrp="1"/>
          </p:cNvSpPr>
          <p:nvPr>
            <p:ph type="body" idx="1"/>
          </p:nvPr>
        </p:nvSpPr>
        <p:spPr/>
        <p:txBody>
          <a:bodyPr/>
          <a:lstStyle/>
          <a:p>
            <a:pPr eaLnBrk="1" hangingPunct="1">
              <a:spcBef>
                <a:spcPct val="50000"/>
              </a:spcBef>
            </a:pPr>
            <a:r>
              <a:rPr lang="en-US" dirty="0" smtClean="0">
                <a:latin typeface="Arial" charset="0"/>
                <a:cs typeface="Arial" charset="0"/>
              </a:rPr>
              <a:t>Connection to the terminals W3, W4 of SACE Emax 2</a:t>
            </a:r>
          </a:p>
          <a:p>
            <a:pPr eaLnBrk="1" hangingPunct="1">
              <a:spcBef>
                <a:spcPct val="50000"/>
              </a:spcBef>
            </a:pPr>
            <a:endParaRPr lang="en-US" dirty="0" smtClean="0">
              <a:latin typeface="Arial" charset="0"/>
              <a:cs typeface="Arial" charset="0"/>
            </a:endParaRPr>
          </a:p>
          <a:p>
            <a:pPr eaLnBrk="1" hangingPunct="1">
              <a:spcBef>
                <a:spcPct val="50000"/>
              </a:spcBef>
            </a:pPr>
            <a:r>
              <a:rPr lang="en-US" dirty="0" smtClean="0">
                <a:latin typeface="Arial" charset="0"/>
                <a:cs typeface="Arial" charset="0"/>
              </a:rPr>
              <a:t>Each Ekip Signalling 10K unit shall be addressed through the dip switch configuration provided on the module itself. </a:t>
            </a:r>
          </a:p>
          <a:p>
            <a:pPr eaLnBrk="1" hangingPunct="1">
              <a:spcBef>
                <a:spcPct val="50000"/>
              </a:spcBef>
            </a:pPr>
            <a:endParaRPr lang="en-US" dirty="0" smtClean="0">
              <a:latin typeface="Arial" charset="0"/>
              <a:cs typeface="Arial" charset="0"/>
            </a:endParaRPr>
          </a:p>
          <a:p>
            <a:pPr eaLnBrk="1" hangingPunct="1">
              <a:spcBef>
                <a:spcPct val="50000"/>
              </a:spcBef>
            </a:pPr>
            <a:r>
              <a:rPr lang="en-US" dirty="0" smtClean="0">
                <a:latin typeface="Arial" charset="0"/>
                <a:cs typeface="Arial" charset="0"/>
              </a:rPr>
              <a:t>Cabling is provided for the circuit-breakers to make it possible to command the shunt opening/closing releases and the motor operators.</a:t>
            </a:r>
          </a:p>
          <a:p>
            <a:endParaRPr lang="it-IT" dirty="0" smtClean="0">
              <a:latin typeface="Arial" charset="0"/>
              <a:cs typeface="Arial" charset="0"/>
            </a:endParaRPr>
          </a:p>
          <a:p>
            <a:r>
              <a:rPr lang="en-US" dirty="0" smtClean="0">
                <a:latin typeface="Arial" charset="0"/>
                <a:cs typeface="Arial" charset="0"/>
              </a:rPr>
              <a:t>The cable to be used is a Shielded Twisted Pair (STP), 15 m maximum length. ABB SACE specifies a cable type Belden 3105A, but the use of other types of cable with the same characteristics is allowed. The shield of the cable must be connected to earth on the CB side.</a:t>
            </a:r>
          </a:p>
          <a:p>
            <a:endParaRPr lang="en-US" dirty="0" smtClean="0">
              <a:latin typeface="Arial" charset="0"/>
              <a:cs typeface="Arial" charset="0"/>
            </a:endParaRPr>
          </a:p>
          <a:p>
            <a:r>
              <a:rPr lang="en-US" dirty="0" smtClean="0">
                <a:latin typeface="Arial" charset="0"/>
                <a:cs typeface="Arial" charset="0"/>
              </a:rPr>
              <a:t>The synchronization signal can be delivered to one input of Ekip Signalling 10K.</a:t>
            </a:r>
          </a:p>
        </p:txBody>
      </p:sp>
      <p:sp>
        <p:nvSpPr>
          <p:cNvPr id="4" name="Slide Number Placeholder 3"/>
          <p:cNvSpPr>
            <a:spLocks noGrp="1"/>
          </p:cNvSpPr>
          <p:nvPr>
            <p:ph type="sldNum" sz="quarter" idx="10"/>
          </p:nvPr>
        </p:nvSpPr>
        <p:spPr/>
        <p:txBody>
          <a:bodyPr/>
          <a:lstStyle/>
          <a:p>
            <a:fld id="{3A94E69C-C28A-4BE6-BE89-71D8FB2035FD}" type="slidenum">
              <a:rPr lang="en-US" smtClean="0"/>
              <a:pPr/>
              <a:t>14</a:t>
            </a:fld>
            <a:endParaRPr lang="en-US" dirty="0"/>
          </a:p>
        </p:txBody>
      </p:sp>
    </p:spTree>
    <p:extLst>
      <p:ext uri="{BB962C8B-B14F-4D97-AF65-F5344CB8AC3E}">
        <p14:creationId xmlns:p14="http://schemas.microsoft.com/office/powerpoint/2010/main" val="4181127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94E69C-C28A-4BE6-BE89-71D8FB2035FD}" type="slidenum">
              <a:rPr lang="en-US" smtClean="0"/>
              <a:pPr/>
              <a:t>15</a:t>
            </a:fld>
            <a:endParaRPr lang="en-US" dirty="0"/>
          </a:p>
        </p:txBody>
      </p:sp>
    </p:spTree>
    <p:extLst>
      <p:ext uri="{BB962C8B-B14F-4D97-AF65-F5344CB8AC3E}">
        <p14:creationId xmlns:p14="http://schemas.microsoft.com/office/powerpoint/2010/main" val="1226938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4538"/>
            <a:ext cx="6616700"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cs typeface="Arial" charset="0"/>
              </a:rPr>
              <a:t>A connection must be provided to an auxiliary voltage (110... 240Vac) for the supply of the motor operators MOE</a:t>
            </a:r>
          </a:p>
        </p:txBody>
      </p:sp>
      <p:sp>
        <p:nvSpPr>
          <p:cNvPr id="4" name="Slide Number Placeholder 3"/>
          <p:cNvSpPr>
            <a:spLocks noGrp="1"/>
          </p:cNvSpPr>
          <p:nvPr>
            <p:ph type="sldNum" sz="quarter" idx="10"/>
          </p:nvPr>
        </p:nvSpPr>
        <p:spPr/>
        <p:txBody>
          <a:bodyPr/>
          <a:lstStyle/>
          <a:p>
            <a:fld id="{3A94E69C-C28A-4BE6-BE89-71D8FB2035FD}" type="slidenum">
              <a:rPr lang="en-US" smtClean="0"/>
              <a:pPr/>
              <a:t>16</a:t>
            </a:fld>
            <a:endParaRPr lang="en-US" dirty="0"/>
          </a:p>
        </p:txBody>
      </p:sp>
    </p:spTree>
    <p:extLst>
      <p:ext uri="{BB962C8B-B14F-4D97-AF65-F5344CB8AC3E}">
        <p14:creationId xmlns:p14="http://schemas.microsoft.com/office/powerpoint/2010/main" val="4271450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4538"/>
            <a:ext cx="6616700" cy="3722687"/>
          </a:xfrm>
        </p:spPr>
      </p:sp>
      <p:sp>
        <p:nvSpPr>
          <p:cNvPr id="3" name="Notes Placeholder 2"/>
          <p:cNvSpPr>
            <a:spLocks noGrp="1"/>
          </p:cNvSpPr>
          <p:nvPr>
            <p:ph type="body" idx="1"/>
          </p:nvPr>
        </p:nvSpPr>
        <p:spPr/>
        <p:txBody>
          <a:bodyPr/>
          <a:lstStyle/>
          <a:p>
            <a:r>
              <a:rPr lang="en-US" dirty="0" smtClean="0">
                <a:latin typeface="Arial" charset="0"/>
                <a:cs typeface="Arial" charset="0"/>
              </a:rPr>
              <a:t>The maximum total power absorption of about 1000 kW has been detected. Therefore, in order to reduce the maximum contractual power greed upon with the DSO, through </a:t>
            </a:r>
            <a:r>
              <a:rPr lang="en-US" i="1" dirty="0" smtClean="0">
                <a:latin typeface="Arial" charset="0"/>
                <a:cs typeface="Arial" charset="0"/>
              </a:rPr>
              <a:t>Ekip Power Controller </a:t>
            </a:r>
            <a:r>
              <a:rPr lang="en-US" dirty="0" smtClean="0">
                <a:latin typeface="Arial" charset="0"/>
                <a:cs typeface="Arial" charset="0"/>
              </a:rPr>
              <a:t>function the aim is to decrease the maximum power absorption at 800 kW. Then, it is the task of </a:t>
            </a:r>
            <a:r>
              <a:rPr lang="en-US" i="1" dirty="0" smtClean="0">
                <a:latin typeface="Arial" charset="0"/>
                <a:cs typeface="Arial" charset="0"/>
              </a:rPr>
              <a:t>Ekip Power Controller </a:t>
            </a:r>
            <a:r>
              <a:rPr lang="en-US" dirty="0" smtClean="0">
                <a:latin typeface="Arial" charset="0"/>
                <a:cs typeface="Arial" charset="0"/>
              </a:rPr>
              <a:t>function of SACE Emax 2 to disconnect/reconnect the defined loads (inside the orange circles) in order not to exceed the contractual power.</a:t>
            </a:r>
            <a:endParaRPr lang="it-IT" dirty="0" smtClean="0">
              <a:latin typeface="Arial" charset="0"/>
              <a:cs typeface="Arial" charset="0"/>
            </a:endParaRPr>
          </a:p>
          <a:p>
            <a:endParaRPr lang="it-IT" dirty="0" smtClean="0">
              <a:latin typeface="Arial" charset="0"/>
              <a:cs typeface="Arial" charset="0"/>
            </a:endParaRPr>
          </a:p>
          <a:p>
            <a:r>
              <a:rPr lang="en-US" dirty="0" smtClean="0">
                <a:latin typeface="Arial" charset="0"/>
                <a:cs typeface="Arial" charset="0"/>
              </a:rPr>
              <a:t>The office building is supplied by 2 MV/lv transformers. The HVAC and water pumps can be managed by Ekip Power Controller. In particular, the pumps, by means of open/closed contactors, which are installed on the power circuit of the corresponding asynchronous motors. </a:t>
            </a:r>
          </a:p>
          <a:p>
            <a:endParaRPr lang="en-US" dirty="0" smtClean="0">
              <a:latin typeface="Arial" charset="0"/>
              <a:cs typeface="Arial" charset="0"/>
            </a:endParaRPr>
          </a:p>
          <a:p>
            <a:r>
              <a:rPr lang="en-US" dirty="0" smtClean="0">
                <a:latin typeface="Arial" charset="0"/>
                <a:cs typeface="Arial" charset="0"/>
              </a:rPr>
              <a:t>The PV plant is a “priority load”; in fact, it is a renewable energy source connected to the Utility and it cannot be disconnected in order not to reduce the feed-in tariff obtained through the energy produced</a:t>
            </a:r>
            <a:r>
              <a:rPr lang="en-US" b="1" dirty="0" smtClean="0">
                <a:latin typeface="Arial" charset="0"/>
                <a:cs typeface="Arial" charset="0"/>
              </a:rPr>
              <a:t>.</a:t>
            </a:r>
          </a:p>
          <a:p>
            <a:endParaRPr lang="it-IT" dirty="0" smtClean="0">
              <a:latin typeface="Arial" charset="0"/>
              <a:cs typeface="Arial" charset="0"/>
            </a:endParaRPr>
          </a:p>
          <a:p>
            <a:r>
              <a:rPr lang="it-IT" dirty="0" smtClean="0">
                <a:latin typeface="Arial" charset="0"/>
                <a:cs typeface="Arial" charset="0"/>
              </a:rPr>
              <a:t>A</a:t>
            </a:r>
            <a:r>
              <a:rPr lang="en-US" dirty="0" smtClean="0">
                <a:latin typeface="Arial" charset="0"/>
                <a:cs typeface="Arial" charset="0"/>
              </a:rPr>
              <a:t> power factor correction plant is installed to keep the monthly average power factor equal to or higher than 0.9.</a:t>
            </a:r>
          </a:p>
        </p:txBody>
      </p:sp>
      <p:sp>
        <p:nvSpPr>
          <p:cNvPr id="4" name="Slide Number Placeholder 3"/>
          <p:cNvSpPr>
            <a:spLocks noGrp="1"/>
          </p:cNvSpPr>
          <p:nvPr>
            <p:ph type="sldNum" sz="quarter" idx="10"/>
          </p:nvPr>
        </p:nvSpPr>
        <p:spPr/>
        <p:txBody>
          <a:bodyPr/>
          <a:lstStyle/>
          <a:p>
            <a:fld id="{3A94E69C-C28A-4BE6-BE89-71D8FB2035FD}" type="slidenum">
              <a:rPr lang="en-US" smtClean="0"/>
              <a:pPr/>
              <a:t>17</a:t>
            </a:fld>
            <a:endParaRPr lang="en-US" dirty="0"/>
          </a:p>
        </p:txBody>
      </p:sp>
    </p:spTree>
    <p:extLst>
      <p:ext uri="{BB962C8B-B14F-4D97-AF65-F5344CB8AC3E}">
        <p14:creationId xmlns:p14="http://schemas.microsoft.com/office/powerpoint/2010/main" val="3049357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4538"/>
            <a:ext cx="6616700" cy="3722687"/>
          </a:xfrm>
        </p:spPr>
      </p:sp>
      <p:sp>
        <p:nvSpPr>
          <p:cNvPr id="3" name="Notes Placeholder 2"/>
          <p:cNvSpPr>
            <a:spLocks noGrp="1"/>
          </p:cNvSpPr>
          <p:nvPr>
            <p:ph type="body" idx="1"/>
          </p:nvPr>
        </p:nvSpPr>
        <p:spPr/>
        <p:txBody>
          <a:bodyPr/>
          <a:lstStyle/>
          <a:p>
            <a:r>
              <a:rPr lang="en-US" dirty="0" smtClean="0">
                <a:latin typeface="Arial" charset="0"/>
                <a:cs typeface="Arial" charset="0"/>
              </a:rPr>
              <a:t>The selected loads could be disconnected for some minutes and therefore managed by </a:t>
            </a:r>
            <a:r>
              <a:rPr lang="en-US" i="1" dirty="0" smtClean="0">
                <a:latin typeface="Arial" charset="0"/>
                <a:cs typeface="Arial" charset="0"/>
              </a:rPr>
              <a:t>Ekip Power Controller </a:t>
            </a:r>
            <a:r>
              <a:rPr lang="en-US" dirty="0" smtClean="0">
                <a:latin typeface="Arial" charset="0"/>
                <a:cs typeface="Arial" charset="0"/>
              </a:rPr>
              <a:t>according to the priority list defined by the User</a:t>
            </a:r>
          </a:p>
        </p:txBody>
      </p:sp>
      <p:sp>
        <p:nvSpPr>
          <p:cNvPr id="4" name="Slide Number Placeholder 3"/>
          <p:cNvSpPr>
            <a:spLocks noGrp="1"/>
          </p:cNvSpPr>
          <p:nvPr>
            <p:ph type="sldNum" sz="quarter" idx="10"/>
          </p:nvPr>
        </p:nvSpPr>
        <p:spPr/>
        <p:txBody>
          <a:bodyPr/>
          <a:lstStyle/>
          <a:p>
            <a:fld id="{3A94E69C-C28A-4BE6-BE89-71D8FB2035FD}" type="slidenum">
              <a:rPr lang="en-US" smtClean="0"/>
              <a:pPr/>
              <a:t>18</a:t>
            </a:fld>
            <a:endParaRPr lang="en-US" dirty="0"/>
          </a:p>
        </p:txBody>
      </p:sp>
    </p:spTree>
    <p:extLst>
      <p:ext uri="{BB962C8B-B14F-4D97-AF65-F5344CB8AC3E}">
        <p14:creationId xmlns:p14="http://schemas.microsoft.com/office/powerpoint/2010/main" val="259162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4538"/>
            <a:ext cx="6616700" cy="3722687"/>
          </a:xfrm>
        </p:spPr>
      </p:sp>
      <p:sp>
        <p:nvSpPr>
          <p:cNvPr id="3" name="Notes Placeholder 2"/>
          <p:cNvSpPr>
            <a:spLocks noGrp="1"/>
          </p:cNvSpPr>
          <p:nvPr>
            <p:ph type="body" idx="1"/>
          </p:nvPr>
        </p:nvSpPr>
        <p:spPr/>
        <p:txBody>
          <a:bodyPr/>
          <a:lstStyle/>
          <a:p>
            <a:r>
              <a:rPr lang="en-US" dirty="0" smtClean="0">
                <a:latin typeface="Arial" charset="0"/>
                <a:cs typeface="Arial" charset="0"/>
              </a:rPr>
              <a:t>As for the second circuit-breaker, it will be enough to connect it to Ekip Link and to mount Ekip Supply and Ekip Measuring modules, whereas on the first circuit-breaker equipped with </a:t>
            </a:r>
            <a:r>
              <a:rPr lang="en-US" i="1" dirty="0" smtClean="0">
                <a:latin typeface="Arial" charset="0"/>
                <a:cs typeface="Arial" charset="0"/>
              </a:rPr>
              <a:t>Ekip Power Controller </a:t>
            </a:r>
            <a:r>
              <a:rPr lang="en-US" dirty="0" smtClean="0">
                <a:latin typeface="Arial" charset="0"/>
                <a:cs typeface="Arial" charset="0"/>
              </a:rPr>
              <a:t>it will be enough to add the IP address of the second circuit-breaker in Ekip Connect so that it is possible to read the quota of the absorbed energy passing through it.</a:t>
            </a:r>
          </a:p>
          <a:p>
            <a:endParaRPr lang="en-US" dirty="0" smtClean="0">
              <a:latin typeface="Arial" charset="0"/>
              <a:cs typeface="Arial" charset="0"/>
            </a:endParaRPr>
          </a:p>
          <a:p>
            <a:r>
              <a:rPr lang="en-US" dirty="0" smtClean="0">
                <a:latin typeface="Arial" charset="0"/>
                <a:cs typeface="Arial" charset="0"/>
              </a:rPr>
              <a:t>In particular, if the two transformers operate in an alternate way, when the second transformer is put into service, the first circuit-breaker carries out the analysis of the energy which has been absorbed by the plant and which, in this case, flows exclusively through the second circuit-breaker.</a:t>
            </a:r>
          </a:p>
          <a:p>
            <a:endParaRPr lang="en-US" dirty="0" smtClean="0">
              <a:latin typeface="Arial" charset="0"/>
              <a:cs typeface="Arial" charset="0"/>
            </a:endParaRPr>
          </a:p>
          <a:p>
            <a:r>
              <a:rPr lang="en-US" dirty="0" smtClean="0">
                <a:latin typeface="Arial" charset="0"/>
                <a:cs typeface="Arial" charset="0"/>
              </a:rPr>
              <a:t>1 digital input for clock tick synchronization with the smart meter of the DSO (optional)</a:t>
            </a:r>
          </a:p>
          <a:p>
            <a:endParaRPr lang="en-US" dirty="0" smtClean="0">
              <a:latin typeface="Arial" charset="0"/>
              <a:cs typeface="Arial" charset="0"/>
            </a:endParaRPr>
          </a:p>
          <a:p>
            <a:r>
              <a:rPr lang="en-US" dirty="0" smtClean="0">
                <a:latin typeface="Arial" charset="0"/>
                <a:cs typeface="Arial" charset="0"/>
              </a:rPr>
              <a:t>Customers must guarantee the presence of an Ethernet Switch with a number of outputs depending on the number of circuit-breakers/switch-disconnectors to be controlled.</a:t>
            </a:r>
          </a:p>
        </p:txBody>
      </p:sp>
      <p:sp>
        <p:nvSpPr>
          <p:cNvPr id="4" name="Slide Number Placeholder 3"/>
          <p:cNvSpPr>
            <a:spLocks noGrp="1"/>
          </p:cNvSpPr>
          <p:nvPr>
            <p:ph type="sldNum" sz="quarter" idx="10"/>
          </p:nvPr>
        </p:nvSpPr>
        <p:spPr/>
        <p:txBody>
          <a:bodyPr/>
          <a:lstStyle/>
          <a:p>
            <a:fld id="{3A94E69C-C28A-4BE6-BE89-71D8FB2035FD}" type="slidenum">
              <a:rPr lang="en-US" smtClean="0"/>
              <a:pPr/>
              <a:t>19</a:t>
            </a:fld>
            <a:endParaRPr lang="en-US" dirty="0"/>
          </a:p>
        </p:txBody>
      </p:sp>
    </p:spTree>
    <p:extLst>
      <p:ext uri="{BB962C8B-B14F-4D97-AF65-F5344CB8AC3E}">
        <p14:creationId xmlns:p14="http://schemas.microsoft.com/office/powerpoint/2010/main" val="3663899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94E69C-C28A-4BE6-BE89-71D8FB2035FD}" type="slidenum">
              <a:rPr lang="en-US" smtClean="0"/>
              <a:pPr/>
              <a:t>2</a:t>
            </a:fld>
            <a:endParaRPr lang="en-US" dirty="0"/>
          </a:p>
        </p:txBody>
      </p:sp>
    </p:spTree>
    <p:extLst>
      <p:ext uri="{BB962C8B-B14F-4D97-AF65-F5344CB8AC3E}">
        <p14:creationId xmlns:p14="http://schemas.microsoft.com/office/powerpoint/2010/main" val="1875104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94E69C-C28A-4BE6-BE89-71D8FB2035FD}" type="slidenum">
              <a:rPr lang="en-US" smtClean="0"/>
              <a:pPr/>
              <a:t>20</a:t>
            </a:fld>
            <a:endParaRPr lang="en-US" dirty="0"/>
          </a:p>
        </p:txBody>
      </p:sp>
    </p:spTree>
    <p:extLst>
      <p:ext uri="{BB962C8B-B14F-4D97-AF65-F5344CB8AC3E}">
        <p14:creationId xmlns:p14="http://schemas.microsoft.com/office/powerpoint/2010/main" val="3660883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4538"/>
            <a:ext cx="6616700"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cs typeface="Arial" charset="0"/>
              </a:rPr>
              <a:t>A connection must be provided to an auxiliary voltage (110... 240Vac) for the supply of the motor operators MOE</a:t>
            </a:r>
          </a:p>
        </p:txBody>
      </p:sp>
      <p:sp>
        <p:nvSpPr>
          <p:cNvPr id="4" name="Slide Number Placeholder 3"/>
          <p:cNvSpPr>
            <a:spLocks noGrp="1"/>
          </p:cNvSpPr>
          <p:nvPr>
            <p:ph type="sldNum" sz="quarter" idx="10"/>
          </p:nvPr>
        </p:nvSpPr>
        <p:spPr/>
        <p:txBody>
          <a:bodyPr/>
          <a:lstStyle/>
          <a:p>
            <a:fld id="{3A94E69C-C28A-4BE6-BE89-71D8FB2035FD}" type="slidenum">
              <a:rPr lang="en-US" smtClean="0"/>
              <a:pPr/>
              <a:t>21</a:t>
            </a:fld>
            <a:endParaRPr lang="en-US" dirty="0"/>
          </a:p>
        </p:txBody>
      </p:sp>
    </p:spTree>
    <p:extLst>
      <p:ext uri="{BB962C8B-B14F-4D97-AF65-F5344CB8AC3E}">
        <p14:creationId xmlns:p14="http://schemas.microsoft.com/office/powerpoint/2010/main" val="3672111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4538"/>
            <a:ext cx="6616700" cy="3722687"/>
          </a:xfrm>
        </p:spPr>
      </p:sp>
      <p:sp>
        <p:nvSpPr>
          <p:cNvPr id="3" name="Notes Placeholder 2"/>
          <p:cNvSpPr>
            <a:spLocks noGrp="1"/>
          </p:cNvSpPr>
          <p:nvPr>
            <p:ph type="body" idx="1"/>
          </p:nvPr>
        </p:nvSpPr>
        <p:spPr/>
        <p:txBody>
          <a:bodyPr/>
          <a:lstStyle/>
          <a:p>
            <a:pPr marL="228600" indent="-228600" eaLnBrk="1" hangingPunct="1">
              <a:buFontTx/>
              <a:buAutoNum type="arabicPeriod"/>
              <a:defRPr/>
            </a:pPr>
            <a:r>
              <a:rPr lang="en-US" i="1" dirty="0" smtClean="0">
                <a:latin typeface="Arial" charset="0"/>
                <a:cs typeface="Arial" charset="0"/>
              </a:rPr>
              <a:t>Measure</a:t>
            </a:r>
            <a:r>
              <a:rPr lang="en-US" dirty="0" smtClean="0">
                <a:latin typeface="Arial" charset="0"/>
                <a:cs typeface="Arial" charset="0"/>
              </a:rPr>
              <a:t>: this value is integrated to obtain the total energy. When each reference time interval has elapsed, the energy is set to zero. In such way, the evaluation modulus of the algorithm has always at its disposal the value of the energy measured in the current interval of time at its disposal.</a:t>
            </a:r>
          </a:p>
          <a:p>
            <a:pPr marL="228600" indent="-228600" eaLnBrk="1" hangingPunct="1">
              <a:buFontTx/>
              <a:buAutoNum type="arabicPeriod"/>
              <a:defRPr/>
            </a:pPr>
            <a:endParaRPr lang="en-US" dirty="0" smtClean="0">
              <a:latin typeface="Arial" charset="0"/>
              <a:cs typeface="Arial" charset="0"/>
            </a:endParaRPr>
          </a:p>
          <a:p>
            <a:pPr eaLnBrk="1" hangingPunct="1">
              <a:defRPr/>
            </a:pPr>
            <a:r>
              <a:rPr lang="en-US" dirty="0" smtClean="0">
                <a:latin typeface="Arial" charset="0"/>
                <a:cs typeface="Arial" charset="0"/>
              </a:rPr>
              <a:t>2. </a:t>
            </a:r>
            <a:r>
              <a:rPr lang="en-US" i="1" dirty="0" smtClean="0">
                <a:latin typeface="Arial" charset="0"/>
                <a:cs typeface="Arial" charset="0"/>
              </a:rPr>
              <a:t>Synchronization</a:t>
            </a:r>
            <a:r>
              <a:rPr lang="en-US" dirty="0" smtClean="0">
                <a:latin typeface="Arial" charset="0"/>
                <a:cs typeface="Arial" charset="0"/>
              </a:rPr>
              <a:t>: on the base of the clock inside the trip unit, the algorithm defines the time intervals in which the average power demand is measured (a typical value in is 15 minutes) . During each reference period, at regular intervals (e.g. every minute), it starts the evaluation module. As an option, it can be synchronized by an external signal given by the smart meter of the DSO distribution system operator.</a:t>
            </a:r>
          </a:p>
          <a:p>
            <a:pPr eaLnBrk="1" hangingPunct="1">
              <a:defRPr/>
            </a:pPr>
            <a:endParaRPr lang="en-US" dirty="0" smtClean="0">
              <a:latin typeface="Arial" charset="0"/>
              <a:cs typeface="Arial" charset="0"/>
            </a:endParaRPr>
          </a:p>
          <a:p>
            <a:pPr eaLnBrk="1" hangingPunct="1">
              <a:defRPr/>
            </a:pPr>
            <a:r>
              <a:rPr lang="en-US" dirty="0" smtClean="0">
                <a:latin typeface="Arial" charset="0"/>
                <a:cs typeface="Arial" charset="0"/>
              </a:rPr>
              <a:t>3. </a:t>
            </a:r>
            <a:r>
              <a:rPr lang="en-US" i="1" dirty="0" smtClean="0">
                <a:latin typeface="Arial" charset="0"/>
                <a:cs typeface="Arial" charset="0"/>
              </a:rPr>
              <a:t>Evaluation</a:t>
            </a:r>
            <a:r>
              <a:rPr lang="en-US" dirty="0" smtClean="0">
                <a:latin typeface="Arial" charset="0"/>
                <a:cs typeface="Arial" charset="0"/>
              </a:rPr>
              <a:t>: based on the energy measured and on the time elapsed from the beginning of the reference period, one of the three following results is generated:</a:t>
            </a:r>
          </a:p>
          <a:p>
            <a:pPr eaLnBrk="1" hangingPunct="1">
              <a:defRPr/>
            </a:pPr>
            <a:r>
              <a:rPr lang="en-US" dirty="0" smtClean="0">
                <a:latin typeface="Arial" charset="0"/>
                <a:cs typeface="Arial" charset="0"/>
              </a:rPr>
              <a:t>- if the absorbed energy is within the limits, the decision is to keep the existing load configuration (number of connected loads)</a:t>
            </a:r>
          </a:p>
          <a:p>
            <a:pPr eaLnBrk="1" hangingPunct="1">
              <a:defRPr/>
            </a:pPr>
            <a:r>
              <a:rPr lang="en-US" dirty="0" smtClean="0">
                <a:latin typeface="Arial" charset="0"/>
                <a:cs typeface="Arial" charset="0"/>
              </a:rPr>
              <a:t>- if the absorbed energy is too much, the decision is to decrease the existing load configuration</a:t>
            </a:r>
          </a:p>
          <a:p>
            <a:pPr marL="171450" indent="-171450" eaLnBrk="1" hangingPunct="1">
              <a:buFontTx/>
              <a:buChar char="-"/>
              <a:defRPr/>
            </a:pPr>
            <a:r>
              <a:rPr lang="en-US" dirty="0" smtClean="0">
                <a:latin typeface="Arial" charset="0"/>
                <a:cs typeface="Arial" charset="0"/>
              </a:rPr>
              <a:t>if the absorbed energy is remarkably lower, the decision is to increase the existing load configuration.</a:t>
            </a:r>
          </a:p>
          <a:p>
            <a:pPr marL="171450" indent="-171450" eaLnBrk="1" hangingPunct="1">
              <a:buFontTx/>
              <a:buChar char="-"/>
              <a:defRPr/>
            </a:pPr>
            <a:endParaRPr lang="en-US" dirty="0" smtClean="0">
              <a:latin typeface="Arial" charset="0"/>
              <a:cs typeface="Arial" charset="0"/>
            </a:endParaRPr>
          </a:p>
          <a:p>
            <a:pPr eaLnBrk="1" hangingPunct="1">
              <a:defRPr/>
            </a:pPr>
            <a:r>
              <a:rPr lang="en-US" dirty="0" smtClean="0">
                <a:latin typeface="Arial" charset="0"/>
                <a:cs typeface="Arial" charset="0"/>
              </a:rPr>
              <a:t>4. </a:t>
            </a:r>
            <a:r>
              <a:rPr lang="en-US" i="1" dirty="0" smtClean="0">
                <a:latin typeface="Arial" charset="0"/>
                <a:cs typeface="Arial" charset="0"/>
              </a:rPr>
              <a:t>Load management</a:t>
            </a:r>
            <a:r>
              <a:rPr lang="en-US" dirty="0" smtClean="0">
                <a:latin typeface="Arial" charset="0"/>
                <a:cs typeface="Arial" charset="0"/>
              </a:rPr>
              <a:t>: </a:t>
            </a:r>
          </a:p>
          <a:p>
            <a:pPr eaLnBrk="1" hangingPunct="1">
              <a:defRPr/>
            </a:pPr>
            <a:r>
              <a:rPr lang="en-US" dirty="0" smtClean="0">
                <a:latin typeface="Arial" charset="0"/>
                <a:cs typeface="Arial" charset="0"/>
              </a:rPr>
              <a:t>- </a:t>
            </a:r>
            <a:r>
              <a:rPr lang="en-US" i="1" dirty="0" smtClean="0">
                <a:latin typeface="Arial" charset="0"/>
                <a:cs typeface="Arial" charset="0"/>
              </a:rPr>
              <a:t>priority </a:t>
            </a:r>
            <a:r>
              <a:rPr lang="en-US" dirty="0" smtClean="0">
                <a:latin typeface="Arial" charset="0"/>
                <a:cs typeface="Arial" charset="0"/>
              </a:rPr>
              <a:t>– if it is necessary to disconnect a load, and when more than one load can be chosen for this operation, the indication and the order given by the User in the list of the controllable loads is followed: the load at the first place of the list is typically the least important for the application or that for which a temporary period of disconnection can be accepted. The load at the second place is that which immediately follows for importance and so on. On the contrary, when a load must be reconnected, the algorithm follows the set list in the reverse order (starting from the last load in the list), that is starting with the reconnection of the load with the utmost priority for the plant. The algorithm complies with the priority order set by the User, in compliance with the respect times mentioned below and with the opening of a circuit-breaker due to tripping of the relevant trip unit or due to the voluntary manual operation of the User himself;</a:t>
            </a:r>
          </a:p>
          <a:p>
            <a:pPr eaLnBrk="1" hangingPunct="1">
              <a:defRPr/>
            </a:pPr>
            <a:r>
              <a:rPr lang="en-US" dirty="0" smtClean="0">
                <a:latin typeface="Arial" charset="0"/>
                <a:cs typeface="Arial" charset="0"/>
              </a:rPr>
              <a:t>- </a:t>
            </a:r>
            <a:r>
              <a:rPr lang="en-US" i="1" dirty="0" smtClean="0">
                <a:latin typeface="Arial" charset="0"/>
                <a:cs typeface="Arial" charset="0"/>
              </a:rPr>
              <a:t>respect times </a:t>
            </a:r>
            <a:r>
              <a:rPr lang="en-US" dirty="0" smtClean="0">
                <a:latin typeface="Arial" charset="0"/>
                <a:cs typeface="Arial" charset="0"/>
              </a:rPr>
              <a:t>– every load may have minimum times in which it must remain connected (or disconnected) to avoid damage. Therefore, at the moment of choosing the load to be connected or disconnected, the algorithm takes into consideration only the loads which have not been just switched by jumping to the following one of the list if that is the case;</a:t>
            </a:r>
          </a:p>
          <a:p>
            <a:pPr eaLnBrk="1" hangingPunct="1">
              <a:defRPr/>
            </a:pPr>
            <a:r>
              <a:rPr lang="en-US" dirty="0" smtClean="0">
                <a:latin typeface="Arial" charset="0"/>
                <a:cs typeface="Arial" charset="0"/>
              </a:rPr>
              <a:t>- </a:t>
            </a:r>
            <a:r>
              <a:rPr lang="en-US" i="1" dirty="0" smtClean="0">
                <a:latin typeface="Arial" charset="0"/>
                <a:cs typeface="Arial" charset="0"/>
              </a:rPr>
              <a:t>reordering </a:t>
            </a:r>
            <a:r>
              <a:rPr lang="en-US" dirty="0" smtClean="0">
                <a:latin typeface="Arial" charset="0"/>
                <a:cs typeface="Arial" charset="0"/>
              </a:rPr>
              <a:t>– when a load becomes available again because its respect time is over, it is connected or disconnected according to its position in the list.</a:t>
            </a:r>
          </a:p>
        </p:txBody>
      </p:sp>
      <p:sp>
        <p:nvSpPr>
          <p:cNvPr id="4" name="Slide Number Placeholder 3"/>
          <p:cNvSpPr>
            <a:spLocks noGrp="1"/>
          </p:cNvSpPr>
          <p:nvPr>
            <p:ph type="sldNum" sz="quarter" idx="10"/>
          </p:nvPr>
        </p:nvSpPr>
        <p:spPr/>
        <p:txBody>
          <a:bodyPr/>
          <a:lstStyle/>
          <a:p>
            <a:fld id="{3A94E69C-C28A-4BE6-BE89-71D8FB2035FD}" type="slidenum">
              <a:rPr lang="en-US" smtClean="0"/>
              <a:pPr/>
              <a:t>22</a:t>
            </a:fld>
            <a:endParaRPr lang="en-US" dirty="0"/>
          </a:p>
        </p:txBody>
      </p:sp>
    </p:spTree>
    <p:extLst>
      <p:ext uri="{BB962C8B-B14F-4D97-AF65-F5344CB8AC3E}">
        <p14:creationId xmlns:p14="http://schemas.microsoft.com/office/powerpoint/2010/main" val="37584981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4538"/>
            <a:ext cx="6616700" cy="3722687"/>
          </a:xfrm>
        </p:spPr>
      </p:sp>
      <p:sp>
        <p:nvSpPr>
          <p:cNvPr id="3" name="Notes Placeholder 2"/>
          <p:cNvSpPr>
            <a:spLocks noGrp="1"/>
          </p:cNvSpPr>
          <p:nvPr>
            <p:ph type="body" idx="1"/>
          </p:nvPr>
        </p:nvSpPr>
        <p:spPr/>
        <p:txBody>
          <a:bodyPr/>
          <a:lstStyle/>
          <a:p>
            <a:pPr eaLnBrk="1" hangingPunct="1">
              <a:buFontTx/>
              <a:buChar char="•"/>
            </a:pPr>
            <a:r>
              <a:rPr lang="en-US" i="1" dirty="0" smtClean="0">
                <a:latin typeface="Arial" charset="0"/>
                <a:cs typeface="Arial" charset="0"/>
              </a:rPr>
              <a:t>Tripping of protection trip units </a:t>
            </a:r>
            <a:r>
              <a:rPr lang="en-US" dirty="0" smtClean="0">
                <a:latin typeface="Arial" charset="0"/>
                <a:cs typeface="Arial" charset="0"/>
              </a:rPr>
              <a:t>- if one of the controlled circuit-breakers opens due to protection tripping, for safety reasons (in particular not to reclose on a short-circuit) it cannot be managed anymore and consequently the algorithm considers it as "not available" for control, until the operator has restored it manually and made it available again. More specifically, if a controlled circuit-breaker is tripped due to the overcurrent release, the algorithm, after three attempts to command opening, gives an alarm signal and temporarily excludes that circuit-breaker from the priority list as long as the trip state has been reset: the reset operation can be carried out through local manual command from display or through Ekip Connect from remote</a:t>
            </a:r>
          </a:p>
          <a:p>
            <a:pPr eaLnBrk="1" hangingPunct="1">
              <a:buFontTx/>
              <a:buChar char="•"/>
            </a:pPr>
            <a:endParaRPr lang="en-US" dirty="0" smtClean="0">
              <a:latin typeface="Arial" charset="0"/>
              <a:cs typeface="Arial" charset="0"/>
            </a:endParaRPr>
          </a:p>
          <a:p>
            <a:pPr eaLnBrk="1" hangingPunct="1">
              <a:buFontTx/>
              <a:buChar char="•"/>
            </a:pPr>
            <a:r>
              <a:rPr lang="en-US" i="1" dirty="0" smtClean="0">
                <a:latin typeface="Arial" charset="0"/>
                <a:cs typeface="Arial" charset="0"/>
              </a:rPr>
              <a:t> Manual operation </a:t>
            </a:r>
            <a:r>
              <a:rPr lang="en-US" dirty="0" smtClean="0">
                <a:latin typeface="Arial" charset="0"/>
                <a:cs typeface="Arial" charset="0"/>
              </a:rPr>
              <a:t>– the loads are considered “not available” also when the operator acts manually on the relevant circuit-breakers. Such loads will remain in that condition until reactivation is commanded by the operator</a:t>
            </a:r>
          </a:p>
          <a:p>
            <a:pPr eaLnBrk="1" hangingPunct="1"/>
            <a:endParaRPr lang="en-US" dirty="0" smtClean="0">
              <a:latin typeface="Arial" charset="0"/>
              <a:cs typeface="Arial" charset="0"/>
            </a:endParaRPr>
          </a:p>
          <a:p>
            <a:r>
              <a:rPr lang="en-US" dirty="0" smtClean="0">
                <a:latin typeface="Arial" charset="0"/>
                <a:cs typeface="Arial" charset="0"/>
              </a:rPr>
              <a:t>1. </a:t>
            </a:r>
            <a:r>
              <a:rPr lang="en-US" i="1" dirty="0" smtClean="0">
                <a:latin typeface="Arial" charset="0"/>
                <a:cs typeface="Arial" charset="0"/>
              </a:rPr>
              <a:t>wired control</a:t>
            </a:r>
            <a:r>
              <a:rPr lang="en-US" dirty="0" smtClean="0">
                <a:latin typeface="Arial" charset="0"/>
                <a:cs typeface="Arial" charset="0"/>
              </a:rPr>
              <a:t>, through shunt opening/closing releases (YO / YC) or motor operator and applicable to any circuit breaker (moulded, air or miniature circuit-breakers), switch-disconnector, contactor or through the control/start circuit</a:t>
            </a:r>
          </a:p>
          <a:p>
            <a:r>
              <a:rPr lang="en-US" dirty="0" smtClean="0">
                <a:latin typeface="Arial" charset="0"/>
                <a:cs typeface="Arial" charset="0"/>
              </a:rPr>
              <a:t>2. </a:t>
            </a:r>
            <a:r>
              <a:rPr lang="en-US" i="1" dirty="0" smtClean="0">
                <a:latin typeface="Arial" charset="0"/>
                <a:cs typeface="Arial" charset="0"/>
              </a:rPr>
              <a:t>Ekip Link control</a:t>
            </a:r>
            <a:r>
              <a:rPr lang="en-US" dirty="0" smtClean="0">
                <a:latin typeface="Arial" charset="0"/>
                <a:cs typeface="Arial" charset="0"/>
              </a:rPr>
              <a:t>, through Ethernet cable and applicable to any circuit-breaker or switch-disconnector of the new series SACE Emax 2 equipped with Ekip Link module.</a:t>
            </a:r>
          </a:p>
          <a:p>
            <a:endParaRPr lang="it-IT" dirty="0" smtClean="0">
              <a:latin typeface="Arial" charset="0"/>
              <a:cs typeface="Arial" charset="0"/>
            </a:endParaRPr>
          </a:p>
          <a:p>
            <a:r>
              <a:rPr lang="en-US" dirty="0" smtClean="0">
                <a:latin typeface="Arial" charset="0"/>
                <a:cs typeface="Arial" charset="0"/>
              </a:rPr>
              <a:t>A digital input can be optionally used by SACE Emax 2 for time synchronization with the smart meter of the DSO.</a:t>
            </a:r>
          </a:p>
        </p:txBody>
      </p:sp>
      <p:sp>
        <p:nvSpPr>
          <p:cNvPr id="4" name="Slide Number Placeholder 3"/>
          <p:cNvSpPr>
            <a:spLocks noGrp="1"/>
          </p:cNvSpPr>
          <p:nvPr>
            <p:ph type="sldNum" sz="quarter" idx="10"/>
          </p:nvPr>
        </p:nvSpPr>
        <p:spPr/>
        <p:txBody>
          <a:bodyPr/>
          <a:lstStyle/>
          <a:p>
            <a:fld id="{3A94E69C-C28A-4BE6-BE89-71D8FB2035FD}" type="slidenum">
              <a:rPr lang="en-US" smtClean="0"/>
              <a:pPr/>
              <a:t>23</a:t>
            </a:fld>
            <a:endParaRPr lang="en-US" dirty="0"/>
          </a:p>
        </p:txBody>
      </p:sp>
    </p:spTree>
    <p:extLst>
      <p:ext uri="{BB962C8B-B14F-4D97-AF65-F5344CB8AC3E}">
        <p14:creationId xmlns:p14="http://schemas.microsoft.com/office/powerpoint/2010/main" val="28298760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4538"/>
            <a:ext cx="6616700" cy="3722687"/>
          </a:xfrm>
        </p:spPr>
      </p:sp>
      <p:sp>
        <p:nvSpPr>
          <p:cNvPr id="3" name="Notes Placeholder 2"/>
          <p:cNvSpPr>
            <a:spLocks noGrp="1"/>
          </p:cNvSpPr>
          <p:nvPr>
            <p:ph type="body" idx="1"/>
          </p:nvPr>
        </p:nvSpPr>
        <p:spPr/>
        <p:txBody>
          <a:bodyPr/>
          <a:lstStyle/>
          <a:p>
            <a:pPr eaLnBrk="1" hangingPunct="1"/>
            <a:r>
              <a:rPr lang="en-US" dirty="0" smtClean="0">
                <a:latin typeface="Arial" charset="0"/>
                <a:cs typeface="Arial" charset="0"/>
              </a:rPr>
              <a:t>Supposing we have an electrical plant which consists of three big loads, one priority load (P3) and two non priority ones (P1 and P2). </a:t>
            </a:r>
          </a:p>
          <a:p>
            <a:pPr eaLnBrk="1" hangingPunct="1"/>
            <a:r>
              <a:rPr lang="en-US" dirty="0" smtClean="0">
                <a:latin typeface="Arial" charset="0"/>
                <a:cs typeface="Arial" charset="0"/>
              </a:rPr>
              <a:t>P1 and P2 can be managed through the </a:t>
            </a:r>
            <a:r>
              <a:rPr lang="en-US" i="1" dirty="0" smtClean="0">
                <a:latin typeface="Arial" charset="0"/>
                <a:cs typeface="Arial" charset="0"/>
              </a:rPr>
              <a:t>Ekip Power Controller </a:t>
            </a:r>
            <a:r>
              <a:rPr lang="en-US" dirty="0" smtClean="0">
                <a:latin typeface="Arial" charset="0"/>
                <a:cs typeface="Arial" charset="0"/>
              </a:rPr>
              <a:t>logic and the time interval of action of the algorithm is set by the User to 15 minutes.</a:t>
            </a:r>
          </a:p>
          <a:p>
            <a:pPr eaLnBrk="1" hangingPunct="1"/>
            <a:r>
              <a:rPr lang="en-US" dirty="0" smtClean="0">
                <a:latin typeface="Arial" charset="0"/>
                <a:cs typeface="Arial" charset="0"/>
              </a:rPr>
              <a:t>At the moment the synchronization signal is sent from the DSO meter, the three loads are all connected with a total power lower than the limit contractual power (Pc =1500 kW).</a:t>
            </a:r>
          </a:p>
          <a:p>
            <a:endParaRPr lang="en-US" dirty="0"/>
          </a:p>
        </p:txBody>
      </p:sp>
      <p:sp>
        <p:nvSpPr>
          <p:cNvPr id="4" name="Slide Number Placeholder 3"/>
          <p:cNvSpPr>
            <a:spLocks noGrp="1"/>
          </p:cNvSpPr>
          <p:nvPr>
            <p:ph type="sldNum" sz="quarter" idx="10"/>
          </p:nvPr>
        </p:nvSpPr>
        <p:spPr/>
        <p:txBody>
          <a:bodyPr/>
          <a:lstStyle/>
          <a:p>
            <a:fld id="{3A94E69C-C28A-4BE6-BE89-71D8FB2035FD}" type="slidenum">
              <a:rPr lang="en-US" smtClean="0"/>
              <a:pPr/>
              <a:t>24</a:t>
            </a:fld>
            <a:endParaRPr lang="en-US" dirty="0"/>
          </a:p>
        </p:txBody>
      </p:sp>
    </p:spTree>
    <p:extLst>
      <p:ext uri="{BB962C8B-B14F-4D97-AF65-F5344CB8AC3E}">
        <p14:creationId xmlns:p14="http://schemas.microsoft.com/office/powerpoint/2010/main" val="950386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4538"/>
            <a:ext cx="6616700" cy="3722687"/>
          </a:xfrm>
        </p:spPr>
      </p:sp>
      <p:sp>
        <p:nvSpPr>
          <p:cNvPr id="3" name="Notes Placeholder 2"/>
          <p:cNvSpPr>
            <a:spLocks noGrp="1"/>
          </p:cNvSpPr>
          <p:nvPr>
            <p:ph type="body" idx="1"/>
          </p:nvPr>
        </p:nvSpPr>
        <p:spPr/>
        <p:txBody>
          <a:bodyPr/>
          <a:lstStyle/>
          <a:p>
            <a:pPr eaLnBrk="1" hangingPunct="1"/>
            <a:r>
              <a:rPr lang="en-US" dirty="0" smtClean="0">
                <a:latin typeface="Arial" charset="0"/>
                <a:cs typeface="Arial" charset="0"/>
              </a:rPr>
              <a:t>At the instant</a:t>
            </a:r>
            <a:r>
              <a:rPr lang="en-US" b="1" dirty="0" smtClean="0">
                <a:latin typeface="Arial" charset="0"/>
                <a:cs typeface="Arial" charset="0"/>
              </a:rPr>
              <a:t> t1 </a:t>
            </a:r>
            <a:r>
              <a:rPr lang="en-US" dirty="0" smtClean="0">
                <a:latin typeface="Arial" charset="0"/>
                <a:cs typeface="Arial" charset="0"/>
              </a:rPr>
              <a:t>there is a peak of power absorption of load P3, but its duration does not make it exceeds the set limit for power demand in 15 minutes (Ea = Pc*0.4 [kWh]) according to the evaluation of </a:t>
            </a:r>
            <a:r>
              <a:rPr lang="en-US" i="1" dirty="0" smtClean="0">
                <a:latin typeface="Arial" charset="0"/>
                <a:cs typeface="Arial" charset="0"/>
              </a:rPr>
              <a:t>Ekip Power Controller </a:t>
            </a:r>
            <a:r>
              <a:rPr lang="en-US" dirty="0" smtClean="0">
                <a:latin typeface="Arial" charset="0"/>
                <a:cs typeface="Arial" charset="0"/>
              </a:rPr>
              <a:t>algorithm. As a consequence, none of the non-priority loads are disconnected.</a:t>
            </a:r>
          </a:p>
          <a:p>
            <a:pPr eaLnBrk="1" hangingPunct="1"/>
            <a:endParaRPr lang="en-US" dirty="0" smtClean="0">
              <a:latin typeface="Arial" charset="0"/>
              <a:cs typeface="Arial" charset="0"/>
            </a:endParaRPr>
          </a:p>
          <a:p>
            <a:pPr eaLnBrk="1" hangingPunct="1"/>
            <a:r>
              <a:rPr lang="en-US" dirty="0" smtClean="0">
                <a:latin typeface="Arial" charset="0"/>
                <a:cs typeface="Arial" charset="0"/>
              </a:rPr>
              <a:t>At the instant </a:t>
            </a:r>
            <a:r>
              <a:rPr lang="en-US" b="1" dirty="0" smtClean="0">
                <a:latin typeface="Arial" charset="0"/>
                <a:cs typeface="Arial" charset="0"/>
              </a:rPr>
              <a:t>t2</a:t>
            </a:r>
            <a:r>
              <a:rPr lang="en-US" dirty="0" smtClean="0">
                <a:latin typeface="Arial" charset="0"/>
                <a:cs typeface="Arial" charset="0"/>
              </a:rPr>
              <a:t> the power absorption of P3 increases so that the sum of the three power demands exceeds the contractual power and with such duration that the result of the algorithm forecast is a value exceeding the absorbable energy. As a consequence, </a:t>
            </a:r>
            <a:r>
              <a:rPr lang="en-US" i="1" dirty="0" smtClean="0">
                <a:latin typeface="Arial" charset="0"/>
                <a:cs typeface="Arial" charset="0"/>
              </a:rPr>
              <a:t>Ekip Power Controller </a:t>
            </a:r>
            <a:r>
              <a:rPr lang="en-US" dirty="0" smtClean="0">
                <a:latin typeface="Arial" charset="0"/>
                <a:cs typeface="Arial" charset="0"/>
              </a:rPr>
              <a:t>disconnects the load P1, which comes before P2 in the priority list for disconnection. The load P2 must stay disconnected for a minimum time t1min_off (i.e. up to the instant t4). This minimum time is necessary to avoid too frequent switching operations which can affect life of the switching devices and proper load operation.</a:t>
            </a:r>
          </a:p>
          <a:p>
            <a:pPr eaLnBrk="1" hangingPunct="1"/>
            <a:endParaRPr lang="en-US" dirty="0" smtClean="0">
              <a:latin typeface="Arial" charset="0"/>
              <a:cs typeface="Arial" charset="0"/>
            </a:endParaRPr>
          </a:p>
          <a:p>
            <a:pPr eaLnBrk="1" hangingPunct="1"/>
            <a:r>
              <a:rPr lang="en-US" dirty="0" smtClean="0">
                <a:latin typeface="Arial" charset="0"/>
                <a:cs typeface="Arial" charset="0"/>
              </a:rPr>
              <a:t>At </a:t>
            </a:r>
            <a:r>
              <a:rPr lang="en-US" b="1" dirty="0" smtClean="0">
                <a:latin typeface="Arial" charset="0"/>
                <a:cs typeface="Arial" charset="0"/>
              </a:rPr>
              <a:t>t3</a:t>
            </a:r>
            <a:r>
              <a:rPr lang="en-US" dirty="0" smtClean="0">
                <a:latin typeface="Arial" charset="0"/>
                <a:cs typeface="Arial" charset="0"/>
              </a:rPr>
              <a:t> the power absorption of P2 increases, but since the sum of P2 and P3 is lower than the contractual power Pc the algorithm does not intervene.</a:t>
            </a:r>
          </a:p>
          <a:p>
            <a:pPr eaLnBrk="1" hangingPunct="1"/>
            <a:endParaRPr lang="en-US" dirty="0" smtClean="0">
              <a:latin typeface="Arial" charset="0"/>
              <a:cs typeface="Arial" charset="0"/>
            </a:endParaRPr>
          </a:p>
          <a:p>
            <a:pPr eaLnBrk="1" hangingPunct="1"/>
            <a:r>
              <a:rPr lang="en-US" dirty="0" smtClean="0">
                <a:latin typeface="Arial" charset="0"/>
                <a:cs typeface="Arial" charset="0"/>
              </a:rPr>
              <a:t>At </a:t>
            </a:r>
            <a:r>
              <a:rPr lang="en-US" b="1" dirty="0" smtClean="0">
                <a:latin typeface="Arial" charset="0"/>
                <a:cs typeface="Arial" charset="0"/>
              </a:rPr>
              <a:t>t4</a:t>
            </a:r>
            <a:r>
              <a:rPr lang="en-US" dirty="0" smtClean="0">
                <a:latin typeface="Arial" charset="0"/>
                <a:cs typeface="Arial" charset="0"/>
              </a:rPr>
              <a:t> </a:t>
            </a:r>
            <a:r>
              <a:rPr lang="en-US" i="1" dirty="0" smtClean="0">
                <a:latin typeface="Arial" charset="0"/>
                <a:cs typeface="Arial" charset="0"/>
              </a:rPr>
              <a:t>Ekip Power Controller </a:t>
            </a:r>
            <a:r>
              <a:rPr lang="en-US" dirty="0" smtClean="0">
                <a:latin typeface="Arial" charset="0"/>
                <a:cs typeface="Arial" charset="0"/>
              </a:rPr>
              <a:t>consents to reclose P1, also because the load P3 has reduced the absorbed power and therefore the total absorption of the three loads is lower than Pc.</a:t>
            </a:r>
          </a:p>
          <a:p>
            <a:pPr eaLnBrk="1" hangingPunct="1"/>
            <a:r>
              <a:rPr lang="en-US" dirty="0" smtClean="0">
                <a:latin typeface="Arial" charset="0"/>
                <a:cs typeface="Arial" charset="0"/>
              </a:rPr>
              <a:t>At</a:t>
            </a:r>
            <a:r>
              <a:rPr lang="en-US" b="1" dirty="0" smtClean="0">
                <a:latin typeface="Arial" charset="0"/>
                <a:cs typeface="Arial" charset="0"/>
              </a:rPr>
              <a:t> t5 </a:t>
            </a:r>
            <a:r>
              <a:rPr lang="en-US" dirty="0" smtClean="0">
                <a:latin typeface="Arial" charset="0"/>
                <a:cs typeface="Arial" charset="0"/>
              </a:rPr>
              <a:t>there is a further increase in the power absorbed by P3 such that the sum of P3 and P2 is already higher than the contractual one and the duration is such that </a:t>
            </a:r>
            <a:r>
              <a:rPr lang="en-US" i="1" dirty="0" smtClean="0">
                <a:latin typeface="Arial" charset="0"/>
                <a:cs typeface="Arial" charset="0"/>
              </a:rPr>
              <a:t>Ekip Power Controller </a:t>
            </a:r>
            <a:r>
              <a:rPr lang="en-US" dirty="0" smtClean="0">
                <a:latin typeface="Arial" charset="0"/>
                <a:cs typeface="Arial" charset="0"/>
              </a:rPr>
              <a:t>detects the risk of exceeding the absorbable energy. </a:t>
            </a:r>
          </a:p>
          <a:p>
            <a:pPr eaLnBrk="1" hangingPunct="1"/>
            <a:r>
              <a:rPr lang="en-US" dirty="0" smtClean="0">
                <a:latin typeface="Arial" charset="0"/>
                <a:cs typeface="Arial" charset="0"/>
              </a:rPr>
              <a:t>As a consequence, the algorithm disconnects firstly the load P1 in </a:t>
            </a:r>
            <a:r>
              <a:rPr lang="en-US" b="1" dirty="0" smtClean="0">
                <a:latin typeface="Arial" charset="0"/>
                <a:cs typeface="Arial" charset="0"/>
              </a:rPr>
              <a:t>t6</a:t>
            </a:r>
            <a:r>
              <a:rPr lang="en-US" dirty="0" smtClean="0">
                <a:latin typeface="Arial" charset="0"/>
                <a:cs typeface="Arial" charset="0"/>
              </a:rPr>
              <a:t> (in compliance with the minimum time t1min_on), but by evaluating the possibility of exceeding the absorbable energy, in </a:t>
            </a:r>
            <a:r>
              <a:rPr lang="en-US" b="1" dirty="0" smtClean="0">
                <a:latin typeface="Arial" charset="0"/>
                <a:cs typeface="Arial" charset="0"/>
              </a:rPr>
              <a:t>t7</a:t>
            </a:r>
            <a:r>
              <a:rPr lang="en-US" dirty="0" smtClean="0">
                <a:latin typeface="Arial" charset="0"/>
                <a:cs typeface="Arial" charset="0"/>
              </a:rPr>
              <a:t> it disconnects also P2.</a:t>
            </a:r>
          </a:p>
          <a:p>
            <a:pPr eaLnBrk="1" hangingPunct="1"/>
            <a:r>
              <a:rPr lang="en-US" dirty="0" smtClean="0">
                <a:latin typeface="Arial" charset="0"/>
                <a:cs typeface="Arial" charset="0"/>
              </a:rPr>
              <a:t>After the minimum times t1min_off and t2min_off of P1 and P2 respectively, since the power absorbed by P3 has decreased, the algorithm reconnects the loads according to their connection priority (times t1min_off and t2min_off permitting) and the operation logic repeats indefinitely for each time interval defined by the User.</a:t>
            </a:r>
          </a:p>
          <a:p>
            <a:pPr eaLnBrk="1" hangingPunct="1"/>
            <a:endParaRPr lang="en-US" dirty="0" smtClean="0">
              <a:latin typeface="Arial" charset="0"/>
              <a:cs typeface="Arial" charset="0"/>
            </a:endParaRPr>
          </a:p>
          <a:p>
            <a:pPr eaLnBrk="1" hangingPunct="1"/>
            <a:r>
              <a:rPr lang="en-US" dirty="0" smtClean="0">
                <a:latin typeface="Arial" charset="0"/>
                <a:cs typeface="Arial" charset="0"/>
              </a:rPr>
              <a:t>As can be noticed in the diagram which represents the total load, in the considered interval of 15 minutes there can be some power absorptions exceeding the contractual power limit Pc, but, thanks to the algorithm of </a:t>
            </a:r>
            <a:r>
              <a:rPr lang="en-US" i="1" dirty="0" smtClean="0">
                <a:latin typeface="Arial" charset="0"/>
                <a:cs typeface="Arial" charset="0"/>
              </a:rPr>
              <a:t>Ekip Power Controller</a:t>
            </a:r>
            <a:r>
              <a:rPr lang="en-US" dirty="0" smtClean="0">
                <a:latin typeface="Arial" charset="0"/>
                <a:cs typeface="Arial" charset="0"/>
              </a:rPr>
              <a:t>, the average power Pm absorbed always remains under the limit contractual power Pc.</a:t>
            </a:r>
          </a:p>
        </p:txBody>
      </p:sp>
      <p:sp>
        <p:nvSpPr>
          <p:cNvPr id="4" name="Slide Number Placeholder 3"/>
          <p:cNvSpPr>
            <a:spLocks noGrp="1"/>
          </p:cNvSpPr>
          <p:nvPr>
            <p:ph type="sldNum" sz="quarter" idx="10"/>
          </p:nvPr>
        </p:nvSpPr>
        <p:spPr/>
        <p:txBody>
          <a:bodyPr/>
          <a:lstStyle/>
          <a:p>
            <a:fld id="{3A94E69C-C28A-4BE6-BE89-71D8FB2035FD}" type="slidenum">
              <a:rPr lang="en-US" smtClean="0"/>
              <a:pPr/>
              <a:t>25</a:t>
            </a:fld>
            <a:endParaRPr lang="en-US" dirty="0"/>
          </a:p>
        </p:txBody>
      </p:sp>
    </p:spTree>
    <p:extLst>
      <p:ext uri="{BB962C8B-B14F-4D97-AF65-F5344CB8AC3E}">
        <p14:creationId xmlns:p14="http://schemas.microsoft.com/office/powerpoint/2010/main" val="35163354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4538"/>
            <a:ext cx="6616700" cy="3722687"/>
          </a:xfrm>
        </p:spPr>
      </p:sp>
      <p:sp>
        <p:nvSpPr>
          <p:cNvPr id="3" name="Notes Placeholder 2"/>
          <p:cNvSpPr>
            <a:spLocks noGrp="1"/>
          </p:cNvSpPr>
          <p:nvPr>
            <p:ph type="body" idx="1"/>
          </p:nvPr>
        </p:nvSpPr>
        <p:spPr/>
        <p:txBody>
          <a:bodyPr/>
          <a:lstStyle/>
          <a:p>
            <a:r>
              <a:rPr lang="en-US" dirty="0" smtClean="0">
                <a:latin typeface="Arial" charset="0"/>
                <a:cs typeface="Arial" charset="0"/>
              </a:rPr>
              <a:t>The User may set a list of parameters for SACE Emax 2 circuit-breaker equipped with </a:t>
            </a:r>
            <a:r>
              <a:rPr lang="en-US" i="1" dirty="0" smtClean="0">
                <a:latin typeface="Arial" charset="0"/>
                <a:cs typeface="Arial" charset="0"/>
              </a:rPr>
              <a:t>Ekip Power Controller </a:t>
            </a:r>
            <a:r>
              <a:rPr lang="en-US" dirty="0" smtClean="0">
                <a:latin typeface="Arial" charset="0"/>
                <a:cs typeface="Arial" charset="0"/>
              </a:rPr>
              <a:t>function.</a:t>
            </a:r>
          </a:p>
          <a:p>
            <a:r>
              <a:rPr lang="en-US" dirty="0" smtClean="0">
                <a:latin typeface="Arial" charset="0"/>
                <a:cs typeface="Arial" charset="0"/>
              </a:rPr>
              <a:t>Such parameters are the following:</a:t>
            </a:r>
          </a:p>
          <a:p>
            <a:r>
              <a:rPr lang="en-US" dirty="0" smtClean="0">
                <a:latin typeface="Arial" charset="0"/>
                <a:cs typeface="Arial" charset="0"/>
              </a:rPr>
              <a:t>- </a:t>
            </a:r>
            <a:r>
              <a:rPr lang="en-US" i="1" dirty="0" smtClean="0">
                <a:latin typeface="Arial" charset="0"/>
                <a:cs typeface="Arial" charset="0"/>
              </a:rPr>
              <a:t>enable/disable </a:t>
            </a:r>
            <a:r>
              <a:rPr lang="en-US" dirty="0" smtClean="0">
                <a:latin typeface="Arial" charset="0"/>
                <a:cs typeface="Arial" charset="0"/>
              </a:rPr>
              <a:t>– enabling or disabling </a:t>
            </a:r>
            <a:r>
              <a:rPr lang="en-US" i="1" dirty="0" smtClean="0">
                <a:latin typeface="Arial" charset="0"/>
                <a:cs typeface="Arial" charset="0"/>
              </a:rPr>
              <a:t>Ekip Power Controller </a:t>
            </a:r>
            <a:r>
              <a:rPr lang="en-US" dirty="0" smtClean="0">
                <a:latin typeface="Arial" charset="0"/>
                <a:cs typeface="Arial" charset="0"/>
              </a:rPr>
              <a:t>function</a:t>
            </a:r>
          </a:p>
          <a:p>
            <a:r>
              <a:rPr lang="en-US" dirty="0" smtClean="0">
                <a:latin typeface="Arial" charset="0"/>
                <a:cs typeface="Arial" charset="0"/>
              </a:rPr>
              <a:t>- </a:t>
            </a:r>
            <a:r>
              <a:rPr lang="en-US" i="1" dirty="0" smtClean="0">
                <a:latin typeface="Arial" charset="0"/>
                <a:cs typeface="Arial" charset="0"/>
              </a:rPr>
              <a:t>power limits </a:t>
            </a:r>
            <a:r>
              <a:rPr lang="en-US" dirty="0" smtClean="0">
                <a:latin typeface="Arial" charset="0"/>
                <a:cs typeface="Arial" charset="0"/>
              </a:rPr>
              <a:t>– showing which is the average power (Pm) absorption not to be exceeded; setting this value is mandatory, whereas the others are optional and are needed to differentiate the power consumed in the various daily tariff bands</a:t>
            </a:r>
          </a:p>
          <a:p>
            <a:r>
              <a:rPr lang="en-US" dirty="0" smtClean="0">
                <a:latin typeface="Arial" charset="0"/>
                <a:cs typeface="Arial" charset="0"/>
              </a:rPr>
              <a:t>- </a:t>
            </a:r>
            <a:r>
              <a:rPr lang="en-US" i="1" dirty="0" smtClean="0">
                <a:latin typeface="Arial" charset="0"/>
                <a:cs typeface="Arial" charset="0"/>
              </a:rPr>
              <a:t>week scheduling </a:t>
            </a:r>
            <a:r>
              <a:rPr lang="en-US" dirty="0" smtClean="0">
                <a:latin typeface="Arial" charset="0"/>
                <a:cs typeface="Arial" charset="0"/>
              </a:rPr>
              <a:t>– indicating the four tariff bands in which week days (Monday to Friday) are divided</a:t>
            </a:r>
          </a:p>
          <a:p>
            <a:r>
              <a:rPr lang="en-US" dirty="0" smtClean="0">
                <a:latin typeface="Arial" charset="0"/>
                <a:cs typeface="Arial" charset="0"/>
              </a:rPr>
              <a:t>- </a:t>
            </a:r>
            <a:r>
              <a:rPr lang="en-US" i="1" dirty="0" smtClean="0">
                <a:latin typeface="Arial" charset="0"/>
                <a:cs typeface="Arial" charset="0"/>
              </a:rPr>
              <a:t>Saturday scheduling </a:t>
            </a:r>
            <a:r>
              <a:rPr lang="en-US" dirty="0" smtClean="0">
                <a:latin typeface="Arial" charset="0"/>
                <a:cs typeface="Arial" charset="0"/>
              </a:rPr>
              <a:t>– indicating the four tariff bands in which Saturday is divided</a:t>
            </a:r>
          </a:p>
          <a:p>
            <a:r>
              <a:rPr lang="en-US" dirty="0" smtClean="0">
                <a:latin typeface="Arial" charset="0"/>
                <a:cs typeface="Arial" charset="0"/>
              </a:rPr>
              <a:t>- </a:t>
            </a:r>
            <a:r>
              <a:rPr lang="en-US" i="1" dirty="0" smtClean="0">
                <a:latin typeface="Arial" charset="0"/>
                <a:cs typeface="Arial" charset="0"/>
              </a:rPr>
              <a:t>Sunday scheduling </a:t>
            </a:r>
            <a:r>
              <a:rPr lang="en-US" dirty="0" smtClean="0">
                <a:latin typeface="Arial" charset="0"/>
                <a:cs typeface="Arial" charset="0"/>
              </a:rPr>
              <a:t>– indicating the four tariff bands in which Sunday is divided</a:t>
            </a:r>
          </a:p>
          <a:p>
            <a:r>
              <a:rPr lang="en-US" dirty="0" smtClean="0">
                <a:latin typeface="Arial" charset="0"/>
                <a:cs typeface="Arial" charset="0"/>
              </a:rPr>
              <a:t>- </a:t>
            </a:r>
            <a:r>
              <a:rPr lang="en-US" i="1" dirty="0" smtClean="0">
                <a:latin typeface="Arial" charset="0"/>
                <a:cs typeface="Arial" charset="0"/>
              </a:rPr>
              <a:t>synch configuration </a:t>
            </a:r>
            <a:r>
              <a:rPr lang="en-US" dirty="0" smtClean="0">
                <a:latin typeface="Arial" charset="0"/>
                <a:cs typeface="Arial" charset="0"/>
              </a:rPr>
              <a:t>– indicating the presence and the reception channel for the synchronization signal of the smart meter</a:t>
            </a:r>
          </a:p>
          <a:p>
            <a:r>
              <a:rPr lang="en-US" dirty="0" smtClean="0">
                <a:latin typeface="Arial" charset="0"/>
                <a:cs typeface="Arial" charset="0"/>
              </a:rPr>
              <a:t>- </a:t>
            </a:r>
            <a:r>
              <a:rPr lang="en-US" i="1" dirty="0" smtClean="0">
                <a:latin typeface="Arial" charset="0"/>
                <a:cs typeface="Arial" charset="0"/>
              </a:rPr>
              <a:t>start-up behavior </a:t>
            </a:r>
            <a:r>
              <a:rPr lang="en-US" dirty="0" smtClean="0">
                <a:latin typeface="Arial" charset="0"/>
                <a:cs typeface="Arial" charset="0"/>
              </a:rPr>
              <a:t>– indicating which loads must be inserted in the list of the loads that can be managed at startup.</a:t>
            </a:r>
          </a:p>
        </p:txBody>
      </p:sp>
      <p:sp>
        <p:nvSpPr>
          <p:cNvPr id="4" name="Slide Number Placeholder 3"/>
          <p:cNvSpPr>
            <a:spLocks noGrp="1"/>
          </p:cNvSpPr>
          <p:nvPr>
            <p:ph type="sldNum" sz="quarter" idx="10"/>
          </p:nvPr>
        </p:nvSpPr>
        <p:spPr/>
        <p:txBody>
          <a:bodyPr/>
          <a:lstStyle/>
          <a:p>
            <a:fld id="{3A94E69C-C28A-4BE6-BE89-71D8FB2035FD}" type="slidenum">
              <a:rPr lang="en-US" smtClean="0"/>
              <a:pPr/>
              <a:t>26</a:t>
            </a:fld>
            <a:endParaRPr lang="en-US" dirty="0"/>
          </a:p>
        </p:txBody>
      </p:sp>
    </p:spTree>
    <p:extLst>
      <p:ext uri="{BB962C8B-B14F-4D97-AF65-F5344CB8AC3E}">
        <p14:creationId xmlns:p14="http://schemas.microsoft.com/office/powerpoint/2010/main" val="9875555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4538"/>
            <a:ext cx="6616700" cy="3722687"/>
          </a:xfrm>
        </p:spPr>
      </p:sp>
      <p:sp>
        <p:nvSpPr>
          <p:cNvPr id="3" name="Notes Placeholder 2"/>
          <p:cNvSpPr>
            <a:spLocks noGrp="1"/>
          </p:cNvSpPr>
          <p:nvPr>
            <p:ph type="body" idx="1"/>
          </p:nvPr>
        </p:nvSpPr>
        <p:spPr/>
        <p:txBody>
          <a:bodyPr/>
          <a:lstStyle/>
          <a:p>
            <a:r>
              <a:rPr lang="en-US" dirty="0" smtClean="0">
                <a:latin typeface="Arial" charset="0"/>
                <a:cs typeface="Arial" charset="0"/>
              </a:rPr>
              <a:t>- </a:t>
            </a:r>
            <a:r>
              <a:rPr lang="en-US" i="1" dirty="0" smtClean="0">
                <a:latin typeface="Arial" charset="0"/>
                <a:cs typeface="Arial" charset="0"/>
              </a:rPr>
              <a:t>connection type </a:t>
            </a:r>
            <a:r>
              <a:rPr lang="en-US" dirty="0" smtClean="0">
                <a:latin typeface="Arial" charset="0"/>
                <a:cs typeface="Arial" charset="0"/>
              </a:rPr>
              <a:t>- selecting the number of input for each load</a:t>
            </a:r>
          </a:p>
          <a:p>
            <a:r>
              <a:rPr lang="en-US" dirty="0" smtClean="0">
                <a:latin typeface="Arial" charset="0"/>
                <a:cs typeface="Arial" charset="0"/>
              </a:rPr>
              <a:t>- </a:t>
            </a:r>
            <a:r>
              <a:rPr lang="en-US" i="1" dirty="0" smtClean="0">
                <a:latin typeface="Arial" charset="0"/>
                <a:cs typeface="Arial" charset="0"/>
              </a:rPr>
              <a:t>open/closed input </a:t>
            </a:r>
            <a:r>
              <a:rPr lang="en-US" dirty="0" smtClean="0">
                <a:latin typeface="Arial" charset="0"/>
                <a:cs typeface="Arial" charset="0"/>
              </a:rPr>
              <a:t>– indicating to which contacts (either Ekip Signalling or Ekip Link) the inputs for the open/closed state of the switching device are connected</a:t>
            </a:r>
          </a:p>
          <a:p>
            <a:r>
              <a:rPr lang="en-US" dirty="0" smtClean="0">
                <a:latin typeface="Arial" charset="0"/>
                <a:cs typeface="Arial" charset="0"/>
              </a:rPr>
              <a:t>- </a:t>
            </a:r>
            <a:r>
              <a:rPr lang="en-US" i="1" dirty="0" smtClean="0">
                <a:latin typeface="Arial" charset="0"/>
                <a:cs typeface="Arial" charset="0"/>
              </a:rPr>
              <a:t>optional input </a:t>
            </a:r>
            <a:r>
              <a:rPr lang="en-US" dirty="0" smtClean="0">
                <a:latin typeface="Arial" charset="0"/>
                <a:cs typeface="Arial" charset="0"/>
              </a:rPr>
              <a:t>– indicating to which contacts (either Ekip Signalling or Ekip Link) the auxiliary input is connected</a:t>
            </a:r>
          </a:p>
          <a:p>
            <a:r>
              <a:rPr lang="en-US" dirty="0" smtClean="0">
                <a:latin typeface="Arial" charset="0"/>
                <a:cs typeface="Arial" charset="0"/>
              </a:rPr>
              <a:t>- </a:t>
            </a:r>
            <a:r>
              <a:rPr lang="en-US" i="1" dirty="0" smtClean="0">
                <a:latin typeface="Arial" charset="0"/>
                <a:cs typeface="Arial" charset="0"/>
              </a:rPr>
              <a:t>enable/disable </a:t>
            </a:r>
            <a:r>
              <a:rPr lang="en-US" dirty="0" smtClean="0">
                <a:latin typeface="Arial" charset="0"/>
                <a:cs typeface="Arial" charset="0"/>
              </a:rPr>
              <a:t>– allowing load control to be disabled through </a:t>
            </a:r>
            <a:r>
              <a:rPr lang="en-US" i="1" dirty="0" smtClean="0">
                <a:latin typeface="Arial" charset="0"/>
                <a:cs typeface="Arial" charset="0"/>
              </a:rPr>
              <a:t>Ekip Power Controller </a:t>
            </a:r>
            <a:r>
              <a:rPr lang="en-US" dirty="0" smtClean="0">
                <a:latin typeface="Arial" charset="0"/>
                <a:cs typeface="Arial" charset="0"/>
              </a:rPr>
              <a:t>when the User does not wish that a given load is controlled by the algorithm for a certain time period. In such case, the algorithm by-passes that load and jumps to the following one in the priority list. For example this parameter can be useful when a load is undergoing maintenance</a:t>
            </a:r>
          </a:p>
          <a:p>
            <a:r>
              <a:rPr lang="en-US" dirty="0" smtClean="0">
                <a:latin typeface="Arial" charset="0"/>
                <a:cs typeface="Arial" charset="0"/>
              </a:rPr>
              <a:t>- </a:t>
            </a:r>
            <a:r>
              <a:rPr lang="en-US" i="1" dirty="0" smtClean="0">
                <a:latin typeface="Arial" charset="0"/>
                <a:cs typeface="Arial" charset="0"/>
              </a:rPr>
              <a:t>shed priority </a:t>
            </a:r>
            <a:r>
              <a:rPr lang="en-US" dirty="0" smtClean="0">
                <a:latin typeface="Arial" charset="0"/>
                <a:cs typeface="Arial" charset="0"/>
              </a:rPr>
              <a:t>– defining the priority with which the related load must be managed; it is represented by a number from 1 to 15 with decreasing priority of disconnection. There may also be more loads with the same priority: in that event, the algorithm proceeds to disconnect them alternately</a:t>
            </a:r>
          </a:p>
          <a:p>
            <a:r>
              <a:rPr lang="en-US" dirty="0" smtClean="0">
                <a:latin typeface="Arial" charset="0"/>
                <a:cs typeface="Arial" charset="0"/>
              </a:rPr>
              <a:t>- </a:t>
            </a:r>
            <a:r>
              <a:rPr lang="en-US" i="1" dirty="0" smtClean="0">
                <a:latin typeface="Arial" charset="0"/>
                <a:cs typeface="Arial" charset="0"/>
              </a:rPr>
              <a:t>ton_min </a:t>
            </a:r>
            <a:r>
              <a:rPr lang="en-US" dirty="0" smtClean="0">
                <a:latin typeface="Arial" charset="0"/>
                <a:cs typeface="Arial" charset="0"/>
              </a:rPr>
              <a:t>– minimum time during which the load/generator must remain connected in order to protect it against too frequent start/stop operations; it is possible to set a null time or a time in the range from 1 to 360 minutes with 1-minute step</a:t>
            </a:r>
          </a:p>
          <a:p>
            <a:r>
              <a:rPr lang="en-US" dirty="0" smtClean="0">
                <a:latin typeface="Arial" charset="0"/>
                <a:cs typeface="Arial" charset="0"/>
              </a:rPr>
              <a:t>- </a:t>
            </a:r>
            <a:r>
              <a:rPr lang="en-US" i="1" dirty="0" smtClean="0">
                <a:latin typeface="Arial" charset="0"/>
                <a:cs typeface="Arial" charset="0"/>
              </a:rPr>
              <a:t>toff_min </a:t>
            </a:r>
            <a:r>
              <a:rPr lang="en-US" dirty="0" smtClean="0">
                <a:latin typeface="Arial" charset="0"/>
                <a:cs typeface="Arial" charset="0"/>
              </a:rPr>
              <a:t>– minimum time during which the load/generator must remain disconnected in order to protect it against too frequent start/stop operations (e.g. gas-discharge lamps which need a minimum time to elapse between each switching-on operations); it is possible to set a null time or a time in the range from 1 to 360 minutes with 1-minute step</a:t>
            </a:r>
          </a:p>
          <a:p>
            <a:r>
              <a:rPr lang="en-US" i="1" dirty="0" smtClean="0">
                <a:latin typeface="Arial" charset="0"/>
                <a:cs typeface="Arial" charset="0"/>
              </a:rPr>
              <a:t>- toff_max </a:t>
            </a:r>
            <a:r>
              <a:rPr lang="en-US" dirty="0" smtClean="0">
                <a:latin typeface="Arial" charset="0"/>
                <a:cs typeface="Arial" charset="0"/>
              </a:rPr>
              <a:t>– maximum time during which the load can remain disconnected in order to protect the process managed (e.g. cold rooms, electric ovens) against the damages caused by a prolonged lack of supply; it is possible to set a null time or a time in the range from 1 to 360 minutes with 1-minute step</a:t>
            </a:r>
          </a:p>
          <a:p>
            <a:r>
              <a:rPr lang="en-US" dirty="0" smtClean="0">
                <a:latin typeface="Arial" charset="0"/>
                <a:cs typeface="Arial" charset="0"/>
              </a:rPr>
              <a:t>- </a:t>
            </a:r>
            <a:r>
              <a:rPr lang="en-US" i="1" dirty="0" smtClean="0">
                <a:latin typeface="Arial" charset="0"/>
                <a:cs typeface="Arial" charset="0"/>
              </a:rPr>
              <a:t>time window </a:t>
            </a:r>
            <a:r>
              <a:rPr lang="en-US" dirty="0" smtClean="0">
                <a:latin typeface="Arial" charset="0"/>
                <a:cs typeface="Arial" charset="0"/>
              </a:rPr>
              <a:t>– time window in the space of the day during which the load cannot be disconnected; for example, this can be useful when there is a generator that can be started up and kept working in the daytime only to avoid noise pollution in the nighttime; it is possible to set a time interval from 1 to 24 hours with 1-hour step</a:t>
            </a:r>
          </a:p>
          <a:p>
            <a:r>
              <a:rPr lang="en-US" dirty="0" smtClean="0">
                <a:latin typeface="Arial" charset="0"/>
                <a:cs typeface="Arial" charset="0"/>
              </a:rPr>
              <a:t>- </a:t>
            </a:r>
            <a:r>
              <a:rPr lang="en-US" i="1" dirty="0" smtClean="0">
                <a:latin typeface="Arial" charset="0"/>
                <a:cs typeface="Arial" charset="0"/>
              </a:rPr>
              <a:t>user type </a:t>
            </a:r>
            <a:r>
              <a:rPr lang="en-US" dirty="0" smtClean="0">
                <a:latin typeface="Arial" charset="0"/>
                <a:cs typeface="Arial" charset="0"/>
              </a:rPr>
              <a:t>– type of user (load/generator)</a:t>
            </a:r>
          </a:p>
          <a:p>
            <a:r>
              <a:rPr lang="en-US" dirty="0" smtClean="0">
                <a:latin typeface="Arial" charset="0"/>
                <a:cs typeface="Arial" charset="0"/>
              </a:rPr>
              <a:t>- </a:t>
            </a:r>
            <a:r>
              <a:rPr lang="en-US" i="1" dirty="0" smtClean="0">
                <a:latin typeface="Arial" charset="0"/>
                <a:cs typeface="Arial" charset="0"/>
              </a:rPr>
              <a:t>nickname </a:t>
            </a:r>
            <a:r>
              <a:rPr lang="en-US" dirty="0" smtClean="0">
                <a:latin typeface="Arial" charset="0"/>
                <a:cs typeface="Arial" charset="0"/>
              </a:rPr>
              <a:t>– a string of 8 digits identifying the user.</a:t>
            </a:r>
          </a:p>
        </p:txBody>
      </p:sp>
      <p:sp>
        <p:nvSpPr>
          <p:cNvPr id="4" name="Slide Number Placeholder 3"/>
          <p:cNvSpPr>
            <a:spLocks noGrp="1"/>
          </p:cNvSpPr>
          <p:nvPr>
            <p:ph type="sldNum" sz="quarter" idx="10"/>
          </p:nvPr>
        </p:nvSpPr>
        <p:spPr/>
        <p:txBody>
          <a:bodyPr/>
          <a:lstStyle/>
          <a:p>
            <a:fld id="{3A94E69C-C28A-4BE6-BE89-71D8FB2035FD}" type="slidenum">
              <a:rPr lang="en-US" smtClean="0"/>
              <a:pPr/>
              <a:t>27</a:t>
            </a:fld>
            <a:endParaRPr lang="en-US" dirty="0"/>
          </a:p>
        </p:txBody>
      </p:sp>
    </p:spTree>
    <p:extLst>
      <p:ext uri="{BB962C8B-B14F-4D97-AF65-F5344CB8AC3E}">
        <p14:creationId xmlns:p14="http://schemas.microsoft.com/office/powerpoint/2010/main" val="41523465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94E69C-C28A-4BE6-BE89-71D8FB2035FD}" type="slidenum">
              <a:rPr lang="en-US" smtClean="0"/>
              <a:pPr/>
              <a:t>28</a:t>
            </a:fld>
            <a:endParaRPr lang="en-US" dirty="0"/>
          </a:p>
        </p:txBody>
      </p:sp>
    </p:spTree>
    <p:extLst>
      <p:ext uri="{BB962C8B-B14F-4D97-AF65-F5344CB8AC3E}">
        <p14:creationId xmlns:p14="http://schemas.microsoft.com/office/powerpoint/2010/main" val="1260904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4538"/>
            <a:ext cx="6616700" cy="3722687"/>
          </a:xfrm>
        </p:spPr>
      </p:sp>
      <p:sp>
        <p:nvSpPr>
          <p:cNvPr id="3" name="Notes Placeholder 2"/>
          <p:cNvSpPr>
            <a:spLocks noGrp="1"/>
          </p:cNvSpPr>
          <p:nvPr>
            <p:ph type="body" idx="1"/>
          </p:nvPr>
        </p:nvSpPr>
        <p:spPr/>
        <p:txBody>
          <a:bodyPr/>
          <a:lstStyle/>
          <a:p>
            <a:pPr eaLnBrk="1" hangingPunct="1"/>
            <a:r>
              <a:rPr lang="en-US" dirty="0" smtClean="0">
                <a:latin typeface="Arial" charset="0"/>
                <a:cs typeface="Arial" charset="0"/>
              </a:rPr>
              <a:t>The target of the Ekip Power Controller is to regulate the use of electric energy and remain below contractual power limits through coordinated load operations.</a:t>
            </a:r>
          </a:p>
          <a:p>
            <a:pPr eaLnBrk="1" hangingPunct="1"/>
            <a:endParaRPr lang="en-US" dirty="0" smtClean="0">
              <a:latin typeface="Arial" charset="0"/>
              <a:cs typeface="Arial" charset="0"/>
            </a:endParaRPr>
          </a:p>
          <a:p>
            <a:pPr eaLnBrk="1" hangingPunct="1"/>
            <a:r>
              <a:rPr lang="en-US" dirty="0" smtClean="0">
                <a:latin typeface="Arial" charset="0"/>
                <a:cs typeface="Arial" charset="0"/>
              </a:rPr>
              <a:t>Neither complex control systems nor the implementation of dedicated software programs are necessary.</a:t>
            </a:r>
          </a:p>
          <a:p>
            <a:pPr eaLnBrk="1" hangingPunct="1"/>
            <a:endParaRPr lang="en-US" dirty="0" smtClean="0">
              <a:latin typeface="Arial" charset="0"/>
              <a:cs typeface="Arial" charset="0"/>
            </a:endParaRPr>
          </a:p>
          <a:p>
            <a:pPr eaLnBrk="1" hangingPunct="1"/>
            <a:r>
              <a:rPr lang="en-US" dirty="0" smtClean="0">
                <a:latin typeface="Arial" charset="0"/>
                <a:cs typeface="Arial" charset="0"/>
              </a:rPr>
              <a:t>The algorithm, which provides precise monitoring and control of average power without instantaneous based shut downs, is based on a foreseen average power absorption which can be set by the User over a determined time interval; whenever this value exceeds the contract power, </a:t>
            </a:r>
            <a:r>
              <a:rPr lang="en-US" i="1" dirty="0" smtClean="0">
                <a:latin typeface="Arial" charset="0"/>
                <a:cs typeface="Arial" charset="0"/>
              </a:rPr>
              <a:t>Ekip Power Controller </a:t>
            </a:r>
            <a:r>
              <a:rPr lang="en-US" dirty="0" smtClean="0">
                <a:latin typeface="Arial" charset="0"/>
                <a:cs typeface="Arial" charset="0"/>
              </a:rPr>
              <a:t>function intervenes to bring it back within the limits.</a:t>
            </a:r>
          </a:p>
          <a:p>
            <a:pPr eaLnBrk="1" hangingPunct="1"/>
            <a:endParaRPr lang="en-US" dirty="0" smtClean="0">
              <a:latin typeface="Arial" charset="0"/>
              <a:cs typeface="Arial" charset="0"/>
            </a:endParaRPr>
          </a:p>
          <a:p>
            <a:pPr eaLnBrk="1" hangingPunct="1"/>
            <a:r>
              <a:rPr lang="en-US" dirty="0" smtClean="0">
                <a:latin typeface="Arial" charset="0"/>
                <a:cs typeface="Arial" charset="0"/>
              </a:rPr>
              <a:t>To realize the system, it is enough that, in the installation, there is a single circuit-breaker provided with this function, installed as main circuit-breaker on the LV plant of the user: it is this circuit-breaker that decides, according to the set parameters and to the total energy absorbed by the network, when and which load must be disconnected. </a:t>
            </a:r>
          </a:p>
          <a:p>
            <a:pPr eaLnBrk="1" hangingPunct="1"/>
            <a:r>
              <a:rPr lang="en-US" dirty="0" smtClean="0">
                <a:latin typeface="Arial" charset="0"/>
                <a:cs typeface="Arial" charset="0"/>
              </a:rPr>
              <a:t>The circuit breaker equipped with the function </a:t>
            </a:r>
            <a:r>
              <a:rPr lang="en-US" i="1" dirty="0" smtClean="0">
                <a:latin typeface="Arial" charset="0"/>
                <a:cs typeface="Arial" charset="0"/>
              </a:rPr>
              <a:t>Ekip Power Controller </a:t>
            </a:r>
            <a:r>
              <a:rPr lang="en-US" dirty="0" smtClean="0">
                <a:latin typeface="Arial" charset="0"/>
                <a:cs typeface="Arial" charset="0"/>
              </a:rPr>
              <a:t>shall not only command the switching devices of the passive loads, but, if necessary, it shall also be able to command the reserve generator device too.</a:t>
            </a:r>
          </a:p>
          <a:p>
            <a:pPr eaLnBrk="1" hangingPunct="1"/>
            <a:endParaRPr lang="en-US" dirty="0" smtClean="0">
              <a:latin typeface="Arial" charset="0"/>
              <a:cs typeface="Arial" charset="0"/>
            </a:endParaRPr>
          </a:p>
          <a:p>
            <a:pPr eaLnBrk="1" hangingPunct="1"/>
            <a:r>
              <a:rPr lang="en-US" dirty="0" smtClean="0">
                <a:latin typeface="Arial" charset="0"/>
                <a:cs typeface="Arial" charset="0"/>
              </a:rPr>
              <a:t>- </a:t>
            </a:r>
            <a:r>
              <a:rPr lang="en-US" i="1" dirty="0" smtClean="0">
                <a:latin typeface="Arial" charset="0"/>
                <a:cs typeface="Arial" charset="0"/>
              </a:rPr>
              <a:t>Economical advantages</a:t>
            </a:r>
            <a:r>
              <a:rPr lang="en-US" dirty="0" smtClean="0">
                <a:latin typeface="Arial" charset="0"/>
                <a:cs typeface="Arial" charset="0"/>
              </a:rPr>
              <a:t>: energetic optimization of consumption, focused on the control of the costs linked, in particular, to the penalties that are due when the contractual power is exceeded or when the contractual power is increased by the Distribution System Operator (DSO) as a consequence of exceeding the limit repeatedly</a:t>
            </a:r>
          </a:p>
          <a:p>
            <a:pPr eaLnBrk="1" hangingPunct="1"/>
            <a:r>
              <a:rPr lang="en-US" dirty="0" smtClean="0">
                <a:latin typeface="Arial" charset="0"/>
                <a:cs typeface="Arial" charset="0"/>
              </a:rPr>
              <a:t>- </a:t>
            </a:r>
            <a:r>
              <a:rPr lang="en-US" i="1" dirty="0" smtClean="0">
                <a:latin typeface="Arial" charset="0"/>
                <a:cs typeface="Arial" charset="0"/>
              </a:rPr>
              <a:t>Technical advantages</a:t>
            </a:r>
            <a:r>
              <a:rPr lang="en-US" dirty="0" smtClean="0">
                <a:latin typeface="Arial" charset="0"/>
                <a:cs typeface="Arial" charset="0"/>
              </a:rPr>
              <a:t>: possibility of power absorption over the contractual limits for short periods and, on the other side, the management and the control of the power consumption which lasts for a long time. Thus it is possible to reduce the likelihood of malfunctioning due to overloads which could involve, in the worst cases, the inefficiency of the whole plant because of tripping of the LV main circuit-breaker.</a:t>
            </a:r>
          </a:p>
        </p:txBody>
      </p:sp>
      <p:sp>
        <p:nvSpPr>
          <p:cNvPr id="4" name="Slide Number Placeholder 3"/>
          <p:cNvSpPr>
            <a:spLocks noGrp="1"/>
          </p:cNvSpPr>
          <p:nvPr>
            <p:ph type="sldNum" sz="quarter" idx="10"/>
          </p:nvPr>
        </p:nvSpPr>
        <p:spPr/>
        <p:txBody>
          <a:bodyPr/>
          <a:lstStyle/>
          <a:p>
            <a:fld id="{3A94E69C-C28A-4BE6-BE89-71D8FB2035FD}" type="slidenum">
              <a:rPr lang="en-US" smtClean="0"/>
              <a:pPr/>
              <a:t>3</a:t>
            </a:fld>
            <a:endParaRPr lang="en-US" dirty="0"/>
          </a:p>
        </p:txBody>
      </p:sp>
    </p:spTree>
    <p:extLst>
      <p:ext uri="{BB962C8B-B14F-4D97-AF65-F5344CB8AC3E}">
        <p14:creationId xmlns:p14="http://schemas.microsoft.com/office/powerpoint/2010/main" val="3286919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4538"/>
            <a:ext cx="6616700" cy="3722687"/>
          </a:xfrm>
        </p:spPr>
      </p:sp>
      <p:sp>
        <p:nvSpPr>
          <p:cNvPr id="3" name="Notes Placeholder 2"/>
          <p:cNvSpPr>
            <a:spLocks noGrp="1"/>
          </p:cNvSpPr>
          <p:nvPr>
            <p:ph type="body" idx="1"/>
          </p:nvPr>
        </p:nvSpPr>
        <p:spPr/>
        <p:txBody>
          <a:bodyPr/>
          <a:lstStyle/>
          <a:p>
            <a:pPr eaLnBrk="1" hangingPunct="1">
              <a:defRPr/>
            </a:pPr>
            <a:r>
              <a:rPr lang="en-US" dirty="0" smtClean="0">
                <a:latin typeface="Arial" charset="0"/>
                <a:cs typeface="Arial" charset="0"/>
              </a:rPr>
              <a:t>The tariff structure generally includes mainly the following components:</a:t>
            </a:r>
          </a:p>
          <a:p>
            <a:pPr marL="171450" indent="-171450" eaLnBrk="1" hangingPunct="1">
              <a:buFont typeface="Arial" pitchFamily="34" charset="0"/>
              <a:buChar char="•"/>
              <a:defRPr/>
            </a:pPr>
            <a:r>
              <a:rPr lang="en-US" i="1" dirty="0" smtClean="0">
                <a:latin typeface="Arial" charset="0"/>
                <a:cs typeface="Arial" charset="0"/>
              </a:rPr>
              <a:t>Maximum Demand Charges </a:t>
            </a:r>
            <a:r>
              <a:rPr lang="en-US" dirty="0" smtClean="0">
                <a:latin typeface="Arial" charset="0"/>
                <a:cs typeface="Arial" charset="0"/>
              </a:rPr>
              <a:t>- These charges relate to maximum power demand (kW) registered during month/billing period and corresponding rate of utility.</a:t>
            </a:r>
          </a:p>
          <a:p>
            <a:pPr marL="171450" indent="-171450" eaLnBrk="1" hangingPunct="1">
              <a:buFont typeface="Arial" pitchFamily="34" charset="0"/>
              <a:buChar char="•"/>
              <a:defRPr/>
            </a:pPr>
            <a:r>
              <a:rPr lang="en-US" i="1" dirty="0" smtClean="0">
                <a:latin typeface="Arial" charset="0"/>
                <a:cs typeface="Arial" charset="0"/>
              </a:rPr>
              <a:t>Energy Charges </a:t>
            </a:r>
            <a:r>
              <a:rPr lang="en-US" dirty="0" smtClean="0">
                <a:latin typeface="Arial" charset="0"/>
                <a:cs typeface="Arial" charset="0"/>
              </a:rPr>
              <a:t>- These charges relate to energy (kWh) consumed during month / billing period and corresponding rates. Some utilities now charge on the basis of apparent energy (kVAh), the vector sum of active (kWh) and reactive (kvarh) energy.</a:t>
            </a:r>
          </a:p>
          <a:p>
            <a:pPr eaLnBrk="1" hangingPunct="1">
              <a:defRPr/>
            </a:pPr>
            <a:endParaRPr lang="it-IT" dirty="0" smtClean="0">
              <a:latin typeface="Arial" charset="0"/>
              <a:cs typeface="Arial" charset="0"/>
            </a:endParaRPr>
          </a:p>
          <a:p>
            <a:pPr eaLnBrk="1" hangingPunct="1">
              <a:defRPr/>
            </a:pPr>
            <a:r>
              <a:rPr lang="en-US" dirty="0" smtClean="0">
                <a:latin typeface="Arial" charset="0"/>
                <a:cs typeface="Arial" charset="0"/>
              </a:rPr>
              <a:t>It is important to note that the Maximum Demand Charge</a:t>
            </a:r>
            <a:r>
              <a:rPr lang="en-US" b="1" dirty="0" smtClean="0">
                <a:latin typeface="Arial" charset="0"/>
                <a:cs typeface="Arial" charset="0"/>
              </a:rPr>
              <a:t> </a:t>
            </a:r>
            <a:r>
              <a:rPr lang="en-US" dirty="0" smtClean="0">
                <a:latin typeface="Arial" charset="0"/>
                <a:cs typeface="Arial" charset="0"/>
              </a:rPr>
              <a:t>recorded is not the instantaneous demand drawn, but the average value of power obtained by the ratio between the energy absorbed during the predefined time interval and the time interval itself.</a:t>
            </a:r>
          </a:p>
          <a:p>
            <a:pPr eaLnBrk="1" hangingPunct="1">
              <a:defRPr/>
            </a:pPr>
            <a:endParaRPr lang="it-IT" dirty="0" smtClean="0">
              <a:latin typeface="Arial" charset="0"/>
              <a:cs typeface="Arial" charset="0"/>
            </a:endParaRPr>
          </a:p>
          <a:p>
            <a:pPr eaLnBrk="1" hangingPunct="1">
              <a:defRPr/>
            </a:pPr>
            <a:r>
              <a:rPr lang="en-US" dirty="0" smtClean="0">
                <a:latin typeface="Arial" charset="0"/>
                <a:cs typeface="Arial" charset="0"/>
              </a:rPr>
              <a:t>The </a:t>
            </a:r>
            <a:r>
              <a:rPr lang="en-US" i="1" dirty="0" smtClean="0">
                <a:latin typeface="Arial" charset="0"/>
                <a:cs typeface="Arial" charset="0"/>
              </a:rPr>
              <a:t>smart meter </a:t>
            </a:r>
            <a:r>
              <a:rPr lang="en-US" dirty="0" smtClean="0">
                <a:latin typeface="Arial" charset="0"/>
                <a:cs typeface="Arial" charset="0"/>
              </a:rPr>
              <a:t>registers only if the value exceeds the previous maximum demand value and thus, also when average maximum demand is low, the User has to pay the maximum demand charges for the highest value registered during the month, even if it has occurred for just one recording cycle duration (e.g. 30 minutes).</a:t>
            </a:r>
          </a:p>
          <a:p>
            <a:pPr eaLnBrk="1" hangingPunct="1">
              <a:defRPr/>
            </a:pPr>
            <a:endParaRPr lang="it-IT" dirty="0" smtClean="0">
              <a:latin typeface="Arial" charset="0"/>
              <a:cs typeface="Arial" charset="0"/>
            </a:endParaRPr>
          </a:p>
          <a:p>
            <a:pPr eaLnBrk="1" hangingPunct="1">
              <a:defRPr/>
            </a:pPr>
            <a:r>
              <a:rPr lang="en-US" dirty="0" smtClean="0">
                <a:latin typeface="Arial" charset="0"/>
                <a:cs typeface="Arial" charset="0"/>
              </a:rPr>
              <a:t>The Utilities can use power tariff structure to influence end Users through measures like time of use tariffs, penalties on exceeding allowed maximum demand or contract demand, night tariffs and concessions. Besides, as already mentioned, since the demand charges constitute a portion of the electricity bill, from the User’s side too there is a need for integrated load management to effectively control the maximum demand in the billing cycle.</a:t>
            </a:r>
          </a:p>
        </p:txBody>
      </p:sp>
      <p:sp>
        <p:nvSpPr>
          <p:cNvPr id="4" name="Slide Number Placeholder 3"/>
          <p:cNvSpPr>
            <a:spLocks noGrp="1"/>
          </p:cNvSpPr>
          <p:nvPr>
            <p:ph type="sldNum" sz="quarter" idx="10"/>
          </p:nvPr>
        </p:nvSpPr>
        <p:spPr/>
        <p:txBody>
          <a:bodyPr/>
          <a:lstStyle/>
          <a:p>
            <a:fld id="{3A94E69C-C28A-4BE6-BE89-71D8FB2035FD}" type="slidenum">
              <a:rPr lang="en-US" smtClean="0"/>
              <a:pPr/>
              <a:t>4</a:t>
            </a:fld>
            <a:endParaRPr lang="en-US" dirty="0"/>
          </a:p>
        </p:txBody>
      </p:sp>
    </p:spTree>
    <p:extLst>
      <p:ext uri="{BB962C8B-B14F-4D97-AF65-F5344CB8AC3E}">
        <p14:creationId xmlns:p14="http://schemas.microsoft.com/office/powerpoint/2010/main" val="3751644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4538"/>
            <a:ext cx="6616700" cy="3722687"/>
          </a:xfrm>
        </p:spPr>
      </p:sp>
      <p:sp>
        <p:nvSpPr>
          <p:cNvPr id="3" name="Notes Placeholder 2"/>
          <p:cNvSpPr>
            <a:spLocks noGrp="1"/>
          </p:cNvSpPr>
          <p:nvPr>
            <p:ph type="body" idx="1"/>
          </p:nvPr>
        </p:nvSpPr>
        <p:spPr/>
        <p:txBody>
          <a:bodyPr/>
          <a:lstStyle/>
          <a:p>
            <a:pPr marL="171450" indent="-171450" eaLnBrk="1" hangingPunct="1">
              <a:buFontTx/>
              <a:buChar char="-"/>
              <a:defRPr/>
            </a:pPr>
            <a:r>
              <a:rPr lang="en-US" i="1" dirty="0" smtClean="0">
                <a:latin typeface="Arial" charset="0"/>
                <a:cs typeface="Arial" charset="0"/>
              </a:rPr>
              <a:t>thermal and refrigerating loads </a:t>
            </a:r>
            <a:r>
              <a:rPr lang="en-US" dirty="0" smtClean="0">
                <a:latin typeface="Arial" charset="0"/>
                <a:cs typeface="Arial" charset="0"/>
              </a:rPr>
              <a:t>– such loads can usually work in a certain temperature range and can tolerate some deviations from the optimum value. This makes it possible to reduce or increase the energy consumption whenever necessary, with limited impact on the performances. Another characteristic of this type of loads is their storing capacity, which grants a further flexibility when the working cycle varies, without altering the process. Examples of thermal electric users are furnaces and ovens (induction, resistance, arc type, etc.), water heaters, stoves, refrigerators, freezers and air conditioners</a:t>
            </a:r>
          </a:p>
          <a:p>
            <a:pPr marL="171450" indent="-171450" eaLnBrk="1" hangingPunct="1">
              <a:buFontTx/>
              <a:buChar char="-"/>
              <a:defRPr/>
            </a:pPr>
            <a:endParaRPr lang="en-US" dirty="0" smtClean="0">
              <a:latin typeface="Arial" charset="0"/>
              <a:cs typeface="Arial" charset="0"/>
            </a:endParaRPr>
          </a:p>
          <a:p>
            <a:pPr marL="171450" indent="-171450" eaLnBrk="1" hangingPunct="1">
              <a:buFontTx/>
              <a:buChar char="-"/>
              <a:defRPr/>
            </a:pPr>
            <a:r>
              <a:rPr lang="en-US" i="1" dirty="0" smtClean="0">
                <a:latin typeface="Arial" charset="0"/>
                <a:cs typeface="Arial" charset="0"/>
              </a:rPr>
              <a:t>lighting apparatus </a:t>
            </a:r>
            <a:r>
              <a:rPr lang="en-US" dirty="0" smtClean="0">
                <a:latin typeface="Arial" charset="0"/>
                <a:cs typeface="Arial" charset="0"/>
              </a:rPr>
              <a:t>– it is possible to reduce the light flow of a group of lamps and maintain at the same time the minimum lighting defined in the design phase (e.g. groups of lamps for outdoor environments or garages)</a:t>
            </a:r>
          </a:p>
          <a:p>
            <a:pPr marL="171450" indent="-171450" eaLnBrk="1" hangingPunct="1">
              <a:buFontTx/>
              <a:buChar char="-"/>
              <a:defRPr/>
            </a:pPr>
            <a:endParaRPr lang="en-US" dirty="0" smtClean="0">
              <a:latin typeface="Arial" charset="0"/>
              <a:cs typeface="Arial" charset="0"/>
            </a:endParaRPr>
          </a:p>
          <a:p>
            <a:pPr marL="171450" indent="-171450" eaLnBrk="1" hangingPunct="1">
              <a:buFontTx/>
              <a:buChar char="-"/>
              <a:defRPr/>
            </a:pPr>
            <a:r>
              <a:rPr lang="en-US" i="1" dirty="0" smtClean="0">
                <a:latin typeface="Arial" charset="0"/>
                <a:cs typeface="Arial" charset="0"/>
              </a:rPr>
              <a:t>delayed start loads </a:t>
            </a:r>
            <a:r>
              <a:rPr lang="en-US" dirty="0" smtClean="0">
                <a:latin typeface="Arial" charset="0"/>
                <a:cs typeface="Arial" charset="0"/>
              </a:rPr>
              <a:t>– in some installations the starting up of the motors connected to pumps for particular fluids can be deferred in the short time (e.g. storage air compressors for production cycles or swimming pool circulation pumps)</a:t>
            </a:r>
          </a:p>
          <a:p>
            <a:pPr marL="171450" indent="-171450" eaLnBrk="1" hangingPunct="1">
              <a:buFontTx/>
              <a:buChar char="-"/>
              <a:defRPr/>
            </a:pPr>
            <a:endParaRPr lang="en-US" dirty="0" smtClean="0">
              <a:latin typeface="Arial" charset="0"/>
              <a:cs typeface="Arial" charset="0"/>
            </a:endParaRPr>
          </a:p>
          <a:p>
            <a:pPr marL="171450" indent="-171450" eaLnBrk="1" hangingPunct="1">
              <a:buFontTx/>
              <a:buChar char="-"/>
              <a:defRPr/>
            </a:pPr>
            <a:r>
              <a:rPr lang="en-US" i="1" dirty="0" smtClean="0">
                <a:latin typeface="Arial" charset="0"/>
                <a:cs typeface="Arial" charset="0"/>
              </a:rPr>
              <a:t>charging systems for electric vehicles </a:t>
            </a:r>
            <a:r>
              <a:rPr lang="en-US" dirty="0" smtClean="0">
                <a:latin typeface="Arial" charset="0"/>
                <a:cs typeface="Arial" charset="0"/>
              </a:rPr>
              <a:t>– recharging of electric vehicles can be managed by modulating the power absorbed by the batteries over short periods</a:t>
            </a:r>
          </a:p>
          <a:p>
            <a:pPr marL="171450" indent="-171450" eaLnBrk="1" hangingPunct="1">
              <a:buFontTx/>
              <a:buChar char="-"/>
              <a:defRPr/>
            </a:pPr>
            <a:endParaRPr lang="en-US" dirty="0" smtClean="0">
              <a:latin typeface="Arial" charset="0"/>
              <a:cs typeface="Arial" charset="0"/>
            </a:endParaRPr>
          </a:p>
          <a:p>
            <a:pPr eaLnBrk="1" hangingPunct="1">
              <a:defRPr/>
            </a:pPr>
            <a:r>
              <a:rPr lang="en-US" dirty="0" smtClean="0">
                <a:latin typeface="Arial" charset="0"/>
                <a:cs typeface="Arial" charset="0"/>
              </a:rPr>
              <a:t>- </a:t>
            </a:r>
            <a:r>
              <a:rPr lang="en-US" i="1" dirty="0" smtClean="0">
                <a:latin typeface="Arial" charset="0"/>
                <a:cs typeface="Arial" charset="0"/>
              </a:rPr>
              <a:t>generators </a:t>
            </a:r>
            <a:r>
              <a:rPr lang="en-US" dirty="0" smtClean="0">
                <a:latin typeface="Arial" charset="0"/>
                <a:cs typeface="Arial" charset="0"/>
              </a:rPr>
              <a:t>– diesel/electrical generators or generators connected to renewable sources can be inserted in the event of a particular energy demand; such generators can be considered from the point of view of </a:t>
            </a:r>
            <a:r>
              <a:rPr lang="en-US" i="1" dirty="0" smtClean="0">
                <a:latin typeface="Arial" charset="0"/>
                <a:cs typeface="Arial" charset="0"/>
              </a:rPr>
              <a:t>Ekip Power Controller </a:t>
            </a:r>
            <a:r>
              <a:rPr lang="en-US" dirty="0" smtClean="0">
                <a:latin typeface="Arial" charset="0"/>
                <a:cs typeface="Arial" charset="0"/>
              </a:rPr>
              <a:t>as loads with negative power.</a:t>
            </a:r>
          </a:p>
        </p:txBody>
      </p:sp>
      <p:sp>
        <p:nvSpPr>
          <p:cNvPr id="4" name="Slide Number Placeholder 3"/>
          <p:cNvSpPr>
            <a:spLocks noGrp="1"/>
          </p:cNvSpPr>
          <p:nvPr>
            <p:ph type="sldNum" sz="quarter" idx="10"/>
          </p:nvPr>
        </p:nvSpPr>
        <p:spPr/>
        <p:txBody>
          <a:bodyPr/>
          <a:lstStyle/>
          <a:p>
            <a:fld id="{3A94E69C-C28A-4BE6-BE89-71D8FB2035FD}" type="slidenum">
              <a:rPr lang="en-US" smtClean="0"/>
              <a:pPr/>
              <a:t>5</a:t>
            </a:fld>
            <a:endParaRPr lang="en-US" dirty="0"/>
          </a:p>
        </p:txBody>
      </p:sp>
    </p:spTree>
    <p:extLst>
      <p:ext uri="{BB962C8B-B14F-4D97-AF65-F5344CB8AC3E}">
        <p14:creationId xmlns:p14="http://schemas.microsoft.com/office/powerpoint/2010/main" val="1345084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94E69C-C28A-4BE6-BE89-71D8FB2035FD}" type="slidenum">
              <a:rPr lang="en-US" smtClean="0"/>
              <a:pPr/>
              <a:t>6</a:t>
            </a:fld>
            <a:endParaRPr lang="en-US" dirty="0"/>
          </a:p>
        </p:txBody>
      </p:sp>
    </p:spTree>
    <p:extLst>
      <p:ext uri="{BB962C8B-B14F-4D97-AF65-F5344CB8AC3E}">
        <p14:creationId xmlns:p14="http://schemas.microsoft.com/office/powerpoint/2010/main" val="401987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4538"/>
            <a:ext cx="6616700" cy="3722687"/>
          </a:xfrm>
        </p:spPr>
      </p:sp>
      <p:sp>
        <p:nvSpPr>
          <p:cNvPr id="3" name="Notes Placeholder 2"/>
          <p:cNvSpPr>
            <a:spLocks noGrp="1"/>
          </p:cNvSpPr>
          <p:nvPr>
            <p:ph type="body" idx="1"/>
          </p:nvPr>
        </p:nvSpPr>
        <p:spPr/>
        <p:txBody>
          <a:bodyPr/>
          <a:lstStyle/>
          <a:p>
            <a:r>
              <a:rPr lang="en-US" dirty="0" smtClean="0">
                <a:latin typeface="Arial" charset="0"/>
                <a:cs typeface="Arial" charset="0"/>
              </a:rPr>
              <a:t>The maximum total power absorption of about 1200 kW has been detected. Therefore, in order to reduce the maximum contractual power greed upon with the DSO, through </a:t>
            </a:r>
            <a:r>
              <a:rPr lang="en-US" i="1" dirty="0" smtClean="0">
                <a:latin typeface="Arial" charset="0"/>
                <a:cs typeface="Arial" charset="0"/>
              </a:rPr>
              <a:t>Ekip Power Controller </a:t>
            </a:r>
            <a:r>
              <a:rPr lang="en-US" dirty="0" smtClean="0">
                <a:latin typeface="Arial" charset="0"/>
                <a:cs typeface="Arial" charset="0"/>
              </a:rPr>
              <a:t>function the aim is to decrease the maximum power absorption at 1000 kW. Then, it is the task of </a:t>
            </a:r>
            <a:r>
              <a:rPr lang="en-US" i="1" dirty="0" smtClean="0">
                <a:latin typeface="Arial" charset="0"/>
                <a:cs typeface="Arial" charset="0"/>
              </a:rPr>
              <a:t>Ekip Power Controller </a:t>
            </a:r>
            <a:r>
              <a:rPr lang="en-US" dirty="0" smtClean="0">
                <a:latin typeface="Arial" charset="0"/>
                <a:cs typeface="Arial" charset="0"/>
              </a:rPr>
              <a:t>function of SACE Emax 2 to disconnect/reconnect the defined loads (inside the orange circles) in order not to exceed the contractual power.</a:t>
            </a:r>
          </a:p>
          <a:p>
            <a:endParaRPr lang="en-US" dirty="0" smtClean="0">
              <a:latin typeface="Arial" charset="0"/>
              <a:cs typeface="Arial" charset="0"/>
            </a:endParaRPr>
          </a:p>
          <a:p>
            <a:r>
              <a:rPr lang="en-US" dirty="0" smtClean="0">
                <a:latin typeface="Arial" charset="0"/>
                <a:cs typeface="Arial" charset="0"/>
              </a:rPr>
              <a:t>The manufacturing industry has 2 production lines: one of them can be managed by Ekip Power Controller by means of contactors open/closed, which are installed on the power circuit of the corresponding asynchronous motors. To supply additional power, the Gen Set can be started-up and managed. </a:t>
            </a:r>
          </a:p>
          <a:p>
            <a:endParaRPr lang="en-US" dirty="0" smtClean="0">
              <a:latin typeface="Arial" charset="0"/>
              <a:cs typeface="Arial" charset="0"/>
            </a:endParaRPr>
          </a:p>
          <a:p>
            <a:r>
              <a:rPr lang="it-IT" dirty="0" smtClean="0">
                <a:latin typeface="Arial" charset="0"/>
                <a:cs typeface="Arial" charset="0"/>
              </a:rPr>
              <a:t>A</a:t>
            </a:r>
            <a:r>
              <a:rPr lang="en-US" dirty="0" smtClean="0">
                <a:latin typeface="Arial" charset="0"/>
                <a:cs typeface="Arial" charset="0"/>
              </a:rPr>
              <a:t> power factor correction plant is installed to keep the monthly average power factor equal to or higher than 0.9.</a:t>
            </a:r>
          </a:p>
        </p:txBody>
      </p:sp>
      <p:sp>
        <p:nvSpPr>
          <p:cNvPr id="4" name="Slide Number Placeholder 3"/>
          <p:cNvSpPr>
            <a:spLocks noGrp="1"/>
          </p:cNvSpPr>
          <p:nvPr>
            <p:ph type="sldNum" sz="quarter" idx="10"/>
          </p:nvPr>
        </p:nvSpPr>
        <p:spPr/>
        <p:txBody>
          <a:bodyPr/>
          <a:lstStyle/>
          <a:p>
            <a:fld id="{3A94E69C-C28A-4BE6-BE89-71D8FB2035FD}" type="slidenum">
              <a:rPr lang="en-US" smtClean="0"/>
              <a:pPr/>
              <a:t>7</a:t>
            </a:fld>
            <a:endParaRPr lang="en-US" dirty="0"/>
          </a:p>
        </p:txBody>
      </p:sp>
    </p:spTree>
    <p:extLst>
      <p:ext uri="{BB962C8B-B14F-4D97-AF65-F5344CB8AC3E}">
        <p14:creationId xmlns:p14="http://schemas.microsoft.com/office/powerpoint/2010/main" val="1323393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4538"/>
            <a:ext cx="6616700"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cs typeface="Arial" charset="0"/>
              </a:rPr>
              <a:t>The selected loads could be disconnected for some minutes and therefore managed by </a:t>
            </a:r>
            <a:r>
              <a:rPr lang="en-US" i="1" dirty="0" smtClean="0">
                <a:latin typeface="Arial" charset="0"/>
                <a:cs typeface="Arial" charset="0"/>
              </a:rPr>
              <a:t>Ekip Power Controller </a:t>
            </a:r>
            <a:r>
              <a:rPr lang="en-US" dirty="0" smtClean="0">
                <a:latin typeface="Arial" charset="0"/>
                <a:cs typeface="Arial" charset="0"/>
              </a:rPr>
              <a:t>according to the priority list defined by the User</a:t>
            </a:r>
          </a:p>
        </p:txBody>
      </p:sp>
      <p:sp>
        <p:nvSpPr>
          <p:cNvPr id="4" name="Slide Number Placeholder 3"/>
          <p:cNvSpPr>
            <a:spLocks noGrp="1"/>
          </p:cNvSpPr>
          <p:nvPr>
            <p:ph type="sldNum" sz="quarter" idx="10"/>
          </p:nvPr>
        </p:nvSpPr>
        <p:spPr/>
        <p:txBody>
          <a:bodyPr/>
          <a:lstStyle/>
          <a:p>
            <a:fld id="{3A94E69C-C28A-4BE6-BE89-71D8FB2035FD}" type="slidenum">
              <a:rPr lang="en-US" smtClean="0"/>
              <a:pPr/>
              <a:t>8</a:t>
            </a:fld>
            <a:endParaRPr lang="en-US" dirty="0"/>
          </a:p>
        </p:txBody>
      </p:sp>
    </p:spTree>
    <p:extLst>
      <p:ext uri="{BB962C8B-B14F-4D97-AF65-F5344CB8AC3E}">
        <p14:creationId xmlns:p14="http://schemas.microsoft.com/office/powerpoint/2010/main" val="4029707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4538"/>
            <a:ext cx="6616700" cy="3722687"/>
          </a:xfrm>
        </p:spPr>
      </p:sp>
      <p:sp>
        <p:nvSpPr>
          <p:cNvPr id="3" name="Notes Placeholder 2"/>
          <p:cNvSpPr>
            <a:spLocks noGrp="1"/>
          </p:cNvSpPr>
          <p:nvPr>
            <p:ph type="body" idx="1"/>
          </p:nvPr>
        </p:nvSpPr>
        <p:spPr/>
        <p:txBody>
          <a:bodyPr/>
          <a:lstStyle/>
          <a:p>
            <a:r>
              <a:rPr lang="en-US" dirty="0" smtClean="0">
                <a:latin typeface="Arial" charset="0"/>
                <a:cs typeface="Arial" charset="0"/>
              </a:rPr>
              <a:t>With SACE Emax 2.2, 4.2 or 6.2 it is possible to command up to 5 switching devices through Ekip Signalling 2K-4K modules </a:t>
            </a:r>
          </a:p>
          <a:p>
            <a:endParaRPr lang="en-US" dirty="0" smtClean="0">
              <a:latin typeface="Arial" charset="0"/>
              <a:cs typeface="Arial" charset="0"/>
            </a:endParaRPr>
          </a:p>
          <a:p>
            <a:r>
              <a:rPr lang="en-US" dirty="0" smtClean="0">
                <a:latin typeface="Arial" charset="0"/>
                <a:cs typeface="Arial" charset="0"/>
              </a:rPr>
              <a:t>With SACE Emax 1.2 it is possible to command 2 switching devices through Ekip Signalling 2K modules</a:t>
            </a:r>
          </a:p>
        </p:txBody>
      </p:sp>
      <p:sp>
        <p:nvSpPr>
          <p:cNvPr id="4" name="Slide Number Placeholder 3"/>
          <p:cNvSpPr>
            <a:spLocks noGrp="1"/>
          </p:cNvSpPr>
          <p:nvPr>
            <p:ph type="sldNum" sz="quarter" idx="10"/>
          </p:nvPr>
        </p:nvSpPr>
        <p:spPr/>
        <p:txBody>
          <a:bodyPr/>
          <a:lstStyle/>
          <a:p>
            <a:fld id="{3A94E69C-C28A-4BE6-BE89-71D8FB2035FD}" type="slidenum">
              <a:rPr lang="en-US" smtClean="0"/>
              <a:pPr/>
              <a:t>9</a:t>
            </a:fld>
            <a:endParaRPr lang="en-US" dirty="0"/>
          </a:p>
        </p:txBody>
      </p:sp>
    </p:spTree>
    <p:extLst>
      <p:ext uri="{BB962C8B-B14F-4D97-AF65-F5344CB8AC3E}">
        <p14:creationId xmlns:p14="http://schemas.microsoft.com/office/powerpoint/2010/main" val="18465879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7" r="7"/>
          <a:stretch/>
        </p:blipFill>
        <p:spPr bwMode="gray">
          <a:xfrm>
            <a:off x="2"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6"/>
          </p:nvPr>
        </p:nvSpPr>
        <p:spPr bwMode="gray">
          <a:xfrm>
            <a:off x="334963"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Placeholder 17"/>
          <p:cNvSpPr>
            <a:spLocks noGrp="1"/>
          </p:cNvSpPr>
          <p:nvPr>
            <p:ph type="body" sz="quarter" idx="13"/>
          </p:nvPr>
        </p:nvSpPr>
        <p:spPr bwMode="gray">
          <a:xfrm>
            <a:off x="340519" y="5000633"/>
            <a:ext cx="10112937"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ctrTitle"/>
          </p:nvPr>
        </p:nvSpPr>
        <p:spPr bwMode="gray">
          <a:xfrm>
            <a:off x="340519" y="5205567"/>
            <a:ext cx="10112148" cy="504000"/>
          </a:xfrm>
        </p:spPr>
        <p:txBody>
          <a:bodyPr lIns="0" tIns="0" rIns="0" bIns="0"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bwMode="gray">
          <a:xfrm>
            <a:off x="340520"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sp>
        <p:nvSpPr>
          <p:cNvPr id="20"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6"/>
          <p:cNvSpPr/>
          <p:nvPr userDrawn="1"/>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a:solidFill>
                <a:schemeClr val="bg2"/>
              </a:solidFill>
            </a:endParaRPr>
          </a:p>
        </p:txBody>
      </p:sp>
      <p:pic>
        <p:nvPicPr>
          <p:cNvPr id="10" name="Picture 1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81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 Title &amp;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17488BFE-015E-452C-932B-DB979AC8F282}" type="datetime4">
              <a:rPr lang="en-US" smtClean="0"/>
              <a:t>May 7, 2018</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6" name="Subtitle 2"/>
          <p:cNvSpPr>
            <a:spLocks noGrp="1"/>
          </p:cNvSpPr>
          <p:nvPr>
            <p:ph type="subTitle" idx="13"/>
          </p:nvPr>
        </p:nvSpPr>
        <p:spPr bwMode="gray">
          <a:xfrm>
            <a:off x="334139"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sp>
        <p:nvSpPr>
          <p:cNvPr id="7" name="Text Placeholder 11"/>
          <p:cNvSpPr>
            <a:spLocks noGrp="1"/>
          </p:cNvSpPr>
          <p:nvPr>
            <p:ph type="body" sz="quarter" idx="16"/>
          </p:nvPr>
        </p:nvSpPr>
        <p:spPr bwMode="gray">
          <a:xfrm>
            <a:off x="332368" y="1931192"/>
            <a:ext cx="11520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15"/>
          <p:cNvSpPr>
            <a:spLocks noGrp="1"/>
          </p:cNvSpPr>
          <p:nvPr>
            <p:ph sz="quarter" idx="19"/>
          </p:nvPr>
        </p:nvSpPr>
        <p:spPr bwMode="gray">
          <a:xfrm>
            <a:off x="332367" y="2317637"/>
            <a:ext cx="11520000" cy="35942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userDrawn="1"/>
        </p:nvCxnSpPr>
        <p:spPr bwMode="gray">
          <a:xfrm>
            <a:off x="332368" y="223849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22616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 Title (5) &amp; Content (6)">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D8D4DCBA-4C7A-4489-854D-9CAAB7BC53A0}" type="datetime4">
              <a:rPr lang="en-US" smtClean="0"/>
              <a:t>May 7, 2018</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cxnSp>
        <p:nvCxnSpPr>
          <p:cNvPr id="9" name="Straight Connector 8"/>
          <p:cNvCxnSpPr/>
          <p:nvPr userDrawn="1"/>
        </p:nvCxnSpPr>
        <p:spPr bwMode="gray">
          <a:xfrm>
            <a:off x="42716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0" name="Straight Connector 9"/>
          <p:cNvCxnSpPr/>
          <p:nvPr userDrawn="1"/>
        </p:nvCxnSpPr>
        <p:spPr bwMode="gray">
          <a:xfrm>
            <a:off x="82100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17"/>
          </p:nvPr>
        </p:nvSpPr>
        <p:spPr bwMode="gray">
          <a:xfrm>
            <a:off x="42716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1"/>
          <p:cNvSpPr>
            <a:spLocks noGrp="1"/>
          </p:cNvSpPr>
          <p:nvPr>
            <p:ph type="body" sz="quarter" idx="18"/>
          </p:nvPr>
        </p:nvSpPr>
        <p:spPr bwMode="gray">
          <a:xfrm>
            <a:off x="82100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ext Placeholder 11"/>
          <p:cNvSpPr>
            <a:spLocks noGrp="1"/>
          </p:cNvSpPr>
          <p:nvPr>
            <p:ph type="body" sz="quarter" idx="19"/>
          </p:nvPr>
        </p:nvSpPr>
        <p:spPr bwMode="gray">
          <a:xfrm>
            <a:off x="3332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0" name="Straight Connector 19"/>
          <p:cNvCxnSpPr/>
          <p:nvPr userDrawn="1"/>
        </p:nvCxnSpPr>
        <p:spPr bwMode="gray">
          <a:xfrm>
            <a:off x="3332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1" name="Straight Connector 20"/>
          <p:cNvCxnSpPr/>
          <p:nvPr userDrawn="1"/>
        </p:nvCxnSpPr>
        <p:spPr bwMode="gray">
          <a:xfrm>
            <a:off x="42716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2" name="Straight Connector 21"/>
          <p:cNvCxnSpPr/>
          <p:nvPr userDrawn="1"/>
        </p:nvCxnSpPr>
        <p:spPr bwMode="gray">
          <a:xfrm>
            <a:off x="82100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3" name="Text Placeholder 11"/>
          <p:cNvSpPr>
            <a:spLocks noGrp="1"/>
          </p:cNvSpPr>
          <p:nvPr>
            <p:ph type="body" sz="quarter" idx="20"/>
          </p:nvPr>
        </p:nvSpPr>
        <p:spPr bwMode="gray">
          <a:xfrm>
            <a:off x="42716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11"/>
          <p:cNvSpPr>
            <a:spLocks noGrp="1"/>
          </p:cNvSpPr>
          <p:nvPr>
            <p:ph type="body" sz="quarter" idx="21"/>
          </p:nvPr>
        </p:nvSpPr>
        <p:spPr bwMode="gray">
          <a:xfrm>
            <a:off x="82100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Content Placeholder 3"/>
          <p:cNvSpPr>
            <a:spLocks noGrp="1"/>
          </p:cNvSpPr>
          <p:nvPr>
            <p:ph sz="quarter" idx="23"/>
          </p:nvPr>
        </p:nvSpPr>
        <p:spPr bwMode="gray">
          <a:xfrm>
            <a:off x="333263" y="1931195"/>
            <a:ext cx="3643200" cy="1809264"/>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6" name="Content Placeholder 3"/>
          <p:cNvSpPr>
            <a:spLocks noGrp="1"/>
          </p:cNvSpPr>
          <p:nvPr>
            <p:ph sz="quarter" idx="24"/>
          </p:nvPr>
        </p:nvSpPr>
        <p:spPr bwMode="gray">
          <a:xfrm>
            <a:off x="4271664" y="2317641"/>
            <a:ext cx="3643200" cy="1422821"/>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Content Placeholder 3"/>
          <p:cNvSpPr>
            <a:spLocks noGrp="1"/>
          </p:cNvSpPr>
          <p:nvPr>
            <p:ph sz="quarter" idx="25"/>
          </p:nvPr>
        </p:nvSpPr>
        <p:spPr bwMode="gray">
          <a:xfrm>
            <a:off x="8210064" y="2317641"/>
            <a:ext cx="3643200" cy="1422821"/>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
          <p:cNvSpPr>
            <a:spLocks noGrp="1"/>
          </p:cNvSpPr>
          <p:nvPr>
            <p:ph sz="quarter" idx="26"/>
          </p:nvPr>
        </p:nvSpPr>
        <p:spPr bwMode="gray">
          <a:xfrm>
            <a:off x="333263" y="4489826"/>
            <a:ext cx="3643200" cy="1422821"/>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9" name="Content Placeholder 3"/>
          <p:cNvSpPr>
            <a:spLocks noGrp="1"/>
          </p:cNvSpPr>
          <p:nvPr>
            <p:ph sz="quarter" idx="27"/>
          </p:nvPr>
        </p:nvSpPr>
        <p:spPr bwMode="gray">
          <a:xfrm>
            <a:off x="4271664" y="4489826"/>
            <a:ext cx="3643200" cy="1422821"/>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Content Placeholder 3"/>
          <p:cNvSpPr>
            <a:spLocks noGrp="1"/>
          </p:cNvSpPr>
          <p:nvPr>
            <p:ph sz="quarter" idx="28"/>
          </p:nvPr>
        </p:nvSpPr>
        <p:spPr bwMode="gray">
          <a:xfrm>
            <a:off x="8210064" y="4489826"/>
            <a:ext cx="3643200" cy="1422821"/>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2"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spTree>
    <p:extLst>
      <p:ext uri="{BB962C8B-B14F-4D97-AF65-F5344CB8AC3E}">
        <p14:creationId xmlns:p14="http://schemas.microsoft.com/office/powerpoint/2010/main" val="415930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 Title (6) &amp; Content (6)">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D8D4DCBA-4C7A-4489-854D-9CAAB7BC53A0}" type="datetime4">
              <a:rPr lang="en-US" smtClean="0"/>
              <a:t>May 7, 2018</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p:nvPr userDrawn="1"/>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4271796"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0" name="Straight Connector 9"/>
          <p:cNvCxnSpPr/>
          <p:nvPr userDrawn="1"/>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17"/>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1"/>
          <p:cNvSpPr>
            <a:spLocks noGrp="1"/>
          </p:cNvSpPr>
          <p:nvPr>
            <p:ph type="body" sz="quarter" idx="18"/>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ext Placeholder 11"/>
          <p:cNvSpPr>
            <a:spLocks noGrp="1"/>
          </p:cNvSpPr>
          <p:nvPr>
            <p:ph type="body" sz="quarter" idx="19"/>
          </p:nvPr>
        </p:nvSpPr>
        <p:spPr bwMode="gray">
          <a:xfrm>
            <a:off x="3332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0" name="Straight Connector 19"/>
          <p:cNvCxnSpPr/>
          <p:nvPr userDrawn="1"/>
        </p:nvCxnSpPr>
        <p:spPr bwMode="gray">
          <a:xfrm>
            <a:off x="3332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1" name="Straight Connector 20"/>
          <p:cNvCxnSpPr/>
          <p:nvPr userDrawn="1"/>
        </p:nvCxnSpPr>
        <p:spPr bwMode="gray">
          <a:xfrm>
            <a:off x="4271795"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2" name="Straight Connector 21"/>
          <p:cNvCxnSpPr/>
          <p:nvPr userDrawn="1"/>
        </p:nvCxnSpPr>
        <p:spPr bwMode="gray">
          <a:xfrm>
            <a:off x="8210327"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3" name="Text Placeholder 11"/>
          <p:cNvSpPr>
            <a:spLocks noGrp="1"/>
          </p:cNvSpPr>
          <p:nvPr>
            <p:ph type="body" sz="quarter" idx="20"/>
          </p:nvPr>
        </p:nvSpPr>
        <p:spPr bwMode="gray">
          <a:xfrm>
            <a:off x="4271796"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11"/>
          <p:cNvSpPr>
            <a:spLocks noGrp="1"/>
          </p:cNvSpPr>
          <p:nvPr>
            <p:ph type="body" sz="quarter" idx="21"/>
          </p:nvPr>
        </p:nvSpPr>
        <p:spPr bwMode="gray">
          <a:xfrm>
            <a:off x="8210327"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Content Placeholder 3"/>
          <p:cNvSpPr>
            <a:spLocks noGrp="1"/>
          </p:cNvSpPr>
          <p:nvPr>
            <p:ph sz="quarter" idx="23"/>
          </p:nvPr>
        </p:nvSpPr>
        <p:spPr bwMode="gray">
          <a:xfrm>
            <a:off x="333264" y="2317641"/>
            <a:ext cx="3643200" cy="1422821"/>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6" name="Content Placeholder 3"/>
          <p:cNvSpPr>
            <a:spLocks noGrp="1"/>
          </p:cNvSpPr>
          <p:nvPr>
            <p:ph sz="quarter" idx="24"/>
          </p:nvPr>
        </p:nvSpPr>
        <p:spPr bwMode="gray">
          <a:xfrm>
            <a:off x="4271795" y="2317641"/>
            <a:ext cx="3643200" cy="1422821"/>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Content Placeholder 3"/>
          <p:cNvSpPr>
            <a:spLocks noGrp="1"/>
          </p:cNvSpPr>
          <p:nvPr>
            <p:ph sz="quarter" idx="25"/>
          </p:nvPr>
        </p:nvSpPr>
        <p:spPr bwMode="gray">
          <a:xfrm>
            <a:off x="8210327" y="2317641"/>
            <a:ext cx="3643200" cy="1422821"/>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
          <p:cNvSpPr>
            <a:spLocks noGrp="1"/>
          </p:cNvSpPr>
          <p:nvPr>
            <p:ph sz="quarter" idx="26"/>
          </p:nvPr>
        </p:nvSpPr>
        <p:spPr bwMode="gray">
          <a:xfrm>
            <a:off x="333264" y="4489826"/>
            <a:ext cx="3643200" cy="1422821"/>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9" name="Content Placeholder 3"/>
          <p:cNvSpPr>
            <a:spLocks noGrp="1"/>
          </p:cNvSpPr>
          <p:nvPr>
            <p:ph sz="quarter" idx="27"/>
          </p:nvPr>
        </p:nvSpPr>
        <p:spPr bwMode="gray">
          <a:xfrm>
            <a:off x="4271796" y="4489826"/>
            <a:ext cx="3643200" cy="1422821"/>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Content Placeholder 3"/>
          <p:cNvSpPr>
            <a:spLocks noGrp="1"/>
          </p:cNvSpPr>
          <p:nvPr>
            <p:ph sz="quarter" idx="28"/>
          </p:nvPr>
        </p:nvSpPr>
        <p:spPr bwMode="gray">
          <a:xfrm>
            <a:off x="8210327" y="4489826"/>
            <a:ext cx="3643200" cy="1422821"/>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2"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spTree>
    <p:extLst>
      <p:ext uri="{BB962C8B-B14F-4D97-AF65-F5344CB8AC3E}">
        <p14:creationId xmlns:p14="http://schemas.microsoft.com/office/powerpoint/2010/main" val="208995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 Title &amp; Content (8)">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C55A9BD9-4AB1-4514-A40D-3F4348B2CF77}" type="datetime4">
              <a:rPr lang="en-US" smtClean="0"/>
              <a:t>May 7, 2018</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1492" y="1931193"/>
            <a:ext cx="11520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2"/>
          <p:cNvSpPr>
            <a:spLocks noGrp="1"/>
          </p:cNvSpPr>
          <p:nvPr>
            <p:ph sz="quarter" idx="25"/>
          </p:nvPr>
        </p:nvSpPr>
        <p:spPr bwMode="gray">
          <a:xfrm>
            <a:off x="333264" y="2317637"/>
            <a:ext cx="1739026" cy="1710000"/>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32"/>
          <p:cNvSpPr>
            <a:spLocks noGrp="1"/>
          </p:cNvSpPr>
          <p:nvPr>
            <p:ph sz="quarter" idx="26"/>
          </p:nvPr>
        </p:nvSpPr>
        <p:spPr bwMode="gray">
          <a:xfrm>
            <a:off x="333264" y="4202644"/>
            <a:ext cx="1739026" cy="1710000"/>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2"/>
          <p:cNvSpPr>
            <a:spLocks noGrp="1"/>
          </p:cNvSpPr>
          <p:nvPr>
            <p:ph sz="quarter" idx="27"/>
          </p:nvPr>
        </p:nvSpPr>
        <p:spPr bwMode="gray">
          <a:xfrm>
            <a:off x="6163300" y="2317637"/>
            <a:ext cx="1739026" cy="1710000"/>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2"/>
          <p:cNvSpPr>
            <a:spLocks noGrp="1"/>
          </p:cNvSpPr>
          <p:nvPr>
            <p:ph sz="quarter" idx="28"/>
          </p:nvPr>
        </p:nvSpPr>
        <p:spPr bwMode="gray">
          <a:xfrm>
            <a:off x="6163300" y="4202644"/>
            <a:ext cx="1739026" cy="1710000"/>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3"/>
          <p:cNvSpPr>
            <a:spLocks noGrp="1"/>
          </p:cNvSpPr>
          <p:nvPr>
            <p:ph sz="quarter" idx="18"/>
          </p:nvPr>
        </p:nvSpPr>
        <p:spPr bwMode="gray">
          <a:xfrm>
            <a:off x="2259472" y="2317637"/>
            <a:ext cx="3757689" cy="1710000"/>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
          <p:cNvSpPr>
            <a:spLocks noGrp="1"/>
          </p:cNvSpPr>
          <p:nvPr>
            <p:ph sz="quarter" idx="19"/>
          </p:nvPr>
        </p:nvSpPr>
        <p:spPr bwMode="gray">
          <a:xfrm>
            <a:off x="2259472" y="4202644"/>
            <a:ext cx="3757689" cy="1710000"/>
          </a:xfrm>
        </p:spPr>
        <p:txBody>
          <a:bodyPr lIns="0" tIns="0" rIns="0" bIns="0"/>
          <a:lstStyle>
            <a:lvl1pPr rtl="0">
              <a:defRPr/>
            </a:lvl1pPr>
            <a:lvl2pPr rtl="0">
              <a:defRPr/>
            </a:lvl2pPr>
            <a:lvl3pPr rtl="0">
              <a:defRPr/>
            </a:lvl3pPr>
            <a:lvl4pPr rtl="0">
              <a:defRPr/>
            </a:lvl4pPr>
            <a:lvl5pPr rtl="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Content Placeholder 3"/>
          <p:cNvSpPr>
            <a:spLocks noGrp="1"/>
          </p:cNvSpPr>
          <p:nvPr>
            <p:ph sz="quarter" idx="20"/>
          </p:nvPr>
        </p:nvSpPr>
        <p:spPr bwMode="gray">
          <a:xfrm>
            <a:off x="8093952" y="2317637"/>
            <a:ext cx="3759312" cy="1710000"/>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Content Placeholder 3"/>
          <p:cNvSpPr>
            <a:spLocks noGrp="1"/>
          </p:cNvSpPr>
          <p:nvPr>
            <p:ph sz="quarter" idx="21"/>
          </p:nvPr>
        </p:nvSpPr>
        <p:spPr bwMode="gray">
          <a:xfrm>
            <a:off x="8093952" y="4202644"/>
            <a:ext cx="3759312" cy="1710000"/>
          </a:xfrm>
        </p:spPr>
        <p:txBody>
          <a:bodyPr lIns="0" tIns="0" rIns="0" bIns="0"/>
          <a:lstStyle>
            <a:lvl1pPr rtl="0">
              <a:defRPr/>
            </a:lvl1pPr>
            <a:lvl2pPr rtl="0">
              <a:defRPr/>
            </a:lvl2pPr>
            <a:lvl3pPr rtl="0">
              <a:defRPr/>
            </a:lvl3pPr>
            <a:lvl4pPr rtl="0">
              <a:defRPr/>
            </a:lvl4pPr>
            <a:lvl5pPr rtl="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cxnSp>
        <p:nvCxnSpPr>
          <p:cNvPr id="24" name="Straight Connector 23"/>
          <p:cNvCxnSpPr/>
          <p:nvPr userDrawn="1"/>
        </p:nvCxnSpPr>
        <p:spPr bwMode="gray">
          <a:xfrm>
            <a:off x="332368" y="223849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5" name="Straight Connector 24"/>
          <p:cNvCxnSpPr/>
          <p:nvPr userDrawn="1"/>
        </p:nvCxnSpPr>
        <p:spPr bwMode="gray">
          <a:xfrm>
            <a:off x="332368" y="4115141"/>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25492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 Title &amp; Content (8) &amp; Box">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33264" y="682313"/>
            <a:ext cx="11520000" cy="396000"/>
          </a:xfrm>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EAB57985-67D2-4C2C-8135-28A8C8C95665}" type="datetime4">
              <a:rPr lang="en-US" smtClean="0"/>
              <a:t>May 7, 2018</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11520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2"/>
          <p:cNvSpPr>
            <a:spLocks noGrp="1"/>
          </p:cNvSpPr>
          <p:nvPr>
            <p:ph sz="quarter" idx="25"/>
          </p:nvPr>
        </p:nvSpPr>
        <p:spPr bwMode="gray">
          <a:xfrm>
            <a:off x="332367" y="2317637"/>
            <a:ext cx="1739026" cy="1436400"/>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32"/>
          <p:cNvSpPr>
            <a:spLocks noGrp="1"/>
          </p:cNvSpPr>
          <p:nvPr>
            <p:ph sz="quarter" idx="26"/>
          </p:nvPr>
        </p:nvSpPr>
        <p:spPr bwMode="gray">
          <a:xfrm>
            <a:off x="332367" y="3925788"/>
            <a:ext cx="1739026" cy="1436400"/>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2"/>
          <p:cNvSpPr>
            <a:spLocks noGrp="1"/>
          </p:cNvSpPr>
          <p:nvPr>
            <p:ph sz="quarter" idx="27"/>
          </p:nvPr>
        </p:nvSpPr>
        <p:spPr bwMode="gray">
          <a:xfrm>
            <a:off x="6163300" y="2317636"/>
            <a:ext cx="1739026" cy="1436400"/>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2"/>
          <p:cNvSpPr>
            <a:spLocks noGrp="1"/>
          </p:cNvSpPr>
          <p:nvPr>
            <p:ph sz="quarter" idx="28"/>
          </p:nvPr>
        </p:nvSpPr>
        <p:spPr bwMode="gray">
          <a:xfrm>
            <a:off x="6163300" y="3925788"/>
            <a:ext cx="1739026" cy="1436400"/>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3"/>
          <p:cNvSpPr>
            <a:spLocks noGrp="1"/>
          </p:cNvSpPr>
          <p:nvPr>
            <p:ph sz="quarter" idx="18"/>
          </p:nvPr>
        </p:nvSpPr>
        <p:spPr bwMode="gray">
          <a:xfrm>
            <a:off x="2260482" y="2317636"/>
            <a:ext cx="3757436" cy="1436400"/>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
          <p:cNvSpPr>
            <a:spLocks noGrp="1"/>
          </p:cNvSpPr>
          <p:nvPr>
            <p:ph sz="quarter" idx="19"/>
          </p:nvPr>
        </p:nvSpPr>
        <p:spPr bwMode="gray">
          <a:xfrm>
            <a:off x="2260482" y="3925788"/>
            <a:ext cx="3757436" cy="1436400"/>
          </a:xfrm>
        </p:spPr>
        <p:txBody>
          <a:bodyPr lIns="0" tIns="0" rIns="0" bIns="0"/>
          <a:lstStyle>
            <a:lvl1pPr rtl="0">
              <a:defRPr/>
            </a:lvl1pPr>
            <a:lvl2pPr rtl="0">
              <a:defRPr/>
            </a:lvl2pPr>
            <a:lvl3pPr rtl="0">
              <a:defRPr/>
            </a:lvl3pPr>
            <a:lvl4pPr rtl="0">
              <a:defRPr/>
            </a:lvl4pPr>
            <a:lvl5pPr rtl="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Content Placeholder 3"/>
          <p:cNvSpPr>
            <a:spLocks noGrp="1"/>
          </p:cNvSpPr>
          <p:nvPr>
            <p:ph sz="quarter" idx="20"/>
          </p:nvPr>
        </p:nvSpPr>
        <p:spPr bwMode="gray">
          <a:xfrm>
            <a:off x="8093953" y="2317636"/>
            <a:ext cx="3759312" cy="1436400"/>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Content Placeholder 3"/>
          <p:cNvSpPr>
            <a:spLocks noGrp="1"/>
          </p:cNvSpPr>
          <p:nvPr>
            <p:ph sz="quarter" idx="21"/>
          </p:nvPr>
        </p:nvSpPr>
        <p:spPr bwMode="gray">
          <a:xfrm>
            <a:off x="8093953" y="3925788"/>
            <a:ext cx="3759312" cy="1436400"/>
          </a:xfrm>
        </p:spPr>
        <p:txBody>
          <a:bodyPr lIns="0" tIns="0" rIns="0" bIns="0"/>
          <a:lstStyle>
            <a:lvl1pPr rtl="0">
              <a:defRPr/>
            </a:lvl1pPr>
            <a:lvl2pPr rtl="0">
              <a:defRPr/>
            </a:lvl2pPr>
            <a:lvl3pPr rtl="0">
              <a:defRPr/>
            </a:lvl3pPr>
            <a:lvl4pPr rtl="0">
              <a:defRPr/>
            </a:lvl4pPr>
            <a:lvl5pPr rtl="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Text Placeholder 7"/>
          <p:cNvSpPr>
            <a:spLocks noGrp="1"/>
          </p:cNvSpPr>
          <p:nvPr>
            <p:ph type="body" sz="quarter" idx="29"/>
          </p:nvPr>
        </p:nvSpPr>
        <p:spPr bwMode="gray">
          <a:xfrm>
            <a:off x="333264" y="5453066"/>
            <a:ext cx="11520000"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cxnSp>
        <p:nvCxnSpPr>
          <p:cNvPr id="26" name="Straight Connector 25"/>
          <p:cNvCxnSpPr/>
          <p:nvPr userDrawn="1"/>
        </p:nvCxnSpPr>
        <p:spPr bwMode="gray">
          <a:xfrm>
            <a:off x="332368" y="223849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8" name="Straight Connector 27"/>
          <p:cNvCxnSpPr/>
          <p:nvPr userDrawn="1"/>
        </p:nvCxnSpPr>
        <p:spPr bwMode="gray">
          <a:xfrm>
            <a:off x="332368" y="3839912"/>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72332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 Content (2)">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12963875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88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8F8FF341-9601-47A6-A4C1-F2885A66BAA5}" type="datetime4">
              <a:rPr lang="en-US" smtClean="0"/>
              <a:t>May 7, 2018</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6249107" y="1931194"/>
            <a:ext cx="5604420" cy="3980918"/>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quarter" idx="19"/>
          </p:nvPr>
        </p:nvSpPr>
        <p:spPr bwMode="gray">
          <a:xfrm>
            <a:off x="332367" y="1931194"/>
            <a:ext cx="5603434" cy="3980918"/>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Subtitle 2"/>
          <p:cNvSpPr>
            <a:spLocks noGrp="1"/>
          </p:cNvSpPr>
          <p:nvPr>
            <p:ph type="subTitle" idx="13"/>
          </p:nvPr>
        </p:nvSpPr>
        <p:spPr bwMode="gray">
          <a:xfrm>
            <a:off x="332366"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cxnSp>
        <p:nvCxnSpPr>
          <p:cNvPr id="21" name="Straight Connector 20"/>
          <p:cNvCxnSpPr/>
          <p:nvPr userDrawn="1"/>
        </p:nvCxnSpPr>
        <p:spPr bwMode="gray">
          <a:xfrm>
            <a:off x="6095999"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36903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 Content (2)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8F8FF341-9601-47A6-A4C1-F2885A66BAA5}" type="datetime4">
              <a:rPr lang="en-US" smtClean="0"/>
              <a:t>May 7, 2018</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6249107" y="1931194"/>
            <a:ext cx="5604420" cy="3430994"/>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quarter" idx="19"/>
          </p:nvPr>
        </p:nvSpPr>
        <p:spPr bwMode="gray">
          <a:xfrm>
            <a:off x="332367" y="1931194"/>
            <a:ext cx="5603434" cy="3430994"/>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cxnSp>
        <p:nvCxnSpPr>
          <p:cNvPr id="21" name="Straight Connector 20"/>
          <p:cNvCxnSpPr/>
          <p:nvPr userDrawn="1"/>
        </p:nvCxnSpPr>
        <p:spPr bwMode="gray">
          <a:xfrm>
            <a:off x="6095999" y="1931194"/>
            <a:ext cx="0" cy="3430994"/>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3" name="Text Placeholder 7"/>
          <p:cNvSpPr>
            <a:spLocks noGrp="1"/>
          </p:cNvSpPr>
          <p:nvPr>
            <p:ph type="body" sz="quarter" idx="29"/>
          </p:nvPr>
        </p:nvSpPr>
        <p:spPr bwMode="gray">
          <a:xfrm>
            <a:off x="332368" y="5453066"/>
            <a:ext cx="11520896"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2373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 Title (2) &amp; Content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8F8FF341-9601-47A6-A4C1-F2885A66BAA5}" type="datetime4">
              <a:rPr lang="en-US" smtClean="0"/>
              <a:t>May 7, 2018</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43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p:nvPr userDrawn="1"/>
        </p:nvCxnSpPr>
        <p:spPr bwMode="gray">
          <a:xfrm>
            <a:off x="333435"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6248327"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327"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quarter" idx="20"/>
          </p:nvPr>
        </p:nvSpPr>
        <p:spPr bwMode="gray">
          <a:xfrm>
            <a:off x="6249107" y="2317638"/>
            <a:ext cx="5604420" cy="3594474"/>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quarter" idx="19"/>
          </p:nvPr>
        </p:nvSpPr>
        <p:spPr bwMode="gray">
          <a:xfrm>
            <a:off x="332367" y="2317638"/>
            <a:ext cx="5603434" cy="3594474"/>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cxnSp>
        <p:nvCxnSpPr>
          <p:cNvPr id="21" name="Straight Connector 20"/>
          <p:cNvCxnSpPr/>
          <p:nvPr userDrawn="1"/>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38536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9: Title (2) &amp; Content (2)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7C4B2A68-D918-4286-96B0-6342B7A9B0CE}" type="datetime4">
              <a:rPr lang="en-US" smtClean="0"/>
              <a:t>May 7, 2018</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236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p:nvPr userDrawn="1"/>
        </p:nvCxnSpPr>
        <p:spPr bwMode="gray">
          <a:xfrm>
            <a:off x="332365"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6248327"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327"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quarter" idx="20"/>
          </p:nvPr>
        </p:nvSpPr>
        <p:spPr bwMode="gray">
          <a:xfrm>
            <a:off x="6248327" y="2317638"/>
            <a:ext cx="5605200" cy="2950978"/>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quarter" idx="19"/>
          </p:nvPr>
        </p:nvSpPr>
        <p:spPr bwMode="gray">
          <a:xfrm>
            <a:off x="332365" y="2317638"/>
            <a:ext cx="5605200" cy="2950978"/>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4" name="Straight Connector 13"/>
          <p:cNvCxnSpPr/>
          <p:nvPr userDrawn="1"/>
        </p:nvCxnSpPr>
        <p:spPr bwMode="gray">
          <a:xfrm>
            <a:off x="6095999"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Text Placeholder 7"/>
          <p:cNvSpPr>
            <a:spLocks noGrp="1"/>
          </p:cNvSpPr>
          <p:nvPr>
            <p:ph type="body" sz="quarter" idx="29"/>
          </p:nvPr>
        </p:nvSpPr>
        <p:spPr bwMode="gray">
          <a:xfrm>
            <a:off x="332583" y="5453066"/>
            <a:ext cx="11520682"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spTree>
    <p:extLst>
      <p:ext uri="{BB962C8B-B14F-4D97-AF65-F5344CB8AC3E}">
        <p14:creationId xmlns:p14="http://schemas.microsoft.com/office/powerpoint/2010/main" val="75517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0: Title (2) &amp; Content (2) / Arrow">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972E678C-17C0-4756-8034-8236E2D4136B}" type="datetime4">
              <a:rPr lang="en-US" smtClean="0"/>
              <a:t>May 7, 2018</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p:nvPr userDrawn="1"/>
        </p:nvCxnSpPr>
        <p:spPr bwMode="gray">
          <a:xfrm>
            <a:off x="33326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624375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04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quarter" idx="20"/>
          </p:nvPr>
        </p:nvSpPr>
        <p:spPr bwMode="gray">
          <a:xfrm>
            <a:off x="6248044" y="2317638"/>
            <a:ext cx="5605200" cy="3594474"/>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quarter" idx="19"/>
          </p:nvPr>
        </p:nvSpPr>
        <p:spPr bwMode="gray">
          <a:xfrm>
            <a:off x="333264" y="2317638"/>
            <a:ext cx="5605200" cy="3594474"/>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Gleichschenkliges Dreieck 46"/>
          <p:cNvSpPr/>
          <p:nvPr userDrawn="1"/>
        </p:nvSpPr>
        <p:spPr bwMode="gray">
          <a:xfrm rot="5400000">
            <a:off x="4334900" y="4088006"/>
            <a:ext cx="3523271" cy="124946"/>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16" name="Subtitle 2"/>
          <p:cNvSpPr>
            <a:spLocks noGrp="1"/>
          </p:cNvSpPr>
          <p:nvPr>
            <p:ph type="subTitle" idx="13"/>
          </p:nvPr>
        </p:nvSpPr>
        <p:spPr bwMode="gray">
          <a:xfrm>
            <a:off x="332367" y="1085213"/>
            <a:ext cx="1152087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spTree>
    <p:extLst>
      <p:ext uri="{BB962C8B-B14F-4D97-AF65-F5344CB8AC3E}">
        <p14:creationId xmlns:p14="http://schemas.microsoft.com/office/powerpoint/2010/main" val="25601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 Title Slide 3">
    <p:spTree>
      <p:nvGrpSpPr>
        <p:cNvPr id="1" name=""/>
        <p:cNvGrpSpPr/>
        <p:nvPr/>
      </p:nvGrpSpPr>
      <p:grpSpPr>
        <a:xfrm>
          <a:off x="0" y="0"/>
          <a:ext cx="0" cy="0"/>
          <a:chOff x="0" y="0"/>
          <a:chExt cx="0" cy="0"/>
        </a:xfrm>
      </p:grpSpPr>
      <p:pic>
        <p:nvPicPr>
          <p:cNvPr id="41" name="Picture Placeholder 10"/>
          <p:cNvPicPr>
            <a:picLocks noChangeAspect="1"/>
          </p:cNvPicPr>
          <p:nvPr userDrawn="1"/>
        </p:nvPicPr>
        <p:blipFill rotWithShape="1">
          <a:blip r:embed="rId2"/>
          <a:srcRect t="21637" b="21637"/>
          <a:stretch/>
        </p:blipFill>
        <p:spPr bwMode="gray">
          <a:xfrm>
            <a:off x="2" y="0"/>
            <a:ext cx="12192000" cy="4610100"/>
          </a:xfrm>
          <a:prstGeom prst="rect">
            <a:avLst/>
          </a:prstGeom>
        </p:spPr>
      </p:pic>
      <p:sp>
        <p:nvSpPr>
          <p:cNvPr id="22" name="Text Placeholder 5"/>
          <p:cNvSpPr>
            <a:spLocks noGrp="1"/>
          </p:cNvSpPr>
          <p:nvPr>
            <p:ph type="body" sz="quarter" idx="16"/>
          </p:nvPr>
        </p:nvSpPr>
        <p:spPr bwMode="gray">
          <a:xfrm>
            <a:off x="335757"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17"/>
          <p:cNvSpPr>
            <a:spLocks noGrp="1"/>
          </p:cNvSpPr>
          <p:nvPr>
            <p:ph type="body" sz="quarter" idx="13"/>
          </p:nvPr>
        </p:nvSpPr>
        <p:spPr bwMode="gray">
          <a:xfrm>
            <a:off x="340519" y="5000633"/>
            <a:ext cx="10112937"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ctrTitle"/>
          </p:nvPr>
        </p:nvSpPr>
        <p:spPr bwMode="gray">
          <a:xfrm>
            <a:off x="340519" y="5205566"/>
            <a:ext cx="10112148" cy="504001"/>
          </a:xfrm>
        </p:spPr>
        <p:txBody>
          <a:bodyPr lIns="0" tIns="0" rIns="0" bIns="0" anchor="b"/>
          <a:lstStyle>
            <a:lvl1pPr>
              <a:defRPr sz="3200"/>
            </a:lvl1pPr>
          </a:lstStyle>
          <a:p>
            <a:r>
              <a:rPr lang="en-US" smtClean="0"/>
              <a:t>Click to edit Master title style</a:t>
            </a:r>
            <a:endParaRPr lang="en-US" dirty="0"/>
          </a:p>
        </p:txBody>
      </p:sp>
      <p:sp>
        <p:nvSpPr>
          <p:cNvPr id="12" name="Subtitle 2"/>
          <p:cNvSpPr>
            <a:spLocks noGrp="1"/>
          </p:cNvSpPr>
          <p:nvPr>
            <p:ph type="subTitle" idx="1"/>
          </p:nvPr>
        </p:nvSpPr>
        <p:spPr bwMode="gray">
          <a:xfrm>
            <a:off x="340519"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sp>
        <p:nvSpPr>
          <p:cNvPr id="13"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Rectangle 18"/>
          <p:cNvSpPr/>
          <p:nvPr userDrawn="1"/>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a:solidFill>
                <a:schemeClr val="bg2"/>
              </a:solidFill>
            </a:endParaRPr>
          </a:p>
        </p:txBody>
      </p:sp>
      <p:pic>
        <p:nvPicPr>
          <p:cNvPr id="14" name="Picture 1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441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1: Title (2) &amp; Content (2) &amp; Box / Arrow">
    <p:spTree>
      <p:nvGrpSpPr>
        <p:cNvPr id="1" name=""/>
        <p:cNvGrpSpPr/>
        <p:nvPr/>
      </p:nvGrpSpPr>
      <p:grpSpPr>
        <a:xfrm>
          <a:off x="0" y="0"/>
          <a:ext cx="0" cy="0"/>
          <a:chOff x="0" y="0"/>
          <a:chExt cx="0" cy="0"/>
        </a:xfrm>
      </p:grpSpPr>
      <p:sp>
        <p:nvSpPr>
          <p:cNvPr id="16" name="Gleichschenkliges Dreieck 46"/>
          <p:cNvSpPr/>
          <p:nvPr userDrawn="1"/>
        </p:nvSpPr>
        <p:spPr bwMode="gray">
          <a:xfrm rot="5400000">
            <a:off x="4656514" y="3766499"/>
            <a:ext cx="2879662" cy="124579"/>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46DACDBD-1DFF-49BA-A724-30E3F02C142A}" type="datetime4">
              <a:rPr lang="en-US" smtClean="0"/>
              <a:t>May 7, 2018</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p:nvPr userDrawn="1"/>
        </p:nvCxnSpPr>
        <p:spPr bwMode="gray">
          <a:xfrm>
            <a:off x="333264" y="2238606"/>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6243754" y="2238606"/>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04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quarter" idx="20"/>
          </p:nvPr>
        </p:nvSpPr>
        <p:spPr bwMode="gray">
          <a:xfrm>
            <a:off x="6248045" y="2317751"/>
            <a:ext cx="5605200" cy="2950867"/>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quarter" idx="19"/>
          </p:nvPr>
        </p:nvSpPr>
        <p:spPr bwMode="gray">
          <a:xfrm>
            <a:off x="333264" y="2317751"/>
            <a:ext cx="5605200" cy="2950867"/>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7"/>
          <p:cNvSpPr>
            <a:spLocks noGrp="1"/>
          </p:cNvSpPr>
          <p:nvPr>
            <p:ph type="body" sz="quarter" idx="29"/>
          </p:nvPr>
        </p:nvSpPr>
        <p:spPr bwMode="gray">
          <a:xfrm>
            <a:off x="332367" y="5453066"/>
            <a:ext cx="11521160"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Subtitle 2"/>
          <p:cNvSpPr>
            <a:spLocks noGrp="1"/>
          </p:cNvSpPr>
          <p:nvPr>
            <p:ph type="subTitle" idx="13"/>
          </p:nvPr>
        </p:nvSpPr>
        <p:spPr bwMode="gray">
          <a:xfrm>
            <a:off x="332367" y="1085213"/>
            <a:ext cx="1152116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spTree>
    <p:extLst>
      <p:ext uri="{BB962C8B-B14F-4D97-AF65-F5344CB8AC3E}">
        <p14:creationId xmlns:p14="http://schemas.microsoft.com/office/powerpoint/2010/main" val="34565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2: Title &amp; Content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C1783AD7-02E7-449A-B532-68934DEE5F31}" type="datetime4">
              <a:rPr lang="en-US" smtClean="0"/>
              <a:t>May 7, 2018</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264" y="1931192"/>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p:nvPr userDrawn="1"/>
        </p:nvCxnSpPr>
        <p:spPr bwMode="gray">
          <a:xfrm>
            <a:off x="33326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0"/>
          </p:nvPr>
        </p:nvSpPr>
        <p:spPr bwMode="gray">
          <a:xfrm>
            <a:off x="6248045" y="1931195"/>
            <a:ext cx="5605200" cy="3980918"/>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quarter" idx="19"/>
          </p:nvPr>
        </p:nvSpPr>
        <p:spPr bwMode="gray">
          <a:xfrm>
            <a:off x="333264" y="2317640"/>
            <a:ext cx="5605200" cy="3594475"/>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cxnSp>
        <p:nvCxnSpPr>
          <p:cNvPr id="24" name="Straight Connector 23"/>
          <p:cNvCxnSpPr/>
          <p:nvPr userDrawn="1"/>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61486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3: Content (3)">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8F8FF341-9601-47A6-A4C1-F2885A66BAA5}" type="datetime4">
              <a:rPr lang="en-US" smtClean="0"/>
              <a:t>May 7, 2018</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6249107" y="1931194"/>
            <a:ext cx="5604420" cy="1922496"/>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quarter" idx="19"/>
          </p:nvPr>
        </p:nvSpPr>
        <p:spPr bwMode="gray">
          <a:xfrm>
            <a:off x="332367" y="1931194"/>
            <a:ext cx="5603434" cy="3980918"/>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cxnSp>
        <p:nvCxnSpPr>
          <p:cNvPr id="21" name="Straight Connector 20"/>
          <p:cNvCxnSpPr/>
          <p:nvPr userDrawn="1"/>
        </p:nvCxnSpPr>
        <p:spPr bwMode="gray">
          <a:xfrm>
            <a:off x="6095999"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6249107" y="3989616"/>
            <a:ext cx="5604420" cy="1922496"/>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5266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4: Title (3) &amp; Content (3)">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ext Placeholder 11"/>
          <p:cNvSpPr>
            <a:spLocks noGrp="1"/>
          </p:cNvSpPr>
          <p:nvPr>
            <p:ph type="body" sz="quarter" idx="17"/>
          </p:nvPr>
        </p:nvSpPr>
        <p:spPr bwMode="gray">
          <a:xfrm>
            <a:off x="624804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Text Placeholder 11"/>
          <p:cNvSpPr>
            <a:spLocks noGrp="1"/>
          </p:cNvSpPr>
          <p:nvPr>
            <p:ph type="body" sz="quarter" idx="18"/>
          </p:nvPr>
        </p:nvSpPr>
        <p:spPr bwMode="gray">
          <a:xfrm>
            <a:off x="6248045" y="4045107"/>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Content Placeholder 15"/>
          <p:cNvSpPr>
            <a:spLocks noGrp="1"/>
          </p:cNvSpPr>
          <p:nvPr>
            <p:ph sz="quarter" idx="20"/>
          </p:nvPr>
        </p:nvSpPr>
        <p:spPr bwMode="gray">
          <a:xfrm>
            <a:off x="6248045" y="2318321"/>
            <a:ext cx="5605200" cy="1484195"/>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9"/>
          </p:nvPr>
        </p:nvSpPr>
        <p:spPr bwMode="gray">
          <a:xfrm>
            <a:off x="333264" y="2317640"/>
            <a:ext cx="5605200" cy="3595121"/>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fld id="{86C11801-1BEF-46D9-879F-590C601D8597}" type="datetime4">
              <a:rPr lang="en-US" smtClean="0"/>
              <a:t>May 7, 2018</a:t>
            </a:fld>
            <a:endParaRPr lang="en-US" dirty="0"/>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cxnSp>
        <p:nvCxnSpPr>
          <p:cNvPr id="7" name="Straight Connector 10"/>
          <p:cNvCxnSpPr/>
          <p:nvPr userDrawn="1"/>
        </p:nvCxnSpPr>
        <p:spPr bwMode="gray">
          <a:xfrm>
            <a:off x="333264"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 name="Straight Connector 9"/>
          <p:cNvCxnSpPr/>
          <p:nvPr userDrawn="1"/>
        </p:nvCxnSpPr>
        <p:spPr bwMode="gray">
          <a:xfrm>
            <a:off x="6248045"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userDrawn="1"/>
        </p:nvCxnSpPr>
        <p:spPr bwMode="gray">
          <a:xfrm>
            <a:off x="6248045" y="4348008"/>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6248045" y="4432235"/>
            <a:ext cx="5605200" cy="1481057"/>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
        <p:nvSpPr>
          <p:cNvPr id="18" name="Subtitle 2"/>
          <p:cNvSpPr>
            <a:spLocks noGrp="1"/>
          </p:cNvSpPr>
          <p:nvPr>
            <p:ph type="subTitle" idx="13"/>
          </p:nvPr>
        </p:nvSpPr>
        <p:spPr bwMode="gray">
          <a:xfrm>
            <a:off x="332368" y="1085213"/>
            <a:ext cx="11521159"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cxnSp>
        <p:nvCxnSpPr>
          <p:cNvPr id="32" name="Straight Connector 31"/>
          <p:cNvCxnSpPr/>
          <p:nvPr userDrawn="1"/>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0395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5: Title (3) &amp; Content (3) &amp; Box">
    <p:spTree>
      <p:nvGrpSpPr>
        <p:cNvPr id="1" name=""/>
        <p:cNvGrpSpPr/>
        <p:nvPr/>
      </p:nvGrpSpPr>
      <p:grpSpPr>
        <a:xfrm>
          <a:off x="0" y="0"/>
          <a:ext cx="0" cy="0"/>
          <a:chOff x="0" y="0"/>
          <a:chExt cx="0" cy="0"/>
        </a:xfrm>
      </p:grpSpPr>
      <p:sp>
        <p:nvSpPr>
          <p:cNvPr id="27" name="Text Placeholder 11"/>
          <p:cNvSpPr>
            <a:spLocks noGrp="1"/>
          </p:cNvSpPr>
          <p:nvPr>
            <p:ph type="body" sz="quarter" idx="22"/>
          </p:nvPr>
        </p:nvSpPr>
        <p:spPr bwMode="gray">
          <a:xfrm>
            <a:off x="332366" y="5452639"/>
            <a:ext cx="11520877"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Content Placeholder 15"/>
          <p:cNvSpPr>
            <a:spLocks noGrp="1"/>
          </p:cNvSpPr>
          <p:nvPr>
            <p:ph sz="quarter" idx="20"/>
          </p:nvPr>
        </p:nvSpPr>
        <p:spPr bwMode="gray">
          <a:xfrm>
            <a:off x="6248043" y="2317641"/>
            <a:ext cx="5605200" cy="1053911"/>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9"/>
          </p:nvPr>
        </p:nvSpPr>
        <p:spPr bwMode="gray">
          <a:xfrm>
            <a:off x="333264" y="2317637"/>
            <a:ext cx="5605200" cy="2950978"/>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ext Placeholder 11"/>
          <p:cNvSpPr>
            <a:spLocks noGrp="1"/>
          </p:cNvSpPr>
          <p:nvPr>
            <p:ph type="body" sz="quarter" idx="17"/>
          </p:nvPr>
        </p:nvSpPr>
        <p:spPr bwMode="gray">
          <a:xfrm>
            <a:off x="6248043"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Text Placeholder 11"/>
          <p:cNvSpPr>
            <a:spLocks noGrp="1"/>
          </p:cNvSpPr>
          <p:nvPr>
            <p:ph type="body" sz="quarter" idx="18"/>
          </p:nvPr>
        </p:nvSpPr>
        <p:spPr bwMode="gray">
          <a:xfrm>
            <a:off x="6248043" y="3831247"/>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fld id="{75ACC3D8-F658-404B-AC58-DFDEB860C833}" type="datetime4">
              <a:rPr lang="en-US" smtClean="0"/>
              <a:t>May 7, 2018</a:t>
            </a:fld>
            <a:endParaRPr lang="en-US" dirty="0"/>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cxnSp>
        <p:nvCxnSpPr>
          <p:cNvPr id="7" name="Straight Connector 10"/>
          <p:cNvCxnSpPr/>
          <p:nvPr userDrawn="1"/>
        </p:nvCxnSpPr>
        <p:spPr bwMode="gray">
          <a:xfrm>
            <a:off x="33326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 name="Straight Connector 9"/>
          <p:cNvCxnSpPr/>
          <p:nvPr userDrawn="1"/>
        </p:nvCxnSpPr>
        <p:spPr bwMode="gray">
          <a:xfrm>
            <a:off x="6248043"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userDrawn="1"/>
        </p:nvCxnSpPr>
        <p:spPr bwMode="gray">
          <a:xfrm>
            <a:off x="6248043" y="4135561"/>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6248043" y="4214707"/>
            <a:ext cx="5605200" cy="1053911"/>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
        <p:nvSpPr>
          <p:cNvPr id="19"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cxnSp>
        <p:nvCxnSpPr>
          <p:cNvPr id="37" name="Straight Connector 36"/>
          <p:cNvCxnSpPr/>
          <p:nvPr userDrawn="1"/>
        </p:nvCxnSpPr>
        <p:spPr bwMode="gray">
          <a:xfrm>
            <a:off x="6095999"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73904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6: Title &amp; Content (2)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7E78DB5F-64D9-442E-954C-935C935B4142}" type="datetime4">
              <a:rPr lang="en-US" smtClean="0"/>
              <a:t>May 7, 2018</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2582" y="1931195"/>
            <a:ext cx="2064201"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quarter" idx="20"/>
          </p:nvPr>
        </p:nvSpPr>
        <p:spPr bwMode="gray">
          <a:xfrm>
            <a:off x="2700027" y="1931195"/>
            <a:ext cx="9153500" cy="3980918"/>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quarter" idx="19"/>
          </p:nvPr>
        </p:nvSpPr>
        <p:spPr bwMode="gray">
          <a:xfrm>
            <a:off x="332582" y="2317640"/>
            <a:ext cx="2064201" cy="3594475"/>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6" name="Straight Connector 15"/>
          <p:cNvCxnSpPr/>
          <p:nvPr userDrawn="1"/>
        </p:nvCxnSpPr>
        <p:spPr bwMode="gray">
          <a:xfrm>
            <a:off x="333983" y="2238495"/>
            <a:ext cx="2062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cxnSp>
        <p:nvCxnSpPr>
          <p:cNvPr id="26" name="Straight Connector 25"/>
          <p:cNvCxnSpPr/>
          <p:nvPr userDrawn="1"/>
        </p:nvCxnSpPr>
        <p:spPr bwMode="gray">
          <a:xfrm>
            <a:off x="2548405"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788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7: Title &amp; Content (2) 3">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7E78DB5F-64D9-442E-954C-935C935B4142}" type="datetime4">
              <a:rPr lang="en-US" smtClean="0"/>
              <a:t>May 7, 2018</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264" y="1931195"/>
            <a:ext cx="4093766"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quarter" idx="20"/>
          </p:nvPr>
        </p:nvSpPr>
        <p:spPr bwMode="gray">
          <a:xfrm>
            <a:off x="4724929" y="1931195"/>
            <a:ext cx="7128598" cy="3980918"/>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quarter" idx="19"/>
          </p:nvPr>
        </p:nvSpPr>
        <p:spPr bwMode="gray">
          <a:xfrm>
            <a:off x="333263" y="2317640"/>
            <a:ext cx="4093767" cy="3594475"/>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6" name="Straight Connector 15"/>
          <p:cNvCxnSpPr/>
          <p:nvPr userDrawn="1"/>
        </p:nvCxnSpPr>
        <p:spPr bwMode="gray">
          <a:xfrm>
            <a:off x="333264" y="2238495"/>
            <a:ext cx="4093769"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cxnSp>
        <p:nvCxnSpPr>
          <p:cNvPr id="26" name="Straight Connector 25"/>
          <p:cNvCxnSpPr/>
          <p:nvPr userDrawn="1"/>
        </p:nvCxnSpPr>
        <p:spPr bwMode="gray">
          <a:xfrm>
            <a:off x="4575980"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5888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8: Title (3) &amp; Content (3) 3">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bwMode="gray">
          <a:xfrm>
            <a:off x="333264" y="1931193"/>
            <a:ext cx="4093767"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ext Placeholder 11"/>
          <p:cNvSpPr>
            <a:spLocks noGrp="1"/>
          </p:cNvSpPr>
          <p:nvPr>
            <p:ph type="body" sz="quarter" idx="17"/>
          </p:nvPr>
        </p:nvSpPr>
        <p:spPr bwMode="gray">
          <a:xfrm>
            <a:off x="4724453" y="1931194"/>
            <a:ext cx="7128811"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Text Placeholder 11"/>
          <p:cNvSpPr>
            <a:spLocks noGrp="1"/>
          </p:cNvSpPr>
          <p:nvPr>
            <p:ph type="body" sz="quarter" idx="18"/>
          </p:nvPr>
        </p:nvSpPr>
        <p:spPr bwMode="gray">
          <a:xfrm>
            <a:off x="4724453" y="4042705"/>
            <a:ext cx="7128811"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Content Placeholder 15"/>
          <p:cNvSpPr>
            <a:spLocks noGrp="1"/>
          </p:cNvSpPr>
          <p:nvPr>
            <p:ph sz="quarter" idx="20"/>
          </p:nvPr>
        </p:nvSpPr>
        <p:spPr bwMode="gray">
          <a:xfrm>
            <a:off x="4724453" y="2317638"/>
            <a:ext cx="7128811" cy="1483548"/>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9"/>
          </p:nvPr>
        </p:nvSpPr>
        <p:spPr bwMode="gray">
          <a:xfrm>
            <a:off x="333264" y="2317638"/>
            <a:ext cx="4094665" cy="3594474"/>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fld id="{21D0314D-AAD8-43AE-987E-1CD311B19016}" type="datetime4">
              <a:rPr lang="en-US" smtClean="0"/>
              <a:t>May 7, 2018</a:t>
            </a:fld>
            <a:endParaRPr lang="en-US" dirty="0"/>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cxnSp>
        <p:nvCxnSpPr>
          <p:cNvPr id="11" name="Straight Connector 9"/>
          <p:cNvCxnSpPr/>
          <p:nvPr userDrawn="1"/>
        </p:nvCxnSpPr>
        <p:spPr bwMode="gray">
          <a:xfrm>
            <a:off x="4725264" y="2238495"/>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userDrawn="1"/>
        </p:nvCxnSpPr>
        <p:spPr bwMode="gray">
          <a:xfrm>
            <a:off x="4725264" y="4349421"/>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4724453" y="4428564"/>
            <a:ext cx="7128811" cy="1483548"/>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
        <p:nvSpPr>
          <p:cNvPr id="20" name="Subtitle 2"/>
          <p:cNvSpPr>
            <a:spLocks noGrp="1"/>
          </p:cNvSpPr>
          <p:nvPr>
            <p:ph type="subTitle" idx="13"/>
          </p:nvPr>
        </p:nvSpPr>
        <p:spPr bwMode="gray">
          <a:xfrm>
            <a:off x="332366" y="1085213"/>
            <a:ext cx="11521161"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cxnSp>
        <p:nvCxnSpPr>
          <p:cNvPr id="37" name="Straight Connector 36"/>
          <p:cNvCxnSpPr/>
          <p:nvPr userDrawn="1"/>
        </p:nvCxnSpPr>
        <p:spPr bwMode="gray">
          <a:xfrm>
            <a:off x="4575980"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1" name="Straight Connector 40"/>
          <p:cNvCxnSpPr/>
          <p:nvPr userDrawn="1"/>
        </p:nvCxnSpPr>
        <p:spPr bwMode="gray">
          <a:xfrm>
            <a:off x="333264" y="2238495"/>
            <a:ext cx="4093769"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8366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9: Title (3) &amp; Content (3) &amp; Box 3">
    <p:spTree>
      <p:nvGrpSpPr>
        <p:cNvPr id="1" name=""/>
        <p:cNvGrpSpPr/>
        <p:nvPr/>
      </p:nvGrpSpPr>
      <p:grpSpPr>
        <a:xfrm>
          <a:off x="0" y="0"/>
          <a:ext cx="0" cy="0"/>
          <a:chOff x="0" y="0"/>
          <a:chExt cx="0" cy="0"/>
        </a:xfrm>
      </p:grpSpPr>
      <p:cxnSp>
        <p:nvCxnSpPr>
          <p:cNvPr id="42" name="Straight Connector 41"/>
          <p:cNvCxnSpPr/>
          <p:nvPr userDrawn="1"/>
        </p:nvCxnSpPr>
        <p:spPr bwMode="gray">
          <a:xfrm>
            <a:off x="4575980"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7" name="Text Placeholder 11"/>
          <p:cNvSpPr>
            <a:spLocks noGrp="1"/>
          </p:cNvSpPr>
          <p:nvPr>
            <p:ph type="body" sz="quarter" idx="22"/>
          </p:nvPr>
        </p:nvSpPr>
        <p:spPr bwMode="gray">
          <a:xfrm>
            <a:off x="332366" y="5452639"/>
            <a:ext cx="11521161"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Content Placeholder 15"/>
          <p:cNvSpPr>
            <a:spLocks noGrp="1"/>
          </p:cNvSpPr>
          <p:nvPr>
            <p:ph sz="quarter" idx="20"/>
          </p:nvPr>
        </p:nvSpPr>
        <p:spPr bwMode="gray">
          <a:xfrm>
            <a:off x="4724930" y="2317641"/>
            <a:ext cx="7128597" cy="1053911"/>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9"/>
          </p:nvPr>
        </p:nvSpPr>
        <p:spPr bwMode="gray">
          <a:xfrm>
            <a:off x="333264" y="2317638"/>
            <a:ext cx="4094664" cy="2950979"/>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6"/>
          </p:nvPr>
        </p:nvSpPr>
        <p:spPr bwMode="gray">
          <a:xfrm>
            <a:off x="332367" y="1931193"/>
            <a:ext cx="4094664"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ext Placeholder 11"/>
          <p:cNvSpPr>
            <a:spLocks noGrp="1"/>
          </p:cNvSpPr>
          <p:nvPr>
            <p:ph type="body" sz="quarter" idx="17"/>
          </p:nvPr>
        </p:nvSpPr>
        <p:spPr bwMode="gray">
          <a:xfrm>
            <a:off x="4724930" y="1931193"/>
            <a:ext cx="7129297"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Text Placeholder 11"/>
          <p:cNvSpPr>
            <a:spLocks noGrp="1"/>
          </p:cNvSpPr>
          <p:nvPr>
            <p:ph type="body" sz="quarter" idx="18"/>
          </p:nvPr>
        </p:nvSpPr>
        <p:spPr bwMode="gray">
          <a:xfrm>
            <a:off x="4724930" y="3831247"/>
            <a:ext cx="7129297"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fld id="{8C3EC54A-C632-4B8A-8DD8-4163ADA26599}" type="datetime4">
              <a:rPr lang="en-US" smtClean="0"/>
              <a:t>May 7, 2018</a:t>
            </a:fld>
            <a:endParaRPr lang="en-US" dirty="0"/>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28" name="Content Placeholder 15"/>
          <p:cNvSpPr>
            <a:spLocks noGrp="1"/>
          </p:cNvSpPr>
          <p:nvPr>
            <p:ph sz="quarter" idx="21"/>
          </p:nvPr>
        </p:nvSpPr>
        <p:spPr bwMode="gray">
          <a:xfrm>
            <a:off x="4724930" y="4214707"/>
            <a:ext cx="7128597" cy="1053911"/>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9" name="Straight Connector 9"/>
          <p:cNvCxnSpPr/>
          <p:nvPr userDrawn="1"/>
        </p:nvCxnSpPr>
        <p:spPr bwMode="gray">
          <a:xfrm>
            <a:off x="4724930" y="2238495"/>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9" name="Straight Connector 28"/>
          <p:cNvCxnSpPr/>
          <p:nvPr userDrawn="1"/>
        </p:nvCxnSpPr>
        <p:spPr bwMode="gray">
          <a:xfrm>
            <a:off x="4727528" y="4136597"/>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6" name="Title 5"/>
          <p:cNvSpPr>
            <a:spLocks noGrp="1"/>
          </p:cNvSpPr>
          <p:nvPr>
            <p:ph type="title"/>
          </p:nvPr>
        </p:nvSpPr>
        <p:spPr/>
        <p:txBody>
          <a:bodyPr/>
          <a:lstStyle/>
          <a:p>
            <a:r>
              <a:rPr lang="en-US" smtClean="0"/>
              <a:t>Click to edit Master title style</a:t>
            </a:r>
            <a:endParaRPr lang="en-US" dirty="0"/>
          </a:p>
        </p:txBody>
      </p:sp>
      <p:sp>
        <p:nvSpPr>
          <p:cNvPr id="20"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cxnSp>
        <p:nvCxnSpPr>
          <p:cNvPr id="45" name="Straight Connector 44"/>
          <p:cNvCxnSpPr/>
          <p:nvPr userDrawn="1"/>
        </p:nvCxnSpPr>
        <p:spPr bwMode="gray">
          <a:xfrm>
            <a:off x="333264" y="2238495"/>
            <a:ext cx="4093769"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200631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0: Title (3) &amp; Content (3)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4094DB61-25C8-4EF5-ACA6-394B43063948}" type="datetime4">
              <a:rPr lang="en-US" smtClean="0"/>
              <a:t>May 7, 2018</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184"/>
            <a:ext cx="3643200" cy="3594931"/>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1"/>
          <p:cNvSpPr>
            <a:spLocks noGrp="1"/>
          </p:cNvSpPr>
          <p:nvPr>
            <p:ph type="body" sz="quarter" idx="24"/>
          </p:nvPr>
        </p:nvSpPr>
        <p:spPr bwMode="gray">
          <a:xfrm>
            <a:off x="4271795"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5" name="Straight Connector 14"/>
          <p:cNvCxnSpPr/>
          <p:nvPr userDrawn="1"/>
        </p:nvCxnSpPr>
        <p:spPr bwMode="gray">
          <a:xfrm>
            <a:off x="4271795"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6" y="2317184"/>
            <a:ext cx="3643200" cy="3594931"/>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1" name="Straight Connector 20"/>
          <p:cNvCxnSpPr/>
          <p:nvPr userDrawn="1"/>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7184"/>
            <a:ext cx="3643200" cy="3594931"/>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cxnSp>
        <p:nvCxnSpPr>
          <p:cNvPr id="35" name="Straight Connector 34"/>
          <p:cNvCxnSpPr/>
          <p:nvPr userDrawn="1"/>
        </p:nvCxnSpPr>
        <p:spPr bwMode="gray">
          <a:xfrm>
            <a:off x="4124130" y="2388386"/>
            <a:ext cx="0" cy="352664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6" name="Straight Connector 35"/>
          <p:cNvCxnSpPr/>
          <p:nvPr userDrawn="1"/>
        </p:nvCxnSpPr>
        <p:spPr bwMode="gray">
          <a:xfrm>
            <a:off x="8062662" y="2388386"/>
            <a:ext cx="0" cy="352664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79706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 Title Slide 4">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bwMode="gray">
          <a:xfrm>
            <a:off x="2" y="0"/>
            <a:ext cx="12192000" cy="4610100"/>
          </a:xfrm>
        </p:spPr>
        <p:txBody>
          <a:bodyPr/>
          <a:lstStyle/>
          <a:p>
            <a:r>
              <a:rPr lang="en-US" dirty="0" smtClean="0"/>
              <a:t>Click icon to add picture</a:t>
            </a:r>
            <a:endParaRPr lang="en-US" dirty="0"/>
          </a:p>
        </p:txBody>
      </p:sp>
      <p:sp>
        <p:nvSpPr>
          <p:cNvPr id="22" name="Text Placeholder 5"/>
          <p:cNvSpPr>
            <a:spLocks noGrp="1"/>
          </p:cNvSpPr>
          <p:nvPr>
            <p:ph type="body" sz="quarter" idx="16"/>
          </p:nvPr>
        </p:nvSpPr>
        <p:spPr bwMode="gray">
          <a:xfrm>
            <a:off x="334963"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17"/>
          <p:cNvSpPr>
            <a:spLocks noGrp="1"/>
          </p:cNvSpPr>
          <p:nvPr>
            <p:ph type="body" sz="quarter" idx="13"/>
          </p:nvPr>
        </p:nvSpPr>
        <p:spPr bwMode="gray">
          <a:xfrm>
            <a:off x="340519" y="5000633"/>
            <a:ext cx="10112937"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ctrTitle"/>
          </p:nvPr>
        </p:nvSpPr>
        <p:spPr bwMode="gray">
          <a:xfrm>
            <a:off x="340519" y="5205566"/>
            <a:ext cx="10112148" cy="504001"/>
          </a:xfrm>
        </p:spPr>
        <p:txBody>
          <a:bodyPr lIns="0" tIns="0" rIns="0" bIns="0" anchor="b"/>
          <a:lstStyle>
            <a:lvl1pPr>
              <a:defRPr sz="3200"/>
            </a:lvl1pPr>
          </a:lstStyle>
          <a:p>
            <a:r>
              <a:rPr lang="en-US" smtClean="0"/>
              <a:t>Click to edit Master title style</a:t>
            </a:r>
            <a:endParaRPr lang="en-US" dirty="0"/>
          </a:p>
        </p:txBody>
      </p:sp>
      <p:sp>
        <p:nvSpPr>
          <p:cNvPr id="12" name="Subtitle 2"/>
          <p:cNvSpPr>
            <a:spLocks noGrp="1"/>
          </p:cNvSpPr>
          <p:nvPr>
            <p:ph type="subTitle" idx="1"/>
          </p:nvPr>
        </p:nvSpPr>
        <p:spPr bwMode="gray">
          <a:xfrm>
            <a:off x="340519"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sp>
        <p:nvSpPr>
          <p:cNvPr id="13"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Rectangle 17"/>
          <p:cNvSpPr/>
          <p:nvPr userDrawn="1"/>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a:solidFill>
                <a:schemeClr val="bg2"/>
              </a:solidFill>
            </a:endParaRPr>
          </a:p>
        </p:txBody>
      </p:sp>
      <p:pic>
        <p:nvPicPr>
          <p:cNvPr id="14" name="Picture 1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89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1: Title (3) &amp; Content (3) &amp; Box 2">
    <p:spTree>
      <p:nvGrpSpPr>
        <p:cNvPr id="1" name=""/>
        <p:cNvGrpSpPr/>
        <p:nvPr/>
      </p:nvGrpSpPr>
      <p:grpSpPr>
        <a:xfrm>
          <a:off x="0" y="0"/>
          <a:ext cx="0" cy="0"/>
          <a:chOff x="0" y="0"/>
          <a:chExt cx="0" cy="0"/>
        </a:xfrm>
      </p:grpSpPr>
      <p:sp>
        <p:nvSpPr>
          <p:cNvPr id="18" name="Text Placeholder 17"/>
          <p:cNvSpPr>
            <a:spLocks noGrp="1"/>
          </p:cNvSpPr>
          <p:nvPr>
            <p:ph type="body" sz="quarter" idx="28"/>
          </p:nvPr>
        </p:nvSpPr>
        <p:spPr bwMode="gray">
          <a:xfrm>
            <a:off x="333264" y="5452639"/>
            <a:ext cx="11520263"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76B2BC20-ABC6-478C-8E1B-2165F3667B32}" type="datetime4">
              <a:rPr lang="en-US" smtClean="0"/>
              <a:t>May 7, 2018</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638"/>
            <a:ext cx="3643200" cy="2950978"/>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1"/>
          <p:cNvSpPr>
            <a:spLocks noGrp="1"/>
          </p:cNvSpPr>
          <p:nvPr>
            <p:ph type="body" sz="quarter" idx="24"/>
          </p:nvPr>
        </p:nvSpPr>
        <p:spPr bwMode="gray">
          <a:xfrm>
            <a:off x="4271795"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5" name="Straight Connector 14"/>
          <p:cNvCxnSpPr/>
          <p:nvPr userDrawn="1"/>
        </p:nvCxnSpPr>
        <p:spPr bwMode="gray">
          <a:xfrm>
            <a:off x="4271796"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5" y="2317638"/>
            <a:ext cx="3643200" cy="2950978"/>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1" name="Straight Connector 20"/>
          <p:cNvCxnSpPr/>
          <p:nvPr userDrawn="1"/>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7638"/>
            <a:ext cx="3643200" cy="2950978"/>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cxnSp>
        <p:nvCxnSpPr>
          <p:cNvPr id="34" name="Straight Connector 33"/>
          <p:cNvCxnSpPr/>
          <p:nvPr userDrawn="1"/>
        </p:nvCxnSpPr>
        <p:spPr bwMode="gray">
          <a:xfrm>
            <a:off x="4124130"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5" name="Straight Connector 34"/>
          <p:cNvCxnSpPr/>
          <p:nvPr userDrawn="1"/>
        </p:nvCxnSpPr>
        <p:spPr bwMode="gray">
          <a:xfrm>
            <a:off x="8062661"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47482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 Title (3) &amp; Content (3) / Arrow">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F176D1A0-7D36-42FE-8B65-73ABE00A4B81}" type="datetime4">
              <a:rPr lang="en-US" smtClean="0"/>
              <a:t>May 7, 2018</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bwMode="gray">
          <a:xfrm>
            <a:off x="333264" y="223917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638"/>
            <a:ext cx="3643200" cy="3593794"/>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1"/>
          <p:cNvSpPr>
            <a:spLocks noGrp="1"/>
          </p:cNvSpPr>
          <p:nvPr>
            <p:ph type="body" sz="quarter" idx="24"/>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5" name="Straight Connector 14"/>
          <p:cNvCxnSpPr/>
          <p:nvPr userDrawn="1"/>
        </p:nvCxnSpPr>
        <p:spPr bwMode="gray">
          <a:xfrm>
            <a:off x="4271796" y="223917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6" y="2318318"/>
            <a:ext cx="3643200" cy="3593794"/>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1" name="Straight Connector 20"/>
          <p:cNvCxnSpPr/>
          <p:nvPr userDrawn="1"/>
        </p:nvCxnSpPr>
        <p:spPr bwMode="gray">
          <a:xfrm>
            <a:off x="8210327" y="223917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8318"/>
            <a:ext cx="3643200" cy="3593794"/>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Gleichschenkliges Dreieck 46"/>
          <p:cNvSpPr/>
          <p:nvPr userDrawn="1"/>
        </p:nvSpPr>
        <p:spPr bwMode="gray">
          <a:xfrm rot="5400000">
            <a:off x="6301200" y="4088360"/>
            <a:ext cx="3522591"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19" name="Gleichschenkliges Dreieck 46"/>
          <p:cNvSpPr/>
          <p:nvPr userDrawn="1"/>
        </p:nvSpPr>
        <p:spPr bwMode="gray">
          <a:xfrm rot="5400000">
            <a:off x="2362815" y="4091269"/>
            <a:ext cx="3522591"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24"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spTree>
    <p:extLst>
      <p:ext uri="{BB962C8B-B14F-4D97-AF65-F5344CB8AC3E}">
        <p14:creationId xmlns:p14="http://schemas.microsoft.com/office/powerpoint/2010/main" val="3401166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3: Title (3) &amp; Content (3) &amp; Box / Arrow">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E78EC23C-A2EE-4E37-B3CA-EB5FB6E0A626}" type="datetime4">
              <a:rPr lang="en-US" smtClean="0"/>
              <a:t>May 7, 2018</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638"/>
            <a:ext cx="3643200" cy="2950978"/>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1"/>
          <p:cNvSpPr>
            <a:spLocks noGrp="1"/>
          </p:cNvSpPr>
          <p:nvPr>
            <p:ph type="body" sz="quarter" idx="24"/>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5" name="Straight Connector 14"/>
          <p:cNvCxnSpPr/>
          <p:nvPr userDrawn="1"/>
        </p:nvCxnSpPr>
        <p:spPr bwMode="gray">
          <a:xfrm>
            <a:off x="4271796"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5" y="2317638"/>
            <a:ext cx="3643200" cy="2950978"/>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1" name="Straight Connector 20"/>
          <p:cNvCxnSpPr/>
          <p:nvPr userDrawn="1"/>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7638"/>
            <a:ext cx="3643200" cy="2950978"/>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ext Placeholder 17"/>
          <p:cNvSpPr>
            <a:spLocks noGrp="1"/>
          </p:cNvSpPr>
          <p:nvPr>
            <p:ph type="body" sz="quarter" idx="28"/>
          </p:nvPr>
        </p:nvSpPr>
        <p:spPr bwMode="gray">
          <a:xfrm>
            <a:off x="332581" y="5452639"/>
            <a:ext cx="11520683"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sp>
        <p:nvSpPr>
          <p:cNvPr id="19" name="Gleichschenkliges Dreieck 46"/>
          <p:cNvSpPr/>
          <p:nvPr userDrawn="1"/>
        </p:nvSpPr>
        <p:spPr bwMode="gray">
          <a:xfrm rot="5400000">
            <a:off x="6622950" y="3766612"/>
            <a:ext cx="2879092"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24" name="Gleichschenkliges Dreieck 46"/>
          <p:cNvSpPr/>
          <p:nvPr userDrawn="1"/>
        </p:nvSpPr>
        <p:spPr bwMode="gray">
          <a:xfrm rot="5400000">
            <a:off x="2684564" y="3769521"/>
            <a:ext cx="2879093"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Tree>
    <p:extLst>
      <p:ext uri="{BB962C8B-B14F-4D97-AF65-F5344CB8AC3E}">
        <p14:creationId xmlns:p14="http://schemas.microsoft.com/office/powerpoint/2010/main" val="103006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4: Title (3) &amp; Content (6)">
    <p:spTree>
      <p:nvGrpSpPr>
        <p:cNvPr id="1" name=""/>
        <p:cNvGrpSpPr/>
        <p:nvPr/>
      </p:nvGrpSpPr>
      <p:grpSpPr>
        <a:xfrm>
          <a:off x="0" y="0"/>
          <a:ext cx="0" cy="0"/>
          <a:chOff x="0" y="0"/>
          <a:chExt cx="0" cy="0"/>
        </a:xfrm>
      </p:grpSpPr>
      <p:sp>
        <p:nvSpPr>
          <p:cNvPr id="28" name="Content Placeholder 3"/>
          <p:cNvSpPr>
            <a:spLocks noGrp="1"/>
          </p:cNvSpPr>
          <p:nvPr>
            <p:ph sz="quarter" idx="28"/>
          </p:nvPr>
        </p:nvSpPr>
        <p:spPr bwMode="gray">
          <a:xfrm>
            <a:off x="333264" y="2317752"/>
            <a:ext cx="3643200" cy="1692493"/>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9" name="Content Placeholder 3"/>
          <p:cNvSpPr>
            <a:spLocks noGrp="1"/>
          </p:cNvSpPr>
          <p:nvPr>
            <p:ph sz="quarter" idx="29"/>
          </p:nvPr>
        </p:nvSpPr>
        <p:spPr bwMode="gray">
          <a:xfrm>
            <a:off x="4271796" y="2317751"/>
            <a:ext cx="3643200" cy="1692493"/>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Content Placeholder 3"/>
          <p:cNvSpPr>
            <a:spLocks noGrp="1"/>
          </p:cNvSpPr>
          <p:nvPr>
            <p:ph sz="quarter" idx="30"/>
          </p:nvPr>
        </p:nvSpPr>
        <p:spPr bwMode="gray">
          <a:xfrm>
            <a:off x="8210327" y="2317751"/>
            <a:ext cx="3643200" cy="1692493"/>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quarter" idx="23"/>
          </p:nvPr>
        </p:nvSpPr>
        <p:spPr bwMode="gray">
          <a:xfrm>
            <a:off x="333264" y="4239659"/>
            <a:ext cx="3643200" cy="1673783"/>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quarter" idx="25"/>
          </p:nvPr>
        </p:nvSpPr>
        <p:spPr bwMode="gray">
          <a:xfrm>
            <a:off x="4271796" y="4239659"/>
            <a:ext cx="3643200" cy="1673783"/>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Content Placeholder 3"/>
          <p:cNvSpPr>
            <a:spLocks noGrp="1"/>
          </p:cNvSpPr>
          <p:nvPr>
            <p:ph sz="quarter" idx="27"/>
          </p:nvPr>
        </p:nvSpPr>
        <p:spPr bwMode="gray">
          <a:xfrm>
            <a:off x="8210327" y="4239659"/>
            <a:ext cx="3643200" cy="1673783"/>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FB49FC10-E749-4C4C-8DA8-5C5C82B618BE}" type="datetime4">
              <a:rPr lang="en-US" smtClean="0"/>
              <a:t>May 7, 2018</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bwMode="gray">
          <a:xfrm>
            <a:off x="333264"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24"/>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5" name="Straight Connector 14"/>
          <p:cNvCxnSpPr/>
          <p:nvPr userDrawn="1"/>
        </p:nvCxnSpPr>
        <p:spPr bwMode="gray">
          <a:xfrm>
            <a:off x="4271796"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1" name="Straight Connector 20"/>
          <p:cNvCxnSpPr/>
          <p:nvPr userDrawn="1"/>
        </p:nvCxnSpPr>
        <p:spPr bwMode="gray">
          <a:xfrm>
            <a:off x="8210327"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3"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spTree>
    <p:extLst>
      <p:ext uri="{BB962C8B-B14F-4D97-AF65-F5344CB8AC3E}">
        <p14:creationId xmlns:p14="http://schemas.microsoft.com/office/powerpoint/2010/main" val="43517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5: Title (3) &amp; Content (6) &amp; Box">
    <p:spTree>
      <p:nvGrpSpPr>
        <p:cNvPr id="1" name=""/>
        <p:cNvGrpSpPr/>
        <p:nvPr/>
      </p:nvGrpSpPr>
      <p:grpSpPr>
        <a:xfrm>
          <a:off x="0" y="0"/>
          <a:ext cx="0" cy="0"/>
          <a:chOff x="0" y="0"/>
          <a:chExt cx="0" cy="0"/>
        </a:xfrm>
      </p:grpSpPr>
      <p:sp>
        <p:nvSpPr>
          <p:cNvPr id="28" name="Content Placeholder 3"/>
          <p:cNvSpPr>
            <a:spLocks noGrp="1"/>
          </p:cNvSpPr>
          <p:nvPr>
            <p:ph sz="quarter" idx="28"/>
          </p:nvPr>
        </p:nvSpPr>
        <p:spPr bwMode="gray">
          <a:xfrm>
            <a:off x="333264" y="2317751"/>
            <a:ext cx="3643200" cy="1692493"/>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9" name="Content Placeholder 3"/>
          <p:cNvSpPr>
            <a:spLocks noGrp="1"/>
          </p:cNvSpPr>
          <p:nvPr>
            <p:ph sz="quarter" idx="29"/>
          </p:nvPr>
        </p:nvSpPr>
        <p:spPr bwMode="gray">
          <a:xfrm>
            <a:off x="4271796" y="2317751"/>
            <a:ext cx="3643200" cy="1692493"/>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Content Placeholder 3"/>
          <p:cNvSpPr>
            <a:spLocks noGrp="1"/>
          </p:cNvSpPr>
          <p:nvPr>
            <p:ph sz="quarter" idx="30"/>
          </p:nvPr>
        </p:nvSpPr>
        <p:spPr bwMode="gray">
          <a:xfrm>
            <a:off x="8210327" y="2317751"/>
            <a:ext cx="3643200" cy="1692493"/>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quarter" idx="23"/>
          </p:nvPr>
        </p:nvSpPr>
        <p:spPr bwMode="gray">
          <a:xfrm>
            <a:off x="333264" y="4239659"/>
            <a:ext cx="3643200" cy="1028959"/>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quarter" idx="25"/>
          </p:nvPr>
        </p:nvSpPr>
        <p:spPr bwMode="gray">
          <a:xfrm>
            <a:off x="4271796" y="4239659"/>
            <a:ext cx="3643200" cy="1028959"/>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Content Placeholder 3"/>
          <p:cNvSpPr>
            <a:spLocks noGrp="1"/>
          </p:cNvSpPr>
          <p:nvPr>
            <p:ph sz="quarter" idx="27"/>
          </p:nvPr>
        </p:nvSpPr>
        <p:spPr bwMode="gray">
          <a:xfrm>
            <a:off x="8210327" y="4239659"/>
            <a:ext cx="3643200" cy="1028959"/>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A15E654D-F1FE-47BD-AEB4-A952F2E268AF}" type="datetime4">
              <a:rPr lang="en-US" smtClean="0"/>
              <a:t>May 7, 2018</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1"/>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userDrawn="1"/>
        </p:nvCxnSpPr>
        <p:spPr bwMode="gray">
          <a:xfrm>
            <a:off x="333264"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24"/>
          </p:nvPr>
        </p:nvSpPr>
        <p:spPr bwMode="gray">
          <a:xfrm>
            <a:off x="4271796" y="1931191"/>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5" name="Straight Connector 14"/>
          <p:cNvCxnSpPr/>
          <p:nvPr userDrawn="1"/>
        </p:nvCxnSpPr>
        <p:spPr bwMode="gray">
          <a:xfrm>
            <a:off x="4271796"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0" name="Text Placeholder 11"/>
          <p:cNvSpPr>
            <a:spLocks noGrp="1"/>
          </p:cNvSpPr>
          <p:nvPr>
            <p:ph type="body" sz="quarter" idx="26"/>
          </p:nvPr>
        </p:nvSpPr>
        <p:spPr bwMode="gray">
          <a:xfrm>
            <a:off x="8210327" y="1931191"/>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1" name="Straight Connector 20"/>
          <p:cNvCxnSpPr/>
          <p:nvPr userDrawn="1"/>
        </p:nvCxnSpPr>
        <p:spPr bwMode="gray">
          <a:xfrm>
            <a:off x="8210327"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5" name="Text Placeholder 17"/>
          <p:cNvSpPr>
            <a:spLocks noGrp="1"/>
          </p:cNvSpPr>
          <p:nvPr>
            <p:ph type="body" sz="quarter" idx="31"/>
          </p:nvPr>
        </p:nvSpPr>
        <p:spPr bwMode="gray">
          <a:xfrm>
            <a:off x="333264" y="5452639"/>
            <a:ext cx="11520000"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spTree>
    <p:extLst>
      <p:ext uri="{BB962C8B-B14F-4D97-AF65-F5344CB8AC3E}">
        <p14:creationId xmlns:p14="http://schemas.microsoft.com/office/powerpoint/2010/main" val="372703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6: Content (5)">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8F8FF341-9601-47A6-A4C1-F2885A66BAA5}" type="datetime4">
              <a:rPr lang="en-US" smtClean="0"/>
              <a:t>May 7, 2018</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332367" y="3989616"/>
            <a:ext cx="2655682" cy="1922496"/>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quarter" idx="19"/>
          </p:nvPr>
        </p:nvSpPr>
        <p:spPr bwMode="gray">
          <a:xfrm>
            <a:off x="332355" y="1931194"/>
            <a:ext cx="2655214" cy="1922496"/>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cxnSp>
        <p:nvCxnSpPr>
          <p:cNvPr id="21" name="Straight Connector 20"/>
          <p:cNvCxnSpPr/>
          <p:nvPr userDrawn="1"/>
        </p:nvCxnSpPr>
        <p:spPr bwMode="gray">
          <a:xfrm>
            <a:off x="3139431"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3291292" y="1931194"/>
            <a:ext cx="5609417" cy="3980918"/>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8" name="Straight Connector 17"/>
          <p:cNvCxnSpPr/>
          <p:nvPr userDrawn="1"/>
        </p:nvCxnSpPr>
        <p:spPr bwMode="gray">
          <a:xfrm>
            <a:off x="9049511"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9" name="Content Placeholder 3"/>
          <p:cNvSpPr>
            <a:spLocks noGrp="1"/>
          </p:cNvSpPr>
          <p:nvPr>
            <p:ph sz="quarter" idx="22"/>
          </p:nvPr>
        </p:nvSpPr>
        <p:spPr bwMode="gray">
          <a:xfrm>
            <a:off x="9197845" y="3989616"/>
            <a:ext cx="2655682" cy="1922496"/>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Content Placeholder 3"/>
          <p:cNvSpPr>
            <a:spLocks noGrp="1"/>
          </p:cNvSpPr>
          <p:nvPr>
            <p:ph sz="quarter" idx="23"/>
          </p:nvPr>
        </p:nvSpPr>
        <p:spPr bwMode="gray">
          <a:xfrm>
            <a:off x="9198313" y="1931194"/>
            <a:ext cx="2655214" cy="1922496"/>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360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7: Title (4) &amp; Content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479F5AED-CDE6-4CF9-A19E-ACD3A4FD6C29}" type="datetime4">
              <a:rPr lang="en-US" smtClean="0"/>
              <a:t>May 7, 2018</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64"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quarter" idx="23"/>
          </p:nvPr>
        </p:nvSpPr>
        <p:spPr bwMode="gray">
          <a:xfrm>
            <a:off x="333264" y="2317638"/>
            <a:ext cx="2656800" cy="3594474"/>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1"/>
          <p:cNvSpPr>
            <a:spLocks noGrp="1"/>
          </p:cNvSpPr>
          <p:nvPr>
            <p:ph type="body" sz="quarter" idx="24"/>
          </p:nvPr>
        </p:nvSpPr>
        <p:spPr bwMode="gray">
          <a:xfrm>
            <a:off x="3287752"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quarter" idx="25"/>
          </p:nvPr>
        </p:nvSpPr>
        <p:spPr bwMode="gray">
          <a:xfrm>
            <a:off x="3287752" y="2317638"/>
            <a:ext cx="2656800" cy="3594474"/>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11"/>
          <p:cNvSpPr>
            <a:spLocks noGrp="1"/>
          </p:cNvSpPr>
          <p:nvPr>
            <p:ph type="body" sz="quarter" idx="26"/>
          </p:nvPr>
        </p:nvSpPr>
        <p:spPr bwMode="gray">
          <a:xfrm>
            <a:off x="6242240"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Content Placeholder 3"/>
          <p:cNvSpPr>
            <a:spLocks noGrp="1"/>
          </p:cNvSpPr>
          <p:nvPr>
            <p:ph sz="quarter" idx="27"/>
          </p:nvPr>
        </p:nvSpPr>
        <p:spPr bwMode="gray">
          <a:xfrm>
            <a:off x="6242240" y="2317638"/>
            <a:ext cx="2656800" cy="3594474"/>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8" name="Straight Connector 17"/>
          <p:cNvCxnSpPr/>
          <p:nvPr userDrawn="1"/>
        </p:nvCxnSpPr>
        <p:spPr bwMode="gray">
          <a:xfrm>
            <a:off x="333264"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9" name="Straight Connector 18"/>
          <p:cNvCxnSpPr/>
          <p:nvPr userDrawn="1"/>
        </p:nvCxnSpPr>
        <p:spPr bwMode="gray">
          <a:xfrm>
            <a:off x="3287752"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userDrawn="1"/>
        </p:nvCxnSpPr>
        <p:spPr bwMode="gray">
          <a:xfrm>
            <a:off x="6242240"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4" name="Straight Connector 23"/>
          <p:cNvCxnSpPr/>
          <p:nvPr userDrawn="1"/>
        </p:nvCxnSpPr>
        <p:spPr bwMode="gray">
          <a:xfrm>
            <a:off x="9196727"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6" name="Text Placeholder 11"/>
          <p:cNvSpPr>
            <a:spLocks noGrp="1"/>
          </p:cNvSpPr>
          <p:nvPr>
            <p:ph type="body" sz="quarter" idx="28"/>
          </p:nvPr>
        </p:nvSpPr>
        <p:spPr bwMode="gray">
          <a:xfrm>
            <a:off x="9196727"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9" name="Content Placeholder 3"/>
          <p:cNvSpPr>
            <a:spLocks noGrp="1"/>
          </p:cNvSpPr>
          <p:nvPr>
            <p:ph sz="quarter" idx="29"/>
          </p:nvPr>
        </p:nvSpPr>
        <p:spPr bwMode="gray">
          <a:xfrm>
            <a:off x="9196727" y="2317638"/>
            <a:ext cx="2656800" cy="3594474"/>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cxnSp>
        <p:nvCxnSpPr>
          <p:cNvPr id="41" name="Straight Connector 40"/>
          <p:cNvCxnSpPr/>
          <p:nvPr userDrawn="1"/>
        </p:nvCxnSpPr>
        <p:spPr bwMode="gray">
          <a:xfrm>
            <a:off x="3138908"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2" name="Straight Connector 41"/>
          <p:cNvCxnSpPr/>
          <p:nvPr userDrawn="1"/>
        </p:nvCxnSpPr>
        <p:spPr bwMode="gray">
          <a:xfrm>
            <a:off x="9047884"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3" name="Straight Connector 42"/>
          <p:cNvCxnSpPr/>
          <p:nvPr userDrawn="1"/>
        </p:nvCxnSpPr>
        <p:spPr bwMode="gray">
          <a:xfrm>
            <a:off x="6093396"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286481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8: Title (4) &amp; Content (4)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9" name="Text Placeholder 11"/>
          <p:cNvSpPr>
            <a:spLocks noGrp="1"/>
          </p:cNvSpPr>
          <p:nvPr>
            <p:ph type="body" sz="quarter" idx="16"/>
          </p:nvPr>
        </p:nvSpPr>
        <p:spPr bwMode="gray">
          <a:xfrm>
            <a:off x="333264"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quarter" idx="23"/>
          </p:nvPr>
        </p:nvSpPr>
        <p:spPr bwMode="gray">
          <a:xfrm>
            <a:off x="333264" y="2317752"/>
            <a:ext cx="2656800" cy="2950867"/>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1"/>
          <p:cNvSpPr>
            <a:spLocks noGrp="1"/>
          </p:cNvSpPr>
          <p:nvPr>
            <p:ph type="body" sz="quarter" idx="24"/>
          </p:nvPr>
        </p:nvSpPr>
        <p:spPr bwMode="gray">
          <a:xfrm>
            <a:off x="3287752"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quarter" idx="25"/>
          </p:nvPr>
        </p:nvSpPr>
        <p:spPr bwMode="gray">
          <a:xfrm>
            <a:off x="3287752" y="2317752"/>
            <a:ext cx="2656800" cy="2950867"/>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11"/>
          <p:cNvSpPr>
            <a:spLocks noGrp="1"/>
          </p:cNvSpPr>
          <p:nvPr>
            <p:ph type="body" sz="quarter" idx="26"/>
          </p:nvPr>
        </p:nvSpPr>
        <p:spPr bwMode="gray">
          <a:xfrm>
            <a:off x="6242240"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Content Placeholder 3"/>
          <p:cNvSpPr>
            <a:spLocks noGrp="1"/>
          </p:cNvSpPr>
          <p:nvPr>
            <p:ph sz="quarter" idx="27"/>
          </p:nvPr>
        </p:nvSpPr>
        <p:spPr bwMode="gray">
          <a:xfrm>
            <a:off x="6242240" y="2317752"/>
            <a:ext cx="2656800" cy="2950867"/>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8" name="Straight Connector 17"/>
          <p:cNvCxnSpPr/>
          <p:nvPr userDrawn="1"/>
        </p:nvCxnSpPr>
        <p:spPr bwMode="gray">
          <a:xfrm>
            <a:off x="333264"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9" name="Straight Connector 18"/>
          <p:cNvCxnSpPr/>
          <p:nvPr userDrawn="1"/>
        </p:nvCxnSpPr>
        <p:spPr bwMode="gray">
          <a:xfrm>
            <a:off x="3287752"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userDrawn="1"/>
        </p:nvCxnSpPr>
        <p:spPr bwMode="gray">
          <a:xfrm>
            <a:off x="6242240"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4" name="Straight Connector 23"/>
          <p:cNvCxnSpPr/>
          <p:nvPr userDrawn="1"/>
        </p:nvCxnSpPr>
        <p:spPr bwMode="gray">
          <a:xfrm>
            <a:off x="9196727"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6" name="Text Placeholder 11"/>
          <p:cNvSpPr>
            <a:spLocks noGrp="1"/>
          </p:cNvSpPr>
          <p:nvPr>
            <p:ph type="body" sz="quarter" idx="28"/>
          </p:nvPr>
        </p:nvSpPr>
        <p:spPr bwMode="gray">
          <a:xfrm>
            <a:off x="9196727"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9" name="Content Placeholder 3"/>
          <p:cNvSpPr>
            <a:spLocks noGrp="1"/>
          </p:cNvSpPr>
          <p:nvPr>
            <p:ph sz="quarter" idx="29"/>
          </p:nvPr>
        </p:nvSpPr>
        <p:spPr bwMode="gray">
          <a:xfrm>
            <a:off x="9196727" y="2317752"/>
            <a:ext cx="2656800" cy="2950867"/>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4" name="Text Placeholder 17"/>
          <p:cNvSpPr>
            <a:spLocks noGrp="1"/>
          </p:cNvSpPr>
          <p:nvPr>
            <p:ph type="body" sz="quarter" idx="30"/>
          </p:nvPr>
        </p:nvSpPr>
        <p:spPr bwMode="gray">
          <a:xfrm>
            <a:off x="332366" y="5452639"/>
            <a:ext cx="11520897"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31"/>
          </p:nvPr>
        </p:nvSpPr>
        <p:spPr bwMode="gray"/>
        <p:txBody>
          <a:bodyPr/>
          <a:lstStyle/>
          <a:p>
            <a:fld id="{DF793CCD-C37B-40CA-9C03-8963978AEAF0}" type="datetime4">
              <a:rPr lang="en-US" smtClean="0"/>
              <a:t>May 7, 2018</a:t>
            </a:fld>
            <a:endParaRPr lang="en-US" dirty="0"/>
          </a:p>
        </p:txBody>
      </p:sp>
      <p:sp>
        <p:nvSpPr>
          <p:cNvPr id="8" name="Footer Placeholder 7"/>
          <p:cNvSpPr>
            <a:spLocks noGrp="1"/>
          </p:cNvSpPr>
          <p:nvPr>
            <p:ph type="ftr" sz="quarter" idx="32"/>
          </p:nvPr>
        </p:nvSpPr>
        <p:spPr bwMode="gray"/>
        <p:txBody>
          <a:bodyPr/>
          <a:lstStyle/>
          <a:p>
            <a:pPr lvl="8"/>
            <a:endParaRPr lang="en-US" dirty="0"/>
          </a:p>
        </p:txBody>
      </p:sp>
      <p:sp>
        <p:nvSpPr>
          <p:cNvPr id="10" name="Slide Number Placeholder 9"/>
          <p:cNvSpPr>
            <a:spLocks noGrp="1"/>
          </p:cNvSpPr>
          <p:nvPr>
            <p:ph type="sldNum" sz="quarter" idx="33"/>
          </p:nvPr>
        </p:nvSpPr>
        <p:spPr bwMode="gray"/>
        <p:txBody>
          <a:bodyPr/>
          <a:lstStyle/>
          <a:p>
            <a:r>
              <a:rPr lang="en-US" dirty="0"/>
              <a:t>Slide </a:t>
            </a:r>
            <a:fld id="{619F89D8-7AE3-494A-97F3-03D680869632}" type="slidenum">
              <a:rPr lang="en-US" smtClean="0"/>
              <a:pPr/>
              <a:t>‹#›</a:t>
            </a:fld>
            <a:endParaRPr lang="en-US" dirty="0"/>
          </a:p>
        </p:txBody>
      </p:sp>
      <p:sp>
        <p:nvSpPr>
          <p:cNvPr id="31"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cxnSp>
        <p:nvCxnSpPr>
          <p:cNvPr id="42" name="Straight Connector 41"/>
          <p:cNvCxnSpPr/>
          <p:nvPr userDrawn="1"/>
        </p:nvCxnSpPr>
        <p:spPr bwMode="gray">
          <a:xfrm>
            <a:off x="3138908" y="2388954"/>
            <a:ext cx="0" cy="287966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3" name="Straight Connector 42"/>
          <p:cNvCxnSpPr/>
          <p:nvPr userDrawn="1"/>
        </p:nvCxnSpPr>
        <p:spPr bwMode="gray">
          <a:xfrm>
            <a:off x="9047884" y="2388954"/>
            <a:ext cx="0" cy="287966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4" name="Straight Connector 43"/>
          <p:cNvCxnSpPr/>
          <p:nvPr userDrawn="1"/>
        </p:nvCxnSpPr>
        <p:spPr bwMode="gray">
          <a:xfrm>
            <a:off x="6093396" y="2388954"/>
            <a:ext cx="0" cy="287966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55573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9: Content (3)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8F8FF341-9601-47A6-A4C1-F2885A66BAA5}" type="datetime4">
              <a:rPr lang="en-US" smtClean="0"/>
              <a:t>May 7, 2018</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6250004" y="1931197"/>
            <a:ext cx="5603523" cy="1853869"/>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quarter" idx="19"/>
          </p:nvPr>
        </p:nvSpPr>
        <p:spPr bwMode="gray">
          <a:xfrm>
            <a:off x="333264" y="1931197"/>
            <a:ext cx="5602537" cy="1853869"/>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cxnSp>
        <p:nvCxnSpPr>
          <p:cNvPr id="21" name="Straight Connector 20"/>
          <p:cNvCxnSpPr/>
          <p:nvPr userDrawn="1"/>
        </p:nvCxnSpPr>
        <p:spPr bwMode="gray">
          <a:xfrm>
            <a:off x="6095999" y="1931197"/>
            <a:ext cx="0" cy="1853869"/>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332367" y="4064036"/>
            <a:ext cx="11520897" cy="1848076"/>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3" name="Straight Connector 12"/>
          <p:cNvCxnSpPr/>
          <p:nvPr userDrawn="1"/>
        </p:nvCxnSpPr>
        <p:spPr bwMode="gray">
          <a:xfrm>
            <a:off x="333527" y="3922317"/>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64209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0: Content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8F8FF341-9601-47A6-A4C1-F2885A66BAA5}" type="datetime4">
              <a:rPr lang="en-US" smtClean="0"/>
              <a:t>May 7, 2018</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4259985" y="1931197"/>
            <a:ext cx="3643200" cy="1853869"/>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quarter" idx="19"/>
          </p:nvPr>
        </p:nvSpPr>
        <p:spPr bwMode="gray">
          <a:xfrm>
            <a:off x="333264" y="1931197"/>
            <a:ext cx="3643200" cy="1853869"/>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cxnSp>
        <p:nvCxnSpPr>
          <p:cNvPr id="21" name="Straight Connector 20"/>
          <p:cNvCxnSpPr/>
          <p:nvPr userDrawn="1"/>
        </p:nvCxnSpPr>
        <p:spPr bwMode="gray">
          <a:xfrm>
            <a:off x="4118225" y="1931197"/>
            <a:ext cx="0" cy="1853869"/>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332367" y="4064036"/>
            <a:ext cx="11520897" cy="1848076"/>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3" name="Straight Connector 12"/>
          <p:cNvCxnSpPr/>
          <p:nvPr userDrawn="1"/>
        </p:nvCxnSpPr>
        <p:spPr bwMode="gray">
          <a:xfrm>
            <a:off x="333527" y="3922317"/>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userDrawn="1"/>
        </p:nvCxnSpPr>
        <p:spPr bwMode="gray">
          <a:xfrm>
            <a:off x="8056756" y="1931197"/>
            <a:ext cx="0" cy="1853869"/>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4" name="Content Placeholder 3"/>
          <p:cNvSpPr>
            <a:spLocks noGrp="1"/>
          </p:cNvSpPr>
          <p:nvPr>
            <p:ph sz="quarter" idx="22"/>
          </p:nvPr>
        </p:nvSpPr>
        <p:spPr bwMode="gray">
          <a:xfrm>
            <a:off x="8210327" y="1931197"/>
            <a:ext cx="3643200" cy="1853869"/>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41787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 Divi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b="6897"/>
          <a:stretch/>
        </p:blipFill>
        <p:spPr bwMode="gray">
          <a:xfrm>
            <a:off x="1" y="0"/>
            <a:ext cx="12198845" cy="6858000"/>
          </a:xfrm>
          <a:prstGeom prst="rect">
            <a:avLst/>
          </a:prstGeom>
        </p:spPr>
      </p:pic>
      <p:sp>
        <p:nvSpPr>
          <p:cNvPr id="10" name="Rectangle 9">
            <a:extLst>
              <a:ext uri="{FF2B5EF4-FFF2-40B4-BE49-F238E27FC236}">
                <a16:creationId xmlns="" xmlns:a16="http://schemas.microsoft.com/office/drawing/2014/main" id="{F54DE7E8-58C9-4B5A-B686-53E1B76B68C9}"/>
              </a:ext>
            </a:extLst>
          </p:cNvPr>
          <p:cNvSpPr/>
          <p:nvPr userDrawn="1"/>
        </p:nvSpPr>
        <p:spPr bwMode="gray">
          <a:xfrm>
            <a:off x="244800" y="414450"/>
            <a:ext cx="413300"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1"/>
                </a:solidFill>
              </a:rPr>
              <a:t>—</a:t>
            </a:r>
            <a:endParaRPr lang="en-US" sz="3200" b="1" dirty="0">
              <a:solidFill>
                <a:schemeClr val="bg1"/>
              </a:solidFill>
            </a:endParaRPr>
          </a:p>
        </p:txBody>
      </p:sp>
      <p:sp>
        <p:nvSpPr>
          <p:cNvPr id="9" name="Title 1">
            <a:extLst>
              <a:ext uri="{FF2B5EF4-FFF2-40B4-BE49-F238E27FC236}">
                <a16:creationId xmlns="" xmlns:a16="http://schemas.microsoft.com/office/drawing/2014/main" id="{26BA06A1-F808-4CBA-9D28-8D357F795D4C}"/>
              </a:ext>
            </a:extLst>
          </p:cNvPr>
          <p:cNvSpPr>
            <a:spLocks noGrp="1"/>
          </p:cNvSpPr>
          <p:nvPr>
            <p:ph type="ctrTitle"/>
          </p:nvPr>
        </p:nvSpPr>
        <p:spPr bwMode="gray">
          <a:xfrm>
            <a:off x="335756" y="718060"/>
            <a:ext cx="11521282" cy="504000"/>
          </a:xfrm>
        </p:spPr>
        <p:txBody>
          <a:bodyPr lIns="0" tIns="0" rIns="0" bIns="0" anchor="b"/>
          <a:lstStyle>
            <a:lvl1pPr>
              <a:defRPr sz="3200">
                <a:solidFill>
                  <a:schemeClr val="bg1"/>
                </a:solidFill>
              </a:defRPr>
            </a:lvl1pPr>
          </a:lstStyle>
          <a:p>
            <a:r>
              <a:rPr lang="en-US" smtClean="0"/>
              <a:t>Click to edit Master title style</a:t>
            </a:r>
            <a:endParaRPr lang="en-US" dirty="0"/>
          </a:p>
        </p:txBody>
      </p:sp>
      <p:sp>
        <p:nvSpPr>
          <p:cNvPr id="11" name="Subtitle 2">
            <a:extLst>
              <a:ext uri="{FF2B5EF4-FFF2-40B4-BE49-F238E27FC236}">
                <a16:creationId xmlns="" xmlns:a16="http://schemas.microsoft.com/office/drawing/2014/main" id="{F7CD425E-9028-4049-A9A0-DC6F9DF08061}"/>
              </a:ext>
            </a:extLst>
          </p:cNvPr>
          <p:cNvSpPr>
            <a:spLocks noGrp="1"/>
          </p:cNvSpPr>
          <p:nvPr>
            <p:ph type="subTitle" idx="1"/>
          </p:nvPr>
        </p:nvSpPr>
        <p:spPr bwMode="gray">
          <a:xfrm>
            <a:off x="335757" y="1264007"/>
            <a:ext cx="11521281" cy="360865"/>
          </a:xfrm>
        </p:spPr>
        <p:txBody>
          <a:bodyPr lIns="0" tIns="0" rIns="0" bIns="0"/>
          <a:lstStyle>
            <a:lvl1pPr marL="0" indent="0" algn="l">
              <a:buNone/>
              <a:defRPr sz="2000">
                <a:solidFill>
                  <a:schemeClr val="bg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spTree>
    <p:extLst>
      <p:ext uri="{BB962C8B-B14F-4D97-AF65-F5344CB8AC3E}">
        <p14:creationId xmlns:p14="http://schemas.microsoft.com/office/powerpoint/2010/main" val="83033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1: Content (8)">
    <p:spTree>
      <p:nvGrpSpPr>
        <p:cNvPr id="1" name=""/>
        <p:cNvGrpSpPr/>
        <p:nvPr/>
      </p:nvGrpSpPr>
      <p:grpSpPr>
        <a:xfrm>
          <a:off x="0" y="0"/>
          <a:ext cx="0" cy="0"/>
          <a:chOff x="0" y="0"/>
          <a:chExt cx="0" cy="0"/>
        </a:xfrm>
      </p:grpSpPr>
      <p:sp>
        <p:nvSpPr>
          <p:cNvPr id="11" name="Content Placeholder 3"/>
          <p:cNvSpPr>
            <a:spLocks noGrp="1"/>
          </p:cNvSpPr>
          <p:nvPr>
            <p:ph sz="quarter" idx="20"/>
          </p:nvPr>
        </p:nvSpPr>
        <p:spPr bwMode="gray">
          <a:xfrm>
            <a:off x="333264" y="1932098"/>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8" name="Straight Connector 17"/>
          <p:cNvCxnSpPr/>
          <p:nvPr userDrawn="1"/>
        </p:nvCxnSpPr>
        <p:spPr bwMode="gray">
          <a:xfrm>
            <a:off x="333527" y="3925094"/>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9" name="Content Placeholder 3"/>
          <p:cNvSpPr>
            <a:spLocks noGrp="1"/>
          </p:cNvSpPr>
          <p:nvPr>
            <p:ph sz="quarter" idx="21"/>
          </p:nvPr>
        </p:nvSpPr>
        <p:spPr bwMode="gray">
          <a:xfrm>
            <a:off x="3287752" y="1932849"/>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Content Placeholder 3"/>
          <p:cNvSpPr>
            <a:spLocks noGrp="1"/>
          </p:cNvSpPr>
          <p:nvPr>
            <p:ph sz="quarter" idx="22"/>
          </p:nvPr>
        </p:nvSpPr>
        <p:spPr bwMode="gray">
          <a:xfrm>
            <a:off x="333264" y="4016596"/>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Content Placeholder 3"/>
          <p:cNvSpPr>
            <a:spLocks noGrp="1"/>
          </p:cNvSpPr>
          <p:nvPr>
            <p:ph sz="quarter" idx="23"/>
          </p:nvPr>
        </p:nvSpPr>
        <p:spPr bwMode="gray">
          <a:xfrm>
            <a:off x="3287752" y="4017347"/>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24"/>
          </p:nvPr>
        </p:nvSpPr>
        <p:spPr bwMode="gray"/>
        <p:txBody>
          <a:bodyPr/>
          <a:lstStyle/>
          <a:p>
            <a:fld id="{32E27045-0511-42A6-9AC3-A3212EB42885}" type="datetime4">
              <a:rPr lang="en-US" smtClean="0"/>
              <a:t>May 7, 2018</a:t>
            </a:fld>
            <a:endParaRPr lang="en-US" dirty="0"/>
          </a:p>
        </p:txBody>
      </p:sp>
      <p:sp>
        <p:nvSpPr>
          <p:cNvPr id="4" name="Footer Placeholder 3"/>
          <p:cNvSpPr>
            <a:spLocks noGrp="1"/>
          </p:cNvSpPr>
          <p:nvPr>
            <p:ph type="ftr" sz="quarter" idx="25"/>
          </p:nvPr>
        </p:nvSpPr>
        <p:spPr bwMode="gray"/>
        <p:txBody>
          <a:bodyPr/>
          <a:lstStyle/>
          <a:p>
            <a:pPr lvl="8"/>
            <a:endParaRPr lang="en-US" dirty="0"/>
          </a:p>
        </p:txBody>
      </p:sp>
      <p:sp>
        <p:nvSpPr>
          <p:cNvPr id="5" name="Slide Number Placeholder 4"/>
          <p:cNvSpPr>
            <a:spLocks noGrp="1"/>
          </p:cNvSpPr>
          <p:nvPr>
            <p:ph type="sldNum" sz="quarter" idx="26"/>
          </p:nvPr>
        </p:nvSpPr>
        <p:spPr bwMode="gray"/>
        <p:txBody>
          <a:bodyPr/>
          <a:lstStyle/>
          <a:p>
            <a:r>
              <a:rPr lang="en-US" dirty="0"/>
              <a:t>Slide </a:t>
            </a:r>
            <a:fld id="{619F89D8-7AE3-494A-97F3-03D680869632}" type="slidenum">
              <a:rPr lang="en-US" smtClean="0"/>
              <a:pPr/>
              <a:t>‹#›</a:t>
            </a:fld>
            <a:endParaRPr lang="en-US" dirty="0"/>
          </a:p>
        </p:txBody>
      </p: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sp>
        <p:nvSpPr>
          <p:cNvPr id="24" name="Content Placeholder 3"/>
          <p:cNvSpPr>
            <a:spLocks noGrp="1"/>
          </p:cNvSpPr>
          <p:nvPr>
            <p:ph sz="quarter" idx="27"/>
          </p:nvPr>
        </p:nvSpPr>
        <p:spPr bwMode="gray">
          <a:xfrm>
            <a:off x="6242240" y="1932098"/>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Content Placeholder 3"/>
          <p:cNvSpPr>
            <a:spLocks noGrp="1"/>
          </p:cNvSpPr>
          <p:nvPr>
            <p:ph sz="quarter" idx="28"/>
          </p:nvPr>
        </p:nvSpPr>
        <p:spPr bwMode="gray">
          <a:xfrm>
            <a:off x="9196727" y="1932849"/>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6" name="Content Placeholder 3"/>
          <p:cNvSpPr>
            <a:spLocks noGrp="1"/>
          </p:cNvSpPr>
          <p:nvPr>
            <p:ph sz="quarter" idx="29"/>
          </p:nvPr>
        </p:nvSpPr>
        <p:spPr bwMode="gray">
          <a:xfrm>
            <a:off x="6242240" y="4016596"/>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Content Placeholder 3"/>
          <p:cNvSpPr>
            <a:spLocks noGrp="1"/>
          </p:cNvSpPr>
          <p:nvPr>
            <p:ph sz="quarter" idx="30"/>
          </p:nvPr>
        </p:nvSpPr>
        <p:spPr bwMode="gray">
          <a:xfrm>
            <a:off x="9196727" y="4017347"/>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bwMode="gray"/>
        <p:txBody>
          <a:bodyPr/>
          <a:lstStyle/>
          <a:p>
            <a:r>
              <a:rPr lang="en-US" smtClean="0"/>
              <a:t>Click to edit Master title style</a:t>
            </a:r>
            <a:endParaRPr lang="en-US"/>
          </a:p>
        </p:txBody>
      </p:sp>
    </p:spTree>
    <p:extLst>
      <p:ext uri="{BB962C8B-B14F-4D97-AF65-F5344CB8AC3E}">
        <p14:creationId xmlns:p14="http://schemas.microsoft.com/office/powerpoint/2010/main" val="37655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2: Title (4) &amp; Content (4)">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ext Placeholder 11"/>
          <p:cNvSpPr>
            <a:spLocks noGrp="1"/>
          </p:cNvSpPr>
          <p:nvPr>
            <p:ph type="body" sz="quarter" idx="17"/>
          </p:nvPr>
        </p:nvSpPr>
        <p:spPr bwMode="gray">
          <a:xfrm>
            <a:off x="333264" y="4045107"/>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Text Placeholder 11"/>
          <p:cNvSpPr>
            <a:spLocks noGrp="1"/>
          </p:cNvSpPr>
          <p:nvPr>
            <p:ph type="body" sz="quarter" idx="18"/>
          </p:nvPr>
        </p:nvSpPr>
        <p:spPr bwMode="gray">
          <a:xfrm>
            <a:off x="624804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Content Placeholder 15"/>
          <p:cNvSpPr>
            <a:spLocks noGrp="1"/>
          </p:cNvSpPr>
          <p:nvPr>
            <p:ph sz="quarter" idx="20"/>
          </p:nvPr>
        </p:nvSpPr>
        <p:spPr bwMode="gray">
          <a:xfrm>
            <a:off x="333264" y="4432235"/>
            <a:ext cx="5605200" cy="1484195"/>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9"/>
          </p:nvPr>
        </p:nvSpPr>
        <p:spPr bwMode="gray">
          <a:xfrm>
            <a:off x="333264" y="2317638"/>
            <a:ext cx="5605200" cy="1484876"/>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fld id="{86C11801-1BEF-46D9-879F-590C601D8597}" type="datetime4">
              <a:rPr lang="en-US" smtClean="0"/>
              <a:t>May 7, 2018</a:t>
            </a:fld>
            <a:endParaRPr lang="en-US" dirty="0"/>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cxnSp>
        <p:nvCxnSpPr>
          <p:cNvPr id="7" name="Straight Connector 10"/>
          <p:cNvCxnSpPr/>
          <p:nvPr userDrawn="1"/>
        </p:nvCxnSpPr>
        <p:spPr bwMode="gray">
          <a:xfrm>
            <a:off x="333264"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 name="Straight Connector 9"/>
          <p:cNvCxnSpPr/>
          <p:nvPr userDrawn="1"/>
        </p:nvCxnSpPr>
        <p:spPr bwMode="gray">
          <a:xfrm>
            <a:off x="333264" y="4348008"/>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userDrawn="1"/>
        </p:nvCxnSpPr>
        <p:spPr bwMode="gray">
          <a:xfrm>
            <a:off x="6248045"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6248045" y="2317641"/>
            <a:ext cx="5605200" cy="1481057"/>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bwMode="gray"/>
        <p:txBody>
          <a:bodyPr/>
          <a:lstStyle/>
          <a:p>
            <a:r>
              <a:rPr lang="en-US" smtClean="0"/>
              <a:t>Click to edit Master title style</a:t>
            </a:r>
            <a:endParaRPr lang="en-US" dirty="0"/>
          </a:p>
        </p:txBody>
      </p:sp>
      <p:sp>
        <p:nvSpPr>
          <p:cNvPr id="18" name="Subtitle 2"/>
          <p:cNvSpPr>
            <a:spLocks noGrp="1"/>
          </p:cNvSpPr>
          <p:nvPr>
            <p:ph type="subTitle" idx="13"/>
          </p:nvPr>
        </p:nvSpPr>
        <p:spPr bwMode="gray">
          <a:xfrm>
            <a:off x="332368" y="1085213"/>
            <a:ext cx="11521159"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cxnSp>
        <p:nvCxnSpPr>
          <p:cNvPr id="32" name="Straight Connector 31"/>
          <p:cNvCxnSpPr/>
          <p:nvPr userDrawn="1"/>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Text Placeholder 11"/>
          <p:cNvSpPr>
            <a:spLocks noGrp="1"/>
          </p:cNvSpPr>
          <p:nvPr>
            <p:ph type="body" sz="quarter" idx="22"/>
          </p:nvPr>
        </p:nvSpPr>
        <p:spPr bwMode="gray">
          <a:xfrm>
            <a:off x="6248045" y="4043972"/>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9" name="Straight Connector 14"/>
          <p:cNvCxnSpPr/>
          <p:nvPr userDrawn="1"/>
        </p:nvCxnSpPr>
        <p:spPr bwMode="gray">
          <a:xfrm>
            <a:off x="6248045" y="4351954"/>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0" name="Content Placeholder 15"/>
          <p:cNvSpPr>
            <a:spLocks noGrp="1"/>
          </p:cNvSpPr>
          <p:nvPr>
            <p:ph sz="quarter" idx="23"/>
          </p:nvPr>
        </p:nvSpPr>
        <p:spPr bwMode="gray">
          <a:xfrm>
            <a:off x="6248045" y="4430420"/>
            <a:ext cx="5605200" cy="1481057"/>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9621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3: Content (4)">
    <p:spTree>
      <p:nvGrpSpPr>
        <p:cNvPr id="1" name=""/>
        <p:cNvGrpSpPr/>
        <p:nvPr/>
      </p:nvGrpSpPr>
      <p:grpSpPr>
        <a:xfrm>
          <a:off x="0" y="0"/>
          <a:ext cx="0" cy="0"/>
          <a:chOff x="0" y="0"/>
          <a:chExt cx="0" cy="0"/>
        </a:xfrm>
      </p:grpSpPr>
      <p:sp>
        <p:nvSpPr>
          <p:cNvPr id="11" name="Content Placeholder 3"/>
          <p:cNvSpPr>
            <a:spLocks noGrp="1"/>
          </p:cNvSpPr>
          <p:nvPr>
            <p:ph sz="quarter" idx="20"/>
          </p:nvPr>
        </p:nvSpPr>
        <p:spPr bwMode="gray">
          <a:xfrm>
            <a:off x="333264" y="1931195"/>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4" name="Straight Connector 13"/>
          <p:cNvCxnSpPr/>
          <p:nvPr userDrawn="1"/>
        </p:nvCxnSpPr>
        <p:spPr bwMode="gray">
          <a:xfrm>
            <a:off x="6095999" y="1931195"/>
            <a:ext cx="0" cy="3982244"/>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8" name="Straight Connector 17"/>
          <p:cNvCxnSpPr/>
          <p:nvPr userDrawn="1"/>
        </p:nvCxnSpPr>
        <p:spPr bwMode="gray">
          <a:xfrm>
            <a:off x="333527" y="3922317"/>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9" name="Content Placeholder 3"/>
          <p:cNvSpPr>
            <a:spLocks noGrp="1"/>
          </p:cNvSpPr>
          <p:nvPr>
            <p:ph sz="quarter" idx="21"/>
          </p:nvPr>
        </p:nvSpPr>
        <p:spPr bwMode="gray">
          <a:xfrm>
            <a:off x="6234129" y="1931195"/>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Content Placeholder 3"/>
          <p:cNvSpPr>
            <a:spLocks noGrp="1"/>
          </p:cNvSpPr>
          <p:nvPr>
            <p:ph sz="quarter" idx="22"/>
          </p:nvPr>
        </p:nvSpPr>
        <p:spPr bwMode="gray">
          <a:xfrm>
            <a:off x="333264" y="4059571"/>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Content Placeholder 3"/>
          <p:cNvSpPr>
            <a:spLocks noGrp="1"/>
          </p:cNvSpPr>
          <p:nvPr>
            <p:ph sz="quarter" idx="23"/>
          </p:nvPr>
        </p:nvSpPr>
        <p:spPr bwMode="gray">
          <a:xfrm>
            <a:off x="6234129" y="4059571"/>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24"/>
          </p:nvPr>
        </p:nvSpPr>
        <p:spPr bwMode="gray"/>
        <p:txBody>
          <a:bodyPr/>
          <a:lstStyle/>
          <a:p>
            <a:fld id="{32E27045-0511-42A6-9AC3-A3212EB42885}" type="datetime4">
              <a:rPr lang="en-US" smtClean="0"/>
              <a:t>May 7, 2018</a:t>
            </a:fld>
            <a:endParaRPr lang="en-US" dirty="0"/>
          </a:p>
        </p:txBody>
      </p:sp>
      <p:sp>
        <p:nvSpPr>
          <p:cNvPr id="4" name="Footer Placeholder 3"/>
          <p:cNvSpPr>
            <a:spLocks noGrp="1"/>
          </p:cNvSpPr>
          <p:nvPr>
            <p:ph type="ftr" sz="quarter" idx="25"/>
          </p:nvPr>
        </p:nvSpPr>
        <p:spPr bwMode="gray"/>
        <p:txBody>
          <a:bodyPr/>
          <a:lstStyle/>
          <a:p>
            <a:pPr lvl="8"/>
            <a:endParaRPr lang="en-US" dirty="0"/>
          </a:p>
        </p:txBody>
      </p:sp>
      <p:sp>
        <p:nvSpPr>
          <p:cNvPr id="5" name="Slide Number Placeholder 4"/>
          <p:cNvSpPr>
            <a:spLocks noGrp="1"/>
          </p:cNvSpPr>
          <p:nvPr>
            <p:ph type="sldNum" sz="quarter" idx="26"/>
          </p:nvPr>
        </p:nvSpPr>
        <p:spPr bwMode="gray"/>
        <p:txBody>
          <a:bodyPr/>
          <a:lstStyle/>
          <a:p>
            <a:r>
              <a:rPr lang="en-US" dirty="0"/>
              <a:t>Slide </a:t>
            </a:r>
            <a:fld id="{619F89D8-7AE3-494A-97F3-03D680869632}" type="slidenum">
              <a:rPr lang="en-US" smtClean="0"/>
              <a:pPr/>
              <a:t>‹#›</a:t>
            </a:fld>
            <a:endParaRPr lang="en-US" dirty="0"/>
          </a:p>
        </p:txBody>
      </p:sp>
      <p:sp>
        <p:nvSpPr>
          <p:cNvPr id="15"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sp>
        <p:nvSpPr>
          <p:cNvPr id="6" name="Title 5"/>
          <p:cNvSpPr>
            <a:spLocks noGrp="1"/>
          </p:cNvSpPr>
          <p:nvPr>
            <p:ph type="title"/>
          </p:nvPr>
        </p:nvSpPr>
        <p:spPr bwMode="gray"/>
        <p:txBody>
          <a:bodyPr/>
          <a:lstStyle/>
          <a:p>
            <a:r>
              <a:rPr lang="en-US" smtClean="0"/>
              <a:t>Click to edit Master title style</a:t>
            </a:r>
            <a:endParaRPr lang="en-US" dirty="0"/>
          </a:p>
        </p:txBody>
      </p:sp>
    </p:spTree>
    <p:extLst>
      <p:ext uri="{BB962C8B-B14F-4D97-AF65-F5344CB8AC3E}">
        <p14:creationId xmlns:p14="http://schemas.microsoft.com/office/powerpoint/2010/main" val="107752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4: Content (4)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11" name="Content Placeholder 3"/>
          <p:cNvSpPr>
            <a:spLocks noGrp="1"/>
          </p:cNvSpPr>
          <p:nvPr>
            <p:ph sz="quarter" idx="20"/>
          </p:nvPr>
        </p:nvSpPr>
        <p:spPr bwMode="gray">
          <a:xfrm>
            <a:off x="333264" y="1931198"/>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Content Placeholder 3"/>
          <p:cNvSpPr>
            <a:spLocks noGrp="1"/>
          </p:cNvSpPr>
          <p:nvPr>
            <p:ph sz="quarter" idx="21"/>
          </p:nvPr>
        </p:nvSpPr>
        <p:spPr bwMode="gray">
          <a:xfrm>
            <a:off x="6232344" y="1931198"/>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Content Placeholder 3"/>
          <p:cNvSpPr>
            <a:spLocks noGrp="1"/>
          </p:cNvSpPr>
          <p:nvPr>
            <p:ph sz="quarter" idx="22"/>
          </p:nvPr>
        </p:nvSpPr>
        <p:spPr bwMode="gray">
          <a:xfrm>
            <a:off x="333264" y="3737725"/>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Content Placeholder 3"/>
          <p:cNvSpPr>
            <a:spLocks noGrp="1"/>
          </p:cNvSpPr>
          <p:nvPr>
            <p:ph sz="quarter" idx="23"/>
          </p:nvPr>
        </p:nvSpPr>
        <p:spPr bwMode="gray">
          <a:xfrm>
            <a:off x="6232344" y="3737725"/>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ext Placeholder 11"/>
          <p:cNvSpPr>
            <a:spLocks noGrp="1"/>
          </p:cNvSpPr>
          <p:nvPr>
            <p:ph type="body" sz="quarter" idx="24"/>
          </p:nvPr>
        </p:nvSpPr>
        <p:spPr bwMode="gray">
          <a:xfrm>
            <a:off x="332367" y="5452639"/>
            <a:ext cx="11521160"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3" name="Straight Connector 22"/>
          <p:cNvCxnSpPr/>
          <p:nvPr userDrawn="1"/>
        </p:nvCxnSpPr>
        <p:spPr bwMode="gray">
          <a:xfrm>
            <a:off x="333527" y="359990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 name="Date Placeholder 2"/>
          <p:cNvSpPr>
            <a:spLocks noGrp="1"/>
          </p:cNvSpPr>
          <p:nvPr>
            <p:ph type="dt" sz="half" idx="25"/>
          </p:nvPr>
        </p:nvSpPr>
        <p:spPr bwMode="gray"/>
        <p:txBody>
          <a:bodyPr/>
          <a:lstStyle/>
          <a:p>
            <a:fld id="{6E7D5807-0F83-4687-8EA8-403E998DE912}" type="datetime4">
              <a:rPr lang="en-US" smtClean="0"/>
              <a:t>May 7, 2018</a:t>
            </a:fld>
            <a:endParaRPr lang="en-US" dirty="0"/>
          </a:p>
        </p:txBody>
      </p:sp>
      <p:sp>
        <p:nvSpPr>
          <p:cNvPr id="4" name="Footer Placeholder 3"/>
          <p:cNvSpPr>
            <a:spLocks noGrp="1"/>
          </p:cNvSpPr>
          <p:nvPr>
            <p:ph type="ftr" sz="quarter" idx="26"/>
          </p:nvPr>
        </p:nvSpPr>
        <p:spPr bwMode="gray"/>
        <p:txBody>
          <a:bodyPr/>
          <a:lstStyle/>
          <a:p>
            <a:pPr lvl="8"/>
            <a:endParaRPr lang="en-US" dirty="0"/>
          </a:p>
        </p:txBody>
      </p:sp>
      <p:sp>
        <p:nvSpPr>
          <p:cNvPr id="5" name="Slide Number Placeholder 4"/>
          <p:cNvSpPr>
            <a:spLocks noGrp="1"/>
          </p:cNvSpPr>
          <p:nvPr>
            <p:ph type="sldNum" sz="quarter" idx="27"/>
          </p:nvPr>
        </p:nvSpPr>
        <p:spPr bwMode="gray"/>
        <p:txBody>
          <a:bodyPr/>
          <a:lstStyle/>
          <a:p>
            <a:r>
              <a:rPr lang="en-US" dirty="0"/>
              <a:t>Slide </a:t>
            </a:r>
            <a:fld id="{619F89D8-7AE3-494A-97F3-03D680869632}" type="slidenum">
              <a:rPr lang="en-US" smtClean="0"/>
              <a:pPr/>
              <a:t>‹#›</a:t>
            </a:fld>
            <a:endParaRPr lang="en-US" dirty="0"/>
          </a:p>
        </p:txBody>
      </p:sp>
      <p:cxnSp>
        <p:nvCxnSpPr>
          <p:cNvPr id="14" name="Straight Connector 13"/>
          <p:cNvCxnSpPr/>
          <p:nvPr userDrawn="1"/>
        </p:nvCxnSpPr>
        <p:spPr bwMode="gray">
          <a:xfrm>
            <a:off x="6095999" y="1931195"/>
            <a:ext cx="0" cy="333742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Subtitle 2"/>
          <p:cNvSpPr>
            <a:spLocks noGrp="1"/>
          </p:cNvSpPr>
          <p:nvPr>
            <p:ph type="subTitle" idx="13"/>
          </p:nvPr>
        </p:nvSpPr>
        <p:spPr bwMode="gray">
          <a:xfrm>
            <a:off x="332366" y="1085213"/>
            <a:ext cx="11521161"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spTree>
    <p:extLst>
      <p:ext uri="{BB962C8B-B14F-4D97-AF65-F5344CB8AC3E}">
        <p14:creationId xmlns:p14="http://schemas.microsoft.com/office/powerpoint/2010/main" val="109383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5: Title (2) &amp; Content (3)">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12" name="Content Placeholder 3"/>
          <p:cNvSpPr>
            <a:spLocks noGrp="1"/>
          </p:cNvSpPr>
          <p:nvPr>
            <p:ph sz="quarter" idx="20"/>
          </p:nvPr>
        </p:nvSpPr>
        <p:spPr bwMode="gray">
          <a:xfrm>
            <a:off x="2553273" y="1931196"/>
            <a:ext cx="5361993" cy="1919320"/>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3"/>
          <p:cNvSpPr>
            <a:spLocks noGrp="1"/>
          </p:cNvSpPr>
          <p:nvPr>
            <p:ph sz="quarter" idx="21"/>
          </p:nvPr>
        </p:nvSpPr>
        <p:spPr bwMode="gray">
          <a:xfrm>
            <a:off x="2553273" y="3993324"/>
            <a:ext cx="5361993" cy="1919320"/>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3" name="Straight Connector 12"/>
          <p:cNvCxnSpPr/>
          <p:nvPr userDrawn="1"/>
        </p:nvCxnSpPr>
        <p:spPr bwMode="gray">
          <a:xfrm>
            <a:off x="2551798" y="3921919"/>
            <a:ext cx="53604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userDrawn="1">
            <p:ph sz="quarter" idx="23"/>
          </p:nvPr>
        </p:nvSpPr>
        <p:spPr bwMode="gray">
          <a:xfrm>
            <a:off x="332582" y="1931196"/>
            <a:ext cx="1918800" cy="1919320"/>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6" name="Content Placeholder 3"/>
          <p:cNvSpPr>
            <a:spLocks noGrp="1"/>
          </p:cNvSpPr>
          <p:nvPr userDrawn="1">
            <p:ph sz="quarter" idx="24"/>
          </p:nvPr>
        </p:nvSpPr>
        <p:spPr bwMode="gray">
          <a:xfrm>
            <a:off x="332582" y="3993324"/>
            <a:ext cx="1918800" cy="1919320"/>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userDrawn="1">
            <p:ph type="dt" sz="half" idx="26"/>
          </p:nvPr>
        </p:nvSpPr>
        <p:spPr bwMode="gray"/>
        <p:txBody>
          <a:bodyPr/>
          <a:lstStyle/>
          <a:p>
            <a:fld id="{D7448BAD-718D-41D5-B039-249ED06F3A4A}" type="datetime4">
              <a:rPr lang="en-US" smtClean="0"/>
              <a:t>May 7, 2018</a:t>
            </a:fld>
            <a:endParaRPr lang="en-US" dirty="0"/>
          </a:p>
        </p:txBody>
      </p:sp>
      <p:sp>
        <p:nvSpPr>
          <p:cNvPr id="4" name="Footer Placeholder 3"/>
          <p:cNvSpPr>
            <a:spLocks noGrp="1"/>
          </p:cNvSpPr>
          <p:nvPr userDrawn="1">
            <p:ph type="ftr" sz="quarter" idx="27"/>
          </p:nvPr>
        </p:nvSpPr>
        <p:spPr bwMode="gray"/>
        <p:txBody>
          <a:bodyPr/>
          <a:lstStyle/>
          <a:p>
            <a:pPr lvl="8"/>
            <a:endParaRPr lang="en-US" dirty="0"/>
          </a:p>
        </p:txBody>
      </p:sp>
      <p:sp>
        <p:nvSpPr>
          <p:cNvPr id="5" name="Slide Number Placeholder 4"/>
          <p:cNvSpPr>
            <a:spLocks noGrp="1"/>
          </p:cNvSpPr>
          <p:nvPr userDrawn="1">
            <p:ph type="sldNum" sz="quarter" idx="28"/>
          </p:nvPr>
        </p:nvSpPr>
        <p:spPr bwMode="gray"/>
        <p:txBody>
          <a:bodyPr/>
          <a:lstStyle/>
          <a:p>
            <a:r>
              <a:rPr lang="en-US" dirty="0"/>
              <a:t>Slide </a:t>
            </a:r>
            <a:fld id="{619F89D8-7AE3-494A-97F3-03D680869632}" type="slidenum">
              <a:rPr lang="en-US" smtClean="0"/>
              <a:pPr/>
              <a:t>‹#›</a:t>
            </a:fld>
            <a:endParaRPr lang="en-US" dirty="0"/>
          </a:p>
        </p:txBody>
      </p:sp>
      <p:sp>
        <p:nvSpPr>
          <p:cNvPr id="16" name="Subtitle 2"/>
          <p:cNvSpPr>
            <a:spLocks noGrp="1"/>
          </p:cNvSpPr>
          <p:nvPr userDrawn="1">
            <p:ph type="subTitle" idx="13"/>
          </p:nvPr>
        </p:nvSpPr>
        <p:spPr bwMode="gray">
          <a:xfrm>
            <a:off x="332366" y="1085213"/>
            <a:ext cx="11521161"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sp>
        <p:nvSpPr>
          <p:cNvPr id="21" name="Content Placeholder 3"/>
          <p:cNvSpPr>
            <a:spLocks noGrp="1"/>
          </p:cNvSpPr>
          <p:nvPr>
            <p:ph sz="quarter" idx="29"/>
          </p:nvPr>
        </p:nvSpPr>
        <p:spPr bwMode="gray">
          <a:xfrm>
            <a:off x="8218509" y="1931196"/>
            <a:ext cx="3634755" cy="3981448"/>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0909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6: Title (3) &amp; Content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12" name="Content Placeholder 3"/>
          <p:cNvSpPr>
            <a:spLocks noGrp="1"/>
          </p:cNvSpPr>
          <p:nvPr>
            <p:ph sz="quarter" idx="20"/>
          </p:nvPr>
        </p:nvSpPr>
        <p:spPr bwMode="gray">
          <a:xfrm>
            <a:off x="2553273" y="1931196"/>
            <a:ext cx="5361993" cy="1231942"/>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3"/>
          <p:cNvSpPr>
            <a:spLocks noGrp="1"/>
          </p:cNvSpPr>
          <p:nvPr>
            <p:ph sz="quarter" idx="21"/>
          </p:nvPr>
        </p:nvSpPr>
        <p:spPr bwMode="gray">
          <a:xfrm>
            <a:off x="2553273" y="3305949"/>
            <a:ext cx="5361993" cy="1231942"/>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Content Placeholder 3"/>
          <p:cNvSpPr>
            <a:spLocks noGrp="1"/>
          </p:cNvSpPr>
          <p:nvPr>
            <p:ph sz="quarter" idx="22"/>
          </p:nvPr>
        </p:nvSpPr>
        <p:spPr bwMode="gray">
          <a:xfrm>
            <a:off x="2553273" y="4680702"/>
            <a:ext cx="5361993" cy="1231942"/>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3" name="Straight Connector 12"/>
          <p:cNvCxnSpPr/>
          <p:nvPr userDrawn="1"/>
        </p:nvCxnSpPr>
        <p:spPr bwMode="gray">
          <a:xfrm>
            <a:off x="2554866" y="3235138"/>
            <a:ext cx="53604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0" name="Straight Connector 19"/>
          <p:cNvCxnSpPr/>
          <p:nvPr userDrawn="1"/>
        </p:nvCxnSpPr>
        <p:spPr bwMode="gray">
          <a:xfrm>
            <a:off x="2554866" y="4611082"/>
            <a:ext cx="53604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userDrawn="1">
            <p:ph sz="quarter" idx="23"/>
          </p:nvPr>
        </p:nvSpPr>
        <p:spPr bwMode="gray">
          <a:xfrm>
            <a:off x="332367" y="1931196"/>
            <a:ext cx="1917663"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6" name="Content Placeholder 3"/>
          <p:cNvSpPr>
            <a:spLocks noGrp="1"/>
          </p:cNvSpPr>
          <p:nvPr userDrawn="1">
            <p:ph sz="quarter" idx="24"/>
          </p:nvPr>
        </p:nvSpPr>
        <p:spPr bwMode="gray">
          <a:xfrm>
            <a:off x="332367" y="3305949"/>
            <a:ext cx="1917663"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7" name="Content Placeholder 3"/>
          <p:cNvSpPr>
            <a:spLocks noGrp="1"/>
          </p:cNvSpPr>
          <p:nvPr userDrawn="1">
            <p:ph sz="quarter" idx="25"/>
          </p:nvPr>
        </p:nvSpPr>
        <p:spPr bwMode="gray">
          <a:xfrm>
            <a:off x="332367" y="4680702"/>
            <a:ext cx="1917663" cy="123194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userDrawn="1">
            <p:ph type="dt" sz="half" idx="26"/>
          </p:nvPr>
        </p:nvSpPr>
        <p:spPr bwMode="gray"/>
        <p:txBody>
          <a:bodyPr/>
          <a:lstStyle/>
          <a:p>
            <a:fld id="{D7448BAD-718D-41D5-B039-249ED06F3A4A}" type="datetime4">
              <a:rPr lang="en-US" smtClean="0"/>
              <a:t>May 7, 2018</a:t>
            </a:fld>
            <a:endParaRPr lang="en-US" dirty="0"/>
          </a:p>
        </p:txBody>
      </p:sp>
      <p:sp>
        <p:nvSpPr>
          <p:cNvPr id="4" name="Footer Placeholder 3"/>
          <p:cNvSpPr>
            <a:spLocks noGrp="1"/>
          </p:cNvSpPr>
          <p:nvPr userDrawn="1">
            <p:ph type="ftr" sz="quarter" idx="27"/>
          </p:nvPr>
        </p:nvSpPr>
        <p:spPr bwMode="gray"/>
        <p:txBody>
          <a:bodyPr/>
          <a:lstStyle/>
          <a:p>
            <a:pPr lvl="8"/>
            <a:endParaRPr lang="en-US" dirty="0"/>
          </a:p>
        </p:txBody>
      </p:sp>
      <p:sp>
        <p:nvSpPr>
          <p:cNvPr id="5" name="Slide Number Placeholder 4"/>
          <p:cNvSpPr>
            <a:spLocks noGrp="1"/>
          </p:cNvSpPr>
          <p:nvPr userDrawn="1">
            <p:ph type="sldNum" sz="quarter" idx="28"/>
          </p:nvPr>
        </p:nvSpPr>
        <p:spPr bwMode="gray"/>
        <p:txBody>
          <a:bodyPr/>
          <a:lstStyle/>
          <a:p>
            <a:r>
              <a:rPr lang="en-US" dirty="0"/>
              <a:t>Slide </a:t>
            </a:r>
            <a:fld id="{619F89D8-7AE3-494A-97F3-03D680869632}" type="slidenum">
              <a:rPr lang="en-US" smtClean="0"/>
              <a:pPr/>
              <a:t>‹#›</a:t>
            </a:fld>
            <a:endParaRPr lang="en-US" dirty="0"/>
          </a:p>
        </p:txBody>
      </p:sp>
      <p:sp>
        <p:nvSpPr>
          <p:cNvPr id="16" name="Subtitle 2"/>
          <p:cNvSpPr>
            <a:spLocks noGrp="1"/>
          </p:cNvSpPr>
          <p:nvPr userDrawn="1">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sp>
        <p:nvSpPr>
          <p:cNvPr id="21" name="Content Placeholder 3"/>
          <p:cNvSpPr>
            <a:spLocks noGrp="1"/>
          </p:cNvSpPr>
          <p:nvPr>
            <p:ph sz="quarter" idx="29"/>
          </p:nvPr>
        </p:nvSpPr>
        <p:spPr bwMode="gray">
          <a:xfrm>
            <a:off x="8218509" y="1931196"/>
            <a:ext cx="3634755" cy="3981448"/>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2296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7: Title (3) &amp; Content (3)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12" name="Content Placeholder 3"/>
          <p:cNvSpPr>
            <a:spLocks noGrp="1"/>
          </p:cNvSpPr>
          <p:nvPr>
            <p:ph sz="quarter" idx="20"/>
          </p:nvPr>
        </p:nvSpPr>
        <p:spPr bwMode="gray">
          <a:xfrm>
            <a:off x="2553273" y="1931196"/>
            <a:ext cx="9299991" cy="1231942"/>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3" name="Straight Connector 12"/>
          <p:cNvCxnSpPr/>
          <p:nvPr userDrawn="1"/>
        </p:nvCxnSpPr>
        <p:spPr bwMode="gray">
          <a:xfrm>
            <a:off x="2554464" y="3235138"/>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Content Placeholder 3"/>
          <p:cNvSpPr>
            <a:spLocks noGrp="1"/>
          </p:cNvSpPr>
          <p:nvPr>
            <p:ph sz="quarter" idx="21"/>
          </p:nvPr>
        </p:nvSpPr>
        <p:spPr bwMode="gray">
          <a:xfrm>
            <a:off x="2553273" y="3305949"/>
            <a:ext cx="9299991" cy="1231942"/>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Content Placeholder 3"/>
          <p:cNvSpPr>
            <a:spLocks noGrp="1"/>
          </p:cNvSpPr>
          <p:nvPr>
            <p:ph sz="quarter" idx="22"/>
          </p:nvPr>
        </p:nvSpPr>
        <p:spPr bwMode="gray">
          <a:xfrm>
            <a:off x="2553273" y="4680702"/>
            <a:ext cx="9299991" cy="1231942"/>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0" name="Straight Connector 19"/>
          <p:cNvCxnSpPr/>
          <p:nvPr userDrawn="1"/>
        </p:nvCxnSpPr>
        <p:spPr bwMode="gray">
          <a:xfrm>
            <a:off x="2554464" y="4611082"/>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p:ph sz="quarter" idx="23"/>
          </p:nvPr>
        </p:nvSpPr>
        <p:spPr bwMode="gray">
          <a:xfrm>
            <a:off x="333264" y="1931196"/>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6" name="Content Placeholder 3"/>
          <p:cNvSpPr>
            <a:spLocks noGrp="1"/>
          </p:cNvSpPr>
          <p:nvPr>
            <p:ph sz="quarter" idx="24"/>
          </p:nvPr>
        </p:nvSpPr>
        <p:spPr bwMode="gray">
          <a:xfrm>
            <a:off x="333264" y="3305949"/>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7" name="Content Placeholder 3"/>
          <p:cNvSpPr>
            <a:spLocks noGrp="1"/>
          </p:cNvSpPr>
          <p:nvPr>
            <p:ph sz="quarter" idx="25"/>
          </p:nvPr>
        </p:nvSpPr>
        <p:spPr bwMode="gray">
          <a:xfrm>
            <a:off x="333264" y="4680702"/>
            <a:ext cx="1916766" cy="123194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26"/>
          </p:nvPr>
        </p:nvSpPr>
        <p:spPr bwMode="gray"/>
        <p:txBody>
          <a:bodyPr/>
          <a:lstStyle/>
          <a:p>
            <a:fld id="{D7448BAD-718D-41D5-B039-249ED06F3A4A}" type="datetime4">
              <a:rPr lang="en-US" smtClean="0"/>
              <a:t>May 7, 2018</a:t>
            </a:fld>
            <a:endParaRPr lang="en-US" dirty="0"/>
          </a:p>
        </p:txBody>
      </p:sp>
      <p:sp>
        <p:nvSpPr>
          <p:cNvPr id="4" name="Footer Placeholder 3"/>
          <p:cNvSpPr>
            <a:spLocks noGrp="1"/>
          </p:cNvSpPr>
          <p:nvPr>
            <p:ph type="ftr" sz="quarter" idx="27"/>
          </p:nvPr>
        </p:nvSpPr>
        <p:spPr bwMode="gray"/>
        <p:txBody>
          <a:bodyPr/>
          <a:lstStyle/>
          <a:p>
            <a:pPr lvl="8"/>
            <a:endParaRPr lang="en-US" dirty="0"/>
          </a:p>
        </p:txBody>
      </p:sp>
      <p:sp>
        <p:nvSpPr>
          <p:cNvPr id="5" name="Slide Number Placeholder 4"/>
          <p:cNvSpPr>
            <a:spLocks noGrp="1"/>
          </p:cNvSpPr>
          <p:nvPr>
            <p:ph type="sldNum" sz="quarter" idx="28"/>
          </p:nvPr>
        </p:nvSpPr>
        <p:spPr bwMode="gray"/>
        <p:txBody>
          <a:bodyPr/>
          <a:lstStyle/>
          <a:p>
            <a:r>
              <a:rPr lang="en-US" dirty="0"/>
              <a:t>Slide </a:t>
            </a:r>
            <a:fld id="{619F89D8-7AE3-494A-97F3-03D680869632}" type="slidenum">
              <a:rPr lang="en-US" smtClean="0"/>
              <a:pPr/>
              <a:t>‹#›</a:t>
            </a:fld>
            <a:endParaRPr lang="en-US" dirty="0"/>
          </a:p>
        </p:txBody>
      </p:sp>
      <p:sp>
        <p:nvSpPr>
          <p:cNvPr id="16"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spTree>
    <p:extLst>
      <p:ext uri="{BB962C8B-B14F-4D97-AF65-F5344CB8AC3E}">
        <p14:creationId xmlns:p14="http://schemas.microsoft.com/office/powerpoint/2010/main" val="32475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8: Title (3) &amp; Content (3) &amp; Box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12" name="Content Placeholder 3"/>
          <p:cNvSpPr>
            <a:spLocks noGrp="1"/>
          </p:cNvSpPr>
          <p:nvPr>
            <p:ph sz="quarter" idx="20"/>
          </p:nvPr>
        </p:nvSpPr>
        <p:spPr bwMode="gray">
          <a:xfrm>
            <a:off x="2553273" y="1931196"/>
            <a:ext cx="9299991" cy="1016472"/>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3" name="Straight Connector 12"/>
          <p:cNvCxnSpPr/>
          <p:nvPr userDrawn="1"/>
        </p:nvCxnSpPr>
        <p:spPr bwMode="gray">
          <a:xfrm>
            <a:off x="2554464" y="3019668"/>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Content Placeholder 3"/>
          <p:cNvSpPr>
            <a:spLocks noGrp="1"/>
          </p:cNvSpPr>
          <p:nvPr>
            <p:ph sz="quarter" idx="21"/>
          </p:nvPr>
        </p:nvSpPr>
        <p:spPr bwMode="gray">
          <a:xfrm>
            <a:off x="2553273" y="3091669"/>
            <a:ext cx="9299991" cy="1016472"/>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Content Placeholder 3"/>
          <p:cNvSpPr>
            <a:spLocks noGrp="1"/>
          </p:cNvSpPr>
          <p:nvPr>
            <p:ph sz="quarter" idx="22"/>
          </p:nvPr>
        </p:nvSpPr>
        <p:spPr bwMode="gray">
          <a:xfrm>
            <a:off x="2553273" y="4252143"/>
            <a:ext cx="9299991" cy="1016472"/>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0" name="Straight Connector 19"/>
          <p:cNvCxnSpPr/>
          <p:nvPr userDrawn="1"/>
        </p:nvCxnSpPr>
        <p:spPr bwMode="gray">
          <a:xfrm>
            <a:off x="2554464" y="4180142"/>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p:ph sz="quarter" idx="23"/>
          </p:nvPr>
        </p:nvSpPr>
        <p:spPr bwMode="gray">
          <a:xfrm>
            <a:off x="333264" y="1931196"/>
            <a:ext cx="1916766" cy="101647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6" name="Content Placeholder 3"/>
          <p:cNvSpPr>
            <a:spLocks noGrp="1"/>
          </p:cNvSpPr>
          <p:nvPr>
            <p:ph sz="quarter" idx="24"/>
          </p:nvPr>
        </p:nvSpPr>
        <p:spPr bwMode="gray">
          <a:xfrm>
            <a:off x="333264" y="3091669"/>
            <a:ext cx="1916766" cy="101647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7" name="Content Placeholder 3"/>
          <p:cNvSpPr>
            <a:spLocks noGrp="1"/>
          </p:cNvSpPr>
          <p:nvPr>
            <p:ph sz="quarter" idx="25"/>
          </p:nvPr>
        </p:nvSpPr>
        <p:spPr bwMode="gray">
          <a:xfrm>
            <a:off x="333264" y="4252143"/>
            <a:ext cx="1916766" cy="101647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ext Placeholder 11"/>
          <p:cNvSpPr>
            <a:spLocks noGrp="1"/>
          </p:cNvSpPr>
          <p:nvPr>
            <p:ph type="body" sz="quarter" idx="26"/>
          </p:nvPr>
        </p:nvSpPr>
        <p:spPr bwMode="gray">
          <a:xfrm>
            <a:off x="332366" y="5452639"/>
            <a:ext cx="11520898"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27"/>
          </p:nvPr>
        </p:nvSpPr>
        <p:spPr bwMode="gray"/>
        <p:txBody>
          <a:bodyPr/>
          <a:lstStyle/>
          <a:p>
            <a:fld id="{AFC62351-A650-4DF6-986F-78B25B039145}" type="datetime4">
              <a:rPr lang="en-US" smtClean="0"/>
              <a:t>May 7, 2018</a:t>
            </a:fld>
            <a:endParaRPr lang="en-US" dirty="0"/>
          </a:p>
        </p:txBody>
      </p:sp>
      <p:sp>
        <p:nvSpPr>
          <p:cNvPr id="4" name="Footer Placeholder 3"/>
          <p:cNvSpPr>
            <a:spLocks noGrp="1"/>
          </p:cNvSpPr>
          <p:nvPr>
            <p:ph type="ftr" sz="quarter" idx="28"/>
          </p:nvPr>
        </p:nvSpPr>
        <p:spPr bwMode="gray"/>
        <p:txBody>
          <a:bodyPr/>
          <a:lstStyle/>
          <a:p>
            <a:pPr lvl="8"/>
            <a:endParaRPr lang="en-US" dirty="0"/>
          </a:p>
        </p:txBody>
      </p:sp>
      <p:sp>
        <p:nvSpPr>
          <p:cNvPr id="5" name="Slide Number Placeholder 4"/>
          <p:cNvSpPr>
            <a:spLocks noGrp="1"/>
          </p:cNvSpPr>
          <p:nvPr>
            <p:ph type="sldNum" sz="quarter" idx="29"/>
          </p:nvPr>
        </p:nvSpPr>
        <p:spPr bwMode="gray"/>
        <p:txBody>
          <a:bodyPr/>
          <a:lstStyle/>
          <a:p>
            <a:r>
              <a:rPr lang="en-US" dirty="0"/>
              <a:t>Slide </a:t>
            </a:r>
            <a:fld id="{619F89D8-7AE3-494A-97F3-03D680869632}" type="slidenum">
              <a:rPr lang="en-US" smtClean="0"/>
              <a:pPr/>
              <a:t>‹#›</a:t>
            </a:fld>
            <a:endParaRPr lang="en-US" dirty="0"/>
          </a:p>
        </p:txBody>
      </p:sp>
      <p:sp>
        <p:nvSpPr>
          <p:cNvPr id="21"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spTree>
    <p:extLst>
      <p:ext uri="{BB962C8B-B14F-4D97-AF65-F5344CB8AC3E}">
        <p14:creationId xmlns:p14="http://schemas.microsoft.com/office/powerpoint/2010/main" val="200485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9: Title (4) &amp; Content (4) &amp; Box / Numbers">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11" name="Content Placeholder 3"/>
          <p:cNvSpPr>
            <a:spLocks noGrp="1"/>
          </p:cNvSpPr>
          <p:nvPr>
            <p:ph sz="quarter" idx="20"/>
          </p:nvPr>
        </p:nvSpPr>
        <p:spPr bwMode="gray">
          <a:xfrm>
            <a:off x="2818583" y="1931198"/>
            <a:ext cx="9034681" cy="726353"/>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quarter" idx="21"/>
          </p:nvPr>
        </p:nvSpPr>
        <p:spPr bwMode="gray">
          <a:xfrm>
            <a:off x="2818583" y="2801554"/>
            <a:ext cx="9034681" cy="726353"/>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22"/>
          </p:nvPr>
        </p:nvSpPr>
        <p:spPr bwMode="gray">
          <a:xfrm>
            <a:off x="2818583" y="3671910"/>
            <a:ext cx="9034681" cy="726353"/>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1"/>
          <p:cNvSpPr>
            <a:spLocks noGrp="1"/>
          </p:cNvSpPr>
          <p:nvPr>
            <p:ph type="body" sz="quarter" idx="26"/>
          </p:nvPr>
        </p:nvSpPr>
        <p:spPr bwMode="gray">
          <a:xfrm>
            <a:off x="332367" y="5452639"/>
            <a:ext cx="11520898"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3" name="Content Placeholder 3"/>
          <p:cNvSpPr>
            <a:spLocks noGrp="1"/>
          </p:cNvSpPr>
          <p:nvPr>
            <p:ph sz="quarter" idx="27"/>
          </p:nvPr>
        </p:nvSpPr>
        <p:spPr bwMode="gray">
          <a:xfrm>
            <a:off x="332582" y="1931198"/>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5" name="Content Placeholder 3"/>
          <p:cNvSpPr>
            <a:spLocks noGrp="1"/>
          </p:cNvSpPr>
          <p:nvPr>
            <p:ph sz="quarter" idx="28"/>
          </p:nvPr>
        </p:nvSpPr>
        <p:spPr bwMode="gray">
          <a:xfrm>
            <a:off x="332582" y="2801554"/>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6" name="Content Placeholder 3"/>
          <p:cNvSpPr>
            <a:spLocks noGrp="1"/>
          </p:cNvSpPr>
          <p:nvPr>
            <p:ph sz="quarter" idx="29"/>
          </p:nvPr>
        </p:nvSpPr>
        <p:spPr bwMode="gray">
          <a:xfrm>
            <a:off x="332582" y="3671910"/>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7" name="Content Placeholder 3"/>
          <p:cNvSpPr>
            <a:spLocks noGrp="1"/>
          </p:cNvSpPr>
          <p:nvPr>
            <p:ph sz="quarter" idx="30"/>
          </p:nvPr>
        </p:nvSpPr>
        <p:spPr bwMode="gray">
          <a:xfrm>
            <a:off x="2818583" y="4542265"/>
            <a:ext cx="9034681" cy="726353"/>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8" name="Content Placeholder 3"/>
          <p:cNvSpPr>
            <a:spLocks noGrp="1"/>
          </p:cNvSpPr>
          <p:nvPr>
            <p:ph sz="quarter" idx="31"/>
          </p:nvPr>
        </p:nvSpPr>
        <p:spPr bwMode="gray">
          <a:xfrm>
            <a:off x="332582" y="4542265"/>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39" name="Straight Connector 13"/>
          <p:cNvCxnSpPr/>
          <p:nvPr userDrawn="1"/>
        </p:nvCxnSpPr>
        <p:spPr bwMode="gray">
          <a:xfrm>
            <a:off x="1999567" y="2800986"/>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14"/>
          <p:cNvCxnSpPr/>
          <p:nvPr userDrawn="1"/>
        </p:nvCxnSpPr>
        <p:spPr bwMode="gray">
          <a:xfrm>
            <a:off x="1779054" y="3164586"/>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13"/>
          <p:cNvCxnSpPr/>
          <p:nvPr userDrawn="1"/>
        </p:nvCxnSpPr>
        <p:spPr bwMode="gray">
          <a:xfrm>
            <a:off x="1999567" y="4542262"/>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14"/>
          <p:cNvCxnSpPr/>
          <p:nvPr userDrawn="1"/>
        </p:nvCxnSpPr>
        <p:spPr bwMode="gray">
          <a:xfrm>
            <a:off x="1778487" y="4905862"/>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13"/>
          <p:cNvCxnSpPr/>
          <p:nvPr userDrawn="1"/>
        </p:nvCxnSpPr>
        <p:spPr bwMode="gray">
          <a:xfrm>
            <a:off x="1999567" y="1930348"/>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14"/>
          <p:cNvCxnSpPr/>
          <p:nvPr userDrawn="1"/>
        </p:nvCxnSpPr>
        <p:spPr bwMode="gray">
          <a:xfrm>
            <a:off x="1779502" y="2293948"/>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13"/>
          <p:cNvCxnSpPr/>
          <p:nvPr userDrawn="1"/>
        </p:nvCxnSpPr>
        <p:spPr bwMode="gray">
          <a:xfrm>
            <a:off x="1999568" y="3671624"/>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14"/>
          <p:cNvCxnSpPr/>
          <p:nvPr userDrawn="1"/>
        </p:nvCxnSpPr>
        <p:spPr bwMode="gray">
          <a:xfrm>
            <a:off x="1778487" y="4035224"/>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1" name="Straight Connector 50"/>
          <p:cNvCxnSpPr/>
          <p:nvPr userDrawn="1"/>
        </p:nvCxnSpPr>
        <p:spPr bwMode="gray">
          <a:xfrm>
            <a:off x="2072427" y="2729549"/>
            <a:ext cx="9780837"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2" name="Straight Connector 51"/>
          <p:cNvCxnSpPr/>
          <p:nvPr userDrawn="1"/>
        </p:nvCxnSpPr>
        <p:spPr bwMode="gray">
          <a:xfrm>
            <a:off x="2072427" y="3599904"/>
            <a:ext cx="9780837"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3" name="Straight Connector 52"/>
          <p:cNvCxnSpPr/>
          <p:nvPr userDrawn="1"/>
        </p:nvCxnSpPr>
        <p:spPr bwMode="gray">
          <a:xfrm>
            <a:off x="2072427" y="4470259"/>
            <a:ext cx="9780837"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4" name="Date Placeholder 3"/>
          <p:cNvSpPr>
            <a:spLocks noGrp="1"/>
          </p:cNvSpPr>
          <p:nvPr userDrawn="1">
            <p:ph type="dt" sz="half" idx="32"/>
          </p:nvPr>
        </p:nvSpPr>
        <p:spPr bwMode="gray"/>
        <p:txBody>
          <a:bodyPr/>
          <a:lstStyle/>
          <a:p>
            <a:fld id="{ED4418A7-E8E0-42C3-AC0C-9BF91949BA0B}" type="datetime4">
              <a:rPr lang="en-US" smtClean="0"/>
              <a:t>May 7, 2018</a:t>
            </a:fld>
            <a:endParaRPr lang="en-US" dirty="0"/>
          </a:p>
        </p:txBody>
      </p:sp>
      <p:sp>
        <p:nvSpPr>
          <p:cNvPr id="5" name="Footer Placeholder 4"/>
          <p:cNvSpPr>
            <a:spLocks noGrp="1"/>
          </p:cNvSpPr>
          <p:nvPr userDrawn="1">
            <p:ph type="ftr" sz="quarter" idx="33"/>
          </p:nvPr>
        </p:nvSpPr>
        <p:spPr bwMode="gray"/>
        <p:txBody>
          <a:bodyPr/>
          <a:lstStyle/>
          <a:p>
            <a:pPr lvl="8"/>
            <a:endParaRPr lang="en-US" dirty="0"/>
          </a:p>
        </p:txBody>
      </p:sp>
      <p:sp>
        <p:nvSpPr>
          <p:cNvPr id="6" name="Slide Number Placeholder 5"/>
          <p:cNvSpPr>
            <a:spLocks noGrp="1"/>
          </p:cNvSpPr>
          <p:nvPr userDrawn="1">
            <p:ph type="sldNum" sz="quarter" idx="34"/>
          </p:nvPr>
        </p:nvSpPr>
        <p:spPr bwMode="gray"/>
        <p:txBody>
          <a:bodyPr/>
          <a:lstStyle/>
          <a:p>
            <a:r>
              <a:rPr lang="en-US" dirty="0"/>
              <a:t>Slide </a:t>
            </a:r>
            <a:fld id="{619F89D8-7AE3-494A-97F3-03D680869632}" type="slidenum">
              <a:rPr lang="en-US" smtClean="0"/>
              <a:pPr/>
              <a:t>‹#›</a:t>
            </a:fld>
            <a:endParaRPr lang="en-US" dirty="0"/>
          </a:p>
        </p:txBody>
      </p:sp>
      <p:sp>
        <p:nvSpPr>
          <p:cNvPr id="34" name="Subtitle 2"/>
          <p:cNvSpPr>
            <a:spLocks noGrp="1"/>
          </p:cNvSpPr>
          <p:nvPr userDrawn="1">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sp>
        <p:nvSpPr>
          <p:cNvPr id="7" name="Content Placeholder 6"/>
          <p:cNvSpPr>
            <a:spLocks noGrp="1"/>
          </p:cNvSpPr>
          <p:nvPr>
            <p:ph sz="quarter" idx="35" hasCustomPrompt="1"/>
          </p:nvPr>
        </p:nvSpPr>
        <p:spPr>
          <a:xfrm>
            <a:off x="2218077" y="2100061"/>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dirty="0"/>
              <a:t>1</a:t>
            </a:r>
            <a:endParaRPr lang="en-GB" dirty="0"/>
          </a:p>
        </p:txBody>
      </p:sp>
      <p:sp>
        <p:nvSpPr>
          <p:cNvPr id="54" name="Content Placeholder 6"/>
          <p:cNvSpPr>
            <a:spLocks noGrp="1"/>
          </p:cNvSpPr>
          <p:nvPr>
            <p:ph sz="quarter" idx="36" hasCustomPrompt="1"/>
          </p:nvPr>
        </p:nvSpPr>
        <p:spPr>
          <a:xfrm>
            <a:off x="2218077" y="2971986"/>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dirty="0"/>
              <a:t>2</a:t>
            </a:r>
            <a:endParaRPr lang="en-GB" dirty="0"/>
          </a:p>
        </p:txBody>
      </p:sp>
      <p:sp>
        <p:nvSpPr>
          <p:cNvPr id="55" name="Content Placeholder 6"/>
          <p:cNvSpPr>
            <a:spLocks noGrp="1"/>
          </p:cNvSpPr>
          <p:nvPr>
            <p:ph sz="quarter" idx="37" hasCustomPrompt="1"/>
          </p:nvPr>
        </p:nvSpPr>
        <p:spPr>
          <a:xfrm>
            <a:off x="2218077" y="3843416"/>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dirty="0"/>
              <a:t>3</a:t>
            </a:r>
            <a:endParaRPr lang="en-GB" dirty="0"/>
          </a:p>
        </p:txBody>
      </p:sp>
      <p:sp>
        <p:nvSpPr>
          <p:cNvPr id="56" name="Content Placeholder 6"/>
          <p:cNvSpPr>
            <a:spLocks noGrp="1"/>
          </p:cNvSpPr>
          <p:nvPr>
            <p:ph sz="quarter" idx="38" hasCustomPrompt="1"/>
          </p:nvPr>
        </p:nvSpPr>
        <p:spPr>
          <a:xfrm>
            <a:off x="2218077" y="4708172"/>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dirty="0"/>
              <a:t>4</a:t>
            </a:r>
            <a:endParaRPr lang="en-GB" dirty="0"/>
          </a:p>
        </p:txBody>
      </p:sp>
    </p:spTree>
    <p:extLst>
      <p:ext uri="{BB962C8B-B14F-4D97-AF65-F5344CB8AC3E}">
        <p14:creationId xmlns:p14="http://schemas.microsoft.com/office/powerpoint/2010/main" val="403329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0: Matrix">
    <p:spTree>
      <p:nvGrpSpPr>
        <p:cNvPr id="1" name=""/>
        <p:cNvGrpSpPr/>
        <p:nvPr/>
      </p:nvGrpSpPr>
      <p:grpSpPr>
        <a:xfrm>
          <a:off x="0" y="0"/>
          <a:ext cx="0" cy="0"/>
          <a:chOff x="0" y="0"/>
          <a:chExt cx="0" cy="0"/>
        </a:xfrm>
      </p:grpSpPr>
      <p:sp>
        <p:nvSpPr>
          <p:cNvPr id="37" name="Text Placeholder 11"/>
          <p:cNvSpPr>
            <a:spLocks noGrp="1"/>
          </p:cNvSpPr>
          <p:nvPr>
            <p:ph type="body" sz="quarter" idx="26"/>
          </p:nvPr>
        </p:nvSpPr>
        <p:spPr bwMode="gray">
          <a:xfrm>
            <a:off x="2553272" y="1931194"/>
            <a:ext cx="2899094"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8" name="Text Placeholder 11"/>
          <p:cNvSpPr>
            <a:spLocks noGrp="1"/>
          </p:cNvSpPr>
          <p:nvPr>
            <p:ph type="body" sz="quarter" idx="27"/>
          </p:nvPr>
        </p:nvSpPr>
        <p:spPr bwMode="gray">
          <a:xfrm>
            <a:off x="5754947" y="1931194"/>
            <a:ext cx="2898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9" name="Text Placeholder 11"/>
          <p:cNvSpPr>
            <a:spLocks noGrp="1"/>
          </p:cNvSpPr>
          <p:nvPr>
            <p:ph type="body" sz="quarter" idx="28"/>
          </p:nvPr>
        </p:nvSpPr>
        <p:spPr bwMode="gray">
          <a:xfrm>
            <a:off x="8955527" y="1931194"/>
            <a:ext cx="2898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11" name="Content Placeholder 3"/>
          <p:cNvSpPr>
            <a:spLocks noGrp="1"/>
          </p:cNvSpPr>
          <p:nvPr>
            <p:ph sz="quarter" idx="20"/>
          </p:nvPr>
        </p:nvSpPr>
        <p:spPr bwMode="gray">
          <a:xfrm>
            <a:off x="2553272" y="2317748"/>
            <a:ext cx="2903803" cy="1083600"/>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21"/>
          </p:nvPr>
        </p:nvSpPr>
        <p:spPr bwMode="gray">
          <a:xfrm>
            <a:off x="2553273" y="3573970"/>
            <a:ext cx="2903803" cy="1083600"/>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3"/>
          <p:cNvSpPr>
            <a:spLocks noGrp="1"/>
          </p:cNvSpPr>
          <p:nvPr>
            <p:ph sz="quarter" idx="22"/>
          </p:nvPr>
        </p:nvSpPr>
        <p:spPr bwMode="gray">
          <a:xfrm>
            <a:off x="2553273" y="4830194"/>
            <a:ext cx="2903803" cy="1083600"/>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quarter" idx="23"/>
          </p:nvPr>
        </p:nvSpPr>
        <p:spPr bwMode="gray">
          <a:xfrm>
            <a:off x="333264" y="1931196"/>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3"/>
          <p:cNvSpPr>
            <a:spLocks noGrp="1"/>
          </p:cNvSpPr>
          <p:nvPr>
            <p:ph sz="quarter" idx="24"/>
          </p:nvPr>
        </p:nvSpPr>
        <p:spPr bwMode="gray">
          <a:xfrm>
            <a:off x="333264" y="3305949"/>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
          <p:cNvSpPr>
            <a:spLocks noGrp="1"/>
          </p:cNvSpPr>
          <p:nvPr>
            <p:ph sz="quarter" idx="25"/>
          </p:nvPr>
        </p:nvSpPr>
        <p:spPr bwMode="gray">
          <a:xfrm>
            <a:off x="333264" y="4680702"/>
            <a:ext cx="1916766" cy="123194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8" name="Straight Connector 27"/>
          <p:cNvCxnSpPr/>
          <p:nvPr userDrawn="1"/>
        </p:nvCxnSpPr>
        <p:spPr bwMode="gray">
          <a:xfrm>
            <a:off x="2553272" y="2238607"/>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9" name="Straight Connector 28"/>
          <p:cNvCxnSpPr/>
          <p:nvPr userDrawn="1"/>
        </p:nvCxnSpPr>
        <p:spPr bwMode="gray">
          <a:xfrm>
            <a:off x="2550359" y="3487659"/>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0" name="Straight Connector 29"/>
          <p:cNvCxnSpPr/>
          <p:nvPr userDrawn="1"/>
        </p:nvCxnSpPr>
        <p:spPr bwMode="gray">
          <a:xfrm>
            <a:off x="2550359" y="4743881"/>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1" name="Straight Connector 30"/>
          <p:cNvCxnSpPr/>
          <p:nvPr userDrawn="1"/>
        </p:nvCxnSpPr>
        <p:spPr bwMode="gray">
          <a:xfrm>
            <a:off x="5754400" y="2238607"/>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2" name="Straight Connector 31"/>
          <p:cNvCxnSpPr/>
          <p:nvPr userDrawn="1"/>
        </p:nvCxnSpPr>
        <p:spPr bwMode="gray">
          <a:xfrm>
            <a:off x="5752943" y="3487659"/>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3" name="Straight Connector 32"/>
          <p:cNvCxnSpPr/>
          <p:nvPr userDrawn="1"/>
        </p:nvCxnSpPr>
        <p:spPr bwMode="gray">
          <a:xfrm>
            <a:off x="5752943" y="4743881"/>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4" name="Straight Connector 33"/>
          <p:cNvCxnSpPr/>
          <p:nvPr userDrawn="1"/>
        </p:nvCxnSpPr>
        <p:spPr bwMode="gray">
          <a:xfrm>
            <a:off x="8955527" y="2238607"/>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5" name="Straight Connector 34"/>
          <p:cNvCxnSpPr/>
          <p:nvPr userDrawn="1"/>
        </p:nvCxnSpPr>
        <p:spPr bwMode="gray">
          <a:xfrm>
            <a:off x="8955527" y="3487659"/>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6" name="Straight Connector 35"/>
          <p:cNvCxnSpPr/>
          <p:nvPr userDrawn="1"/>
        </p:nvCxnSpPr>
        <p:spPr bwMode="gray">
          <a:xfrm>
            <a:off x="8955527" y="4743881"/>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43" name="Content Placeholder 3"/>
          <p:cNvSpPr>
            <a:spLocks noGrp="1"/>
          </p:cNvSpPr>
          <p:nvPr>
            <p:ph sz="quarter" idx="29"/>
          </p:nvPr>
        </p:nvSpPr>
        <p:spPr bwMode="gray">
          <a:xfrm>
            <a:off x="5757301" y="2317748"/>
            <a:ext cx="2898000" cy="1083600"/>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4" name="Content Placeholder 3"/>
          <p:cNvSpPr>
            <a:spLocks noGrp="1"/>
          </p:cNvSpPr>
          <p:nvPr>
            <p:ph sz="quarter" idx="30"/>
          </p:nvPr>
        </p:nvSpPr>
        <p:spPr bwMode="gray">
          <a:xfrm>
            <a:off x="5757302" y="3573970"/>
            <a:ext cx="2898000" cy="1083600"/>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5" name="Content Placeholder 3"/>
          <p:cNvSpPr>
            <a:spLocks noGrp="1"/>
          </p:cNvSpPr>
          <p:nvPr>
            <p:ph sz="quarter" idx="31"/>
          </p:nvPr>
        </p:nvSpPr>
        <p:spPr bwMode="gray">
          <a:xfrm>
            <a:off x="5757302" y="4830194"/>
            <a:ext cx="2898000" cy="1083600"/>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6" name="Content Placeholder 3"/>
          <p:cNvSpPr>
            <a:spLocks noGrp="1"/>
          </p:cNvSpPr>
          <p:nvPr>
            <p:ph sz="quarter" idx="32"/>
          </p:nvPr>
        </p:nvSpPr>
        <p:spPr bwMode="gray">
          <a:xfrm>
            <a:off x="8955527" y="2317748"/>
            <a:ext cx="2898000" cy="1083600"/>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7" name="Content Placeholder 3"/>
          <p:cNvSpPr>
            <a:spLocks noGrp="1"/>
          </p:cNvSpPr>
          <p:nvPr>
            <p:ph sz="quarter" idx="33"/>
          </p:nvPr>
        </p:nvSpPr>
        <p:spPr bwMode="gray">
          <a:xfrm>
            <a:off x="8955527" y="3573970"/>
            <a:ext cx="2898000" cy="1083600"/>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8" name="Content Placeholder 3"/>
          <p:cNvSpPr>
            <a:spLocks noGrp="1"/>
          </p:cNvSpPr>
          <p:nvPr>
            <p:ph sz="quarter" idx="34"/>
          </p:nvPr>
        </p:nvSpPr>
        <p:spPr bwMode="gray">
          <a:xfrm>
            <a:off x="8955527" y="4830194"/>
            <a:ext cx="2898000" cy="1083600"/>
          </a:xfrm>
        </p:spPr>
        <p:txBody>
          <a:bodyPr lIns="0" tIns="0" rIns="0" bIns="0"/>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35"/>
          </p:nvPr>
        </p:nvSpPr>
        <p:spPr bwMode="gray"/>
        <p:txBody>
          <a:bodyPr/>
          <a:lstStyle/>
          <a:p>
            <a:fld id="{61D1DE91-E2DE-4375-B4FF-ECFCEDDDCBE0}" type="datetime4">
              <a:rPr lang="en-US" smtClean="0"/>
              <a:t>May 7, 2018</a:t>
            </a:fld>
            <a:endParaRPr lang="en-US" dirty="0"/>
          </a:p>
        </p:txBody>
      </p:sp>
      <p:sp>
        <p:nvSpPr>
          <p:cNvPr id="4" name="Footer Placeholder 3"/>
          <p:cNvSpPr>
            <a:spLocks noGrp="1"/>
          </p:cNvSpPr>
          <p:nvPr>
            <p:ph type="ftr" sz="quarter" idx="36"/>
          </p:nvPr>
        </p:nvSpPr>
        <p:spPr bwMode="gray"/>
        <p:txBody>
          <a:bodyPr/>
          <a:lstStyle/>
          <a:p>
            <a:pPr lvl="8"/>
            <a:endParaRPr lang="en-US" dirty="0"/>
          </a:p>
        </p:txBody>
      </p:sp>
      <p:sp>
        <p:nvSpPr>
          <p:cNvPr id="5" name="Slide Number Placeholder 4"/>
          <p:cNvSpPr>
            <a:spLocks noGrp="1"/>
          </p:cNvSpPr>
          <p:nvPr>
            <p:ph type="sldNum" sz="quarter" idx="37"/>
          </p:nvPr>
        </p:nvSpPr>
        <p:spPr bwMode="gray"/>
        <p:txBody>
          <a:bodyPr/>
          <a:lstStyle/>
          <a:p>
            <a:r>
              <a:rPr lang="en-US" dirty="0"/>
              <a:t>Slide </a:t>
            </a:r>
            <a:fld id="{619F89D8-7AE3-494A-97F3-03D680869632}" type="slidenum">
              <a:rPr lang="en-US" smtClean="0"/>
              <a:pPr/>
              <a:t>‹#›</a:t>
            </a:fld>
            <a:endParaRPr lang="en-US" dirty="0"/>
          </a:p>
        </p:txBody>
      </p:sp>
      <p:sp>
        <p:nvSpPr>
          <p:cNvPr id="41"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spTree>
    <p:extLst>
      <p:ext uri="{BB962C8B-B14F-4D97-AF65-F5344CB8AC3E}">
        <p14:creationId xmlns:p14="http://schemas.microsoft.com/office/powerpoint/2010/main" val="164454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 Divider 2">
    <p:spTree>
      <p:nvGrpSpPr>
        <p:cNvPr id="1" name=""/>
        <p:cNvGrpSpPr/>
        <p:nvPr/>
      </p:nvGrpSpPr>
      <p:grpSpPr>
        <a:xfrm>
          <a:off x="0" y="0"/>
          <a:ext cx="0" cy="0"/>
          <a:chOff x="0" y="0"/>
          <a:chExt cx="0" cy="0"/>
        </a:xfrm>
      </p:grpSpPr>
      <p:sp>
        <p:nvSpPr>
          <p:cNvPr id="9" name="Rectangle 8"/>
          <p:cNvSpPr/>
          <p:nvPr userDrawn="1"/>
        </p:nvSpPr>
        <p:spPr bwMode="gray">
          <a:xfrm>
            <a:off x="2" y="0"/>
            <a:ext cx="12192000" cy="6858000"/>
          </a:xfrm>
          <a:prstGeom prst="rect">
            <a:avLst/>
          </a:prstGeom>
          <a:solidFill>
            <a:srgbClr val="FF000F"/>
          </a:solidFill>
          <a:ln w="25400" cap="flat" cmpd="sng" algn="ctr">
            <a:noFill/>
            <a:prstDash val="solid"/>
          </a:ln>
          <a:effectLst/>
        </p:spPr>
        <p:txBody>
          <a:bodyPr lIns="72009" tIns="72009" rIns="72009" bIns="72009" rtlCol="0" anchor="ctr"/>
          <a:lstStyle/>
          <a:p>
            <a:pPr marL="0" marR="0" lvl="0" indent="0" algn="ctr" defTabSz="91449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BBvoice" panose="020D0603020503020204" pitchFamily="34" charset="0"/>
              <a:ea typeface="ABBvoice" panose="020D0603020503020204" pitchFamily="34" charset="0"/>
              <a:cs typeface="ABBvoice" panose="020D0603020503020204" pitchFamily="34" charset="0"/>
            </a:endParaRPr>
          </a:p>
        </p:txBody>
      </p:sp>
      <p:sp>
        <p:nvSpPr>
          <p:cNvPr id="11" name="Rectangle 10">
            <a:extLst>
              <a:ext uri="{FF2B5EF4-FFF2-40B4-BE49-F238E27FC236}">
                <a16:creationId xmlns="" xmlns:a16="http://schemas.microsoft.com/office/drawing/2014/main" id="{94A90620-6E53-42BB-807B-70CAD0710CDD}"/>
              </a:ext>
            </a:extLst>
          </p:cNvPr>
          <p:cNvSpPr/>
          <p:nvPr userDrawn="1"/>
        </p:nvSpPr>
        <p:spPr bwMode="gray">
          <a:xfrm>
            <a:off x="244800" y="414450"/>
            <a:ext cx="413300"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1"/>
                </a:solidFill>
              </a:rPr>
              <a:t>—</a:t>
            </a:r>
            <a:endParaRPr lang="en-US" sz="3200" b="1" dirty="0">
              <a:solidFill>
                <a:schemeClr val="bg1"/>
              </a:solidFill>
            </a:endParaRPr>
          </a:p>
        </p:txBody>
      </p:sp>
      <p:sp>
        <p:nvSpPr>
          <p:cNvPr id="8" name="Title 1">
            <a:extLst>
              <a:ext uri="{FF2B5EF4-FFF2-40B4-BE49-F238E27FC236}">
                <a16:creationId xmlns="" xmlns:a16="http://schemas.microsoft.com/office/drawing/2014/main" id="{6B34BC21-AFED-46B1-8268-92A7B5BBDEE1}"/>
              </a:ext>
            </a:extLst>
          </p:cNvPr>
          <p:cNvSpPr>
            <a:spLocks noGrp="1"/>
          </p:cNvSpPr>
          <p:nvPr>
            <p:ph type="ctrTitle"/>
          </p:nvPr>
        </p:nvSpPr>
        <p:spPr bwMode="gray">
          <a:xfrm>
            <a:off x="335756" y="718060"/>
            <a:ext cx="11521282" cy="504000"/>
          </a:xfrm>
        </p:spPr>
        <p:txBody>
          <a:bodyPr lIns="0" tIns="0" rIns="0" bIns="0" anchor="b"/>
          <a:lstStyle>
            <a:lvl1pPr>
              <a:defRPr sz="3200">
                <a:solidFill>
                  <a:schemeClr val="bg1"/>
                </a:solidFill>
              </a:defRPr>
            </a:lvl1pPr>
          </a:lstStyle>
          <a:p>
            <a:r>
              <a:rPr lang="en-US" smtClean="0"/>
              <a:t>Click to edit Master title style</a:t>
            </a:r>
            <a:endParaRPr lang="en-US" dirty="0"/>
          </a:p>
        </p:txBody>
      </p:sp>
      <p:sp>
        <p:nvSpPr>
          <p:cNvPr id="10" name="Subtitle 2">
            <a:extLst>
              <a:ext uri="{FF2B5EF4-FFF2-40B4-BE49-F238E27FC236}">
                <a16:creationId xmlns="" xmlns:a16="http://schemas.microsoft.com/office/drawing/2014/main" id="{0C1FE702-2A26-4886-8C77-E6510DB1849C}"/>
              </a:ext>
            </a:extLst>
          </p:cNvPr>
          <p:cNvSpPr>
            <a:spLocks noGrp="1"/>
          </p:cNvSpPr>
          <p:nvPr>
            <p:ph type="subTitle" idx="1"/>
          </p:nvPr>
        </p:nvSpPr>
        <p:spPr bwMode="gray">
          <a:xfrm>
            <a:off x="335757" y="1264007"/>
            <a:ext cx="11521281" cy="360865"/>
          </a:xfrm>
        </p:spPr>
        <p:txBody>
          <a:bodyPr lIns="0" tIns="0" rIns="0" bIns="0"/>
          <a:lstStyle>
            <a:lvl1pPr marL="0" indent="0" algn="l">
              <a:buNone/>
              <a:defRPr sz="2000">
                <a:solidFill>
                  <a:schemeClr val="bg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spTree>
    <p:extLst>
      <p:ext uri="{BB962C8B-B14F-4D97-AF65-F5344CB8AC3E}">
        <p14:creationId xmlns:p14="http://schemas.microsoft.com/office/powerpoint/2010/main" val="270129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1: Process">
    <p:spTree>
      <p:nvGrpSpPr>
        <p:cNvPr id="1" name=""/>
        <p:cNvGrpSpPr/>
        <p:nvPr/>
      </p:nvGrpSpPr>
      <p:grpSpPr>
        <a:xfrm>
          <a:off x="0" y="0"/>
          <a:ext cx="0" cy="0"/>
          <a:chOff x="0" y="0"/>
          <a:chExt cx="0" cy="0"/>
        </a:xfrm>
      </p:grpSpPr>
      <p:sp>
        <p:nvSpPr>
          <p:cNvPr id="9" name="Text Placeholder 11"/>
          <p:cNvSpPr>
            <a:spLocks noGrp="1"/>
          </p:cNvSpPr>
          <p:nvPr>
            <p:ph type="body" sz="quarter" idx="16"/>
          </p:nvPr>
        </p:nvSpPr>
        <p:spPr bwMode="gray">
          <a:xfrm>
            <a:off x="333264" y="1931945"/>
            <a:ext cx="3643200" cy="360000"/>
          </a:xfrm>
          <a:prstGeom prst="homePlate">
            <a:avLst/>
          </a:prstGeom>
          <a:solidFill>
            <a:schemeClr val="accent4"/>
          </a:solidFill>
        </p:spPr>
        <p:txBody>
          <a:bodyPr lIns="28800" tIns="0" rIns="28800" anchor="ctr"/>
          <a:lstStyle>
            <a:lvl1pPr marL="0" indent="0" algn="ctr">
              <a:spcBef>
                <a:spcPts val="0"/>
              </a:spcBef>
              <a:buFont typeface="Arial" panose="020B0604020202020204" pitchFamily="34" charset="0"/>
              <a:buNone/>
              <a:defRPr sz="1600" b="0">
                <a:solidFill>
                  <a:schemeClr val="tx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1"/>
          <p:cNvSpPr>
            <a:spLocks noGrp="1"/>
          </p:cNvSpPr>
          <p:nvPr>
            <p:ph type="body" sz="quarter" idx="24"/>
          </p:nvPr>
        </p:nvSpPr>
        <p:spPr bwMode="gray">
          <a:xfrm>
            <a:off x="4271796" y="1931945"/>
            <a:ext cx="3643200" cy="360000"/>
          </a:xfrm>
          <a:prstGeom prst="chevron">
            <a:avLst/>
          </a:prstGeom>
          <a:solidFill>
            <a:schemeClr val="accent4"/>
          </a:solidFill>
        </p:spPr>
        <p:txBody>
          <a:bodyPr lIns="28800" tIns="0" rIns="28800" anchor="ctr"/>
          <a:lstStyle>
            <a:lvl1pPr marL="0" indent="0" algn="ctr">
              <a:spcBef>
                <a:spcPts val="0"/>
              </a:spcBef>
              <a:buFont typeface="Arial" panose="020B0604020202020204" pitchFamily="34" charset="0"/>
              <a:buNone/>
              <a:defRPr sz="1600" b="0">
                <a:solidFill>
                  <a:schemeClr val="tx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11"/>
          <p:cNvSpPr>
            <a:spLocks noGrp="1"/>
          </p:cNvSpPr>
          <p:nvPr>
            <p:ph type="body" sz="quarter" idx="26"/>
          </p:nvPr>
        </p:nvSpPr>
        <p:spPr bwMode="gray">
          <a:xfrm>
            <a:off x="8210327" y="1931945"/>
            <a:ext cx="3643200" cy="360000"/>
          </a:xfrm>
          <a:prstGeom prst="chevron">
            <a:avLst/>
          </a:prstGeom>
          <a:solidFill>
            <a:schemeClr val="accent4"/>
          </a:solidFill>
        </p:spPr>
        <p:txBody>
          <a:bodyPr lIns="28800" tIns="0" rIns="28800" anchor="ctr"/>
          <a:lstStyle>
            <a:lvl1pPr marL="0" indent="0" algn="ctr">
              <a:spcBef>
                <a:spcPts val="0"/>
              </a:spcBef>
              <a:buFont typeface="Arial" panose="020B0604020202020204" pitchFamily="34" charset="0"/>
              <a:buNone/>
              <a:defRPr sz="1600" b="0">
                <a:solidFill>
                  <a:schemeClr val="tx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gray">
          <a:xfrm>
            <a:off x="333264" y="682313"/>
            <a:ext cx="11520000" cy="396000"/>
          </a:xfrm>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00C3FEDD-2DA3-4289-9B1F-96211D1B5114}" type="datetime4">
              <a:rPr lang="en-US" smtClean="0"/>
              <a:t>May 7, 2018</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3"/>
          </p:nvPr>
        </p:nvSpPr>
        <p:spPr bwMode="gray">
          <a:xfrm>
            <a:off x="333264" y="2402146"/>
            <a:ext cx="3643200" cy="3511294"/>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quarter" idx="25"/>
          </p:nvPr>
        </p:nvSpPr>
        <p:spPr bwMode="gray">
          <a:xfrm>
            <a:off x="4271796" y="2402146"/>
            <a:ext cx="3643200" cy="3511294"/>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Content Placeholder 3"/>
          <p:cNvSpPr>
            <a:spLocks noGrp="1"/>
          </p:cNvSpPr>
          <p:nvPr>
            <p:ph sz="quarter" idx="27"/>
          </p:nvPr>
        </p:nvSpPr>
        <p:spPr bwMode="gray">
          <a:xfrm>
            <a:off x="8210327" y="2402146"/>
            <a:ext cx="3643200" cy="3511294"/>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7" name="Straight Connector 26"/>
          <p:cNvCxnSpPr/>
          <p:nvPr userDrawn="1"/>
        </p:nvCxnSpPr>
        <p:spPr bwMode="gray">
          <a:xfrm>
            <a:off x="4124130" y="2473348"/>
            <a:ext cx="0" cy="3440092"/>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8" name="Straight Connector 27"/>
          <p:cNvCxnSpPr/>
          <p:nvPr userDrawn="1"/>
        </p:nvCxnSpPr>
        <p:spPr bwMode="gray">
          <a:xfrm>
            <a:off x="8062662" y="2473348"/>
            <a:ext cx="0" cy="3440092"/>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spTree>
    <p:extLst>
      <p:ext uri="{BB962C8B-B14F-4D97-AF65-F5344CB8AC3E}">
        <p14:creationId xmlns:p14="http://schemas.microsoft.com/office/powerpoint/2010/main" val="192957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52: Image">
    <p:spTree>
      <p:nvGrpSpPr>
        <p:cNvPr id="1" name=""/>
        <p:cNvGrpSpPr/>
        <p:nvPr/>
      </p:nvGrpSpPr>
      <p:grpSpPr>
        <a:xfrm>
          <a:off x="0" y="0"/>
          <a:ext cx="0" cy="0"/>
          <a:chOff x="0" y="0"/>
          <a:chExt cx="0" cy="0"/>
        </a:xfrm>
      </p:grpSpPr>
      <p:sp>
        <p:nvSpPr>
          <p:cNvPr id="9" name="Bildplatzhalter 8"/>
          <p:cNvSpPr>
            <a:spLocks noGrp="1"/>
          </p:cNvSpPr>
          <p:nvPr>
            <p:ph type="pic" sz="quarter" idx="17"/>
          </p:nvPr>
        </p:nvSpPr>
        <p:spPr bwMode="gray">
          <a:xfrm>
            <a:off x="2" y="0"/>
            <a:ext cx="12192000" cy="6858000"/>
          </a:xfrm>
          <a:custGeom>
            <a:avLst/>
            <a:gdLst>
              <a:gd name="connsiteX0" fmla="*/ 334746 w 12192000"/>
              <a:gd name="connsiteY0" fmla="*/ 530044 h 6858000"/>
              <a:gd name="connsiteX1" fmla="*/ 334746 w 12192000"/>
              <a:gd name="connsiteY1" fmla="*/ 558844 h 6858000"/>
              <a:gd name="connsiteX2" fmla="*/ 561546 w 12192000"/>
              <a:gd name="connsiteY2" fmla="*/ 558844 h 6858000"/>
              <a:gd name="connsiteX3" fmla="*/ 561546 w 12192000"/>
              <a:gd name="connsiteY3" fmla="*/ 530044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34746" y="530044"/>
                </a:moveTo>
                <a:lnTo>
                  <a:pt x="334746" y="558844"/>
                </a:lnTo>
                <a:lnTo>
                  <a:pt x="561546" y="558844"/>
                </a:lnTo>
                <a:lnTo>
                  <a:pt x="561546" y="530044"/>
                </a:lnTo>
                <a:close/>
                <a:moveTo>
                  <a:pt x="0" y="0"/>
                </a:moveTo>
                <a:lnTo>
                  <a:pt x="12192000" y="0"/>
                </a:lnTo>
                <a:lnTo>
                  <a:pt x="12192000" y="6858000"/>
                </a:lnTo>
                <a:lnTo>
                  <a:pt x="0" y="6858000"/>
                </a:lnTo>
                <a:close/>
              </a:path>
            </a:pathLst>
          </a:custGeom>
        </p:spPr>
        <p:txBody>
          <a:bodyPr wrap="square">
            <a:noAutofit/>
          </a:bodyPr>
          <a:lstStyle/>
          <a:p>
            <a:r>
              <a:rPr lang="en-US" dirty="0" smtClean="0"/>
              <a:t>Click icon to add picture</a:t>
            </a:r>
            <a:endParaRPr lang="en-US" dirty="0"/>
          </a:p>
        </p:txBody>
      </p:sp>
      <p:sp>
        <p:nvSpPr>
          <p:cNvPr id="2" name="Title 1"/>
          <p:cNvSpPr>
            <a:spLocks noGrp="1"/>
          </p:cNvSpPr>
          <p:nvPr>
            <p:ph type="title"/>
          </p:nvPr>
        </p:nvSpPr>
        <p:spPr bwMode="gray">
          <a:xfrm>
            <a:off x="332366" y="622788"/>
            <a:ext cx="11520898" cy="396000"/>
          </a:xfrm>
        </p:spPr>
        <p:txBody>
          <a:bodyPr/>
          <a:lstStyle>
            <a:lvl1pPr>
              <a:defRPr sz="1800"/>
            </a:lvl1pPr>
          </a:lstStyle>
          <a:p>
            <a:r>
              <a:rPr lang="en-US" smtClean="0"/>
              <a:t>Click to edit Master title style</a:t>
            </a:r>
            <a:endParaRPr lang="en-US" dirty="0"/>
          </a:p>
        </p:txBody>
      </p:sp>
      <p:sp>
        <p:nvSpPr>
          <p:cNvPr id="4" name="Date Placeholder 3"/>
          <p:cNvSpPr>
            <a:spLocks noGrp="1"/>
          </p:cNvSpPr>
          <p:nvPr>
            <p:ph type="dt" sz="half" idx="14"/>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A1F808C0-290B-4263-8A52-B569B4875133}" type="datetime4">
              <a:rPr lang="en-US" smtClean="0"/>
              <a:pPr/>
              <a:t>May 7, 2018</a:t>
            </a:fld>
            <a:endParaRPr lang="en-US" dirty="0"/>
          </a:p>
        </p:txBody>
      </p:sp>
      <p:sp>
        <p:nvSpPr>
          <p:cNvPr id="5" name="Footer Placeholder 4"/>
          <p:cNvSpPr>
            <a:spLocks noGrp="1"/>
          </p:cNvSpPr>
          <p:nvPr>
            <p:ph type="ftr" sz="quarter" idx="15"/>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dirty="0"/>
          </a:p>
        </p:txBody>
      </p:sp>
      <p:sp>
        <p:nvSpPr>
          <p:cNvPr id="6" name="Slide Number Placeholder 5"/>
          <p:cNvSpPr>
            <a:spLocks noGrp="1"/>
          </p:cNvSpPr>
          <p:nvPr>
            <p:ph type="sldNum" sz="quarter" idx="16"/>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dirty="0"/>
              <a:t>Slide </a:t>
            </a:r>
            <a:fld id="{619F89D8-7AE3-494A-97F3-03D680869632}" type="slidenum">
              <a:rPr lang="en-US" smtClean="0"/>
              <a:pPr/>
              <a:t>‹#›</a:t>
            </a:fld>
            <a:endParaRPr lang="en-US" dirty="0"/>
          </a:p>
        </p:txBody>
      </p:sp>
      <p:sp>
        <p:nvSpPr>
          <p:cNvPr id="13" name="Rectangle 12"/>
          <p:cNvSpPr/>
          <p:nvPr userDrawn="1"/>
        </p:nvSpPr>
        <p:spPr bwMode="gray">
          <a:xfrm>
            <a:off x="242214" y="447781"/>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800" b="1" dirty="0">
                <a:solidFill>
                  <a:srgbClr val="FF0000"/>
                </a:solidFill>
              </a:rPr>
              <a:t>—</a:t>
            </a:r>
            <a:endParaRPr lang="en-US" sz="1800" b="1" dirty="0">
              <a:solidFill>
                <a:srgbClr val="FF0000"/>
              </a:solidFill>
            </a:endParaRPr>
          </a:p>
        </p:txBody>
      </p:sp>
    </p:spTree>
    <p:extLst>
      <p:ext uri="{BB962C8B-B14F-4D97-AF65-F5344CB8AC3E}">
        <p14:creationId xmlns:p14="http://schemas.microsoft.com/office/powerpoint/2010/main" val="351737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3: 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4" name="Date Placeholder 3"/>
          <p:cNvSpPr>
            <a:spLocks noGrp="1"/>
          </p:cNvSpPr>
          <p:nvPr>
            <p:ph type="dt" sz="half" idx="14"/>
          </p:nvPr>
        </p:nvSpPr>
        <p:spPr bwMode="gray"/>
        <p:txBody>
          <a:bodyPr/>
          <a:lstStyle/>
          <a:p>
            <a:fld id="{A1F808C0-290B-4263-8A52-B569B4875133}" type="datetime4">
              <a:rPr lang="en-US" smtClean="0"/>
              <a:t>May 7, 2018</a:t>
            </a:fld>
            <a:endParaRPr lang="en-US" dirty="0"/>
          </a:p>
        </p:txBody>
      </p:sp>
      <p:sp>
        <p:nvSpPr>
          <p:cNvPr id="5" name="Footer Placeholder 4"/>
          <p:cNvSpPr>
            <a:spLocks noGrp="1"/>
          </p:cNvSpPr>
          <p:nvPr>
            <p:ph type="ftr" sz="quarter" idx="15"/>
          </p:nvPr>
        </p:nvSpPr>
        <p:spPr bwMode="gray"/>
        <p:txBody>
          <a:bodyPr/>
          <a:lstStyle/>
          <a:p>
            <a:pPr lvl="8"/>
            <a:endParaRPr lang="en-US" dirty="0"/>
          </a:p>
        </p:txBody>
      </p:sp>
      <p:sp>
        <p:nvSpPr>
          <p:cNvPr id="6" name="Slide Number Placeholder 5"/>
          <p:cNvSpPr>
            <a:spLocks noGrp="1"/>
          </p:cNvSpPr>
          <p:nvPr>
            <p:ph type="sldNum" sz="quarter" idx="16"/>
          </p:nvPr>
        </p:nvSpPr>
        <p:spPr bwMode="gray"/>
        <p:txBody>
          <a:bodyPr/>
          <a:lstStyle/>
          <a:p>
            <a:r>
              <a:rPr lang="en-US" dirty="0"/>
              <a:t>Slide </a:t>
            </a:r>
            <a:fld id="{619F89D8-7AE3-494A-97F3-03D680869632}" type="slidenum">
              <a:rPr lang="en-US" smtClean="0"/>
              <a:pPr/>
              <a:t>‹#›</a:t>
            </a:fld>
            <a:endParaRPr lang="en-US" dirty="0"/>
          </a:p>
        </p:txBody>
      </p:sp>
      <p:sp>
        <p:nvSpPr>
          <p:cNvPr id="18"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spTree>
    <p:extLst>
      <p:ext uri="{BB962C8B-B14F-4D97-AF65-F5344CB8AC3E}">
        <p14:creationId xmlns:p14="http://schemas.microsoft.com/office/powerpoint/2010/main" val="383646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54: Final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dirty="0"/>
          </a:p>
        </p:txBody>
      </p:sp>
      <p:sp>
        <p:nvSpPr>
          <p:cNvPr id="4" name="Date Placeholder 3"/>
          <p:cNvSpPr>
            <a:spLocks noGrp="1"/>
          </p:cNvSpPr>
          <p:nvPr>
            <p:ph type="dt" sz="half"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70479A72-920A-415B-8469-E7772A79C549}" type="datetime4">
              <a:rPr lang="en-US" smtClean="0"/>
              <a:t>May 7, 2018</a:t>
            </a:fld>
            <a:endParaRPr lang="en-US" dirty="0"/>
          </a:p>
        </p:txBody>
      </p:sp>
      <p:sp>
        <p:nvSpPr>
          <p:cNvPr id="5" name="Slide Number Placeholder 4"/>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dirty="0"/>
              <a:t>Slide </a:t>
            </a:r>
            <a:fld id="{619F89D8-7AE3-494A-97F3-03D680869632}" type="slidenum">
              <a:rPr lang="en-US" smtClean="0"/>
              <a:pPr/>
              <a:t>‹#›</a:t>
            </a:fld>
            <a:endParaRPr lang="en-US" dirty="0"/>
          </a:p>
        </p:txBody>
      </p:sp>
      <p:pic>
        <p:nvPicPr>
          <p:cNvPr id="7" name="Picture 1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7616" y="2793573"/>
            <a:ext cx="3296776" cy="1264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79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7: Divider 3">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06884551-BCA1-4427-92BF-DB5CAA0DDF08}"/>
              </a:ext>
            </a:extLst>
          </p:cNvPr>
          <p:cNvSpPr/>
          <p:nvPr userDrawn="1"/>
        </p:nvSpPr>
        <p:spPr bwMode="gray">
          <a:xfrm>
            <a:off x="244800" y="414450"/>
            <a:ext cx="413300"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a:solidFill>
                <a:schemeClr val="bg2"/>
              </a:solidFill>
            </a:endParaRPr>
          </a:p>
        </p:txBody>
      </p:sp>
      <p:sp>
        <p:nvSpPr>
          <p:cNvPr id="5" name="Title 1">
            <a:extLst>
              <a:ext uri="{FF2B5EF4-FFF2-40B4-BE49-F238E27FC236}">
                <a16:creationId xmlns="" xmlns:a16="http://schemas.microsoft.com/office/drawing/2014/main" id="{FAC380CA-95DB-45F2-99D5-3A1E2DF54CD3}"/>
              </a:ext>
            </a:extLst>
          </p:cNvPr>
          <p:cNvSpPr>
            <a:spLocks noGrp="1"/>
          </p:cNvSpPr>
          <p:nvPr>
            <p:ph type="ctrTitle"/>
          </p:nvPr>
        </p:nvSpPr>
        <p:spPr bwMode="gray">
          <a:xfrm>
            <a:off x="335756" y="718060"/>
            <a:ext cx="11521282" cy="504000"/>
          </a:xfrm>
        </p:spPr>
        <p:txBody>
          <a:bodyPr lIns="0" tIns="0" rIns="0" bIns="0" anchor="b"/>
          <a:lstStyle>
            <a:lvl1pPr>
              <a:defRPr sz="3200">
                <a:solidFill>
                  <a:schemeClr val="tx1"/>
                </a:solidFill>
              </a:defRPr>
            </a:lvl1pPr>
          </a:lstStyle>
          <a:p>
            <a:r>
              <a:rPr lang="en-US" smtClean="0"/>
              <a:t>Click to edit Master title style</a:t>
            </a:r>
            <a:endParaRPr lang="en-US" dirty="0"/>
          </a:p>
        </p:txBody>
      </p:sp>
      <p:sp>
        <p:nvSpPr>
          <p:cNvPr id="6" name="Subtitle 2">
            <a:extLst>
              <a:ext uri="{FF2B5EF4-FFF2-40B4-BE49-F238E27FC236}">
                <a16:creationId xmlns="" xmlns:a16="http://schemas.microsoft.com/office/drawing/2014/main" id="{EE182003-2699-4135-A685-461A4D33947D}"/>
              </a:ext>
            </a:extLst>
          </p:cNvPr>
          <p:cNvSpPr>
            <a:spLocks noGrp="1"/>
          </p:cNvSpPr>
          <p:nvPr>
            <p:ph type="subTitle" idx="1"/>
          </p:nvPr>
        </p:nvSpPr>
        <p:spPr bwMode="gray">
          <a:xfrm>
            <a:off x="335757" y="1264007"/>
            <a:ext cx="11521281"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spTree>
    <p:extLst>
      <p:ext uri="{BB962C8B-B14F-4D97-AF65-F5344CB8AC3E}">
        <p14:creationId xmlns:p14="http://schemas.microsoft.com/office/powerpoint/2010/main" val="287046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 Agenda">
    <p:spTree>
      <p:nvGrpSpPr>
        <p:cNvPr id="1" name=""/>
        <p:cNvGrpSpPr/>
        <p:nvPr/>
      </p:nvGrpSpPr>
      <p:grpSpPr>
        <a:xfrm>
          <a:off x="0" y="0"/>
          <a:ext cx="0" cy="0"/>
          <a:chOff x="0" y="0"/>
          <a:chExt cx="0" cy="0"/>
        </a:xfrm>
      </p:grpSpPr>
      <p:sp>
        <p:nvSpPr>
          <p:cNvPr id="4" name="Content Placeholder 3"/>
          <p:cNvSpPr>
            <a:spLocks noGrp="1"/>
          </p:cNvSpPr>
          <p:nvPr>
            <p:ph sz="quarter" idx="17"/>
          </p:nvPr>
        </p:nvSpPr>
        <p:spPr bwMode="gray">
          <a:xfrm>
            <a:off x="332367" y="1931197"/>
            <a:ext cx="11520897" cy="3980439"/>
          </a:xfrm>
        </p:spPr>
        <p:txBody>
          <a:bodyPr/>
          <a:lstStyle>
            <a:lvl1pPr>
              <a:spcBef>
                <a:spcPts val="900"/>
              </a:spcBef>
              <a:defRPr sz="2000"/>
            </a:lvl1pPr>
            <a:lvl2pPr marL="0" indent="0">
              <a:spcBef>
                <a:spcPts val="900"/>
              </a:spcBef>
              <a:buNone/>
              <a:defRPr sz="2000">
                <a:solidFill>
                  <a:schemeClr val="accent4"/>
                </a:solidFill>
              </a:defRPr>
            </a:lvl2pPr>
            <a:lvl3pPr marL="252025" indent="-252025">
              <a:spcBef>
                <a:spcPts val="900"/>
              </a:spcBef>
              <a:buClr>
                <a:schemeClr val="accent4"/>
              </a:buClr>
              <a:buFont typeface="Symbol" panose="05050102010706020507" pitchFamily="18" charset="2"/>
              <a:buChar char=""/>
              <a:defRPr sz="2000">
                <a:solidFill>
                  <a:schemeClr val="accent4"/>
                </a:solidFill>
              </a:defRPr>
            </a:lvl3pPr>
            <a:lvl4pPr marL="252025" indent="-252025">
              <a:spcBef>
                <a:spcPts val="900"/>
              </a:spcBef>
              <a:buClr>
                <a:schemeClr val="accent4"/>
              </a:buClr>
              <a:buFont typeface="Symbol" panose="05050102010706020507" pitchFamily="18" charset="2"/>
              <a:buChar char=""/>
              <a:defRPr sz="2000">
                <a:solidFill>
                  <a:schemeClr val="accent4"/>
                </a:solidFill>
              </a:defRPr>
            </a:lvl4pPr>
            <a:lvl5pPr marL="252025" indent="-252025">
              <a:spcBef>
                <a:spcPts val="900"/>
              </a:spcBef>
              <a:buClr>
                <a:schemeClr val="accent4"/>
              </a:buClr>
              <a:buFont typeface="Symbol" panose="05050102010706020507" pitchFamily="18" charset="2"/>
              <a:buChar char=""/>
              <a:defRPr sz="2000">
                <a:solidFill>
                  <a:schemeClr val="accent4"/>
                </a:solidFill>
              </a:defRPr>
            </a:lvl5pPr>
            <a:lvl6pPr marL="252025" indent="-252025">
              <a:spcBef>
                <a:spcPts val="900"/>
              </a:spcBef>
              <a:buClr>
                <a:schemeClr val="accent4"/>
              </a:buClr>
              <a:buFont typeface="Symbol" panose="05050102010706020507" pitchFamily="18" charset="2"/>
              <a:buChar char=""/>
              <a:defRPr sz="2000">
                <a:solidFill>
                  <a:schemeClr val="accent4"/>
                </a:solidFill>
              </a:defRPr>
            </a:lvl6pPr>
            <a:lvl7pPr marL="252025" indent="-252025">
              <a:spcBef>
                <a:spcPts val="900"/>
              </a:spcBef>
              <a:buClr>
                <a:schemeClr val="accent4"/>
              </a:buClr>
              <a:buFont typeface="Symbol" panose="05050102010706020507" pitchFamily="18" charset="2"/>
              <a:buChar char=""/>
              <a:defRPr sz="2000">
                <a:solidFill>
                  <a:schemeClr val="accent4"/>
                </a:solidFill>
              </a:defRPr>
            </a:lvl7pPr>
            <a:lvl8pPr marL="252025" indent="-252025">
              <a:spcBef>
                <a:spcPts val="900"/>
              </a:spcBef>
              <a:buClr>
                <a:schemeClr val="accent4"/>
              </a:buClr>
              <a:buFont typeface="Symbol" panose="05050102010706020507" pitchFamily="18" charset="2"/>
              <a:buChar char=""/>
              <a:defRPr sz="2000">
                <a:solidFill>
                  <a:schemeClr val="accent4"/>
                </a:solidFill>
              </a:defRPr>
            </a:lvl8pPr>
            <a:lvl9pPr marL="252025" indent="-252025">
              <a:spcBef>
                <a:spcPts val="900"/>
              </a:spcBef>
              <a:buClr>
                <a:schemeClr val="accent4"/>
              </a:buClr>
              <a:buFont typeface="Symbol" panose="05050102010706020507" pitchFamily="18" charset="2"/>
              <a:buChar char=""/>
              <a:defRPr sz="2000">
                <a:solidFill>
                  <a:schemeClr val="accent4"/>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2"/>
          <p:cNvSpPr>
            <a:spLocks noGrp="1"/>
          </p:cNvSpPr>
          <p:nvPr>
            <p:ph type="dt" sz="half" idx="18"/>
          </p:nvPr>
        </p:nvSpPr>
        <p:spPr bwMode="gray"/>
        <p:txBody>
          <a:bodyPr/>
          <a:lstStyle/>
          <a:p>
            <a:fld id="{F7AFF65D-AAB4-46ED-A858-A6BA48891152}" type="datetime4">
              <a:rPr lang="en-US" smtClean="0"/>
              <a:t>May 7, 2018</a:t>
            </a:fld>
            <a:endParaRPr lang="en-US" dirty="0"/>
          </a:p>
        </p:txBody>
      </p:sp>
      <p:sp>
        <p:nvSpPr>
          <p:cNvPr id="5" name="Footer Placeholder 4"/>
          <p:cNvSpPr>
            <a:spLocks noGrp="1"/>
          </p:cNvSpPr>
          <p:nvPr>
            <p:ph type="ftr" sz="quarter" idx="19"/>
          </p:nvPr>
        </p:nvSpPr>
        <p:spPr bwMode="gray"/>
        <p:txBody>
          <a:bodyPr/>
          <a:lstStyle/>
          <a:p>
            <a:pPr lvl="8"/>
            <a:endParaRPr lang="en-US" dirty="0"/>
          </a:p>
        </p:txBody>
      </p:sp>
      <p:sp>
        <p:nvSpPr>
          <p:cNvPr id="6" name="Slide Number Placeholder 5"/>
          <p:cNvSpPr>
            <a:spLocks noGrp="1"/>
          </p:cNvSpPr>
          <p:nvPr>
            <p:ph type="sldNum" sz="quarter" idx="20"/>
          </p:nvPr>
        </p:nvSpPr>
        <p:spPr bwMode="gray"/>
        <p:txBody>
          <a:bodyPr/>
          <a:lstStyle/>
          <a:p>
            <a:r>
              <a:rPr lang="en-US" dirty="0"/>
              <a:t>Slide </a:t>
            </a:r>
            <a:fld id="{619F89D8-7AE3-494A-97F3-03D680869632}" type="slidenum">
              <a:rPr lang="en-US" smtClean="0"/>
              <a:pPr/>
              <a:t>‹#›</a:t>
            </a:fld>
            <a:endParaRPr lang="en-US" dirty="0"/>
          </a:p>
        </p:txBody>
      </p:sp>
      <p:sp>
        <p:nvSpPr>
          <p:cNvPr id="7" name="Title 6"/>
          <p:cNvSpPr>
            <a:spLocks noGrp="1"/>
          </p:cNvSpPr>
          <p:nvPr>
            <p:ph type="title"/>
          </p:nvPr>
        </p:nvSpPr>
        <p:spPr bwMode="gray"/>
        <p:txBody>
          <a:bodyPr/>
          <a:lstStyle/>
          <a:p>
            <a:r>
              <a:rPr lang="en-US" smtClean="0"/>
              <a:t>Click to edit Master title style</a:t>
            </a:r>
            <a:endParaRPr lang="en-US" dirty="0"/>
          </a:p>
        </p:txBody>
      </p:sp>
    </p:spTree>
    <p:extLst>
      <p:ext uri="{BB962C8B-B14F-4D97-AF65-F5344CB8AC3E}">
        <p14:creationId xmlns:p14="http://schemas.microsoft.com/office/powerpoint/2010/main" val="398477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7974983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91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Content Placeholder 8"/>
          <p:cNvSpPr>
            <a:spLocks noGrp="1"/>
          </p:cNvSpPr>
          <p:nvPr>
            <p:ph sz="quarter" idx="21"/>
          </p:nvPr>
        </p:nvSpPr>
        <p:spPr bwMode="gray">
          <a:xfrm>
            <a:off x="332367" y="1931197"/>
            <a:ext cx="11520000" cy="39822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bwMode="gray">
          <a:xfrm>
            <a:off x="333264" y="682313"/>
            <a:ext cx="11520000" cy="396000"/>
          </a:xfrm>
        </p:spPr>
        <p:txBody>
          <a:bodyPr/>
          <a:lstStyle/>
          <a:p>
            <a:r>
              <a:rPr lang="en-US" smtClean="0"/>
              <a:t>Click to edit Master title style</a:t>
            </a:r>
            <a:endParaRPr lang="en-US" dirty="0"/>
          </a:p>
        </p:txBody>
      </p:sp>
      <p:sp>
        <p:nvSpPr>
          <p:cNvPr id="4" name="Date Placeholder 3"/>
          <p:cNvSpPr>
            <a:spLocks noGrp="1"/>
          </p:cNvSpPr>
          <p:nvPr>
            <p:ph type="dt" sz="half" idx="18"/>
          </p:nvPr>
        </p:nvSpPr>
        <p:spPr bwMode="gray"/>
        <p:txBody>
          <a:bodyPr/>
          <a:lstStyle/>
          <a:p>
            <a:fld id="{FFAB2352-921F-4DD8-A99A-A1474F6943FF}" type="datetime4">
              <a:rPr lang="en-US" smtClean="0"/>
              <a:t>May 7, 2018</a:t>
            </a:fld>
            <a:endParaRPr lang="en-US" dirty="0"/>
          </a:p>
        </p:txBody>
      </p:sp>
      <p:sp>
        <p:nvSpPr>
          <p:cNvPr id="6" name="Footer Placeholder 5"/>
          <p:cNvSpPr>
            <a:spLocks noGrp="1"/>
          </p:cNvSpPr>
          <p:nvPr>
            <p:ph type="ftr" sz="quarter" idx="19"/>
          </p:nvPr>
        </p:nvSpPr>
        <p:spPr bwMode="gray"/>
        <p:txBody>
          <a:bodyPr/>
          <a:lstStyle/>
          <a:p>
            <a:pPr lvl="8"/>
            <a:endParaRPr lang="en-US" dirty="0"/>
          </a:p>
        </p:txBody>
      </p:sp>
      <p:sp>
        <p:nvSpPr>
          <p:cNvPr id="11" name="Slide Number Placeholder 10"/>
          <p:cNvSpPr>
            <a:spLocks noGrp="1"/>
          </p:cNvSpPr>
          <p:nvPr>
            <p:ph type="sldNum" sz="quarter" idx="20"/>
          </p:nvPr>
        </p:nvSpPr>
        <p:spPr bwMode="gray"/>
        <p:txBody>
          <a:bodyPr/>
          <a:lstStyle/>
          <a:p>
            <a:r>
              <a:rPr lang="en-US" dirty="0"/>
              <a:t>Slide </a:t>
            </a:r>
            <a:fld id="{619F89D8-7AE3-494A-97F3-03D680869632}" type="slidenum">
              <a:rPr lang="en-US" smtClean="0"/>
              <a:pPr/>
              <a:t>‹#›</a:t>
            </a:fld>
            <a:endParaRPr lang="en-US" dirty="0"/>
          </a:p>
        </p:txBody>
      </p:sp>
      <p:sp>
        <p:nvSpPr>
          <p:cNvPr id="8"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spTree>
    <p:extLst>
      <p:ext uri="{BB962C8B-B14F-4D97-AF65-F5344CB8AC3E}">
        <p14:creationId xmlns:p14="http://schemas.microsoft.com/office/powerpoint/2010/main" val="198842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 Content &amp; Box">
    <p:spTree>
      <p:nvGrpSpPr>
        <p:cNvPr id="1" name=""/>
        <p:cNvGrpSpPr/>
        <p:nvPr/>
      </p:nvGrpSpPr>
      <p:grpSpPr>
        <a:xfrm>
          <a:off x="0" y="0"/>
          <a:ext cx="0" cy="0"/>
          <a:chOff x="0" y="0"/>
          <a:chExt cx="0" cy="0"/>
        </a:xfrm>
      </p:grpSpPr>
      <p:sp>
        <p:nvSpPr>
          <p:cNvPr id="9" name="Content Placeholder 8"/>
          <p:cNvSpPr>
            <a:spLocks noGrp="1"/>
          </p:cNvSpPr>
          <p:nvPr>
            <p:ph sz="quarter" idx="21"/>
          </p:nvPr>
        </p:nvSpPr>
        <p:spPr bwMode="gray">
          <a:xfrm>
            <a:off x="332367" y="1931195"/>
            <a:ext cx="11520000" cy="343099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bwMode="gray">
          <a:xfrm>
            <a:off x="333264" y="682313"/>
            <a:ext cx="11520000" cy="396000"/>
          </a:xfrm>
        </p:spPr>
        <p:txBody>
          <a:bodyPr/>
          <a:lstStyle/>
          <a:p>
            <a:r>
              <a:rPr lang="en-US" smtClean="0"/>
              <a:t>Click to edit Master title style</a:t>
            </a:r>
            <a:endParaRPr lang="en-US" dirty="0"/>
          </a:p>
        </p:txBody>
      </p:sp>
      <p:sp>
        <p:nvSpPr>
          <p:cNvPr id="4" name="Date Placeholder 3"/>
          <p:cNvSpPr>
            <a:spLocks noGrp="1"/>
          </p:cNvSpPr>
          <p:nvPr>
            <p:ph type="dt" sz="half" idx="18"/>
          </p:nvPr>
        </p:nvSpPr>
        <p:spPr bwMode="gray"/>
        <p:txBody>
          <a:bodyPr/>
          <a:lstStyle/>
          <a:p>
            <a:fld id="{FFAB2352-921F-4DD8-A99A-A1474F6943FF}" type="datetime4">
              <a:rPr lang="en-US" smtClean="0"/>
              <a:t>May 7, 2018</a:t>
            </a:fld>
            <a:endParaRPr lang="en-US" dirty="0"/>
          </a:p>
        </p:txBody>
      </p:sp>
      <p:sp>
        <p:nvSpPr>
          <p:cNvPr id="6" name="Footer Placeholder 5"/>
          <p:cNvSpPr>
            <a:spLocks noGrp="1"/>
          </p:cNvSpPr>
          <p:nvPr>
            <p:ph type="ftr" sz="quarter" idx="19"/>
          </p:nvPr>
        </p:nvSpPr>
        <p:spPr bwMode="gray"/>
        <p:txBody>
          <a:bodyPr/>
          <a:lstStyle/>
          <a:p>
            <a:pPr lvl="8"/>
            <a:endParaRPr lang="en-US" dirty="0"/>
          </a:p>
        </p:txBody>
      </p:sp>
      <p:sp>
        <p:nvSpPr>
          <p:cNvPr id="11" name="Slide Number Placeholder 10"/>
          <p:cNvSpPr>
            <a:spLocks noGrp="1"/>
          </p:cNvSpPr>
          <p:nvPr>
            <p:ph type="sldNum" sz="quarter" idx="20"/>
          </p:nvPr>
        </p:nvSpPr>
        <p:spPr bwMode="gray"/>
        <p:txBody>
          <a:bodyPr/>
          <a:lstStyle/>
          <a:p>
            <a:r>
              <a:rPr lang="en-US" dirty="0"/>
              <a:t>Slide </a:t>
            </a:r>
            <a:fld id="{619F89D8-7AE3-494A-97F3-03D680869632}" type="slidenum">
              <a:rPr lang="en-US" smtClean="0"/>
              <a:pPr/>
              <a:t>‹#›</a:t>
            </a:fld>
            <a:endParaRPr lang="en-US" dirty="0"/>
          </a:p>
        </p:txBody>
      </p:sp>
      <p:sp>
        <p:nvSpPr>
          <p:cNvPr id="8" name="Subtitle 2"/>
          <p:cNvSpPr>
            <a:spLocks noGrp="1"/>
          </p:cNvSpPr>
          <p:nvPr>
            <p:ph type="subTitle" idx="13"/>
          </p:nvPr>
        </p:nvSpPr>
        <p:spPr bwMode="gray">
          <a:xfrm>
            <a:off x="332362"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smtClean="0"/>
              <a:t>Click to edit Master subtitle style</a:t>
            </a:r>
            <a:endParaRPr lang="en-US" dirty="0"/>
          </a:p>
        </p:txBody>
      </p:sp>
      <p:sp>
        <p:nvSpPr>
          <p:cNvPr id="10" name="Text Placeholder 7"/>
          <p:cNvSpPr>
            <a:spLocks noGrp="1"/>
          </p:cNvSpPr>
          <p:nvPr>
            <p:ph type="body" sz="quarter" idx="29"/>
          </p:nvPr>
        </p:nvSpPr>
        <p:spPr bwMode="gray">
          <a:xfrm>
            <a:off x="332362" y="5453066"/>
            <a:ext cx="11520000"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206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vmlDrawing" Target="../drawings/vmlDrawing1.v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ags" Target="../tags/tag2.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56"/>
            </p:custDataLst>
            <p:extLst>
              <p:ext uri="{D42A27DB-BD31-4B8C-83A1-F6EECF244321}">
                <p14:modId xmlns:p14="http://schemas.microsoft.com/office/powerpoint/2010/main" val="13832990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65" name="think-cell Slide" r:id="rId57" imgW="270" imgH="270" progId="TCLayout.ActiveDocument.1">
                  <p:embed/>
                </p:oleObj>
              </mc:Choice>
              <mc:Fallback>
                <p:oleObj name="think-cell Slide" r:id="rId57" imgW="270" imgH="270" progId="TCLayout.ActiveDocument.1">
                  <p:embed/>
                  <p:pic>
                    <p:nvPicPr>
                      <p:cNvPr id="0" name=""/>
                      <p:cNvPicPr/>
                      <p:nvPr/>
                    </p:nvPicPr>
                    <p:blipFill>
                      <a:blip r:embed="rId58"/>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333264" y="682313"/>
            <a:ext cx="11520000" cy="396000"/>
          </a:xfrm>
          <a:prstGeom prst="rect">
            <a:avLst/>
          </a:prstGeom>
        </p:spPr>
        <p:txBody>
          <a:bodyPr vert="horz" lIns="0" tIns="0" rIns="0" bIns="0" rtlCol="0" anchor="t">
            <a:noAutofit/>
          </a:bodyPr>
          <a:lstStyle/>
          <a:p>
            <a:r>
              <a:rPr lang="en-US" smtClean="0"/>
              <a:t>Click to edit Master title style</a:t>
            </a:r>
            <a:endParaRPr lang="en-US" dirty="0"/>
          </a:p>
        </p:txBody>
      </p:sp>
      <p:sp>
        <p:nvSpPr>
          <p:cNvPr id="5" name="Footer Placeholder 4"/>
          <p:cNvSpPr>
            <a:spLocks noGrp="1"/>
          </p:cNvSpPr>
          <p:nvPr>
            <p:ph type="ftr" sz="quarter" idx="3"/>
          </p:nvPr>
        </p:nvSpPr>
        <p:spPr bwMode="gray">
          <a:xfrm>
            <a:off x="2499782" y="6298397"/>
            <a:ext cx="8490250" cy="500072"/>
          </a:xfrm>
          <a:prstGeom prst="rect">
            <a:avLst/>
          </a:prstGeom>
          <a:noFill/>
        </p:spPr>
        <p:txBody>
          <a:bodyPr vert="horz" lIns="0" tIns="0" rIns="0" bIns="0" rtlCol="0" anchor="ctr">
            <a:noAutofit/>
          </a:bodyPr>
          <a:lstStyle>
            <a:lvl1pPr algn="l" rtl="0">
              <a:defRPr sz="1000">
                <a:solidFill>
                  <a:schemeClr val="accent3"/>
                </a:solidFill>
              </a:defRPr>
            </a:lvl1pPr>
            <a:lvl2pPr marL="0" indent="0">
              <a:defRPr sz="1000">
                <a:solidFill>
                  <a:schemeClr val="accent3"/>
                </a:solidFill>
              </a:defRPr>
            </a:lvl2pPr>
            <a:lvl3pPr marL="0" indent="0">
              <a:defRPr sz="1000">
                <a:solidFill>
                  <a:schemeClr val="accent3"/>
                </a:solidFill>
              </a:defRPr>
            </a:lvl3pPr>
            <a:lvl4pPr marL="0" indent="0">
              <a:defRPr sz="1000">
                <a:solidFill>
                  <a:schemeClr val="accent3"/>
                </a:solidFill>
              </a:defRPr>
            </a:lvl4pPr>
            <a:lvl5pPr marL="0" indent="0">
              <a:defRPr sz="1000">
                <a:solidFill>
                  <a:schemeClr val="accent3"/>
                </a:solidFill>
              </a:defRPr>
            </a:lvl5pPr>
            <a:lvl6pPr marL="0" indent="0">
              <a:defRPr sz="1000">
                <a:solidFill>
                  <a:schemeClr val="accent3"/>
                </a:solidFill>
              </a:defRPr>
            </a:lvl6pPr>
            <a:lvl7pPr marL="0" indent="0">
              <a:defRPr sz="1000">
                <a:solidFill>
                  <a:schemeClr val="accent3"/>
                </a:solidFill>
              </a:defRPr>
            </a:lvl7pPr>
            <a:lvl8pPr marL="0" indent="0">
              <a:defRPr sz="1000">
                <a:solidFill>
                  <a:schemeClr val="accent3"/>
                </a:solidFill>
              </a:defRPr>
            </a:lvl8pPr>
            <a:lvl9pPr marL="0" indent="0">
              <a:defRPr sz="1000">
                <a:solidFill>
                  <a:schemeClr val="accent3"/>
                </a:solidFill>
              </a:defRPr>
            </a:lvl9pPr>
          </a:lstStyle>
          <a:p>
            <a:endParaRPr lang="de-DE" dirty="0"/>
          </a:p>
        </p:txBody>
      </p:sp>
      <p:sp>
        <p:nvSpPr>
          <p:cNvPr id="4" name="Date Placeholder 3"/>
          <p:cNvSpPr>
            <a:spLocks noGrp="1"/>
          </p:cNvSpPr>
          <p:nvPr>
            <p:ph type="dt" sz="half" idx="2"/>
          </p:nvPr>
        </p:nvSpPr>
        <p:spPr bwMode="gray">
          <a:xfrm>
            <a:off x="332367" y="6489341"/>
            <a:ext cx="1162951" cy="118192"/>
          </a:xfrm>
          <a:prstGeom prst="rect">
            <a:avLst/>
          </a:prstGeom>
        </p:spPr>
        <p:txBody>
          <a:bodyPr vert="horz" lIns="0" tIns="0" rIns="0" bIns="0" rtlCol="0" anchor="ctr">
            <a:noAutofit/>
          </a:bodyPr>
          <a:lstStyle>
            <a:lvl1pPr algn="l">
              <a:defRPr sz="1000">
                <a:solidFill>
                  <a:schemeClr val="accent3"/>
                </a:solidFill>
              </a:defRPr>
            </a:lvl1pPr>
            <a:lvl2pPr marL="0" indent="0">
              <a:defRPr sz="1000">
                <a:solidFill>
                  <a:schemeClr val="accent3"/>
                </a:solidFill>
              </a:defRPr>
            </a:lvl2pPr>
            <a:lvl3pPr marL="0" indent="0">
              <a:defRPr sz="1000">
                <a:solidFill>
                  <a:schemeClr val="accent3"/>
                </a:solidFill>
              </a:defRPr>
            </a:lvl3pPr>
            <a:lvl4pPr marL="0" indent="0">
              <a:defRPr sz="1000">
                <a:solidFill>
                  <a:schemeClr val="accent3"/>
                </a:solidFill>
              </a:defRPr>
            </a:lvl4pPr>
            <a:lvl5pPr marL="0" indent="0">
              <a:defRPr sz="1000">
                <a:solidFill>
                  <a:schemeClr val="accent3"/>
                </a:solidFill>
              </a:defRPr>
            </a:lvl5pPr>
            <a:lvl6pPr marL="0" indent="0">
              <a:defRPr sz="1000">
                <a:solidFill>
                  <a:schemeClr val="accent3"/>
                </a:solidFill>
              </a:defRPr>
            </a:lvl6pPr>
            <a:lvl7pPr marL="0" indent="0">
              <a:defRPr sz="1000">
                <a:solidFill>
                  <a:schemeClr val="accent3"/>
                </a:solidFill>
              </a:defRPr>
            </a:lvl7pPr>
            <a:lvl8pPr marL="0" indent="0">
              <a:defRPr sz="1000">
                <a:solidFill>
                  <a:schemeClr val="accent3"/>
                </a:solidFill>
              </a:defRPr>
            </a:lvl8pPr>
            <a:lvl9pPr marL="0" indent="0">
              <a:defRPr sz="1000">
                <a:solidFill>
                  <a:schemeClr val="accent3"/>
                </a:solidFill>
              </a:defRPr>
            </a:lvl9pPr>
          </a:lstStyle>
          <a:p>
            <a:fld id="{B2016A11-4950-4F3F-938B-45DEE5F72969}" type="datetime4">
              <a:rPr lang="en-US" smtClean="0"/>
              <a:pPr/>
              <a:t>May 7, 2018</a:t>
            </a:fld>
            <a:endParaRPr lang="en-US" dirty="0"/>
          </a:p>
        </p:txBody>
      </p:sp>
      <p:sp>
        <p:nvSpPr>
          <p:cNvPr id="3" name="Text Placeholder 2"/>
          <p:cNvSpPr>
            <a:spLocks noGrp="1"/>
          </p:cNvSpPr>
          <p:nvPr>
            <p:ph type="body" idx="1"/>
          </p:nvPr>
        </p:nvSpPr>
        <p:spPr bwMode="gray">
          <a:xfrm>
            <a:off x="333264" y="1931194"/>
            <a:ext cx="11520000" cy="3982177"/>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bwMode="gray">
          <a:xfrm>
            <a:off x="1798114" y="6488733"/>
            <a:ext cx="676888" cy="118800"/>
          </a:xfrm>
          <a:prstGeom prst="rect">
            <a:avLst/>
          </a:prstGeom>
        </p:spPr>
        <p:txBody>
          <a:bodyPr vert="horz" lIns="0" tIns="0" rIns="0" bIns="0" rtlCol="0" anchor="ctr">
            <a:noAutofit/>
          </a:bodyPr>
          <a:lstStyle>
            <a:lvl1pPr algn="l">
              <a:defRPr sz="1000">
                <a:solidFill>
                  <a:schemeClr val="accent3"/>
                </a:solidFill>
              </a:defRPr>
            </a:lvl1pPr>
            <a:lvl2pPr marL="0" indent="0">
              <a:defRPr sz="1000">
                <a:solidFill>
                  <a:schemeClr val="accent3"/>
                </a:solidFill>
              </a:defRPr>
            </a:lvl2pPr>
            <a:lvl3pPr marL="0" indent="0">
              <a:defRPr sz="1000">
                <a:solidFill>
                  <a:schemeClr val="accent3"/>
                </a:solidFill>
              </a:defRPr>
            </a:lvl3pPr>
            <a:lvl4pPr marL="0" indent="0">
              <a:defRPr sz="1000">
                <a:solidFill>
                  <a:schemeClr val="accent3"/>
                </a:solidFill>
              </a:defRPr>
            </a:lvl4pPr>
            <a:lvl5pPr marL="0" indent="0">
              <a:defRPr sz="1000">
                <a:solidFill>
                  <a:schemeClr val="accent3"/>
                </a:solidFill>
              </a:defRPr>
            </a:lvl5pPr>
            <a:lvl6pPr marL="0" indent="0">
              <a:defRPr sz="1000">
                <a:solidFill>
                  <a:schemeClr val="accent3"/>
                </a:solidFill>
              </a:defRPr>
            </a:lvl6pPr>
            <a:lvl7pPr marL="0" indent="0">
              <a:defRPr sz="1000">
                <a:solidFill>
                  <a:schemeClr val="accent3"/>
                </a:solidFill>
              </a:defRPr>
            </a:lvl7pPr>
            <a:lvl8pPr marL="0" indent="0">
              <a:defRPr sz="1000">
                <a:solidFill>
                  <a:schemeClr val="accent3"/>
                </a:solidFill>
              </a:defRPr>
            </a:lvl8pPr>
            <a:lvl9pPr marL="0" indent="0">
              <a:defRPr sz="1000">
                <a:solidFill>
                  <a:schemeClr val="accent3"/>
                </a:solidFill>
              </a:defRPr>
            </a:lvl9pPr>
          </a:lstStyle>
          <a:p>
            <a:r>
              <a:rPr lang="en-US" dirty="0"/>
              <a:t>Slide </a:t>
            </a:r>
            <a:fld id="{619F89D8-7AE3-494A-97F3-03D680869632}" type="slidenum">
              <a:rPr lang="en-US" smtClean="0"/>
              <a:pPr/>
              <a:t>‹#›</a:t>
            </a:fld>
            <a:endParaRPr lang="en-US" dirty="0"/>
          </a:p>
        </p:txBody>
      </p:sp>
      <p:cxnSp>
        <p:nvCxnSpPr>
          <p:cNvPr id="35" name="Straight Connector 34"/>
          <p:cNvCxnSpPr/>
          <p:nvPr/>
        </p:nvCxnSpPr>
        <p:spPr bwMode="gray">
          <a:xfrm>
            <a:off x="335577" y="6094413"/>
            <a:ext cx="11520000" cy="0"/>
          </a:xfrm>
          <a:prstGeom prst="line">
            <a:avLst/>
          </a:prstGeom>
          <a:ln w="12700">
            <a:solidFill>
              <a:schemeClr val="accent3"/>
            </a:solidFill>
          </a:ln>
        </p:spPr>
        <p:style>
          <a:lnRef idx="1">
            <a:schemeClr val="accent3"/>
          </a:lnRef>
          <a:fillRef idx="0">
            <a:schemeClr val="accent3"/>
          </a:fillRef>
          <a:effectRef idx="0">
            <a:schemeClr val="accent3"/>
          </a:effectRef>
          <a:fontRef idx="minor">
            <a:schemeClr val="tx1"/>
          </a:fontRef>
        </p:style>
      </p:cxnSp>
      <p:grpSp>
        <p:nvGrpSpPr>
          <p:cNvPr id="68" name="Group 67"/>
          <p:cNvGrpSpPr/>
          <p:nvPr/>
        </p:nvGrpSpPr>
        <p:grpSpPr bwMode="gray">
          <a:xfrm>
            <a:off x="334271" y="6327549"/>
            <a:ext cx="337946" cy="88364"/>
            <a:chOff x="61913" y="5218113"/>
            <a:chExt cx="3138487" cy="820737"/>
          </a:xfrm>
          <a:solidFill>
            <a:schemeClr val="accent3"/>
          </a:solidFill>
        </p:grpSpPr>
        <p:sp>
          <p:nvSpPr>
            <p:cNvPr id="69" name="Freeform 16"/>
            <p:cNvSpPr>
              <a:spLocks noEditPoints="1"/>
            </p:cNvSpPr>
            <p:nvPr userDrawn="1"/>
          </p:nvSpPr>
          <p:spPr bwMode="gray">
            <a:xfrm>
              <a:off x="61913" y="5218113"/>
              <a:ext cx="828675" cy="820737"/>
            </a:xfrm>
            <a:custGeom>
              <a:avLst/>
              <a:gdLst>
                <a:gd name="T0" fmla="*/ 111 w 221"/>
                <a:gd name="T1" fmla="*/ 219 h 219"/>
                <a:gd name="T2" fmla="*/ 53 w 221"/>
                <a:gd name="T3" fmla="*/ 203 h 219"/>
                <a:gd name="T4" fmla="*/ 14 w 221"/>
                <a:gd name="T5" fmla="*/ 163 h 219"/>
                <a:gd name="T6" fmla="*/ 0 w 221"/>
                <a:gd name="T7" fmla="*/ 109 h 219"/>
                <a:gd name="T8" fmla="*/ 15 w 221"/>
                <a:gd name="T9" fmla="*/ 53 h 219"/>
                <a:gd name="T10" fmla="*/ 56 w 221"/>
                <a:gd name="T11" fmla="*/ 14 h 219"/>
                <a:gd name="T12" fmla="*/ 111 w 221"/>
                <a:gd name="T13" fmla="*/ 0 h 219"/>
                <a:gd name="T14" fmla="*/ 168 w 221"/>
                <a:gd name="T15" fmla="*/ 15 h 219"/>
                <a:gd name="T16" fmla="*/ 207 w 221"/>
                <a:gd name="T17" fmla="*/ 55 h 219"/>
                <a:gd name="T18" fmla="*/ 221 w 221"/>
                <a:gd name="T19" fmla="*/ 109 h 219"/>
                <a:gd name="T20" fmla="*/ 206 w 221"/>
                <a:gd name="T21" fmla="*/ 166 h 219"/>
                <a:gd name="T22" fmla="*/ 165 w 221"/>
                <a:gd name="T23" fmla="*/ 205 h 219"/>
                <a:gd name="T24" fmla="*/ 111 w 221"/>
                <a:gd name="T25" fmla="*/ 219 h 219"/>
                <a:gd name="T26" fmla="*/ 111 w 221"/>
                <a:gd name="T27" fmla="*/ 190 h 219"/>
                <a:gd name="T28" fmla="*/ 153 w 221"/>
                <a:gd name="T29" fmla="*/ 180 h 219"/>
                <a:gd name="T30" fmla="*/ 181 w 221"/>
                <a:gd name="T31" fmla="*/ 151 h 219"/>
                <a:gd name="T32" fmla="*/ 191 w 221"/>
                <a:gd name="T33" fmla="*/ 109 h 219"/>
                <a:gd name="T34" fmla="*/ 180 w 221"/>
                <a:gd name="T35" fmla="*/ 67 h 219"/>
                <a:gd name="T36" fmla="*/ 151 w 221"/>
                <a:gd name="T37" fmla="*/ 38 h 219"/>
                <a:gd name="T38" fmla="*/ 111 w 221"/>
                <a:gd name="T39" fmla="*/ 28 h 219"/>
                <a:gd name="T40" fmla="*/ 68 w 221"/>
                <a:gd name="T41" fmla="*/ 39 h 219"/>
                <a:gd name="T42" fmla="*/ 40 w 221"/>
                <a:gd name="T43" fmla="*/ 68 h 219"/>
                <a:gd name="T44" fmla="*/ 31 w 221"/>
                <a:gd name="T45" fmla="*/ 109 h 219"/>
                <a:gd name="T46" fmla="*/ 41 w 221"/>
                <a:gd name="T47" fmla="*/ 152 h 219"/>
                <a:gd name="T48" fmla="*/ 70 w 221"/>
                <a:gd name="T49" fmla="*/ 180 h 219"/>
                <a:gd name="T50" fmla="*/ 111 w 221"/>
                <a:gd name="T51" fmla="*/ 190 h 219"/>
                <a:gd name="T52" fmla="*/ 115 w 221"/>
                <a:gd name="T53" fmla="*/ 50 h 219"/>
                <a:gd name="T54" fmla="*/ 139 w 221"/>
                <a:gd name="T55" fmla="*/ 54 h 219"/>
                <a:gd name="T56" fmla="*/ 156 w 221"/>
                <a:gd name="T57" fmla="*/ 63 h 219"/>
                <a:gd name="T58" fmla="*/ 145 w 221"/>
                <a:gd name="T59" fmla="*/ 85 h 219"/>
                <a:gd name="T60" fmla="*/ 117 w 221"/>
                <a:gd name="T61" fmla="*/ 76 h 219"/>
                <a:gd name="T62" fmla="*/ 93 w 221"/>
                <a:gd name="T63" fmla="*/ 85 h 219"/>
                <a:gd name="T64" fmla="*/ 84 w 221"/>
                <a:gd name="T65" fmla="*/ 110 h 219"/>
                <a:gd name="T66" fmla="*/ 93 w 221"/>
                <a:gd name="T67" fmla="*/ 134 h 219"/>
                <a:gd name="T68" fmla="*/ 117 w 221"/>
                <a:gd name="T69" fmla="*/ 143 h 219"/>
                <a:gd name="T70" fmla="*/ 146 w 221"/>
                <a:gd name="T71" fmla="*/ 132 h 219"/>
                <a:gd name="T72" fmla="*/ 158 w 221"/>
                <a:gd name="T73" fmla="*/ 153 h 219"/>
                <a:gd name="T74" fmla="*/ 140 w 221"/>
                <a:gd name="T75" fmla="*/ 165 h 219"/>
                <a:gd name="T76" fmla="*/ 115 w 221"/>
                <a:gd name="T77" fmla="*/ 169 h 219"/>
                <a:gd name="T78" fmla="*/ 71 w 221"/>
                <a:gd name="T79" fmla="*/ 153 h 219"/>
                <a:gd name="T80" fmla="*/ 54 w 221"/>
                <a:gd name="T81" fmla="*/ 111 h 219"/>
                <a:gd name="T82" fmla="*/ 71 w 221"/>
                <a:gd name="T83" fmla="*/ 67 h 219"/>
                <a:gd name="T84" fmla="*/ 115 w 221"/>
                <a:gd name="T85" fmla="*/ 5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219">
                  <a:moveTo>
                    <a:pt x="111" y="219"/>
                  </a:moveTo>
                  <a:cubicBezTo>
                    <a:pt x="89" y="219"/>
                    <a:pt x="70" y="214"/>
                    <a:pt x="53" y="203"/>
                  </a:cubicBezTo>
                  <a:cubicBezTo>
                    <a:pt x="36" y="193"/>
                    <a:pt x="23" y="180"/>
                    <a:pt x="14" y="163"/>
                  </a:cubicBezTo>
                  <a:cubicBezTo>
                    <a:pt x="4" y="147"/>
                    <a:pt x="0" y="129"/>
                    <a:pt x="0" y="109"/>
                  </a:cubicBezTo>
                  <a:cubicBezTo>
                    <a:pt x="0" y="88"/>
                    <a:pt x="5" y="70"/>
                    <a:pt x="15" y="53"/>
                  </a:cubicBezTo>
                  <a:cubicBezTo>
                    <a:pt x="25" y="36"/>
                    <a:pt x="39" y="23"/>
                    <a:pt x="56" y="14"/>
                  </a:cubicBezTo>
                  <a:cubicBezTo>
                    <a:pt x="73" y="5"/>
                    <a:pt x="91" y="0"/>
                    <a:pt x="111" y="0"/>
                  </a:cubicBezTo>
                  <a:cubicBezTo>
                    <a:pt x="132" y="0"/>
                    <a:pt x="151" y="5"/>
                    <a:pt x="168" y="15"/>
                  </a:cubicBezTo>
                  <a:cubicBezTo>
                    <a:pt x="185" y="26"/>
                    <a:pt x="198" y="39"/>
                    <a:pt x="207" y="55"/>
                  </a:cubicBezTo>
                  <a:cubicBezTo>
                    <a:pt x="217" y="72"/>
                    <a:pt x="221" y="90"/>
                    <a:pt x="221" y="109"/>
                  </a:cubicBezTo>
                  <a:cubicBezTo>
                    <a:pt x="221" y="130"/>
                    <a:pt x="216" y="149"/>
                    <a:pt x="206" y="166"/>
                  </a:cubicBezTo>
                  <a:cubicBezTo>
                    <a:pt x="196" y="183"/>
                    <a:pt x="182" y="196"/>
                    <a:pt x="165" y="205"/>
                  </a:cubicBezTo>
                  <a:cubicBezTo>
                    <a:pt x="149" y="214"/>
                    <a:pt x="130" y="219"/>
                    <a:pt x="111" y="219"/>
                  </a:cubicBezTo>
                  <a:close/>
                  <a:moveTo>
                    <a:pt x="111" y="190"/>
                  </a:moveTo>
                  <a:cubicBezTo>
                    <a:pt x="127" y="190"/>
                    <a:pt x="141" y="187"/>
                    <a:pt x="153" y="180"/>
                  </a:cubicBezTo>
                  <a:cubicBezTo>
                    <a:pt x="165" y="173"/>
                    <a:pt x="174" y="163"/>
                    <a:pt x="181" y="151"/>
                  </a:cubicBezTo>
                  <a:cubicBezTo>
                    <a:pt x="187" y="139"/>
                    <a:pt x="191" y="125"/>
                    <a:pt x="191" y="109"/>
                  </a:cubicBezTo>
                  <a:cubicBezTo>
                    <a:pt x="191" y="93"/>
                    <a:pt x="187" y="79"/>
                    <a:pt x="180" y="67"/>
                  </a:cubicBezTo>
                  <a:cubicBezTo>
                    <a:pt x="173" y="55"/>
                    <a:pt x="163" y="45"/>
                    <a:pt x="151" y="38"/>
                  </a:cubicBezTo>
                  <a:cubicBezTo>
                    <a:pt x="139" y="32"/>
                    <a:pt x="126" y="28"/>
                    <a:pt x="111" y="28"/>
                  </a:cubicBezTo>
                  <a:cubicBezTo>
                    <a:pt x="95" y="28"/>
                    <a:pt x="81" y="32"/>
                    <a:pt x="68" y="39"/>
                  </a:cubicBezTo>
                  <a:cubicBezTo>
                    <a:pt x="56" y="46"/>
                    <a:pt x="47" y="56"/>
                    <a:pt x="40" y="68"/>
                  </a:cubicBezTo>
                  <a:cubicBezTo>
                    <a:pt x="34" y="80"/>
                    <a:pt x="31" y="94"/>
                    <a:pt x="31" y="109"/>
                  </a:cubicBezTo>
                  <a:cubicBezTo>
                    <a:pt x="31" y="126"/>
                    <a:pt x="34" y="140"/>
                    <a:pt x="41" y="152"/>
                  </a:cubicBezTo>
                  <a:cubicBezTo>
                    <a:pt x="48" y="164"/>
                    <a:pt x="58" y="174"/>
                    <a:pt x="70" y="180"/>
                  </a:cubicBezTo>
                  <a:cubicBezTo>
                    <a:pt x="82" y="187"/>
                    <a:pt x="95" y="190"/>
                    <a:pt x="111" y="190"/>
                  </a:cubicBezTo>
                  <a:close/>
                  <a:moveTo>
                    <a:pt x="115" y="50"/>
                  </a:moveTo>
                  <a:cubicBezTo>
                    <a:pt x="124" y="50"/>
                    <a:pt x="131" y="51"/>
                    <a:pt x="139" y="54"/>
                  </a:cubicBezTo>
                  <a:cubicBezTo>
                    <a:pt x="146" y="56"/>
                    <a:pt x="152" y="59"/>
                    <a:pt x="156" y="63"/>
                  </a:cubicBezTo>
                  <a:cubicBezTo>
                    <a:pt x="145" y="85"/>
                    <a:pt x="145" y="85"/>
                    <a:pt x="145" y="85"/>
                  </a:cubicBezTo>
                  <a:cubicBezTo>
                    <a:pt x="137" y="79"/>
                    <a:pt x="128" y="76"/>
                    <a:pt x="117" y="76"/>
                  </a:cubicBezTo>
                  <a:cubicBezTo>
                    <a:pt x="107" y="76"/>
                    <a:pt x="99" y="79"/>
                    <a:pt x="93" y="85"/>
                  </a:cubicBezTo>
                  <a:cubicBezTo>
                    <a:pt x="87" y="91"/>
                    <a:pt x="84" y="100"/>
                    <a:pt x="84" y="110"/>
                  </a:cubicBezTo>
                  <a:cubicBezTo>
                    <a:pt x="84" y="120"/>
                    <a:pt x="87" y="128"/>
                    <a:pt x="93" y="134"/>
                  </a:cubicBezTo>
                  <a:cubicBezTo>
                    <a:pt x="99" y="140"/>
                    <a:pt x="107" y="143"/>
                    <a:pt x="117" y="143"/>
                  </a:cubicBezTo>
                  <a:cubicBezTo>
                    <a:pt x="129" y="143"/>
                    <a:pt x="138" y="139"/>
                    <a:pt x="146" y="132"/>
                  </a:cubicBezTo>
                  <a:cubicBezTo>
                    <a:pt x="158" y="153"/>
                    <a:pt x="158" y="153"/>
                    <a:pt x="158" y="153"/>
                  </a:cubicBezTo>
                  <a:cubicBezTo>
                    <a:pt x="153" y="158"/>
                    <a:pt x="147" y="162"/>
                    <a:pt x="140" y="165"/>
                  </a:cubicBezTo>
                  <a:cubicBezTo>
                    <a:pt x="132" y="168"/>
                    <a:pt x="124" y="169"/>
                    <a:pt x="115" y="169"/>
                  </a:cubicBezTo>
                  <a:cubicBezTo>
                    <a:pt x="97" y="169"/>
                    <a:pt x="82" y="164"/>
                    <a:pt x="71" y="153"/>
                  </a:cubicBezTo>
                  <a:cubicBezTo>
                    <a:pt x="60" y="142"/>
                    <a:pt x="54" y="128"/>
                    <a:pt x="54" y="111"/>
                  </a:cubicBezTo>
                  <a:cubicBezTo>
                    <a:pt x="54" y="93"/>
                    <a:pt x="60" y="78"/>
                    <a:pt x="71" y="67"/>
                  </a:cubicBezTo>
                  <a:cubicBezTo>
                    <a:pt x="82" y="56"/>
                    <a:pt x="97" y="50"/>
                    <a:pt x="115"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70" name="Freeform 17"/>
            <p:cNvSpPr>
              <a:spLocks noEditPoints="1"/>
            </p:cNvSpPr>
            <p:nvPr userDrawn="1"/>
          </p:nvSpPr>
          <p:spPr bwMode="gray">
            <a:xfrm>
              <a:off x="957263" y="5237163"/>
              <a:ext cx="773112" cy="782637"/>
            </a:xfrm>
            <a:custGeom>
              <a:avLst/>
              <a:gdLst>
                <a:gd name="T0" fmla="*/ 305 w 487"/>
                <a:gd name="T1" fmla="*/ 0 h 493"/>
                <a:gd name="T2" fmla="*/ 487 w 487"/>
                <a:gd name="T3" fmla="*/ 493 h 493"/>
                <a:gd name="T4" fmla="*/ 369 w 487"/>
                <a:gd name="T5" fmla="*/ 493 h 493"/>
                <a:gd name="T6" fmla="*/ 336 w 487"/>
                <a:gd name="T7" fmla="*/ 390 h 493"/>
                <a:gd name="T8" fmla="*/ 151 w 487"/>
                <a:gd name="T9" fmla="*/ 390 h 493"/>
                <a:gd name="T10" fmla="*/ 118 w 487"/>
                <a:gd name="T11" fmla="*/ 493 h 493"/>
                <a:gd name="T12" fmla="*/ 0 w 487"/>
                <a:gd name="T13" fmla="*/ 493 h 493"/>
                <a:gd name="T14" fmla="*/ 184 w 487"/>
                <a:gd name="T15" fmla="*/ 0 h 493"/>
                <a:gd name="T16" fmla="*/ 305 w 487"/>
                <a:gd name="T17" fmla="*/ 0 h 493"/>
                <a:gd name="T18" fmla="*/ 180 w 487"/>
                <a:gd name="T19" fmla="*/ 300 h 493"/>
                <a:gd name="T20" fmla="*/ 307 w 487"/>
                <a:gd name="T21" fmla="*/ 300 h 493"/>
                <a:gd name="T22" fmla="*/ 243 w 487"/>
                <a:gd name="T23" fmla="*/ 104 h 493"/>
                <a:gd name="T24" fmla="*/ 180 w 487"/>
                <a:gd name="T25" fmla="*/ 30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7" h="493">
                  <a:moveTo>
                    <a:pt x="305" y="0"/>
                  </a:moveTo>
                  <a:lnTo>
                    <a:pt x="487" y="493"/>
                  </a:lnTo>
                  <a:lnTo>
                    <a:pt x="369" y="493"/>
                  </a:lnTo>
                  <a:lnTo>
                    <a:pt x="336" y="390"/>
                  </a:lnTo>
                  <a:lnTo>
                    <a:pt x="151" y="390"/>
                  </a:lnTo>
                  <a:lnTo>
                    <a:pt x="118" y="493"/>
                  </a:lnTo>
                  <a:lnTo>
                    <a:pt x="0" y="493"/>
                  </a:lnTo>
                  <a:lnTo>
                    <a:pt x="184" y="0"/>
                  </a:lnTo>
                  <a:lnTo>
                    <a:pt x="305" y="0"/>
                  </a:lnTo>
                  <a:close/>
                  <a:moveTo>
                    <a:pt x="180" y="300"/>
                  </a:moveTo>
                  <a:lnTo>
                    <a:pt x="307" y="300"/>
                  </a:lnTo>
                  <a:lnTo>
                    <a:pt x="243" y="104"/>
                  </a:lnTo>
                  <a:lnTo>
                    <a:pt x="18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71" name="Freeform 18"/>
            <p:cNvSpPr>
              <a:spLocks noEditPoints="1"/>
            </p:cNvSpPr>
            <p:nvPr userDrawn="1"/>
          </p:nvSpPr>
          <p:spPr bwMode="gray">
            <a:xfrm>
              <a:off x="1819275" y="5237163"/>
              <a:ext cx="622300" cy="782637"/>
            </a:xfrm>
            <a:custGeom>
              <a:avLst/>
              <a:gdLst>
                <a:gd name="T0" fmla="*/ 0 w 166"/>
                <a:gd name="T1" fmla="*/ 0 h 209"/>
                <a:gd name="T2" fmla="*/ 82 w 166"/>
                <a:gd name="T3" fmla="*/ 0 h 209"/>
                <a:gd name="T4" fmla="*/ 132 w 166"/>
                <a:gd name="T5" fmla="*/ 15 h 209"/>
                <a:gd name="T6" fmla="*/ 150 w 166"/>
                <a:gd name="T7" fmla="*/ 53 h 209"/>
                <a:gd name="T8" fmla="*/ 128 w 166"/>
                <a:gd name="T9" fmla="*/ 94 h 209"/>
                <a:gd name="T10" fmla="*/ 166 w 166"/>
                <a:gd name="T11" fmla="*/ 146 h 209"/>
                <a:gd name="T12" fmla="*/ 146 w 166"/>
                <a:gd name="T13" fmla="*/ 192 h 209"/>
                <a:gd name="T14" fmla="*/ 86 w 166"/>
                <a:gd name="T15" fmla="*/ 209 h 209"/>
                <a:gd name="T16" fmla="*/ 0 w 166"/>
                <a:gd name="T17" fmla="*/ 209 h 209"/>
                <a:gd name="T18" fmla="*/ 0 w 166"/>
                <a:gd name="T19" fmla="*/ 0 h 209"/>
                <a:gd name="T20" fmla="*/ 78 w 166"/>
                <a:gd name="T21" fmla="*/ 81 h 209"/>
                <a:gd name="T22" fmla="*/ 99 w 166"/>
                <a:gd name="T23" fmla="*/ 75 h 209"/>
                <a:gd name="T24" fmla="*/ 106 w 166"/>
                <a:gd name="T25" fmla="*/ 59 h 209"/>
                <a:gd name="T26" fmla="*/ 99 w 166"/>
                <a:gd name="T27" fmla="*/ 42 h 209"/>
                <a:gd name="T28" fmla="*/ 79 w 166"/>
                <a:gd name="T29" fmla="*/ 37 h 209"/>
                <a:gd name="T30" fmla="*/ 46 w 166"/>
                <a:gd name="T31" fmla="*/ 37 h 209"/>
                <a:gd name="T32" fmla="*/ 46 w 166"/>
                <a:gd name="T33" fmla="*/ 81 h 209"/>
                <a:gd name="T34" fmla="*/ 78 w 166"/>
                <a:gd name="T35" fmla="*/ 81 h 209"/>
                <a:gd name="T36" fmla="*/ 84 w 166"/>
                <a:gd name="T37" fmla="*/ 172 h 209"/>
                <a:gd name="T38" fmla="*/ 111 w 166"/>
                <a:gd name="T39" fmla="*/ 165 h 209"/>
                <a:gd name="T40" fmla="*/ 120 w 166"/>
                <a:gd name="T41" fmla="*/ 145 h 209"/>
                <a:gd name="T42" fmla="*/ 111 w 166"/>
                <a:gd name="T43" fmla="*/ 124 h 209"/>
                <a:gd name="T44" fmla="*/ 85 w 166"/>
                <a:gd name="T45" fmla="*/ 117 h 209"/>
                <a:gd name="T46" fmla="*/ 46 w 166"/>
                <a:gd name="T47" fmla="*/ 117 h 209"/>
                <a:gd name="T48" fmla="*/ 46 w 166"/>
                <a:gd name="T49" fmla="*/ 172 h 209"/>
                <a:gd name="T50" fmla="*/ 84 w 166"/>
                <a:gd name="T51" fmla="*/ 17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209">
                  <a:moveTo>
                    <a:pt x="0" y="0"/>
                  </a:moveTo>
                  <a:cubicBezTo>
                    <a:pt x="82" y="0"/>
                    <a:pt x="82" y="0"/>
                    <a:pt x="82" y="0"/>
                  </a:cubicBezTo>
                  <a:cubicBezTo>
                    <a:pt x="103" y="0"/>
                    <a:pt x="119" y="5"/>
                    <a:pt x="132" y="15"/>
                  </a:cubicBezTo>
                  <a:cubicBezTo>
                    <a:pt x="144" y="24"/>
                    <a:pt x="150" y="37"/>
                    <a:pt x="150" y="53"/>
                  </a:cubicBezTo>
                  <a:cubicBezTo>
                    <a:pt x="150" y="71"/>
                    <a:pt x="143" y="84"/>
                    <a:pt x="128" y="94"/>
                  </a:cubicBezTo>
                  <a:cubicBezTo>
                    <a:pt x="154" y="103"/>
                    <a:pt x="166" y="120"/>
                    <a:pt x="166" y="146"/>
                  </a:cubicBezTo>
                  <a:cubicBezTo>
                    <a:pt x="166" y="166"/>
                    <a:pt x="160" y="182"/>
                    <a:pt x="146" y="192"/>
                  </a:cubicBezTo>
                  <a:cubicBezTo>
                    <a:pt x="132" y="203"/>
                    <a:pt x="112" y="209"/>
                    <a:pt x="86" y="209"/>
                  </a:cubicBezTo>
                  <a:cubicBezTo>
                    <a:pt x="0" y="209"/>
                    <a:pt x="0" y="209"/>
                    <a:pt x="0" y="209"/>
                  </a:cubicBezTo>
                  <a:lnTo>
                    <a:pt x="0" y="0"/>
                  </a:lnTo>
                  <a:close/>
                  <a:moveTo>
                    <a:pt x="78" y="81"/>
                  </a:moveTo>
                  <a:cubicBezTo>
                    <a:pt x="87" y="81"/>
                    <a:pt x="94" y="79"/>
                    <a:pt x="99" y="75"/>
                  </a:cubicBezTo>
                  <a:cubicBezTo>
                    <a:pt x="104" y="71"/>
                    <a:pt x="106" y="66"/>
                    <a:pt x="106" y="59"/>
                  </a:cubicBezTo>
                  <a:cubicBezTo>
                    <a:pt x="106" y="52"/>
                    <a:pt x="104" y="46"/>
                    <a:pt x="99" y="42"/>
                  </a:cubicBezTo>
                  <a:cubicBezTo>
                    <a:pt x="94" y="38"/>
                    <a:pt x="87" y="37"/>
                    <a:pt x="79" y="37"/>
                  </a:cubicBezTo>
                  <a:cubicBezTo>
                    <a:pt x="46" y="37"/>
                    <a:pt x="46" y="37"/>
                    <a:pt x="46" y="37"/>
                  </a:cubicBezTo>
                  <a:cubicBezTo>
                    <a:pt x="46" y="81"/>
                    <a:pt x="46" y="81"/>
                    <a:pt x="46" y="81"/>
                  </a:cubicBezTo>
                  <a:lnTo>
                    <a:pt x="78" y="81"/>
                  </a:lnTo>
                  <a:close/>
                  <a:moveTo>
                    <a:pt x="84" y="172"/>
                  </a:moveTo>
                  <a:cubicBezTo>
                    <a:pt x="96" y="172"/>
                    <a:pt x="105" y="169"/>
                    <a:pt x="111" y="165"/>
                  </a:cubicBezTo>
                  <a:cubicBezTo>
                    <a:pt x="117" y="160"/>
                    <a:pt x="120" y="154"/>
                    <a:pt x="120" y="145"/>
                  </a:cubicBezTo>
                  <a:cubicBezTo>
                    <a:pt x="120" y="136"/>
                    <a:pt x="117" y="129"/>
                    <a:pt x="111" y="124"/>
                  </a:cubicBezTo>
                  <a:cubicBezTo>
                    <a:pt x="105" y="119"/>
                    <a:pt x="96" y="117"/>
                    <a:pt x="85" y="117"/>
                  </a:cubicBezTo>
                  <a:cubicBezTo>
                    <a:pt x="46" y="117"/>
                    <a:pt x="46" y="117"/>
                    <a:pt x="46" y="117"/>
                  </a:cubicBezTo>
                  <a:cubicBezTo>
                    <a:pt x="46" y="172"/>
                    <a:pt x="46" y="172"/>
                    <a:pt x="46" y="172"/>
                  </a:cubicBezTo>
                  <a:lnTo>
                    <a:pt x="84"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72" name="Freeform 19"/>
            <p:cNvSpPr>
              <a:spLocks noEditPoints="1"/>
            </p:cNvSpPr>
            <p:nvPr userDrawn="1"/>
          </p:nvSpPr>
          <p:spPr bwMode="gray">
            <a:xfrm>
              <a:off x="2573338" y="5237163"/>
              <a:ext cx="627062" cy="782637"/>
            </a:xfrm>
            <a:custGeom>
              <a:avLst/>
              <a:gdLst>
                <a:gd name="T0" fmla="*/ 0 w 167"/>
                <a:gd name="T1" fmla="*/ 0 h 209"/>
                <a:gd name="T2" fmla="*/ 82 w 167"/>
                <a:gd name="T3" fmla="*/ 0 h 209"/>
                <a:gd name="T4" fmla="*/ 132 w 167"/>
                <a:gd name="T5" fmla="*/ 15 h 209"/>
                <a:gd name="T6" fmla="*/ 150 w 167"/>
                <a:gd name="T7" fmla="*/ 53 h 209"/>
                <a:gd name="T8" fmla="*/ 128 w 167"/>
                <a:gd name="T9" fmla="*/ 94 h 209"/>
                <a:gd name="T10" fmla="*/ 167 w 167"/>
                <a:gd name="T11" fmla="*/ 146 h 209"/>
                <a:gd name="T12" fmla="*/ 146 w 167"/>
                <a:gd name="T13" fmla="*/ 192 h 209"/>
                <a:gd name="T14" fmla="*/ 86 w 167"/>
                <a:gd name="T15" fmla="*/ 209 h 209"/>
                <a:gd name="T16" fmla="*/ 0 w 167"/>
                <a:gd name="T17" fmla="*/ 209 h 209"/>
                <a:gd name="T18" fmla="*/ 0 w 167"/>
                <a:gd name="T19" fmla="*/ 0 h 209"/>
                <a:gd name="T20" fmla="*/ 79 w 167"/>
                <a:gd name="T21" fmla="*/ 81 h 209"/>
                <a:gd name="T22" fmla="*/ 99 w 167"/>
                <a:gd name="T23" fmla="*/ 75 h 209"/>
                <a:gd name="T24" fmla="*/ 106 w 167"/>
                <a:gd name="T25" fmla="*/ 59 h 209"/>
                <a:gd name="T26" fmla="*/ 99 w 167"/>
                <a:gd name="T27" fmla="*/ 42 h 209"/>
                <a:gd name="T28" fmla="*/ 79 w 167"/>
                <a:gd name="T29" fmla="*/ 37 h 209"/>
                <a:gd name="T30" fmla="*/ 46 w 167"/>
                <a:gd name="T31" fmla="*/ 37 h 209"/>
                <a:gd name="T32" fmla="*/ 46 w 167"/>
                <a:gd name="T33" fmla="*/ 81 h 209"/>
                <a:gd name="T34" fmla="*/ 79 w 167"/>
                <a:gd name="T35" fmla="*/ 81 h 209"/>
                <a:gd name="T36" fmla="*/ 84 w 167"/>
                <a:gd name="T37" fmla="*/ 172 h 209"/>
                <a:gd name="T38" fmla="*/ 111 w 167"/>
                <a:gd name="T39" fmla="*/ 165 h 209"/>
                <a:gd name="T40" fmla="*/ 121 w 167"/>
                <a:gd name="T41" fmla="*/ 145 h 209"/>
                <a:gd name="T42" fmla="*/ 111 w 167"/>
                <a:gd name="T43" fmla="*/ 124 h 209"/>
                <a:gd name="T44" fmla="*/ 85 w 167"/>
                <a:gd name="T45" fmla="*/ 117 h 209"/>
                <a:gd name="T46" fmla="*/ 46 w 167"/>
                <a:gd name="T47" fmla="*/ 117 h 209"/>
                <a:gd name="T48" fmla="*/ 46 w 167"/>
                <a:gd name="T49" fmla="*/ 172 h 209"/>
                <a:gd name="T50" fmla="*/ 84 w 167"/>
                <a:gd name="T51" fmla="*/ 17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209">
                  <a:moveTo>
                    <a:pt x="0" y="0"/>
                  </a:moveTo>
                  <a:cubicBezTo>
                    <a:pt x="82" y="0"/>
                    <a:pt x="82" y="0"/>
                    <a:pt x="82" y="0"/>
                  </a:cubicBezTo>
                  <a:cubicBezTo>
                    <a:pt x="103" y="0"/>
                    <a:pt x="120" y="5"/>
                    <a:pt x="132" y="15"/>
                  </a:cubicBezTo>
                  <a:cubicBezTo>
                    <a:pt x="144" y="24"/>
                    <a:pt x="150" y="37"/>
                    <a:pt x="150" y="53"/>
                  </a:cubicBezTo>
                  <a:cubicBezTo>
                    <a:pt x="150" y="71"/>
                    <a:pt x="143" y="84"/>
                    <a:pt x="128" y="94"/>
                  </a:cubicBezTo>
                  <a:cubicBezTo>
                    <a:pt x="154" y="103"/>
                    <a:pt x="167" y="120"/>
                    <a:pt x="167" y="146"/>
                  </a:cubicBezTo>
                  <a:cubicBezTo>
                    <a:pt x="167" y="166"/>
                    <a:pt x="160" y="182"/>
                    <a:pt x="146" y="192"/>
                  </a:cubicBezTo>
                  <a:cubicBezTo>
                    <a:pt x="132" y="203"/>
                    <a:pt x="112" y="209"/>
                    <a:pt x="86" y="209"/>
                  </a:cubicBezTo>
                  <a:cubicBezTo>
                    <a:pt x="0" y="209"/>
                    <a:pt x="0" y="209"/>
                    <a:pt x="0" y="209"/>
                  </a:cubicBezTo>
                  <a:lnTo>
                    <a:pt x="0" y="0"/>
                  </a:lnTo>
                  <a:close/>
                  <a:moveTo>
                    <a:pt x="79" y="81"/>
                  </a:moveTo>
                  <a:cubicBezTo>
                    <a:pt x="87" y="81"/>
                    <a:pt x="94" y="79"/>
                    <a:pt x="99" y="75"/>
                  </a:cubicBezTo>
                  <a:cubicBezTo>
                    <a:pt x="104" y="71"/>
                    <a:pt x="106" y="66"/>
                    <a:pt x="106" y="59"/>
                  </a:cubicBezTo>
                  <a:cubicBezTo>
                    <a:pt x="106" y="52"/>
                    <a:pt x="104" y="46"/>
                    <a:pt x="99" y="42"/>
                  </a:cubicBezTo>
                  <a:cubicBezTo>
                    <a:pt x="94" y="38"/>
                    <a:pt x="88" y="37"/>
                    <a:pt x="79" y="37"/>
                  </a:cubicBezTo>
                  <a:cubicBezTo>
                    <a:pt x="46" y="37"/>
                    <a:pt x="46" y="37"/>
                    <a:pt x="46" y="37"/>
                  </a:cubicBezTo>
                  <a:cubicBezTo>
                    <a:pt x="46" y="81"/>
                    <a:pt x="46" y="81"/>
                    <a:pt x="46" y="81"/>
                  </a:cubicBezTo>
                  <a:lnTo>
                    <a:pt x="79" y="81"/>
                  </a:lnTo>
                  <a:close/>
                  <a:moveTo>
                    <a:pt x="84" y="172"/>
                  </a:moveTo>
                  <a:cubicBezTo>
                    <a:pt x="96" y="172"/>
                    <a:pt x="105" y="169"/>
                    <a:pt x="111" y="165"/>
                  </a:cubicBezTo>
                  <a:cubicBezTo>
                    <a:pt x="118" y="160"/>
                    <a:pt x="121" y="154"/>
                    <a:pt x="121" y="145"/>
                  </a:cubicBezTo>
                  <a:cubicBezTo>
                    <a:pt x="121" y="136"/>
                    <a:pt x="117" y="129"/>
                    <a:pt x="111" y="124"/>
                  </a:cubicBezTo>
                  <a:cubicBezTo>
                    <a:pt x="105" y="119"/>
                    <a:pt x="96" y="117"/>
                    <a:pt x="85" y="117"/>
                  </a:cubicBezTo>
                  <a:cubicBezTo>
                    <a:pt x="46" y="117"/>
                    <a:pt x="46" y="117"/>
                    <a:pt x="46" y="117"/>
                  </a:cubicBezTo>
                  <a:cubicBezTo>
                    <a:pt x="46" y="172"/>
                    <a:pt x="46" y="172"/>
                    <a:pt x="46" y="172"/>
                  </a:cubicBezTo>
                  <a:lnTo>
                    <a:pt x="84"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cxnSp>
        <p:nvCxnSpPr>
          <p:cNvPr id="73" name="Straight Connector 72"/>
          <p:cNvCxnSpPr/>
          <p:nvPr/>
        </p:nvCxnSpPr>
        <p:spPr bwMode="gray">
          <a:xfrm>
            <a:off x="1692854" y="6472543"/>
            <a:ext cx="0" cy="132461"/>
          </a:xfrm>
          <a:prstGeom prst="line">
            <a:avLst/>
          </a:prstGeom>
          <a:ln w="12700">
            <a:solidFill>
              <a:schemeClr val="accent3"/>
            </a:solidFill>
          </a:ln>
        </p:spPr>
        <p:style>
          <a:lnRef idx="1">
            <a:schemeClr val="accent3"/>
          </a:lnRef>
          <a:fillRef idx="0">
            <a:schemeClr val="accent3"/>
          </a:fillRef>
          <a:effectRef idx="0">
            <a:schemeClr val="accent3"/>
          </a:effectRef>
          <a:fontRef idx="minor">
            <a:schemeClr val="tx1"/>
          </a:fontRef>
        </p:style>
      </p:cxnSp>
      <p:sp>
        <p:nvSpPr>
          <p:cNvPr id="7" name="Rectangle 6"/>
          <p:cNvSpPr/>
          <p:nvPr userDrawn="1"/>
        </p:nvSpPr>
        <p:spPr bwMode="gray">
          <a:xfrm>
            <a:off x="242214" y="426352"/>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2400" b="1" dirty="0">
                <a:solidFill>
                  <a:schemeClr val="bg2"/>
                </a:solidFill>
              </a:rPr>
              <a:t>—</a:t>
            </a:r>
            <a:endParaRPr lang="en-US" sz="2400" b="1" dirty="0">
              <a:solidFill>
                <a:schemeClr val="bg2"/>
              </a:solidFill>
            </a:endParaRPr>
          </a:p>
        </p:txBody>
      </p:sp>
      <p:pic>
        <p:nvPicPr>
          <p:cNvPr id="16" name="Picture 19"/>
          <p:cNvPicPr>
            <a:picLocks noChangeAspect="1" noChangeArrowheads="1"/>
          </p:cNvPicPr>
          <p:nvPr userDrawn="1"/>
        </p:nvPicPr>
        <p:blipFill>
          <a:blip r:embed="rId59">
            <a:extLst>
              <a:ext uri="{28A0092B-C50C-407E-A947-70E740481C1C}">
                <a14:useLocalDpi xmlns:a14="http://schemas.microsoft.com/office/drawing/2010/main" val="0"/>
              </a:ext>
            </a:extLst>
          </a:blip>
          <a:srcRect/>
          <a:stretch>
            <a:fillRect/>
          </a:stretch>
        </p:blipFill>
        <p:spPr bwMode="auto">
          <a:xfrm>
            <a:off x="11345664" y="6393976"/>
            <a:ext cx="507600" cy="194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401632"/>
      </p:ext>
    </p:extLst>
  </p:cSld>
  <p:clrMap bg1="lt1" tx1="dk1" bg2="lt2" tx2="dk2" accent1="accent1" accent2="accent2" accent3="accent3" accent4="accent4" accent5="accent5" accent6="accent6" hlink="hlink" folHlink="folHlink"/>
  <p:sldLayoutIdLst>
    <p:sldLayoutId id="2147483654" r:id="rId1"/>
    <p:sldLayoutId id="2147483690" r:id="rId2"/>
    <p:sldLayoutId id="2147483655" r:id="rId3"/>
    <p:sldLayoutId id="2147483656" r:id="rId4"/>
    <p:sldLayoutId id="2147483657" r:id="rId5"/>
    <p:sldLayoutId id="2147483658" r:id="rId6"/>
    <p:sldLayoutId id="2147483653" r:id="rId7"/>
    <p:sldLayoutId id="2147483650" r:id="rId8"/>
    <p:sldLayoutId id="2147483691" r:id="rId9"/>
    <p:sldLayoutId id="2147483661" r:id="rId10"/>
    <p:sldLayoutId id="2147483696" r:id="rId11"/>
    <p:sldLayoutId id="2147483663" r:id="rId12"/>
    <p:sldLayoutId id="2147483662" r:id="rId13"/>
    <p:sldLayoutId id="2147483664" r:id="rId14"/>
    <p:sldLayoutId id="2147483692" r:id="rId15"/>
    <p:sldLayoutId id="2147483693" r:id="rId16"/>
    <p:sldLayoutId id="2147483665" r:id="rId17"/>
    <p:sldLayoutId id="2147483667" r:id="rId18"/>
    <p:sldLayoutId id="2147483668" r:id="rId19"/>
    <p:sldLayoutId id="2147483669" r:id="rId20"/>
    <p:sldLayoutId id="2147483670" r:id="rId21"/>
    <p:sldLayoutId id="2147483700" r:id="rId22"/>
    <p:sldLayoutId id="2147483659" r:id="rId23"/>
    <p:sldLayoutId id="2147483660" r:id="rId24"/>
    <p:sldLayoutId id="2147483694" r:id="rId25"/>
    <p:sldLayoutId id="2147483677" r:id="rId26"/>
    <p:sldLayoutId id="2147483679" r:id="rId27"/>
    <p:sldLayoutId id="2147483680" r:id="rId28"/>
    <p:sldLayoutId id="2147483666" r:id="rId29"/>
    <p:sldLayoutId id="2147483672" r:id="rId30"/>
    <p:sldLayoutId id="2147483673" r:id="rId31"/>
    <p:sldLayoutId id="2147483674" r:id="rId32"/>
    <p:sldLayoutId id="2147483675" r:id="rId33"/>
    <p:sldLayoutId id="2147483676" r:id="rId34"/>
    <p:sldLayoutId id="2147483701" r:id="rId35"/>
    <p:sldLayoutId id="2147483681" r:id="rId36"/>
    <p:sldLayoutId id="2147483682" r:id="rId37"/>
    <p:sldLayoutId id="2147483702" r:id="rId38"/>
    <p:sldLayoutId id="2147483703" r:id="rId39"/>
    <p:sldLayoutId id="2147483699" r:id="rId40"/>
    <p:sldLayoutId id="2147483695" r:id="rId41"/>
    <p:sldLayoutId id="2147483683" r:id="rId42"/>
    <p:sldLayoutId id="2147483684" r:id="rId43"/>
    <p:sldLayoutId id="2147483698" r:id="rId44"/>
    <p:sldLayoutId id="2147483697" r:id="rId45"/>
    <p:sldLayoutId id="2147483685" r:id="rId46"/>
    <p:sldLayoutId id="2147483686" r:id="rId47"/>
    <p:sldLayoutId id="2147483687" r:id="rId48"/>
    <p:sldLayoutId id="2147483688" r:id="rId49"/>
    <p:sldLayoutId id="2147483689" r:id="rId50"/>
    <p:sldLayoutId id="2147483705" r:id="rId51"/>
    <p:sldLayoutId id="2147483651" r:id="rId52"/>
    <p:sldLayoutId id="2147483652" r:id="rId5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91"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91" rtl="0" eaLnBrk="1" latinLnBrk="0" hangingPunct="1">
        <a:defRPr sz="1800" kern="1200">
          <a:solidFill>
            <a:schemeClr val="tx1"/>
          </a:solidFill>
          <a:latin typeface="+mn-lt"/>
          <a:ea typeface="+mn-ea"/>
          <a:cs typeface="+mn-cs"/>
        </a:defRPr>
      </a:lvl1pPr>
      <a:lvl2pPr marL="457246" algn="l" defTabSz="914491" rtl="0" eaLnBrk="1" latinLnBrk="0" hangingPunct="1">
        <a:defRPr sz="1800" kern="1200">
          <a:solidFill>
            <a:schemeClr val="tx1"/>
          </a:solidFill>
          <a:latin typeface="+mn-lt"/>
          <a:ea typeface="+mn-ea"/>
          <a:cs typeface="+mn-cs"/>
        </a:defRPr>
      </a:lvl2pPr>
      <a:lvl3pPr marL="914491" algn="l" defTabSz="914491" rtl="0" eaLnBrk="1" latinLnBrk="0" hangingPunct="1">
        <a:defRPr sz="1800" kern="1200">
          <a:solidFill>
            <a:schemeClr val="tx1"/>
          </a:solidFill>
          <a:latin typeface="+mn-lt"/>
          <a:ea typeface="+mn-ea"/>
          <a:cs typeface="+mn-cs"/>
        </a:defRPr>
      </a:lvl3pPr>
      <a:lvl4pPr marL="1371737" algn="l" defTabSz="914491" rtl="0" eaLnBrk="1" latinLnBrk="0" hangingPunct="1">
        <a:defRPr sz="1800" kern="1200">
          <a:solidFill>
            <a:schemeClr val="tx1"/>
          </a:solidFill>
          <a:latin typeface="+mn-lt"/>
          <a:ea typeface="+mn-ea"/>
          <a:cs typeface="+mn-cs"/>
        </a:defRPr>
      </a:lvl4pPr>
      <a:lvl5pPr marL="1828983" algn="l" defTabSz="914491" rtl="0" eaLnBrk="1" latinLnBrk="0" hangingPunct="1">
        <a:defRPr sz="1800" kern="1200">
          <a:solidFill>
            <a:schemeClr val="tx1"/>
          </a:solidFill>
          <a:latin typeface="+mn-lt"/>
          <a:ea typeface="+mn-ea"/>
          <a:cs typeface="+mn-cs"/>
        </a:defRPr>
      </a:lvl5pPr>
      <a:lvl6pPr marL="2286229" algn="l" defTabSz="914491" rtl="0" eaLnBrk="1" latinLnBrk="0" hangingPunct="1">
        <a:defRPr sz="1800" kern="1200">
          <a:solidFill>
            <a:schemeClr val="tx1"/>
          </a:solidFill>
          <a:latin typeface="+mn-lt"/>
          <a:ea typeface="+mn-ea"/>
          <a:cs typeface="+mn-cs"/>
        </a:defRPr>
      </a:lvl6pPr>
      <a:lvl7pPr marL="2743474" algn="l" defTabSz="914491" rtl="0" eaLnBrk="1" latinLnBrk="0" hangingPunct="1">
        <a:defRPr sz="1800" kern="1200">
          <a:solidFill>
            <a:schemeClr val="tx1"/>
          </a:solidFill>
          <a:latin typeface="+mn-lt"/>
          <a:ea typeface="+mn-ea"/>
          <a:cs typeface="+mn-cs"/>
        </a:defRPr>
      </a:lvl7pPr>
      <a:lvl8pPr marL="3200720" algn="l" defTabSz="914491" rtl="0" eaLnBrk="1" latinLnBrk="0" hangingPunct="1">
        <a:defRPr sz="1800" kern="1200">
          <a:solidFill>
            <a:schemeClr val="tx1"/>
          </a:solidFill>
          <a:latin typeface="+mn-lt"/>
          <a:ea typeface="+mn-ea"/>
          <a:cs typeface="+mn-cs"/>
        </a:defRPr>
      </a:lvl8pPr>
      <a:lvl9pPr marL="3657966" algn="l" defTabSz="914491"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218" userDrawn="1">
          <p15:clr>
            <a:srgbClr val="F26B43"/>
          </p15:clr>
        </p15:guide>
        <p15:guide id="2" pos="7469" userDrawn="1">
          <p15:clr>
            <a:srgbClr val="F26B43"/>
          </p15:clr>
        </p15:guide>
        <p15:guide id="3" pos="212" userDrawn="1">
          <p15:clr>
            <a:srgbClr val="F26B43"/>
          </p15:clr>
        </p15:guide>
        <p15:guide id="4" orient="horz" pos="3726" userDrawn="1">
          <p15:clr>
            <a:srgbClr val="F26B43"/>
          </p15:clr>
        </p15:guide>
        <p15:guide id="5" pos="3840" userDrawn="1">
          <p15:clr>
            <a:srgbClr val="F26B43"/>
          </p15:clr>
        </p15:guide>
        <p15:guide id="6" orient="horz" pos="247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6.emf"/><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tags" Target="../tags/tag18.xml"/><Relationship Id="rId7" Type="http://schemas.openxmlformats.org/officeDocument/2006/relationships/image" Target="../media/image6.emf"/><Relationship Id="rId12" Type="http://schemas.openxmlformats.org/officeDocument/2006/relationships/image" Target="../media/image16.jpeg"/><Relationship Id="rId2" Type="http://schemas.openxmlformats.org/officeDocument/2006/relationships/tags" Target="../tags/tag17.xml"/><Relationship Id="rId1" Type="http://schemas.openxmlformats.org/officeDocument/2006/relationships/vmlDrawing" Target="../drawings/vmlDrawing13.vml"/><Relationship Id="rId6" Type="http://schemas.openxmlformats.org/officeDocument/2006/relationships/oleObject" Target="../embeddings/oleObject13.bin"/><Relationship Id="rId11" Type="http://schemas.openxmlformats.org/officeDocument/2006/relationships/image" Target="../media/image15.jpeg"/><Relationship Id="rId5" Type="http://schemas.openxmlformats.org/officeDocument/2006/relationships/notesSlide" Target="../notesSlides/notesSlide10.xml"/><Relationship Id="rId10" Type="http://schemas.openxmlformats.org/officeDocument/2006/relationships/image" Target="../media/image14.jpeg"/><Relationship Id="rId4" Type="http://schemas.openxmlformats.org/officeDocument/2006/relationships/slideLayout" Target="../slideLayouts/slideLayout8.xml"/><Relationship Id="rId9" Type="http://schemas.openxmlformats.org/officeDocument/2006/relationships/image" Target="../media/image13.jpeg"/></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png"/><Relationship Id="rId3" Type="http://schemas.openxmlformats.org/officeDocument/2006/relationships/slideLayout" Target="../slideLayouts/slideLayout8.xml"/><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tags" Target="../tags/tag19.xml"/><Relationship Id="rId1" Type="http://schemas.openxmlformats.org/officeDocument/2006/relationships/vmlDrawing" Target="../drawings/vmlDrawing14.vml"/><Relationship Id="rId6" Type="http://schemas.openxmlformats.org/officeDocument/2006/relationships/image" Target="../media/image6.emf"/><Relationship Id="rId11" Type="http://schemas.openxmlformats.org/officeDocument/2006/relationships/image" Target="../media/image22.jpeg"/><Relationship Id="rId5" Type="http://schemas.openxmlformats.org/officeDocument/2006/relationships/oleObject" Target="../embeddings/oleObject14.bin"/><Relationship Id="rId10" Type="http://schemas.openxmlformats.org/officeDocument/2006/relationships/image" Target="../media/image21.jpeg"/><Relationship Id="rId4" Type="http://schemas.openxmlformats.org/officeDocument/2006/relationships/notesSlide" Target="../notesSlides/notesSlide11.xml"/><Relationship Id="rId9" Type="http://schemas.openxmlformats.org/officeDocument/2006/relationships/image" Target="../media/image20.jpe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52.xml"/><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tags" Target="../tags/tag20.xml"/><Relationship Id="rId1" Type="http://schemas.openxmlformats.org/officeDocument/2006/relationships/vmlDrawing" Target="../drawings/vmlDrawing15.vml"/><Relationship Id="rId6" Type="http://schemas.openxmlformats.org/officeDocument/2006/relationships/image" Target="../media/image6.emf"/><Relationship Id="rId11" Type="http://schemas.openxmlformats.org/officeDocument/2006/relationships/image" Target="../media/image29.png"/><Relationship Id="rId5" Type="http://schemas.openxmlformats.org/officeDocument/2006/relationships/oleObject" Target="../embeddings/oleObject15.bin"/><Relationship Id="rId10" Type="http://schemas.openxmlformats.org/officeDocument/2006/relationships/image" Target="../media/image28.png"/><Relationship Id="rId4" Type="http://schemas.openxmlformats.org/officeDocument/2006/relationships/notesSlide" Target="../notesSlides/notesSlide12.xml"/><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1.xml"/><Relationship Id="rId1" Type="http://schemas.openxmlformats.org/officeDocument/2006/relationships/vmlDrawing" Target="../drawings/vmlDrawing16.vml"/><Relationship Id="rId6" Type="http://schemas.openxmlformats.org/officeDocument/2006/relationships/image" Target="../media/image6.emf"/><Relationship Id="rId5" Type="http://schemas.openxmlformats.org/officeDocument/2006/relationships/oleObject" Target="../embeddings/oleObject16.bin"/><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31.jpeg"/><Relationship Id="rId2" Type="http://schemas.openxmlformats.org/officeDocument/2006/relationships/tags" Target="../tags/tag22.xml"/><Relationship Id="rId1" Type="http://schemas.openxmlformats.org/officeDocument/2006/relationships/vmlDrawing" Target="../drawings/vmlDrawing17.vml"/><Relationship Id="rId6" Type="http://schemas.openxmlformats.org/officeDocument/2006/relationships/image" Target="../media/image6.emf"/><Relationship Id="rId5" Type="http://schemas.openxmlformats.org/officeDocument/2006/relationships/oleObject" Target="../embeddings/oleObject17.bin"/><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slideLayout" Target="../slideLayouts/slideLayout15.xml"/><Relationship Id="rId7" Type="http://schemas.openxmlformats.org/officeDocument/2006/relationships/image" Target="../media/image13.jpeg"/><Relationship Id="rId2" Type="http://schemas.openxmlformats.org/officeDocument/2006/relationships/tags" Target="../tags/tag23.xml"/><Relationship Id="rId1" Type="http://schemas.openxmlformats.org/officeDocument/2006/relationships/vmlDrawing" Target="../drawings/vmlDrawing18.vml"/><Relationship Id="rId6" Type="http://schemas.openxmlformats.org/officeDocument/2006/relationships/image" Target="../media/image6.emf"/><Relationship Id="rId5" Type="http://schemas.openxmlformats.org/officeDocument/2006/relationships/oleObject" Target="../embeddings/oleObject18.bin"/><Relationship Id="rId4" Type="http://schemas.openxmlformats.org/officeDocument/2006/relationships/notesSlide" Target="../notesSlides/notesSlide15.xml"/><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slideLayout" Target="../slideLayouts/slideLayout8.xml"/><Relationship Id="rId7" Type="http://schemas.openxmlformats.org/officeDocument/2006/relationships/image" Target="../media/image33.jpeg"/><Relationship Id="rId2" Type="http://schemas.openxmlformats.org/officeDocument/2006/relationships/tags" Target="../tags/tag24.xml"/><Relationship Id="rId1" Type="http://schemas.openxmlformats.org/officeDocument/2006/relationships/vmlDrawing" Target="../drawings/vmlDrawing19.vml"/><Relationship Id="rId6" Type="http://schemas.openxmlformats.org/officeDocument/2006/relationships/image" Target="../media/image6.emf"/><Relationship Id="rId11" Type="http://schemas.openxmlformats.org/officeDocument/2006/relationships/slide" Target="slide6.xml"/><Relationship Id="rId5" Type="http://schemas.openxmlformats.org/officeDocument/2006/relationships/oleObject" Target="../embeddings/oleObject19.bin"/><Relationship Id="rId10" Type="http://schemas.openxmlformats.org/officeDocument/2006/relationships/image" Target="../media/image36.jpeg"/><Relationship Id="rId4" Type="http://schemas.openxmlformats.org/officeDocument/2006/relationships/notesSlide" Target="../notesSlides/notesSlide16.xml"/><Relationship Id="rId9" Type="http://schemas.openxmlformats.org/officeDocument/2006/relationships/image" Target="../media/image35.jpeg"/></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52.xml"/><Relationship Id="rId7" Type="http://schemas.openxmlformats.org/officeDocument/2006/relationships/image" Target="../media/image37.jpeg"/><Relationship Id="rId2" Type="http://schemas.openxmlformats.org/officeDocument/2006/relationships/tags" Target="../tags/tag25.xml"/><Relationship Id="rId1" Type="http://schemas.openxmlformats.org/officeDocument/2006/relationships/vmlDrawing" Target="../drawings/vmlDrawing20.vml"/><Relationship Id="rId6" Type="http://schemas.openxmlformats.org/officeDocument/2006/relationships/image" Target="../media/image6.emf"/><Relationship Id="rId5" Type="http://schemas.openxmlformats.org/officeDocument/2006/relationships/oleObject" Target="../embeddings/oleObject20.bin"/><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6.xml"/><Relationship Id="rId1" Type="http://schemas.openxmlformats.org/officeDocument/2006/relationships/vmlDrawing" Target="../drawings/vmlDrawing21.vml"/><Relationship Id="rId6" Type="http://schemas.openxmlformats.org/officeDocument/2006/relationships/image" Target="../media/image6.emf"/><Relationship Id="rId5" Type="http://schemas.openxmlformats.org/officeDocument/2006/relationships/oleObject" Target="../embeddings/oleObject21.bin"/><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slideLayout" Target="../slideLayouts/slideLayout8.xml"/><Relationship Id="rId7" Type="http://schemas.openxmlformats.org/officeDocument/2006/relationships/image" Target="../media/image11.jpeg"/><Relationship Id="rId2" Type="http://schemas.openxmlformats.org/officeDocument/2006/relationships/tags" Target="../tags/tag27.xml"/><Relationship Id="rId1" Type="http://schemas.openxmlformats.org/officeDocument/2006/relationships/vmlDrawing" Target="../drawings/vmlDrawing22.vml"/><Relationship Id="rId6" Type="http://schemas.openxmlformats.org/officeDocument/2006/relationships/image" Target="../media/image6.emf"/><Relationship Id="rId5" Type="http://schemas.openxmlformats.org/officeDocument/2006/relationships/oleObject" Target="../embeddings/oleObject22.bin"/><Relationship Id="rId4" Type="http://schemas.openxmlformats.org/officeDocument/2006/relationships/notesSlide" Target="../notesSlides/notesSlide19.xml"/><Relationship Id="rId9"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6.emf"/><Relationship Id="rId2" Type="http://schemas.openxmlformats.org/officeDocument/2006/relationships/tags" Target="../tags/tag7.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notesSlide" Target="../notesSlides/notesSlide2.xml"/><Relationship Id="rId4"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slideLayout" Target="../slideLayouts/slideLayout8.xml"/><Relationship Id="rId7" Type="http://schemas.openxmlformats.org/officeDocument/2006/relationships/image" Target="../media/image13.jpeg"/><Relationship Id="rId2" Type="http://schemas.openxmlformats.org/officeDocument/2006/relationships/tags" Target="../tags/tag28.xml"/><Relationship Id="rId1" Type="http://schemas.openxmlformats.org/officeDocument/2006/relationships/vmlDrawing" Target="../drawings/vmlDrawing23.vml"/><Relationship Id="rId6" Type="http://schemas.openxmlformats.org/officeDocument/2006/relationships/image" Target="../media/image6.emf"/><Relationship Id="rId11" Type="http://schemas.openxmlformats.org/officeDocument/2006/relationships/image" Target="../media/image32.png"/><Relationship Id="rId5" Type="http://schemas.openxmlformats.org/officeDocument/2006/relationships/oleObject" Target="../embeddings/oleObject23.bin"/><Relationship Id="rId10" Type="http://schemas.openxmlformats.org/officeDocument/2006/relationships/image" Target="../media/image40.jpeg"/><Relationship Id="rId4" Type="http://schemas.openxmlformats.org/officeDocument/2006/relationships/notesSlide" Target="../notesSlides/notesSlide20.xml"/><Relationship Id="rId9" Type="http://schemas.openxmlformats.org/officeDocument/2006/relationships/image" Target="../media/image39.jpeg"/></Relationships>
</file>

<file path=ppt/slides/_rels/slide21.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slide" Target="slide6.xml"/><Relationship Id="rId3" Type="http://schemas.openxmlformats.org/officeDocument/2006/relationships/slideLayout" Target="../slideLayouts/slideLayout8.xml"/><Relationship Id="rId7" Type="http://schemas.openxmlformats.org/officeDocument/2006/relationships/image" Target="../media/image41.jpeg"/><Relationship Id="rId12" Type="http://schemas.openxmlformats.org/officeDocument/2006/relationships/image" Target="../media/image36.jpeg"/><Relationship Id="rId2" Type="http://schemas.openxmlformats.org/officeDocument/2006/relationships/tags" Target="../tags/tag29.xml"/><Relationship Id="rId1" Type="http://schemas.openxmlformats.org/officeDocument/2006/relationships/vmlDrawing" Target="../drawings/vmlDrawing24.vml"/><Relationship Id="rId6" Type="http://schemas.openxmlformats.org/officeDocument/2006/relationships/image" Target="../media/image6.emf"/><Relationship Id="rId11" Type="http://schemas.openxmlformats.org/officeDocument/2006/relationships/image" Target="../media/image24.png"/><Relationship Id="rId5" Type="http://schemas.openxmlformats.org/officeDocument/2006/relationships/oleObject" Target="../embeddings/oleObject24.bin"/><Relationship Id="rId10" Type="http://schemas.openxmlformats.org/officeDocument/2006/relationships/image" Target="../media/image23.jpeg"/><Relationship Id="rId4" Type="http://schemas.openxmlformats.org/officeDocument/2006/relationships/notesSlide" Target="../notesSlides/notesSlide21.xml"/><Relationship Id="rId9" Type="http://schemas.openxmlformats.org/officeDocument/2006/relationships/image" Target="../media/image43.jpeg"/><Relationship Id="rId14" Type="http://schemas.openxmlformats.org/officeDocument/2006/relationships/slide" Target="slide2.xml"/></Relationships>
</file>

<file path=ppt/slides/_rels/slide22.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6.emf"/><Relationship Id="rId2" Type="http://schemas.openxmlformats.org/officeDocument/2006/relationships/tags" Target="../tags/tag30.xml"/><Relationship Id="rId1" Type="http://schemas.openxmlformats.org/officeDocument/2006/relationships/vmlDrawing" Target="../drawings/vmlDrawing25.vml"/><Relationship Id="rId6" Type="http://schemas.openxmlformats.org/officeDocument/2006/relationships/oleObject" Target="../embeddings/oleObject25.bin"/><Relationship Id="rId5" Type="http://schemas.openxmlformats.org/officeDocument/2006/relationships/notesSlide" Target="../notesSlides/notesSlide22.xml"/><Relationship Id="rId4"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33.xml"/><Relationship Id="rId7" Type="http://schemas.openxmlformats.org/officeDocument/2006/relationships/image" Target="../media/image6.emf"/><Relationship Id="rId2" Type="http://schemas.openxmlformats.org/officeDocument/2006/relationships/tags" Target="../tags/tag32.xml"/><Relationship Id="rId1" Type="http://schemas.openxmlformats.org/officeDocument/2006/relationships/vmlDrawing" Target="../drawings/vmlDrawing26.vml"/><Relationship Id="rId6" Type="http://schemas.openxmlformats.org/officeDocument/2006/relationships/oleObject" Target="../embeddings/oleObject26.bin"/><Relationship Id="rId5" Type="http://schemas.openxmlformats.org/officeDocument/2006/relationships/notesSlide" Target="../notesSlides/notesSlide23.xml"/><Relationship Id="rId4"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tags" Target="../tags/tag35.xml"/><Relationship Id="rId7" Type="http://schemas.openxmlformats.org/officeDocument/2006/relationships/image" Target="../media/image6.emf"/><Relationship Id="rId2" Type="http://schemas.openxmlformats.org/officeDocument/2006/relationships/tags" Target="../tags/tag34.xml"/><Relationship Id="rId1" Type="http://schemas.openxmlformats.org/officeDocument/2006/relationships/vmlDrawing" Target="../drawings/vmlDrawing27.vml"/><Relationship Id="rId6" Type="http://schemas.openxmlformats.org/officeDocument/2006/relationships/oleObject" Target="../embeddings/oleObject27.bin"/><Relationship Id="rId11" Type="http://schemas.openxmlformats.org/officeDocument/2006/relationships/chart" Target="../charts/chart3.xml"/><Relationship Id="rId5" Type="http://schemas.openxmlformats.org/officeDocument/2006/relationships/notesSlide" Target="../notesSlides/notesSlide24.xml"/><Relationship Id="rId10" Type="http://schemas.openxmlformats.org/officeDocument/2006/relationships/chart" Target="../charts/chart2.xml"/><Relationship Id="rId4" Type="http://schemas.openxmlformats.org/officeDocument/2006/relationships/slideLayout" Target="../slideLayouts/slideLayout42.xml"/><Relationship Id="rId9" Type="http://schemas.openxmlformats.org/officeDocument/2006/relationships/chart" Target="../charts/chart1.xml"/></Relationships>
</file>

<file path=ppt/slides/_rels/slide2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tags" Target="../tags/tag37.xml"/><Relationship Id="rId7" Type="http://schemas.openxmlformats.org/officeDocument/2006/relationships/image" Target="../media/image6.emf"/><Relationship Id="rId2" Type="http://schemas.openxmlformats.org/officeDocument/2006/relationships/tags" Target="../tags/tag36.xml"/><Relationship Id="rId1" Type="http://schemas.openxmlformats.org/officeDocument/2006/relationships/vmlDrawing" Target="../drawings/vmlDrawing28.vml"/><Relationship Id="rId6" Type="http://schemas.openxmlformats.org/officeDocument/2006/relationships/oleObject" Target="../embeddings/oleObject28.bin"/><Relationship Id="rId5" Type="http://schemas.openxmlformats.org/officeDocument/2006/relationships/notesSlide" Target="../notesSlides/notesSlide25.xml"/><Relationship Id="rId10" Type="http://schemas.openxmlformats.org/officeDocument/2006/relationships/slide" Target="slide2.xml"/><Relationship Id="rId4" Type="http://schemas.openxmlformats.org/officeDocument/2006/relationships/slideLayout" Target="../slideLayouts/slideLayout52.xml"/><Relationship Id="rId9" Type="http://schemas.openxmlformats.org/officeDocument/2006/relationships/chart" Target="../charts/chart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46.png"/><Relationship Id="rId2" Type="http://schemas.openxmlformats.org/officeDocument/2006/relationships/tags" Target="../tags/tag38.xml"/><Relationship Id="rId1" Type="http://schemas.openxmlformats.org/officeDocument/2006/relationships/vmlDrawing" Target="../drawings/vmlDrawing29.vml"/><Relationship Id="rId6" Type="http://schemas.openxmlformats.org/officeDocument/2006/relationships/image" Target="../media/image6.emf"/><Relationship Id="rId5" Type="http://schemas.openxmlformats.org/officeDocument/2006/relationships/oleObject" Target="../embeddings/oleObject29.bin"/><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47.png"/><Relationship Id="rId2" Type="http://schemas.openxmlformats.org/officeDocument/2006/relationships/tags" Target="../tags/tag39.xml"/><Relationship Id="rId1" Type="http://schemas.openxmlformats.org/officeDocument/2006/relationships/vmlDrawing" Target="../drawings/vmlDrawing30.vml"/><Relationship Id="rId6" Type="http://schemas.openxmlformats.org/officeDocument/2006/relationships/image" Target="../media/image6.emf"/><Relationship Id="rId5" Type="http://schemas.openxmlformats.org/officeDocument/2006/relationships/oleObject" Target="../embeddings/oleObject30.bin"/><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image" Target="../media/image6.emf"/><Relationship Id="rId5" Type="http://schemas.openxmlformats.org/officeDocument/2006/relationships/oleObject" Target="../embeddings/oleObject6.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0.xml"/><Relationship Id="rId1" Type="http://schemas.openxmlformats.org/officeDocument/2006/relationships/vmlDrawing" Target="../drawings/vmlDrawing7.vml"/><Relationship Id="rId6" Type="http://schemas.openxmlformats.org/officeDocument/2006/relationships/image" Target="../media/image6.emf"/><Relationship Id="rId5" Type="http://schemas.openxmlformats.org/officeDocument/2006/relationships/oleObject" Target="../embeddings/oleObject7.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1.xml"/><Relationship Id="rId1" Type="http://schemas.openxmlformats.org/officeDocument/2006/relationships/vmlDrawing" Target="../drawings/vmlDrawing8.vml"/><Relationship Id="rId6" Type="http://schemas.openxmlformats.org/officeDocument/2006/relationships/image" Target="../media/image6.emf"/><Relationship Id="rId5" Type="http://schemas.openxmlformats.org/officeDocument/2006/relationships/oleObject" Target="../embeddings/oleObject8.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13.xml"/><Relationship Id="rId7" Type="http://schemas.openxmlformats.org/officeDocument/2006/relationships/image" Target="../media/image6.emf"/><Relationship Id="rId2" Type="http://schemas.openxmlformats.org/officeDocument/2006/relationships/tags" Target="../tags/tag12.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notesSlide" Target="../notesSlides/notesSlide6.xml"/><Relationship Id="rId10" Type="http://schemas.openxmlformats.org/officeDocument/2006/relationships/image" Target="../media/image9.png"/><Relationship Id="rId4" Type="http://schemas.openxmlformats.org/officeDocument/2006/relationships/slideLayout" Target="../slideLayouts/slideLayout29.xml"/><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0.jpeg"/><Relationship Id="rId2" Type="http://schemas.openxmlformats.org/officeDocument/2006/relationships/tags" Target="../tags/tag14.xml"/><Relationship Id="rId1" Type="http://schemas.openxmlformats.org/officeDocument/2006/relationships/vmlDrawing" Target="../drawings/vmlDrawing10.vml"/><Relationship Id="rId6" Type="http://schemas.openxmlformats.org/officeDocument/2006/relationships/image" Target="../media/image6.emf"/><Relationship Id="rId5" Type="http://schemas.openxmlformats.org/officeDocument/2006/relationships/oleObject" Target="../embeddings/oleObject10.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5.xml"/><Relationship Id="rId1" Type="http://schemas.openxmlformats.org/officeDocument/2006/relationships/vmlDrawing" Target="../drawings/vmlDrawing11.vml"/><Relationship Id="rId6" Type="http://schemas.openxmlformats.org/officeDocument/2006/relationships/image" Target="../media/image6.emf"/><Relationship Id="rId5" Type="http://schemas.openxmlformats.org/officeDocument/2006/relationships/oleObject" Target="../embeddings/oleObject11.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11.jpeg"/><Relationship Id="rId2" Type="http://schemas.openxmlformats.org/officeDocument/2006/relationships/tags" Target="../tags/tag16.xml"/><Relationship Id="rId1" Type="http://schemas.openxmlformats.org/officeDocument/2006/relationships/vmlDrawing" Target="../drawings/vmlDrawing12.vml"/><Relationship Id="rId6" Type="http://schemas.openxmlformats.org/officeDocument/2006/relationships/image" Target="../media/image6.emf"/><Relationship Id="rId5" Type="http://schemas.openxmlformats.org/officeDocument/2006/relationships/oleObject" Target="../embeddings/oleObject12.bin"/><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extLst>
              <p:ext uri="{D42A27DB-BD31-4B8C-83A1-F6EECF244321}">
                <p14:modId xmlns:p14="http://schemas.microsoft.com/office/powerpoint/2010/main" val="4995247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46"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2" name="Rectangle 11" hidden="1"/>
          <p:cNvSpPr/>
          <p:nvPr>
            <p:custDataLst>
              <p:tags r:id="rId3"/>
            </p:custDataLst>
          </p:nvPr>
        </p:nvSpPr>
        <p:spPr bwMode="gray">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US" sz="3200" b="1" dirty="0" smtClean="0">
              <a:latin typeface="ABBvoice" panose="020D0603020503020204" pitchFamily="34" charset="0"/>
              <a:ea typeface="ABBvoice" panose="020D0603020503020204" pitchFamily="34" charset="0"/>
              <a:cs typeface="ABBvoice" panose="020D0603020503020204" pitchFamily="34" charset="0"/>
              <a:sym typeface="ABBvoice" panose="020D0603020503020204" pitchFamily="34" charset="0"/>
            </a:endParaRPr>
          </a:p>
        </p:txBody>
      </p:sp>
      <p:sp>
        <p:nvSpPr>
          <p:cNvPr id="10" name="Text Placeholder 9"/>
          <p:cNvSpPr>
            <a:spLocks noGrp="1"/>
          </p:cNvSpPr>
          <p:nvPr>
            <p:ph type="body" sz="quarter" idx="13"/>
          </p:nvPr>
        </p:nvSpPr>
        <p:spPr bwMode="gray"/>
        <p:txBody>
          <a:bodyPr/>
          <a:lstStyle/>
          <a:p>
            <a:endParaRPr lang="en-US" dirty="0"/>
          </a:p>
        </p:txBody>
      </p:sp>
      <p:sp>
        <p:nvSpPr>
          <p:cNvPr id="2" name="Title 1"/>
          <p:cNvSpPr>
            <a:spLocks noGrp="1"/>
          </p:cNvSpPr>
          <p:nvPr>
            <p:ph type="ctrTitle"/>
          </p:nvPr>
        </p:nvSpPr>
        <p:spPr/>
        <p:txBody>
          <a:bodyPr/>
          <a:lstStyle/>
          <a:p>
            <a:r>
              <a:rPr lang="en-US" dirty="0"/>
              <a:t>Emax 2 </a:t>
            </a:r>
            <a:r>
              <a:rPr lang="en-US" dirty="0" smtClean="0"/>
              <a:t>All-in-one </a:t>
            </a:r>
            <a:r>
              <a:rPr lang="en-US" dirty="0"/>
              <a:t>innovation</a:t>
            </a:r>
            <a:endParaRPr lang="en-US" dirty="0"/>
          </a:p>
        </p:txBody>
      </p:sp>
      <p:sp>
        <p:nvSpPr>
          <p:cNvPr id="3" name="Subtitle 2"/>
          <p:cNvSpPr>
            <a:spLocks noGrp="1"/>
          </p:cNvSpPr>
          <p:nvPr>
            <p:ph type="subTitle" idx="1"/>
          </p:nvPr>
        </p:nvSpPr>
        <p:spPr/>
        <p:txBody>
          <a:bodyPr/>
          <a:lstStyle/>
          <a:p>
            <a:r>
              <a:rPr lang="en-US" dirty="0" smtClean="0"/>
              <a:t>Ekip </a:t>
            </a:r>
            <a:r>
              <a:rPr lang="en-US" dirty="0"/>
              <a:t>Power Controller</a:t>
            </a:r>
          </a:p>
        </p:txBody>
      </p:sp>
      <p:sp>
        <p:nvSpPr>
          <p:cNvPr id="4" name="Text Placeholder 3"/>
          <p:cNvSpPr>
            <a:spLocks noGrp="1"/>
          </p:cNvSpPr>
          <p:nvPr>
            <p:ph type="body" sz="quarter" idx="14"/>
          </p:nvPr>
        </p:nvSpPr>
        <p:spPr/>
        <p:txBody>
          <a:bodyPr/>
          <a:lstStyle/>
          <a:p>
            <a:r>
              <a:rPr lang="en-US" dirty="0" smtClean="0"/>
              <a:t> </a:t>
            </a:r>
            <a:endParaRPr lang="en-US" dirty="0"/>
          </a:p>
        </p:txBody>
      </p:sp>
    </p:spTree>
    <p:extLst>
      <p:ext uri="{BB962C8B-B14F-4D97-AF65-F5344CB8AC3E}">
        <p14:creationId xmlns:p14="http://schemas.microsoft.com/office/powerpoint/2010/main" val="409997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2687072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432"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3" name="Rectangle 22" hidden="1"/>
          <p:cNvSpPr/>
          <p:nvPr>
            <p:custDataLst>
              <p:tags r:id="rId3"/>
            </p:custDataLst>
          </p:nvPr>
        </p:nvSpPr>
        <p:spPr bwMode="gray">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US" sz="2400" b="1" dirty="0" smtClean="0">
              <a:latin typeface="ABBvoice" panose="020D0603020503020204" pitchFamily="34" charset="0"/>
              <a:ea typeface="ABBvoice" panose="020D0603020503020204" pitchFamily="34" charset="0"/>
              <a:cs typeface="ABBvoice" panose="020D0603020503020204" pitchFamily="34" charset="0"/>
              <a:sym typeface="ABBvoice" panose="020D0603020503020204" pitchFamily="34" charset="0"/>
            </a:endParaRPr>
          </a:p>
        </p:txBody>
      </p:sp>
      <p:sp>
        <p:nvSpPr>
          <p:cNvPr id="2" name="Content Placeholder 1"/>
          <p:cNvSpPr>
            <a:spLocks noGrp="1"/>
          </p:cNvSpPr>
          <p:nvPr>
            <p:ph sz="quarter" idx="21"/>
          </p:nvPr>
        </p:nvSpPr>
        <p:spPr>
          <a:xfrm>
            <a:off x="332367" y="1931198"/>
            <a:ext cx="11520000" cy="1727236"/>
          </a:xfrm>
        </p:spPr>
        <p:txBody>
          <a:bodyPr/>
          <a:lstStyle/>
          <a:p>
            <a:r>
              <a:rPr lang="en-US" dirty="0"/>
              <a:t>The main SACE Emax E2.2 equipped with:</a:t>
            </a:r>
          </a:p>
          <a:p>
            <a:pPr lvl="1"/>
            <a:r>
              <a:rPr lang="en-US" dirty="0" smtClean="0"/>
              <a:t>Ekip </a:t>
            </a:r>
            <a:r>
              <a:rPr lang="en-US" dirty="0"/>
              <a:t>Touch LSIG + Measuring Pro </a:t>
            </a:r>
          </a:p>
          <a:p>
            <a:pPr lvl="1"/>
            <a:r>
              <a:rPr lang="en-US" b="1" dirty="0" smtClean="0"/>
              <a:t>Ekip </a:t>
            </a:r>
            <a:r>
              <a:rPr lang="en-US" b="1" dirty="0"/>
              <a:t>Power Controller </a:t>
            </a:r>
            <a:r>
              <a:rPr lang="en-US" dirty="0"/>
              <a:t>function </a:t>
            </a:r>
          </a:p>
          <a:p>
            <a:pPr lvl="1"/>
            <a:r>
              <a:rPr lang="en-US" dirty="0" smtClean="0"/>
              <a:t>Ekip Supply module</a:t>
            </a:r>
            <a:endParaRPr lang="en-US" dirty="0"/>
          </a:p>
          <a:p>
            <a:pPr lvl="1"/>
            <a:r>
              <a:rPr lang="en-US" dirty="0" smtClean="0"/>
              <a:t>2 </a:t>
            </a:r>
            <a:r>
              <a:rPr lang="en-US" dirty="0"/>
              <a:t>x Ekip Signalling 2K modules</a:t>
            </a:r>
          </a:p>
          <a:p>
            <a:pPr lvl="1"/>
            <a:r>
              <a:rPr lang="en-US" dirty="0" smtClean="0"/>
              <a:t>Ekip </a:t>
            </a:r>
            <a:r>
              <a:rPr lang="en-US" dirty="0"/>
              <a:t>Signalling 4K </a:t>
            </a:r>
            <a:r>
              <a:rPr lang="en-US" dirty="0" smtClean="0"/>
              <a:t>module</a:t>
            </a:r>
            <a:endParaRPr lang="en-US" dirty="0"/>
          </a:p>
        </p:txBody>
      </p:sp>
      <p:sp>
        <p:nvSpPr>
          <p:cNvPr id="3" name="Title 2"/>
          <p:cNvSpPr>
            <a:spLocks noGrp="1"/>
          </p:cNvSpPr>
          <p:nvPr>
            <p:ph type="title"/>
          </p:nvPr>
        </p:nvSpPr>
        <p:spPr/>
        <p:txBody>
          <a:bodyPr/>
          <a:lstStyle/>
          <a:p>
            <a:r>
              <a:rPr lang="en-US" dirty="0"/>
              <a:t>Industry</a:t>
            </a:r>
          </a:p>
        </p:txBody>
      </p:sp>
      <p:sp>
        <p:nvSpPr>
          <p:cNvPr id="4" name="Date Placeholder 3"/>
          <p:cNvSpPr>
            <a:spLocks noGrp="1"/>
          </p:cNvSpPr>
          <p:nvPr>
            <p:ph type="dt" sz="half" idx="18"/>
          </p:nvPr>
        </p:nvSpPr>
        <p:spPr/>
        <p:txBody>
          <a:bodyPr/>
          <a:lstStyle/>
          <a:p>
            <a:fld id="{FFAB2352-921F-4DD8-A99A-A1474F6943FF}" type="datetime4">
              <a:rPr lang="en-US" smtClean="0"/>
              <a:t>May 7, 2018</a:t>
            </a:fld>
            <a:endParaRPr lang="en-US" dirty="0"/>
          </a:p>
        </p:txBody>
      </p:sp>
      <p:sp>
        <p:nvSpPr>
          <p:cNvPr id="5" name="Footer Placeholder 4"/>
          <p:cNvSpPr>
            <a:spLocks noGrp="1"/>
          </p:cNvSpPr>
          <p:nvPr>
            <p:ph type="ftr" sz="quarter" idx="19"/>
          </p:nvPr>
        </p:nvSpPr>
        <p:spPr/>
        <p:txBody>
          <a:bodyPr/>
          <a:lstStyle/>
          <a:p>
            <a:pPr lvl="8"/>
            <a:endParaRPr lang="en-US" dirty="0"/>
          </a:p>
        </p:txBody>
      </p:sp>
      <p:sp>
        <p:nvSpPr>
          <p:cNvPr id="6" name="Slide Number Placeholder 5"/>
          <p:cNvSpPr>
            <a:spLocks noGrp="1"/>
          </p:cNvSpPr>
          <p:nvPr>
            <p:ph type="sldNum" sz="quarter" idx="20"/>
          </p:nvPr>
        </p:nvSpPr>
        <p:spPr/>
        <p:txBody>
          <a:bodyPr/>
          <a:lstStyle/>
          <a:p>
            <a:r>
              <a:rPr lang="en-US" dirty="0" smtClean="0"/>
              <a:t>Slide </a:t>
            </a:r>
            <a:fld id="{619F89D8-7AE3-494A-97F3-03D680869632}" type="slidenum">
              <a:rPr lang="en-US" smtClean="0"/>
              <a:pPr/>
              <a:t>10</a:t>
            </a:fld>
            <a:endParaRPr lang="en-US" dirty="0"/>
          </a:p>
        </p:txBody>
      </p:sp>
      <p:sp>
        <p:nvSpPr>
          <p:cNvPr id="7" name="Subtitle 6"/>
          <p:cNvSpPr>
            <a:spLocks noGrp="1"/>
          </p:cNvSpPr>
          <p:nvPr>
            <p:ph type="subTitle" idx="13"/>
          </p:nvPr>
        </p:nvSpPr>
        <p:spPr/>
        <p:txBody>
          <a:bodyPr/>
          <a:lstStyle/>
          <a:p>
            <a:r>
              <a:rPr lang="en-US" dirty="0"/>
              <a:t>Shopping list</a:t>
            </a:r>
          </a:p>
        </p:txBody>
      </p:sp>
      <p:pic>
        <p:nvPicPr>
          <p:cNvPr id="10" name="Picture 10"/>
          <p:cNvPicPr>
            <a:picLocks noChangeAspect="1"/>
          </p:cNvPicPr>
          <p:nvPr/>
        </p:nvPicPr>
        <p:blipFill rotWithShape="1">
          <a:blip r:embed="rId8"/>
          <a:srcRect l="27326"/>
          <a:stretch/>
        </p:blipFill>
        <p:spPr bwMode="auto">
          <a:xfrm>
            <a:off x="10642600" y="4375181"/>
            <a:ext cx="1113566" cy="935509"/>
          </a:xfrm>
          <a:prstGeom prst="rect">
            <a:avLst/>
          </a:prstGeom>
          <a:noFill/>
          <a:ln w="9525">
            <a:noFill/>
            <a:miter lim="800000"/>
            <a:headEnd/>
            <a:tailEnd/>
          </a:ln>
        </p:spPr>
      </p:pic>
      <p:pic>
        <p:nvPicPr>
          <p:cNvPr id="11" name="Picture 5"/>
          <p:cNvPicPr>
            <a:picLocks noChangeAspect="1"/>
          </p:cNvPicPr>
          <p:nvPr/>
        </p:nvPicPr>
        <p:blipFill rotWithShape="1">
          <a:blip r:embed="rId9"/>
          <a:srcRect l="24560" r="22135"/>
          <a:stretch/>
        </p:blipFill>
        <p:spPr bwMode="auto">
          <a:xfrm>
            <a:off x="7291335" y="4360262"/>
            <a:ext cx="685800" cy="965347"/>
          </a:xfrm>
          <a:prstGeom prst="rect">
            <a:avLst/>
          </a:prstGeom>
          <a:noFill/>
          <a:ln w="9525">
            <a:noFill/>
            <a:miter lim="800000"/>
            <a:headEnd/>
            <a:tailEnd/>
          </a:ln>
        </p:spPr>
      </p:pic>
      <p:pic>
        <p:nvPicPr>
          <p:cNvPr id="12" name="Picture 6"/>
          <p:cNvPicPr>
            <a:picLocks noChangeAspect="1"/>
          </p:cNvPicPr>
          <p:nvPr/>
        </p:nvPicPr>
        <p:blipFill>
          <a:blip r:embed="rId10"/>
          <a:srcRect l="27759" r="23572"/>
          <a:stretch>
            <a:fillRect/>
          </a:stretch>
        </p:blipFill>
        <p:spPr bwMode="auto">
          <a:xfrm>
            <a:off x="8954443" y="4365527"/>
            <a:ext cx="710846" cy="954816"/>
          </a:xfrm>
          <a:prstGeom prst="rect">
            <a:avLst/>
          </a:prstGeom>
          <a:noFill/>
          <a:ln w="9525">
            <a:noFill/>
            <a:miter lim="800000"/>
            <a:headEnd/>
            <a:tailEnd/>
          </a:ln>
        </p:spPr>
      </p:pic>
      <p:sp>
        <p:nvSpPr>
          <p:cNvPr id="13" name="TextBox 1"/>
          <p:cNvSpPr txBox="1">
            <a:spLocks noChangeArrowheads="1"/>
          </p:cNvSpPr>
          <p:nvPr/>
        </p:nvSpPr>
        <p:spPr bwMode="auto">
          <a:xfrm>
            <a:off x="9182417" y="4001542"/>
            <a:ext cx="214803" cy="246221"/>
          </a:xfrm>
          <a:prstGeom prst="rect">
            <a:avLst/>
          </a:prstGeom>
          <a:noFill/>
          <a:ln w="9525">
            <a:noFill/>
            <a:miter lim="800000"/>
            <a:headEnd/>
            <a:tailEnd/>
          </a:ln>
        </p:spPr>
        <p:txBody>
          <a:bodyPr wrap="none" lIns="0" tIns="0" rIns="0" bIns="0">
            <a:spAutoFit/>
          </a:bodyPr>
          <a:lstStyle/>
          <a:p>
            <a:pPr>
              <a:spcBef>
                <a:spcPts val="1100"/>
              </a:spcBef>
              <a:buClr>
                <a:schemeClr val="tx2"/>
              </a:buClr>
              <a:buSzPct val="70000"/>
            </a:pPr>
            <a:r>
              <a:rPr lang="en-US" sz="1600" dirty="0"/>
              <a:t>2x</a:t>
            </a:r>
          </a:p>
        </p:txBody>
      </p:sp>
      <p:sp>
        <p:nvSpPr>
          <p:cNvPr id="14" name="Text Box 12"/>
          <p:cNvSpPr txBox="1">
            <a:spLocks noChangeArrowheads="1"/>
          </p:cNvSpPr>
          <p:nvPr/>
        </p:nvSpPr>
        <p:spPr bwMode="auto">
          <a:xfrm>
            <a:off x="2814101" y="4627492"/>
            <a:ext cx="192360" cy="384721"/>
          </a:xfrm>
          <a:prstGeom prst="rect">
            <a:avLst/>
          </a:prstGeom>
          <a:noFill/>
          <a:ln w="9525">
            <a:noFill/>
            <a:miter lim="800000"/>
            <a:headEnd/>
            <a:tailEnd/>
          </a:ln>
        </p:spPr>
        <p:txBody>
          <a:bodyPr wrap="none" lIns="0" tIns="0" rIns="0" bIns="0">
            <a:spAutoFit/>
          </a:bodyPr>
          <a:lstStyle/>
          <a:p>
            <a:pPr>
              <a:spcBef>
                <a:spcPct val="50000"/>
              </a:spcBef>
            </a:pPr>
            <a:r>
              <a:rPr lang="en-US" sz="2500" b="1" dirty="0">
                <a:solidFill>
                  <a:schemeClr val="tx2"/>
                </a:solidFill>
              </a:rPr>
              <a:t>+</a:t>
            </a:r>
          </a:p>
        </p:txBody>
      </p:sp>
      <p:sp>
        <p:nvSpPr>
          <p:cNvPr id="15" name="Text Box 13"/>
          <p:cNvSpPr txBox="1">
            <a:spLocks noChangeArrowheads="1"/>
          </p:cNvSpPr>
          <p:nvPr/>
        </p:nvSpPr>
        <p:spPr bwMode="auto">
          <a:xfrm>
            <a:off x="4919986" y="4627492"/>
            <a:ext cx="192360" cy="384721"/>
          </a:xfrm>
          <a:prstGeom prst="rect">
            <a:avLst/>
          </a:prstGeom>
          <a:noFill/>
          <a:ln w="9525">
            <a:noFill/>
            <a:miter lim="800000"/>
            <a:headEnd/>
            <a:tailEnd/>
          </a:ln>
        </p:spPr>
        <p:txBody>
          <a:bodyPr wrap="none" lIns="0" tIns="0" rIns="0" bIns="0">
            <a:spAutoFit/>
          </a:bodyPr>
          <a:lstStyle/>
          <a:p>
            <a:pPr>
              <a:spcBef>
                <a:spcPct val="50000"/>
              </a:spcBef>
            </a:pPr>
            <a:r>
              <a:rPr lang="en-US" sz="2500" b="1" dirty="0">
                <a:solidFill>
                  <a:schemeClr val="tx2"/>
                </a:solidFill>
              </a:rPr>
              <a:t>+</a:t>
            </a:r>
          </a:p>
        </p:txBody>
      </p:sp>
      <p:sp>
        <p:nvSpPr>
          <p:cNvPr id="16" name="Text Box 14"/>
          <p:cNvSpPr txBox="1">
            <a:spLocks noChangeArrowheads="1"/>
          </p:cNvSpPr>
          <p:nvPr/>
        </p:nvSpPr>
        <p:spPr bwMode="auto">
          <a:xfrm>
            <a:off x="10076999" y="4627492"/>
            <a:ext cx="192360" cy="384721"/>
          </a:xfrm>
          <a:prstGeom prst="rect">
            <a:avLst/>
          </a:prstGeom>
          <a:noFill/>
          <a:ln w="9525">
            <a:noFill/>
            <a:miter lim="800000"/>
            <a:headEnd/>
            <a:tailEnd/>
          </a:ln>
        </p:spPr>
        <p:txBody>
          <a:bodyPr wrap="none" lIns="0" tIns="0" rIns="0" bIns="0">
            <a:spAutoFit/>
          </a:bodyPr>
          <a:lstStyle/>
          <a:p>
            <a:pPr>
              <a:spcBef>
                <a:spcPct val="50000"/>
              </a:spcBef>
            </a:pPr>
            <a:r>
              <a:rPr lang="en-US" sz="2500" b="1" dirty="0">
                <a:solidFill>
                  <a:schemeClr val="tx2"/>
                </a:solidFill>
              </a:rPr>
              <a:t>+</a:t>
            </a:r>
          </a:p>
        </p:txBody>
      </p:sp>
      <p:sp>
        <p:nvSpPr>
          <p:cNvPr id="17" name="Text Box 13"/>
          <p:cNvSpPr txBox="1">
            <a:spLocks noChangeArrowheads="1"/>
          </p:cNvSpPr>
          <p:nvPr/>
        </p:nvSpPr>
        <p:spPr bwMode="auto">
          <a:xfrm>
            <a:off x="6725737" y="4627492"/>
            <a:ext cx="192360" cy="384721"/>
          </a:xfrm>
          <a:prstGeom prst="rect">
            <a:avLst/>
          </a:prstGeom>
          <a:noFill/>
          <a:ln w="9525">
            <a:noFill/>
            <a:miter lim="800000"/>
            <a:headEnd/>
            <a:tailEnd/>
          </a:ln>
        </p:spPr>
        <p:txBody>
          <a:bodyPr wrap="none" lIns="0" tIns="0" rIns="0" bIns="0">
            <a:spAutoFit/>
          </a:bodyPr>
          <a:lstStyle/>
          <a:p>
            <a:pPr>
              <a:spcBef>
                <a:spcPct val="50000"/>
              </a:spcBef>
            </a:pPr>
            <a:r>
              <a:rPr lang="en-US" sz="2500" b="1" dirty="0">
                <a:solidFill>
                  <a:schemeClr val="tx2"/>
                </a:solidFill>
              </a:rPr>
              <a:t>+</a:t>
            </a:r>
          </a:p>
        </p:txBody>
      </p:sp>
      <p:sp>
        <p:nvSpPr>
          <p:cNvPr id="18" name="Text Box 13"/>
          <p:cNvSpPr txBox="1">
            <a:spLocks noChangeArrowheads="1"/>
          </p:cNvSpPr>
          <p:nvPr/>
        </p:nvSpPr>
        <p:spPr bwMode="auto">
          <a:xfrm>
            <a:off x="8388845" y="4627492"/>
            <a:ext cx="192360" cy="384721"/>
          </a:xfrm>
          <a:prstGeom prst="rect">
            <a:avLst/>
          </a:prstGeom>
          <a:noFill/>
          <a:ln w="9525">
            <a:noFill/>
            <a:miter lim="800000"/>
            <a:headEnd/>
            <a:tailEnd/>
          </a:ln>
        </p:spPr>
        <p:txBody>
          <a:bodyPr wrap="none" lIns="0" tIns="0" rIns="0" bIns="0">
            <a:spAutoFit/>
          </a:bodyPr>
          <a:lstStyle/>
          <a:p>
            <a:pPr>
              <a:spcBef>
                <a:spcPct val="50000"/>
              </a:spcBef>
            </a:pPr>
            <a:r>
              <a:rPr lang="en-US" sz="2500" b="1" dirty="0">
                <a:solidFill>
                  <a:schemeClr val="tx2"/>
                </a:solidFill>
              </a:rPr>
              <a:t>+</a:t>
            </a:r>
          </a:p>
        </p:txBody>
      </p:sp>
      <p:pic>
        <p:nvPicPr>
          <p:cNvPr id="19" name="Picture 17" descr="Emax2_E2"/>
          <p:cNvPicPr>
            <a:picLocks noChangeAspect="1" noChangeArrowheads="1"/>
          </p:cNvPicPr>
          <p:nvPr/>
        </p:nvPicPr>
        <p:blipFill rotWithShape="1">
          <a:blip r:embed="rId11"/>
          <a:srcRect b="22097"/>
          <a:stretch/>
        </p:blipFill>
        <p:spPr bwMode="auto">
          <a:xfrm>
            <a:off x="336550" y="3812648"/>
            <a:ext cx="2065841" cy="2060575"/>
          </a:xfrm>
          <a:prstGeom prst="rect">
            <a:avLst/>
          </a:prstGeom>
          <a:noFill/>
          <a:ln w="9525">
            <a:noFill/>
            <a:miter lim="800000"/>
            <a:headEnd/>
            <a:tailEnd/>
          </a:ln>
        </p:spPr>
      </p:pic>
      <p:pic>
        <p:nvPicPr>
          <p:cNvPr id="20" name="Picture 17" descr="080 - Relè-Measuring-03-02 compressa"/>
          <p:cNvPicPr>
            <a:picLocks noChangeAspect="1" noChangeArrowheads="1"/>
          </p:cNvPicPr>
          <p:nvPr/>
        </p:nvPicPr>
        <p:blipFill>
          <a:blip r:embed="rId12"/>
          <a:srcRect/>
          <a:stretch>
            <a:fillRect/>
          </a:stretch>
        </p:blipFill>
        <p:spPr bwMode="auto">
          <a:xfrm>
            <a:off x="3379699" y="4210194"/>
            <a:ext cx="1128577" cy="1265482"/>
          </a:xfrm>
          <a:prstGeom prst="rect">
            <a:avLst/>
          </a:prstGeom>
          <a:noFill/>
          <a:ln w="9525">
            <a:noFill/>
            <a:miter lim="800000"/>
            <a:headEnd/>
            <a:tailEnd/>
          </a:ln>
        </p:spPr>
      </p:pic>
      <p:pic>
        <p:nvPicPr>
          <p:cNvPr id="21" name="Picture 18" descr="Logo PC"/>
          <p:cNvPicPr>
            <a:picLocks noChangeAspect="1" noChangeArrowheads="1"/>
          </p:cNvPicPr>
          <p:nvPr/>
        </p:nvPicPr>
        <p:blipFill rotWithShape="1">
          <a:blip r:embed="rId13"/>
          <a:srcRect l="19933" t="18416" r="15682" b="8850"/>
          <a:stretch/>
        </p:blipFill>
        <p:spPr bwMode="auto">
          <a:xfrm>
            <a:off x="5650707" y="4336255"/>
            <a:ext cx="533399" cy="1166813"/>
          </a:xfrm>
          <a:prstGeom prst="rect">
            <a:avLst/>
          </a:prstGeom>
          <a:noFill/>
          <a:ln w="9525">
            <a:noFill/>
            <a:miter lim="800000"/>
            <a:headEnd/>
            <a:tailEnd/>
          </a:ln>
        </p:spPr>
      </p:pic>
      <p:sp>
        <p:nvSpPr>
          <p:cNvPr id="9" name="Rectangle 8"/>
          <p:cNvSpPr/>
          <p:nvPr/>
        </p:nvSpPr>
        <p:spPr bwMode="gray">
          <a:xfrm>
            <a:off x="5650707" y="4210194"/>
            <a:ext cx="533399" cy="130825"/>
          </a:xfrm>
          <a:prstGeom prst="rect">
            <a:avLst/>
          </a:prstGeom>
          <a:solidFill>
            <a:srgbClr val="615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dirty="0" err="1" smtClean="0"/>
          </a:p>
        </p:txBody>
      </p:sp>
      <p:sp>
        <p:nvSpPr>
          <p:cNvPr id="22" name="Flowchart: Alternate Process 21"/>
          <p:cNvSpPr/>
          <p:nvPr/>
        </p:nvSpPr>
        <p:spPr bwMode="gray">
          <a:xfrm>
            <a:off x="6041232" y="5339937"/>
            <a:ext cx="238125" cy="230981"/>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dirty="0" err="1" smtClean="0"/>
          </a:p>
        </p:txBody>
      </p:sp>
    </p:spTree>
    <p:extLst>
      <p:ext uri="{BB962C8B-B14F-4D97-AF65-F5344CB8AC3E}">
        <p14:creationId xmlns:p14="http://schemas.microsoft.com/office/powerpoint/2010/main" val="399202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39667298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55"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Content Placeholder 1"/>
          <p:cNvSpPr>
            <a:spLocks noGrp="1"/>
          </p:cNvSpPr>
          <p:nvPr>
            <p:ph sz="quarter" idx="21"/>
          </p:nvPr>
        </p:nvSpPr>
        <p:spPr>
          <a:xfrm>
            <a:off x="332367" y="1931198"/>
            <a:ext cx="11520000" cy="2336002"/>
          </a:xfrm>
        </p:spPr>
        <p:txBody>
          <a:bodyPr/>
          <a:lstStyle/>
          <a:p>
            <a:r>
              <a:rPr lang="en-US" dirty="0"/>
              <a:t>The controlled SACE Emax 1.2 </a:t>
            </a:r>
            <a:r>
              <a:rPr lang="en-US" dirty="0" smtClean="0"/>
              <a:t/>
            </a:r>
            <a:br>
              <a:rPr lang="en-US" dirty="0" smtClean="0"/>
            </a:br>
            <a:r>
              <a:rPr lang="en-US" dirty="0" smtClean="0"/>
              <a:t>(</a:t>
            </a:r>
            <a:r>
              <a:rPr lang="en-US" dirty="0"/>
              <a:t>Gen Set) equipped </a:t>
            </a:r>
            <a:r>
              <a:rPr lang="en-US" dirty="0" smtClean="0"/>
              <a:t>with:</a:t>
            </a:r>
            <a:endParaRPr lang="en-US" dirty="0"/>
          </a:p>
          <a:p>
            <a:pPr lvl="1"/>
            <a:r>
              <a:rPr lang="en-US" dirty="0" smtClean="0"/>
              <a:t>Ekip </a:t>
            </a:r>
            <a:r>
              <a:rPr lang="en-US" dirty="0"/>
              <a:t>G Touch LSIG </a:t>
            </a:r>
          </a:p>
          <a:p>
            <a:pPr lvl="1"/>
            <a:r>
              <a:rPr lang="en-US" dirty="0" smtClean="0"/>
              <a:t>Shunt opening </a:t>
            </a:r>
            <a:r>
              <a:rPr lang="en-US" dirty="0"/>
              <a:t>release (YO) </a:t>
            </a:r>
          </a:p>
          <a:p>
            <a:pPr lvl="1"/>
            <a:r>
              <a:rPr lang="en-US" dirty="0" smtClean="0"/>
              <a:t>Shunt closing </a:t>
            </a:r>
            <a:r>
              <a:rPr lang="en-US" dirty="0"/>
              <a:t>release (YC)</a:t>
            </a:r>
          </a:p>
          <a:p>
            <a:pPr lvl="1"/>
            <a:r>
              <a:rPr lang="en-US" dirty="0" smtClean="0"/>
              <a:t>Geared motor </a:t>
            </a:r>
            <a:r>
              <a:rPr lang="en-US" dirty="0"/>
              <a:t>device (M)</a:t>
            </a:r>
          </a:p>
          <a:p>
            <a:pPr lvl="1"/>
            <a:r>
              <a:rPr lang="en-US" dirty="0" smtClean="0"/>
              <a:t>Contact for </a:t>
            </a:r>
            <a:r>
              <a:rPr lang="en-US" dirty="0"/>
              <a:t>signaling of CB open due to </a:t>
            </a:r>
            <a:r>
              <a:rPr lang="en-US" dirty="0" smtClean="0"/>
              <a:t/>
            </a:r>
            <a:br>
              <a:rPr lang="en-US" dirty="0" smtClean="0"/>
            </a:br>
            <a:r>
              <a:rPr lang="en-US" dirty="0" smtClean="0"/>
              <a:t>overcurrent </a:t>
            </a:r>
            <a:r>
              <a:rPr lang="en-US" dirty="0"/>
              <a:t>(S51)</a:t>
            </a:r>
          </a:p>
          <a:p>
            <a:pPr lvl="1"/>
            <a:r>
              <a:rPr lang="en-US" dirty="0" smtClean="0"/>
              <a:t>Open/closed auxiliary </a:t>
            </a:r>
            <a:r>
              <a:rPr lang="en-US" dirty="0"/>
              <a:t>contact (Q/1)</a:t>
            </a:r>
          </a:p>
        </p:txBody>
      </p:sp>
      <p:sp>
        <p:nvSpPr>
          <p:cNvPr id="3" name="Title 2"/>
          <p:cNvSpPr>
            <a:spLocks noGrp="1"/>
          </p:cNvSpPr>
          <p:nvPr>
            <p:ph type="title"/>
          </p:nvPr>
        </p:nvSpPr>
        <p:spPr/>
        <p:txBody>
          <a:bodyPr/>
          <a:lstStyle/>
          <a:p>
            <a:r>
              <a:rPr lang="en-US" dirty="0" smtClean="0"/>
              <a:t>Industry</a:t>
            </a:r>
            <a:endParaRPr lang="en-US" dirty="0"/>
          </a:p>
        </p:txBody>
      </p:sp>
      <p:sp>
        <p:nvSpPr>
          <p:cNvPr id="4" name="Date Placeholder 3"/>
          <p:cNvSpPr>
            <a:spLocks noGrp="1"/>
          </p:cNvSpPr>
          <p:nvPr>
            <p:ph type="dt" sz="half" idx="18"/>
          </p:nvPr>
        </p:nvSpPr>
        <p:spPr/>
        <p:txBody>
          <a:bodyPr/>
          <a:lstStyle/>
          <a:p>
            <a:fld id="{FFAB2352-921F-4DD8-A99A-A1474F6943FF}" type="datetime4">
              <a:rPr lang="en-US" smtClean="0"/>
              <a:t>May 7, 2018</a:t>
            </a:fld>
            <a:endParaRPr lang="en-US" dirty="0"/>
          </a:p>
        </p:txBody>
      </p:sp>
      <p:sp>
        <p:nvSpPr>
          <p:cNvPr id="5" name="Footer Placeholder 4"/>
          <p:cNvSpPr>
            <a:spLocks noGrp="1"/>
          </p:cNvSpPr>
          <p:nvPr>
            <p:ph type="ftr" sz="quarter" idx="19"/>
          </p:nvPr>
        </p:nvSpPr>
        <p:spPr/>
        <p:txBody>
          <a:bodyPr/>
          <a:lstStyle/>
          <a:p>
            <a:pPr lvl="8"/>
            <a:endParaRPr lang="en-US" dirty="0"/>
          </a:p>
        </p:txBody>
      </p:sp>
      <p:sp>
        <p:nvSpPr>
          <p:cNvPr id="6" name="Slide Number Placeholder 5"/>
          <p:cNvSpPr>
            <a:spLocks noGrp="1"/>
          </p:cNvSpPr>
          <p:nvPr>
            <p:ph type="sldNum" sz="quarter" idx="20"/>
          </p:nvPr>
        </p:nvSpPr>
        <p:spPr/>
        <p:txBody>
          <a:bodyPr/>
          <a:lstStyle/>
          <a:p>
            <a:r>
              <a:rPr lang="en-US" dirty="0" smtClean="0"/>
              <a:t>Slide </a:t>
            </a:r>
            <a:fld id="{619F89D8-7AE3-494A-97F3-03D680869632}" type="slidenum">
              <a:rPr lang="en-US" smtClean="0"/>
              <a:pPr/>
              <a:t>11</a:t>
            </a:fld>
            <a:endParaRPr lang="en-US" dirty="0"/>
          </a:p>
        </p:txBody>
      </p:sp>
      <p:sp>
        <p:nvSpPr>
          <p:cNvPr id="7" name="Subtitle 6"/>
          <p:cNvSpPr>
            <a:spLocks noGrp="1"/>
          </p:cNvSpPr>
          <p:nvPr>
            <p:ph type="subTitle" idx="13"/>
          </p:nvPr>
        </p:nvSpPr>
        <p:spPr/>
        <p:txBody>
          <a:bodyPr/>
          <a:lstStyle/>
          <a:p>
            <a:r>
              <a:rPr lang="en-US" dirty="0" smtClean="0"/>
              <a:t>Shopping list</a:t>
            </a:r>
            <a:endParaRPr lang="en-US" dirty="0"/>
          </a:p>
        </p:txBody>
      </p:sp>
      <p:pic>
        <p:nvPicPr>
          <p:cNvPr id="23" name="Picture 15" descr="017 - S51_E1-02"/>
          <p:cNvPicPr>
            <a:picLocks noChangeAspect="1" noChangeArrowheads="1"/>
          </p:cNvPicPr>
          <p:nvPr/>
        </p:nvPicPr>
        <p:blipFill>
          <a:blip r:embed="rId7"/>
          <a:srcRect/>
          <a:stretch>
            <a:fillRect/>
          </a:stretch>
        </p:blipFill>
        <p:spPr bwMode="auto">
          <a:xfrm>
            <a:off x="9565664" y="2514630"/>
            <a:ext cx="1201527" cy="901145"/>
          </a:xfrm>
          <a:prstGeom prst="rect">
            <a:avLst/>
          </a:prstGeom>
          <a:noFill/>
          <a:ln w="9525">
            <a:noFill/>
            <a:miter lim="800000"/>
            <a:headEnd/>
            <a:tailEnd/>
          </a:ln>
        </p:spPr>
      </p:pic>
      <p:pic>
        <p:nvPicPr>
          <p:cNvPr id="24" name="Picture 12" descr="002 - RX0274102_1PD_001_00_MOTORE_2012_05_NEXT-02"/>
          <p:cNvPicPr>
            <a:picLocks noChangeAspect="1" noChangeArrowheads="1"/>
          </p:cNvPicPr>
          <p:nvPr/>
        </p:nvPicPr>
        <p:blipFill>
          <a:blip r:embed="rId8"/>
          <a:srcRect/>
          <a:stretch>
            <a:fillRect/>
          </a:stretch>
        </p:blipFill>
        <p:spPr bwMode="auto">
          <a:xfrm>
            <a:off x="8410350" y="2372141"/>
            <a:ext cx="1507685" cy="1130283"/>
          </a:xfrm>
          <a:prstGeom prst="rect">
            <a:avLst/>
          </a:prstGeom>
          <a:noFill/>
          <a:ln w="9525">
            <a:noFill/>
            <a:miter lim="800000"/>
            <a:headEnd/>
            <a:tailEnd/>
          </a:ln>
        </p:spPr>
      </p:pic>
      <p:pic>
        <p:nvPicPr>
          <p:cNvPr id="25" name="Picture 11" descr="001 - Accessorio interno da X1-02-04"/>
          <p:cNvPicPr>
            <a:picLocks noChangeAspect="1" noChangeArrowheads="1"/>
          </p:cNvPicPr>
          <p:nvPr/>
        </p:nvPicPr>
        <p:blipFill>
          <a:blip r:embed="rId9"/>
          <a:srcRect/>
          <a:stretch>
            <a:fillRect/>
          </a:stretch>
        </p:blipFill>
        <p:spPr bwMode="auto">
          <a:xfrm>
            <a:off x="7172237" y="2454939"/>
            <a:ext cx="1324761" cy="993571"/>
          </a:xfrm>
          <a:prstGeom prst="rect">
            <a:avLst/>
          </a:prstGeom>
          <a:noFill/>
          <a:ln w="9525">
            <a:noFill/>
            <a:miter lim="800000"/>
            <a:headEnd/>
            <a:tailEnd/>
          </a:ln>
        </p:spPr>
      </p:pic>
      <p:pic>
        <p:nvPicPr>
          <p:cNvPr id="26" name="Picture 10" descr="001 - Accessorio interno da X1-02-04"/>
          <p:cNvPicPr>
            <a:picLocks noChangeAspect="1" noChangeArrowheads="1"/>
          </p:cNvPicPr>
          <p:nvPr/>
        </p:nvPicPr>
        <p:blipFill>
          <a:blip r:embed="rId9"/>
          <a:srcRect/>
          <a:stretch>
            <a:fillRect/>
          </a:stretch>
        </p:blipFill>
        <p:spPr bwMode="auto">
          <a:xfrm>
            <a:off x="6095869" y="2454939"/>
            <a:ext cx="1324761" cy="993571"/>
          </a:xfrm>
          <a:prstGeom prst="rect">
            <a:avLst/>
          </a:prstGeom>
          <a:noFill/>
          <a:ln w="9525">
            <a:noFill/>
            <a:miter lim="800000"/>
            <a:headEnd/>
            <a:tailEnd/>
          </a:ln>
        </p:spPr>
      </p:pic>
      <p:sp>
        <p:nvSpPr>
          <p:cNvPr id="27" name="Text Box 10"/>
          <p:cNvSpPr txBox="1">
            <a:spLocks noChangeArrowheads="1"/>
          </p:cNvSpPr>
          <p:nvPr/>
        </p:nvSpPr>
        <p:spPr bwMode="auto">
          <a:xfrm>
            <a:off x="6095869" y="2791906"/>
            <a:ext cx="192360" cy="384721"/>
          </a:xfrm>
          <a:prstGeom prst="rect">
            <a:avLst/>
          </a:prstGeom>
          <a:noFill/>
          <a:ln w="9525">
            <a:noFill/>
            <a:miter lim="800000"/>
            <a:headEnd/>
            <a:tailEnd/>
          </a:ln>
        </p:spPr>
        <p:txBody>
          <a:bodyPr wrap="none" lIns="0" tIns="0" rIns="0" bIns="0">
            <a:spAutoFit/>
          </a:bodyPr>
          <a:lstStyle/>
          <a:p>
            <a:pPr>
              <a:spcBef>
                <a:spcPct val="50000"/>
              </a:spcBef>
            </a:pPr>
            <a:r>
              <a:rPr lang="en-US" sz="2500" b="1" dirty="0">
                <a:solidFill>
                  <a:schemeClr val="tx2"/>
                </a:solidFill>
              </a:rPr>
              <a:t>+</a:t>
            </a:r>
          </a:p>
        </p:txBody>
      </p:sp>
      <p:sp>
        <p:nvSpPr>
          <p:cNvPr id="28" name="Text Box 11"/>
          <p:cNvSpPr txBox="1">
            <a:spLocks noChangeArrowheads="1"/>
          </p:cNvSpPr>
          <p:nvPr/>
        </p:nvSpPr>
        <p:spPr bwMode="auto">
          <a:xfrm>
            <a:off x="7199709" y="2803459"/>
            <a:ext cx="192360" cy="384721"/>
          </a:xfrm>
          <a:prstGeom prst="rect">
            <a:avLst/>
          </a:prstGeom>
          <a:noFill/>
          <a:ln w="9525">
            <a:noFill/>
            <a:miter lim="800000"/>
            <a:headEnd/>
            <a:tailEnd/>
          </a:ln>
        </p:spPr>
        <p:txBody>
          <a:bodyPr wrap="none" lIns="0" tIns="0" rIns="0" bIns="0">
            <a:spAutoFit/>
          </a:bodyPr>
          <a:lstStyle/>
          <a:p>
            <a:pPr>
              <a:spcBef>
                <a:spcPct val="50000"/>
              </a:spcBef>
            </a:pPr>
            <a:r>
              <a:rPr lang="en-US" sz="2500" b="1" dirty="0">
                <a:solidFill>
                  <a:schemeClr val="tx2"/>
                </a:solidFill>
              </a:rPr>
              <a:t>+</a:t>
            </a:r>
          </a:p>
        </p:txBody>
      </p:sp>
      <p:sp>
        <p:nvSpPr>
          <p:cNvPr id="29" name="Text Box 12"/>
          <p:cNvSpPr txBox="1">
            <a:spLocks noChangeArrowheads="1"/>
          </p:cNvSpPr>
          <p:nvPr/>
        </p:nvSpPr>
        <p:spPr bwMode="auto">
          <a:xfrm>
            <a:off x="8332908" y="2803459"/>
            <a:ext cx="192360" cy="384721"/>
          </a:xfrm>
          <a:prstGeom prst="rect">
            <a:avLst/>
          </a:prstGeom>
          <a:noFill/>
          <a:ln w="9525">
            <a:noFill/>
            <a:miter lim="800000"/>
            <a:headEnd/>
            <a:tailEnd/>
          </a:ln>
        </p:spPr>
        <p:txBody>
          <a:bodyPr wrap="none" lIns="0" tIns="0" rIns="0" bIns="0">
            <a:spAutoFit/>
          </a:bodyPr>
          <a:lstStyle/>
          <a:p>
            <a:pPr>
              <a:spcBef>
                <a:spcPct val="50000"/>
              </a:spcBef>
            </a:pPr>
            <a:r>
              <a:rPr lang="en-US" sz="2500" b="1" dirty="0">
                <a:solidFill>
                  <a:schemeClr val="tx2"/>
                </a:solidFill>
              </a:rPr>
              <a:t>+</a:t>
            </a:r>
          </a:p>
        </p:txBody>
      </p:sp>
      <p:sp>
        <p:nvSpPr>
          <p:cNvPr id="30" name="Text Box 12"/>
          <p:cNvSpPr txBox="1">
            <a:spLocks noChangeArrowheads="1"/>
          </p:cNvSpPr>
          <p:nvPr/>
        </p:nvSpPr>
        <p:spPr bwMode="auto">
          <a:xfrm>
            <a:off x="10418671" y="2803459"/>
            <a:ext cx="192360" cy="384721"/>
          </a:xfrm>
          <a:prstGeom prst="rect">
            <a:avLst/>
          </a:prstGeom>
          <a:noFill/>
          <a:ln w="9525">
            <a:noFill/>
            <a:miter lim="800000"/>
            <a:headEnd/>
            <a:tailEnd/>
          </a:ln>
        </p:spPr>
        <p:txBody>
          <a:bodyPr wrap="none" lIns="0" tIns="0" rIns="0" bIns="0">
            <a:spAutoFit/>
          </a:bodyPr>
          <a:lstStyle/>
          <a:p>
            <a:pPr>
              <a:spcBef>
                <a:spcPct val="50000"/>
              </a:spcBef>
            </a:pPr>
            <a:r>
              <a:rPr lang="en-US" sz="2500" b="1" dirty="0">
                <a:solidFill>
                  <a:schemeClr val="tx2"/>
                </a:solidFill>
              </a:rPr>
              <a:t>+</a:t>
            </a:r>
          </a:p>
        </p:txBody>
      </p:sp>
      <p:sp>
        <p:nvSpPr>
          <p:cNvPr id="31" name="Text Box 12"/>
          <p:cNvSpPr txBox="1">
            <a:spLocks noChangeArrowheads="1"/>
          </p:cNvSpPr>
          <p:nvPr/>
        </p:nvSpPr>
        <p:spPr bwMode="auto">
          <a:xfrm>
            <a:off x="9620683" y="2803459"/>
            <a:ext cx="192360" cy="384721"/>
          </a:xfrm>
          <a:prstGeom prst="rect">
            <a:avLst/>
          </a:prstGeom>
          <a:noFill/>
          <a:ln w="9525">
            <a:noFill/>
            <a:miter lim="800000"/>
            <a:headEnd/>
            <a:tailEnd/>
          </a:ln>
        </p:spPr>
        <p:txBody>
          <a:bodyPr wrap="none" lIns="0" tIns="0" rIns="0" bIns="0">
            <a:spAutoFit/>
          </a:bodyPr>
          <a:lstStyle/>
          <a:p>
            <a:pPr>
              <a:spcBef>
                <a:spcPct val="50000"/>
              </a:spcBef>
            </a:pPr>
            <a:r>
              <a:rPr lang="en-US" sz="2500" b="1" dirty="0">
                <a:solidFill>
                  <a:schemeClr val="tx2"/>
                </a:solidFill>
              </a:rPr>
              <a:t>+</a:t>
            </a:r>
          </a:p>
        </p:txBody>
      </p:sp>
      <p:pic>
        <p:nvPicPr>
          <p:cNvPr id="32" name="Picture 16" descr="006 - contatti_IO_E1"/>
          <p:cNvPicPr>
            <a:picLocks noChangeAspect="1" noChangeArrowheads="1"/>
          </p:cNvPicPr>
          <p:nvPr/>
        </p:nvPicPr>
        <p:blipFill>
          <a:blip r:embed="rId10"/>
          <a:srcRect/>
          <a:stretch>
            <a:fillRect/>
          </a:stretch>
        </p:blipFill>
        <p:spPr bwMode="auto">
          <a:xfrm>
            <a:off x="10767191" y="2597428"/>
            <a:ext cx="1089847" cy="818347"/>
          </a:xfrm>
          <a:prstGeom prst="rect">
            <a:avLst/>
          </a:prstGeom>
          <a:noFill/>
          <a:ln w="9525">
            <a:noFill/>
            <a:miter lim="800000"/>
            <a:headEnd/>
            <a:tailEnd/>
          </a:ln>
        </p:spPr>
      </p:pic>
      <p:pic>
        <p:nvPicPr>
          <p:cNvPr id="33" name="Picture 10" descr="Emax2_E1"/>
          <p:cNvPicPr>
            <a:picLocks noChangeAspect="1" noChangeArrowheads="1"/>
          </p:cNvPicPr>
          <p:nvPr/>
        </p:nvPicPr>
        <p:blipFill rotWithShape="1">
          <a:blip r:embed="rId11"/>
          <a:srcRect b="24430"/>
          <a:stretch/>
        </p:blipFill>
        <p:spPr bwMode="auto">
          <a:xfrm>
            <a:off x="4478429" y="1931198"/>
            <a:ext cx="1592408" cy="1980402"/>
          </a:xfrm>
          <a:prstGeom prst="rect">
            <a:avLst/>
          </a:prstGeom>
          <a:noFill/>
          <a:ln w="9525">
            <a:noFill/>
            <a:miter lim="800000"/>
            <a:headEnd/>
            <a:tailEnd/>
          </a:ln>
        </p:spPr>
      </p:pic>
      <p:sp>
        <p:nvSpPr>
          <p:cNvPr id="34" name="Content Placeholder 1"/>
          <p:cNvSpPr txBox="1">
            <a:spLocks/>
          </p:cNvSpPr>
          <p:nvPr/>
        </p:nvSpPr>
        <p:spPr bwMode="gray">
          <a:xfrm>
            <a:off x="332367" y="4787900"/>
            <a:ext cx="4146062" cy="474360"/>
          </a:xfrm>
          <a:prstGeom prst="rect">
            <a:avLst/>
          </a:prstGeom>
        </p:spPr>
        <p:txBody>
          <a:bodyPr vert="horz" lIns="0" tIns="0" rIns="0" bIns="0" rtlCol="0">
            <a:noAutofit/>
          </a:bodyP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dirty="0"/>
              <a:t>Each controlled contactor equipped </a:t>
            </a:r>
            <a:r>
              <a:rPr lang="en-US" dirty="0" smtClean="0"/>
              <a:t>with </a:t>
            </a:r>
            <a:br>
              <a:rPr lang="en-US" dirty="0" smtClean="0"/>
            </a:br>
            <a:r>
              <a:rPr lang="en-US" dirty="0" smtClean="0"/>
              <a:t>an </a:t>
            </a:r>
            <a:r>
              <a:rPr lang="en-US" dirty="0"/>
              <a:t>auxiliary contact</a:t>
            </a:r>
          </a:p>
        </p:txBody>
      </p:sp>
      <p:grpSp>
        <p:nvGrpSpPr>
          <p:cNvPr id="39" name="Group 38"/>
          <p:cNvGrpSpPr/>
          <p:nvPr/>
        </p:nvGrpSpPr>
        <p:grpSpPr>
          <a:xfrm>
            <a:off x="4478429" y="4724620"/>
            <a:ext cx="2608171" cy="1130300"/>
            <a:chOff x="4478429" y="4787900"/>
            <a:chExt cx="2608171" cy="1130300"/>
          </a:xfrm>
        </p:grpSpPr>
        <p:pic>
          <p:nvPicPr>
            <p:cNvPr id="35" name="Picture 30" descr="npo00002b"/>
            <p:cNvPicPr>
              <a:picLocks noChangeAspect="1" noChangeArrowheads="1"/>
            </p:cNvPicPr>
            <p:nvPr/>
          </p:nvPicPr>
          <p:blipFill>
            <a:blip r:embed="rId12"/>
            <a:srcRect/>
            <a:stretch>
              <a:fillRect/>
            </a:stretch>
          </p:blipFill>
          <p:spPr bwMode="auto">
            <a:xfrm>
              <a:off x="6543543" y="4851180"/>
              <a:ext cx="543057" cy="1003740"/>
            </a:xfrm>
            <a:prstGeom prst="rect">
              <a:avLst/>
            </a:prstGeom>
            <a:noFill/>
            <a:ln w="9525">
              <a:noFill/>
              <a:miter lim="800000"/>
              <a:headEnd/>
              <a:tailEnd/>
            </a:ln>
          </p:spPr>
        </p:pic>
        <p:pic>
          <p:nvPicPr>
            <p:cNvPr id="36" name="Picture 1"/>
            <p:cNvPicPr>
              <a:picLocks noChangeAspect="1"/>
            </p:cNvPicPr>
            <p:nvPr/>
          </p:nvPicPr>
          <p:blipFill rotWithShape="1">
            <a:blip r:embed="rId13"/>
            <a:srcRect t="12456" b="10915"/>
            <a:stretch/>
          </p:blipFill>
          <p:spPr bwMode="auto">
            <a:xfrm>
              <a:off x="4478429" y="4787900"/>
              <a:ext cx="1475024" cy="1130300"/>
            </a:xfrm>
            <a:prstGeom prst="rect">
              <a:avLst/>
            </a:prstGeom>
            <a:noFill/>
            <a:ln w="9525">
              <a:noFill/>
              <a:miter lim="800000"/>
              <a:headEnd/>
              <a:tailEnd/>
            </a:ln>
          </p:spPr>
        </p:pic>
        <p:sp>
          <p:nvSpPr>
            <p:cNvPr id="38" name="Text Box 10"/>
            <p:cNvSpPr txBox="1">
              <a:spLocks noChangeArrowheads="1"/>
            </p:cNvSpPr>
            <p:nvPr/>
          </p:nvSpPr>
          <p:spPr bwMode="auto">
            <a:xfrm>
              <a:off x="6074097" y="5112360"/>
              <a:ext cx="304233" cy="477054"/>
            </a:xfrm>
            <a:prstGeom prst="rect">
              <a:avLst/>
            </a:prstGeom>
            <a:noFill/>
            <a:ln w="9525">
              <a:noFill/>
              <a:miter lim="800000"/>
              <a:headEnd/>
              <a:tailEnd/>
            </a:ln>
          </p:spPr>
          <p:txBody>
            <a:bodyPr>
              <a:spAutoFit/>
            </a:bodyPr>
            <a:lstStyle/>
            <a:p>
              <a:pPr>
                <a:spcBef>
                  <a:spcPct val="50000"/>
                </a:spcBef>
              </a:pPr>
              <a:r>
                <a:rPr lang="en-US" sz="2500" b="1" dirty="0">
                  <a:solidFill>
                    <a:schemeClr val="tx2"/>
                  </a:solidFill>
                </a:rPr>
                <a:t>+</a:t>
              </a:r>
            </a:p>
          </p:txBody>
        </p:sp>
      </p:grpSp>
    </p:spTree>
    <p:extLst>
      <p:ext uri="{BB962C8B-B14F-4D97-AF65-F5344CB8AC3E}">
        <p14:creationId xmlns:p14="http://schemas.microsoft.com/office/powerpoint/2010/main" val="1754688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32416788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735"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66" name="Rectangle 1365"/>
          <p:cNvSpPr/>
          <p:nvPr/>
        </p:nvSpPr>
        <p:spPr bwMode="gray">
          <a:xfrm>
            <a:off x="8674024" y="4610756"/>
            <a:ext cx="292608" cy="292608"/>
          </a:xfrm>
          <a:prstGeom prst="rect">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lang="en-US" sz="500" dirty="0" smtClean="0"/>
          </a:p>
        </p:txBody>
      </p:sp>
      <p:sp>
        <p:nvSpPr>
          <p:cNvPr id="1350" name="Rectangle 1349"/>
          <p:cNvSpPr/>
          <p:nvPr/>
        </p:nvSpPr>
        <p:spPr bwMode="gray">
          <a:xfrm>
            <a:off x="6319679" y="5505760"/>
            <a:ext cx="292608" cy="292608"/>
          </a:xfrm>
          <a:prstGeom prst="rect">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lang="en-US" sz="500" dirty="0" smtClean="0"/>
          </a:p>
        </p:txBody>
      </p:sp>
      <p:sp>
        <p:nvSpPr>
          <p:cNvPr id="1358" name="Rectangle 1357"/>
          <p:cNvSpPr/>
          <p:nvPr/>
        </p:nvSpPr>
        <p:spPr bwMode="gray">
          <a:xfrm>
            <a:off x="7615406" y="5505760"/>
            <a:ext cx="292608" cy="292608"/>
          </a:xfrm>
          <a:prstGeom prst="rect">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lang="en-US" sz="500" dirty="0" smtClean="0"/>
          </a:p>
        </p:txBody>
      </p:sp>
      <p:sp>
        <p:nvSpPr>
          <p:cNvPr id="1342" name="Rectangle 1341"/>
          <p:cNvSpPr/>
          <p:nvPr/>
        </p:nvSpPr>
        <p:spPr bwMode="gray">
          <a:xfrm>
            <a:off x="5023951" y="5505760"/>
            <a:ext cx="292608" cy="292608"/>
          </a:xfrm>
          <a:prstGeom prst="rect">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lang="en-US" sz="500" dirty="0" smtClean="0"/>
          </a:p>
        </p:txBody>
      </p:sp>
      <p:grpSp>
        <p:nvGrpSpPr>
          <p:cNvPr id="383" name="Group 382"/>
          <p:cNvGrpSpPr/>
          <p:nvPr/>
        </p:nvGrpSpPr>
        <p:grpSpPr>
          <a:xfrm>
            <a:off x="4460071" y="5505760"/>
            <a:ext cx="292608" cy="292608"/>
            <a:chOff x="4460920" y="5499628"/>
            <a:chExt cx="292608" cy="292608"/>
          </a:xfrm>
        </p:grpSpPr>
        <p:pic>
          <p:nvPicPr>
            <p:cNvPr id="384" name="Picture 2"/>
            <p:cNvPicPr>
              <a:picLocks noChangeAspect="1" noChangeArrowheads="1"/>
            </p:cNvPicPr>
            <p:nvPr/>
          </p:nvPicPr>
          <p:blipFill rotWithShape="1">
            <a:blip r:embed="rId7"/>
            <a:srcRect l="69792" t="89842" r="27976" b="3615"/>
            <a:stretch/>
          </p:blipFill>
          <p:spPr bwMode="auto">
            <a:xfrm>
              <a:off x="4489765" y="5527978"/>
              <a:ext cx="234918" cy="235908"/>
            </a:xfrm>
            <a:prstGeom prst="rect">
              <a:avLst/>
            </a:prstGeom>
            <a:noFill/>
            <a:ln w="9525">
              <a:noFill/>
              <a:miter lim="800000"/>
              <a:headEnd/>
              <a:tailEnd/>
            </a:ln>
          </p:spPr>
        </p:pic>
        <p:sp>
          <p:nvSpPr>
            <p:cNvPr id="385" name="Rectangle 384"/>
            <p:cNvSpPr/>
            <p:nvPr/>
          </p:nvSpPr>
          <p:spPr bwMode="gray">
            <a:xfrm>
              <a:off x="4460920" y="5499628"/>
              <a:ext cx="292608" cy="292608"/>
            </a:xfrm>
            <a:prstGeom prst="rect">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lang="en-US" sz="500" dirty="0" smtClean="0"/>
            </a:p>
          </p:txBody>
        </p:sp>
      </p:grpSp>
      <p:sp>
        <p:nvSpPr>
          <p:cNvPr id="421" name="Rectangle 420"/>
          <p:cNvSpPr/>
          <p:nvPr/>
        </p:nvSpPr>
        <p:spPr bwMode="gray">
          <a:xfrm>
            <a:off x="4094147" y="5505760"/>
            <a:ext cx="292608" cy="292608"/>
          </a:xfrm>
          <a:prstGeom prst="rect">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lang="en-US" sz="500" dirty="0" smtClean="0"/>
          </a:p>
        </p:txBody>
      </p:sp>
      <p:pic>
        <p:nvPicPr>
          <p:cNvPr id="1317" name="Picture 2"/>
          <p:cNvPicPr>
            <a:picLocks noChangeAspect="1" noChangeArrowheads="1"/>
          </p:cNvPicPr>
          <p:nvPr/>
        </p:nvPicPr>
        <p:blipFill rotWithShape="1">
          <a:blip r:embed="rId7"/>
          <a:srcRect l="32564" t="90582" r="65139" b="3523"/>
          <a:stretch/>
        </p:blipFill>
        <p:spPr bwMode="auto">
          <a:xfrm>
            <a:off x="4120178" y="5537656"/>
            <a:ext cx="244910" cy="215352"/>
          </a:xfrm>
          <a:prstGeom prst="rect">
            <a:avLst/>
          </a:prstGeom>
          <a:noFill/>
          <a:ln w="9525">
            <a:noFill/>
            <a:miter lim="800000"/>
            <a:headEnd/>
            <a:tailEnd/>
          </a:ln>
        </p:spPr>
      </p:pic>
      <p:sp>
        <p:nvSpPr>
          <p:cNvPr id="1333" name="Rectangle 1332"/>
          <p:cNvSpPr/>
          <p:nvPr/>
        </p:nvSpPr>
        <p:spPr bwMode="gray">
          <a:xfrm>
            <a:off x="3723048" y="5505760"/>
            <a:ext cx="292608" cy="292608"/>
          </a:xfrm>
          <a:prstGeom prst="rect">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lang="en-US" sz="500" dirty="0" smtClean="0"/>
          </a:p>
        </p:txBody>
      </p:sp>
      <p:grpSp>
        <p:nvGrpSpPr>
          <p:cNvPr id="1340" name="Group 1339"/>
          <p:cNvGrpSpPr/>
          <p:nvPr/>
        </p:nvGrpSpPr>
        <p:grpSpPr>
          <a:xfrm>
            <a:off x="2412046" y="5505760"/>
            <a:ext cx="1019759" cy="292608"/>
            <a:chOff x="2412046" y="5505760"/>
            <a:chExt cx="1019759" cy="292608"/>
          </a:xfrm>
        </p:grpSpPr>
        <p:grpSp>
          <p:nvGrpSpPr>
            <p:cNvPr id="416" name="Group 415"/>
            <p:cNvGrpSpPr/>
            <p:nvPr/>
          </p:nvGrpSpPr>
          <p:grpSpPr>
            <a:xfrm>
              <a:off x="3139197" y="5505760"/>
              <a:ext cx="292608" cy="292608"/>
              <a:chOff x="3174029" y="5499628"/>
              <a:chExt cx="292608" cy="292608"/>
            </a:xfrm>
          </p:grpSpPr>
          <p:pic>
            <p:nvPicPr>
              <p:cNvPr id="417" name="Picture 2"/>
              <p:cNvPicPr>
                <a:picLocks noChangeAspect="1" noChangeArrowheads="1"/>
              </p:cNvPicPr>
              <p:nvPr/>
            </p:nvPicPr>
            <p:blipFill rotWithShape="1">
              <a:blip r:embed="rId7"/>
              <a:srcRect l="24405" t="90027" r="73239" b="3595"/>
              <a:stretch/>
            </p:blipFill>
            <p:spPr bwMode="auto">
              <a:xfrm>
                <a:off x="3206870" y="5540698"/>
                <a:ext cx="226926" cy="210469"/>
              </a:xfrm>
              <a:prstGeom prst="rect">
                <a:avLst/>
              </a:prstGeom>
              <a:noFill/>
              <a:ln w="9525">
                <a:noFill/>
                <a:miter lim="800000"/>
                <a:headEnd/>
                <a:tailEnd/>
              </a:ln>
            </p:spPr>
          </p:pic>
          <p:sp>
            <p:nvSpPr>
              <p:cNvPr id="418" name="Rectangle 417"/>
              <p:cNvSpPr/>
              <p:nvPr/>
            </p:nvSpPr>
            <p:spPr bwMode="gray">
              <a:xfrm>
                <a:off x="3174029" y="5499628"/>
                <a:ext cx="292608" cy="292608"/>
              </a:xfrm>
              <a:prstGeom prst="rect">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lang="en-US" sz="500" dirty="0" smtClean="0"/>
              </a:p>
            </p:txBody>
          </p:sp>
        </p:grpSp>
        <p:grpSp>
          <p:nvGrpSpPr>
            <p:cNvPr id="491" name="Group 490"/>
            <p:cNvGrpSpPr/>
            <p:nvPr/>
          </p:nvGrpSpPr>
          <p:grpSpPr>
            <a:xfrm>
              <a:off x="2775621" y="5505760"/>
              <a:ext cx="292608" cy="292608"/>
              <a:chOff x="2829992" y="5499628"/>
              <a:chExt cx="292608" cy="292608"/>
            </a:xfrm>
          </p:grpSpPr>
          <p:pic>
            <p:nvPicPr>
              <p:cNvPr id="492" name="Picture 2"/>
              <p:cNvPicPr>
                <a:picLocks noChangeAspect="1" noChangeArrowheads="1"/>
              </p:cNvPicPr>
              <p:nvPr/>
            </p:nvPicPr>
            <p:blipFill rotWithShape="1">
              <a:blip r:embed="rId7"/>
              <a:srcRect l="21406" t="89787" r="76506" b="3811"/>
              <a:stretch/>
            </p:blipFill>
            <p:spPr bwMode="auto">
              <a:xfrm>
                <a:off x="2857562" y="5521164"/>
                <a:ext cx="237468" cy="249536"/>
              </a:xfrm>
              <a:prstGeom prst="rect">
                <a:avLst/>
              </a:prstGeom>
              <a:noFill/>
              <a:ln w="9525">
                <a:noFill/>
                <a:miter lim="800000"/>
                <a:headEnd/>
                <a:tailEnd/>
              </a:ln>
            </p:spPr>
          </p:pic>
          <p:sp>
            <p:nvSpPr>
              <p:cNvPr id="493" name="Rectangle 492"/>
              <p:cNvSpPr/>
              <p:nvPr/>
            </p:nvSpPr>
            <p:spPr bwMode="gray">
              <a:xfrm>
                <a:off x="2829992" y="5499628"/>
                <a:ext cx="292608" cy="292608"/>
              </a:xfrm>
              <a:prstGeom prst="rect">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lang="en-US" sz="500" dirty="0" smtClean="0"/>
              </a:p>
            </p:txBody>
          </p:sp>
        </p:grpSp>
        <p:sp>
          <p:nvSpPr>
            <p:cNvPr id="378" name="Rectangle 377"/>
            <p:cNvSpPr/>
            <p:nvPr/>
          </p:nvSpPr>
          <p:spPr bwMode="gray">
            <a:xfrm>
              <a:off x="2412046" y="5505760"/>
              <a:ext cx="292608" cy="292608"/>
            </a:xfrm>
            <a:prstGeom prst="rect">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lang="en-US" sz="500" dirty="0" smtClean="0"/>
            </a:p>
          </p:txBody>
        </p:sp>
      </p:grpSp>
      <p:sp>
        <p:nvSpPr>
          <p:cNvPr id="2" name="Title 1"/>
          <p:cNvSpPr>
            <a:spLocks noGrp="1"/>
          </p:cNvSpPr>
          <p:nvPr>
            <p:ph type="title"/>
          </p:nvPr>
        </p:nvSpPr>
        <p:spPr/>
        <p:txBody>
          <a:bodyPr/>
          <a:lstStyle/>
          <a:p>
            <a:r>
              <a:rPr lang="en-US" dirty="0"/>
              <a:t>Hotel</a:t>
            </a:r>
          </a:p>
        </p:txBody>
      </p:sp>
      <p:sp>
        <p:nvSpPr>
          <p:cNvPr id="3" name="Date Placeholder 2"/>
          <p:cNvSpPr>
            <a:spLocks noGrp="1"/>
          </p:cNvSpPr>
          <p:nvPr>
            <p:ph type="dt" sz="half" idx="14"/>
          </p:nvPr>
        </p:nvSpPr>
        <p:spPr/>
        <p:txBody>
          <a:bodyPr/>
          <a:lstStyle/>
          <a:p>
            <a:fld id="{A1F808C0-290B-4263-8A52-B569B4875133}" type="datetime4">
              <a:rPr lang="en-US" smtClean="0"/>
              <a:t>May 7, 2018</a:t>
            </a:fld>
            <a:endParaRPr lang="en-US" dirty="0"/>
          </a:p>
        </p:txBody>
      </p:sp>
      <p:sp>
        <p:nvSpPr>
          <p:cNvPr id="4" name="Footer Placeholder 3"/>
          <p:cNvSpPr>
            <a:spLocks noGrp="1"/>
          </p:cNvSpPr>
          <p:nvPr>
            <p:ph type="ftr" sz="quarter" idx="15"/>
          </p:nvPr>
        </p:nvSpPr>
        <p:spPr/>
        <p:txBody>
          <a:bodyPr/>
          <a:lstStyle/>
          <a:p>
            <a:pPr lvl="8"/>
            <a:endParaRPr lang="en-US" dirty="0"/>
          </a:p>
        </p:txBody>
      </p:sp>
      <p:sp>
        <p:nvSpPr>
          <p:cNvPr id="5" name="Slide Number Placeholder 4"/>
          <p:cNvSpPr>
            <a:spLocks noGrp="1"/>
          </p:cNvSpPr>
          <p:nvPr>
            <p:ph type="sldNum" sz="quarter" idx="16"/>
          </p:nvPr>
        </p:nvSpPr>
        <p:spPr/>
        <p:txBody>
          <a:bodyPr/>
          <a:lstStyle/>
          <a:p>
            <a:r>
              <a:rPr lang="en-US" dirty="0" smtClean="0"/>
              <a:t>Slide </a:t>
            </a:r>
            <a:fld id="{619F89D8-7AE3-494A-97F3-03D680869632}" type="slidenum">
              <a:rPr lang="en-US" smtClean="0"/>
              <a:pPr/>
              <a:t>12</a:t>
            </a:fld>
            <a:endParaRPr lang="en-US" dirty="0"/>
          </a:p>
        </p:txBody>
      </p:sp>
      <p:sp>
        <p:nvSpPr>
          <p:cNvPr id="6" name="Subtitle 5"/>
          <p:cNvSpPr>
            <a:spLocks noGrp="1"/>
          </p:cNvSpPr>
          <p:nvPr>
            <p:ph type="subTitle" idx="13"/>
          </p:nvPr>
        </p:nvSpPr>
        <p:spPr/>
        <p:txBody>
          <a:bodyPr/>
          <a:lstStyle/>
          <a:p>
            <a:endParaRPr lang="en-US" dirty="0"/>
          </a:p>
        </p:txBody>
      </p:sp>
      <p:sp>
        <p:nvSpPr>
          <p:cNvPr id="9" name="Text Box 12"/>
          <p:cNvSpPr txBox="1">
            <a:spLocks noChangeArrowheads="1"/>
          </p:cNvSpPr>
          <p:nvPr/>
        </p:nvSpPr>
        <p:spPr bwMode="auto">
          <a:xfrm>
            <a:off x="5396476" y="1931197"/>
            <a:ext cx="1391782" cy="1393590"/>
          </a:xfrm>
          <a:prstGeom prst="ellipse">
            <a:avLst/>
          </a:prstGeom>
          <a:solidFill>
            <a:schemeClr val="accent4"/>
          </a:solidFill>
          <a:ln w="15875">
            <a:solidFill>
              <a:schemeClr val="accent4"/>
            </a:solidFill>
            <a:headEnd/>
            <a:tailEnd/>
          </a:ln>
        </p:spPr>
        <p:style>
          <a:lnRef idx="2">
            <a:schemeClr val="accent2"/>
          </a:lnRef>
          <a:fillRef idx="1">
            <a:schemeClr val="lt1"/>
          </a:fillRef>
          <a:effectRef idx="0">
            <a:schemeClr val="accent2"/>
          </a:effectRef>
          <a:fontRef idx="minor">
            <a:schemeClr val="dk1"/>
          </a:fontRef>
        </p:style>
        <p:txBody>
          <a:bodyPr wrap="square" lIns="0" tIns="0" rIns="0" bIns="0" anchor="ctr">
            <a:noAutofit/>
          </a:bodyPr>
          <a:lstStyle/>
          <a:p>
            <a:pPr algn="ctr">
              <a:defRPr/>
            </a:pPr>
            <a:r>
              <a:rPr lang="en-US" sz="1400" b="1" dirty="0">
                <a:solidFill>
                  <a:srgbClr val="000000"/>
                </a:solidFill>
                <a:cs typeface="Arial" charset="0"/>
              </a:rPr>
              <a:t>-14% Power absorption</a:t>
            </a:r>
          </a:p>
        </p:txBody>
      </p:sp>
      <p:cxnSp>
        <p:nvCxnSpPr>
          <p:cNvPr id="10" name="Straight Connector 9"/>
          <p:cNvCxnSpPr/>
          <p:nvPr/>
        </p:nvCxnSpPr>
        <p:spPr bwMode="gray">
          <a:xfrm>
            <a:off x="674914" y="4140926"/>
            <a:ext cx="76078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gray">
          <a:xfrm>
            <a:off x="8282722" y="3324787"/>
            <a:ext cx="0" cy="818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gray">
          <a:xfrm>
            <a:off x="8277111" y="3329548"/>
            <a:ext cx="330925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3106813" y="1949996"/>
            <a:ext cx="621566" cy="1864767"/>
            <a:chOff x="3106813" y="1949996"/>
            <a:chExt cx="621566" cy="1864767"/>
          </a:xfrm>
        </p:grpSpPr>
        <p:grpSp>
          <p:nvGrpSpPr>
            <p:cNvPr id="18" name="Group 17"/>
            <p:cNvGrpSpPr/>
            <p:nvPr/>
          </p:nvGrpSpPr>
          <p:grpSpPr>
            <a:xfrm>
              <a:off x="3106813" y="1949996"/>
              <a:ext cx="514480" cy="1864767"/>
              <a:chOff x="3106813" y="1949996"/>
              <a:chExt cx="514480" cy="1864767"/>
            </a:xfrm>
          </p:grpSpPr>
          <p:cxnSp>
            <p:nvCxnSpPr>
              <p:cNvPr id="20" name="Straight Connector 19"/>
              <p:cNvCxnSpPr/>
              <p:nvPr/>
            </p:nvCxnSpPr>
            <p:spPr bwMode="gray">
              <a:xfrm>
                <a:off x="3559249" y="1949996"/>
                <a:ext cx="0" cy="142875"/>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3541152" y="2092871"/>
                <a:ext cx="39528" cy="157162"/>
                <a:chOff x="4388168" y="2124075"/>
                <a:chExt cx="39528" cy="157162"/>
              </a:xfrm>
            </p:grpSpPr>
            <p:cxnSp>
              <p:nvCxnSpPr>
                <p:cNvPr id="45" name="Straight Connector 44"/>
                <p:cNvCxnSpPr/>
                <p:nvPr/>
              </p:nvCxnSpPr>
              <p:spPr bwMode="gray">
                <a:xfrm>
                  <a:off x="4406265" y="2124075"/>
                  <a:ext cx="0" cy="15478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gray">
                <a:xfrm flipH="1">
                  <a:off x="4388168" y="2281237"/>
                  <a:ext cx="3952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p:cNvCxnSpPr/>
              <p:nvPr/>
            </p:nvCxnSpPr>
            <p:spPr bwMode="gray">
              <a:xfrm>
                <a:off x="3496384" y="2240509"/>
                <a:ext cx="61913" cy="1071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gray">
              <a:xfrm flipH="1">
                <a:off x="3468763" y="2397672"/>
                <a:ext cx="9191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gray">
              <a:xfrm rot="5400000">
                <a:off x="3446618" y="2398386"/>
                <a:ext cx="3952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gray">
              <a:xfrm flipV="1">
                <a:off x="3348747" y="2335760"/>
                <a:ext cx="128587" cy="6191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gray">
              <a:xfrm>
                <a:off x="3143959" y="2397671"/>
                <a:ext cx="20716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gray">
              <a:xfrm rot="5400000">
                <a:off x="3087049" y="2398386"/>
                <a:ext cx="3952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gray">
              <a:xfrm>
                <a:off x="3123483" y="2364334"/>
                <a:ext cx="0" cy="6667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gray">
              <a:xfrm>
                <a:off x="3139197" y="2352429"/>
                <a:ext cx="0" cy="9048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3538771" y="2342902"/>
                <a:ext cx="33813" cy="228600"/>
                <a:chOff x="4385787" y="2374106"/>
                <a:chExt cx="33813" cy="228600"/>
              </a:xfrm>
            </p:grpSpPr>
            <p:cxnSp>
              <p:nvCxnSpPr>
                <p:cNvPr id="42" name="Straight Connector 41"/>
                <p:cNvCxnSpPr/>
                <p:nvPr/>
              </p:nvCxnSpPr>
              <p:spPr bwMode="gray">
                <a:xfrm>
                  <a:off x="4406265" y="2374106"/>
                  <a:ext cx="0" cy="19764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gray">
                <a:xfrm>
                  <a:off x="4385787" y="2571750"/>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gray">
                <a:xfrm flipH="1">
                  <a:off x="4388168" y="2571750"/>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3496384" y="2536977"/>
                <a:ext cx="62865" cy="267888"/>
                <a:chOff x="4343400" y="2568181"/>
                <a:chExt cx="62865" cy="267888"/>
              </a:xfrm>
            </p:grpSpPr>
            <p:cxnSp>
              <p:nvCxnSpPr>
                <p:cNvPr id="40" name="Straight Connector 39"/>
                <p:cNvCxnSpPr/>
                <p:nvPr/>
              </p:nvCxnSpPr>
              <p:spPr bwMode="gray">
                <a:xfrm>
                  <a:off x="4343400" y="2568181"/>
                  <a:ext cx="61913" cy="1071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gray">
                <a:xfrm>
                  <a:off x="4406265" y="2670574"/>
                  <a:ext cx="0" cy="16549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bwMode="gray">
              <a:xfrm flipH="1">
                <a:off x="3541152" y="2741762"/>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gray">
              <a:xfrm flipH="1">
                <a:off x="3541152" y="2761409"/>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Oval 33"/>
              <p:cNvSpPr/>
              <p:nvPr/>
            </p:nvSpPr>
            <p:spPr bwMode="gray">
              <a:xfrm>
                <a:off x="3501261" y="2803895"/>
                <a:ext cx="120032" cy="120032"/>
              </a:xfrm>
              <a:prstGeom prst="ellipse">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smtClean="0"/>
              </a:p>
            </p:txBody>
          </p:sp>
          <p:cxnSp>
            <p:nvCxnSpPr>
              <p:cNvPr id="35" name="Straight Connector 34"/>
              <p:cNvCxnSpPr/>
              <p:nvPr/>
            </p:nvCxnSpPr>
            <p:spPr bwMode="gray">
              <a:xfrm flipH="1">
                <a:off x="3541152" y="3024333"/>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gray">
              <a:xfrm flipH="1">
                <a:off x="3541152" y="3043980"/>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bwMode="gray">
              <a:xfrm>
                <a:off x="3501261" y="2895226"/>
                <a:ext cx="120032" cy="120032"/>
              </a:xfrm>
              <a:prstGeom prst="ellipse">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smtClean="0"/>
              </a:p>
            </p:txBody>
          </p:sp>
          <p:cxnSp>
            <p:nvCxnSpPr>
              <p:cNvPr id="38" name="Straight Connector 37"/>
              <p:cNvCxnSpPr/>
              <p:nvPr/>
            </p:nvCxnSpPr>
            <p:spPr bwMode="gray">
              <a:xfrm>
                <a:off x="3559249" y="3015258"/>
                <a:ext cx="0" cy="13726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gray">
              <a:xfrm>
                <a:off x="3559249" y="3577985"/>
                <a:ext cx="0" cy="236778"/>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pic>
          <p:nvPicPr>
            <p:cNvPr id="19" name="Picture 2"/>
            <p:cNvPicPr>
              <a:picLocks noChangeAspect="1" noChangeArrowheads="1"/>
            </p:cNvPicPr>
            <p:nvPr/>
          </p:nvPicPr>
          <p:blipFill rotWithShape="1">
            <a:blip r:embed="rId7"/>
            <a:srcRect l="25576" t="25843" r="69684" b="56985"/>
            <a:stretch/>
          </p:blipFill>
          <p:spPr bwMode="auto">
            <a:xfrm>
              <a:off x="3374971" y="3146470"/>
              <a:ext cx="353408" cy="438678"/>
            </a:xfrm>
            <a:prstGeom prst="rect">
              <a:avLst/>
            </a:prstGeom>
            <a:noFill/>
            <a:ln w="6350">
              <a:noFill/>
              <a:miter lim="800000"/>
              <a:headEnd/>
              <a:tailEnd/>
            </a:ln>
          </p:spPr>
        </p:pic>
      </p:grpSp>
      <p:grpSp>
        <p:nvGrpSpPr>
          <p:cNvPr id="15" name="Group 14"/>
          <p:cNvGrpSpPr/>
          <p:nvPr/>
        </p:nvGrpSpPr>
        <p:grpSpPr>
          <a:xfrm>
            <a:off x="3497635" y="3832985"/>
            <a:ext cx="62865" cy="305188"/>
            <a:chOff x="3502397" y="3881796"/>
            <a:chExt cx="62865" cy="305188"/>
          </a:xfrm>
        </p:grpSpPr>
        <p:cxnSp>
          <p:nvCxnSpPr>
            <p:cNvPr id="16" name="Straight Connector 15"/>
            <p:cNvCxnSpPr/>
            <p:nvPr/>
          </p:nvCxnSpPr>
          <p:spPr bwMode="gray">
            <a:xfrm>
              <a:off x="3502397" y="3881796"/>
              <a:ext cx="61913" cy="1071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gray">
            <a:xfrm>
              <a:off x="3565262" y="3986570"/>
              <a:ext cx="0" cy="200414"/>
            </a:xfrm>
            <a:prstGeom prst="line">
              <a:avLst/>
            </a:prstGeom>
            <a:ln w="635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806648" y="4138173"/>
            <a:ext cx="33813" cy="204759"/>
            <a:chOff x="806648" y="4138173"/>
            <a:chExt cx="33813" cy="204759"/>
          </a:xfrm>
        </p:grpSpPr>
        <p:cxnSp>
          <p:nvCxnSpPr>
            <p:cNvPr id="48" name="Straight Connector 47"/>
            <p:cNvCxnSpPr/>
            <p:nvPr/>
          </p:nvCxnSpPr>
          <p:spPr bwMode="gray">
            <a:xfrm>
              <a:off x="823554" y="4138173"/>
              <a:ext cx="0" cy="1828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806648" y="4311976"/>
              <a:ext cx="33813" cy="30956"/>
              <a:chOff x="803077" y="4231465"/>
              <a:chExt cx="33813" cy="30956"/>
            </a:xfrm>
          </p:grpSpPr>
          <p:cxnSp>
            <p:nvCxnSpPr>
              <p:cNvPr id="50" name="Straight Connector 49"/>
              <p:cNvCxnSpPr/>
              <p:nvPr/>
            </p:nvCxnSpPr>
            <p:spPr bwMode="gray">
              <a:xfrm>
                <a:off x="803077"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gray">
              <a:xfrm flipH="1">
                <a:off x="805458"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2" name="Group 51"/>
          <p:cNvGrpSpPr/>
          <p:nvPr/>
        </p:nvGrpSpPr>
        <p:grpSpPr>
          <a:xfrm>
            <a:off x="1225046" y="4138173"/>
            <a:ext cx="33813" cy="204759"/>
            <a:chOff x="806648" y="4138173"/>
            <a:chExt cx="33813" cy="204759"/>
          </a:xfrm>
        </p:grpSpPr>
        <p:cxnSp>
          <p:nvCxnSpPr>
            <p:cNvPr id="53" name="Straight Connector 52"/>
            <p:cNvCxnSpPr/>
            <p:nvPr/>
          </p:nvCxnSpPr>
          <p:spPr bwMode="gray">
            <a:xfrm>
              <a:off x="823554" y="4138173"/>
              <a:ext cx="0" cy="1828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806648" y="4311976"/>
              <a:ext cx="33813" cy="30956"/>
              <a:chOff x="803077" y="4231465"/>
              <a:chExt cx="33813" cy="30956"/>
            </a:xfrm>
          </p:grpSpPr>
          <p:cxnSp>
            <p:nvCxnSpPr>
              <p:cNvPr id="55" name="Straight Connector 54"/>
              <p:cNvCxnSpPr/>
              <p:nvPr/>
            </p:nvCxnSpPr>
            <p:spPr bwMode="gray">
              <a:xfrm>
                <a:off x="803077"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gray">
              <a:xfrm flipH="1">
                <a:off x="805458"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7" name="Group 56"/>
          <p:cNvGrpSpPr/>
          <p:nvPr/>
        </p:nvGrpSpPr>
        <p:grpSpPr>
          <a:xfrm>
            <a:off x="1643444" y="4138173"/>
            <a:ext cx="33813" cy="204759"/>
            <a:chOff x="806648" y="4138173"/>
            <a:chExt cx="33813" cy="204759"/>
          </a:xfrm>
        </p:grpSpPr>
        <p:cxnSp>
          <p:nvCxnSpPr>
            <p:cNvPr id="58" name="Straight Connector 57"/>
            <p:cNvCxnSpPr/>
            <p:nvPr/>
          </p:nvCxnSpPr>
          <p:spPr bwMode="gray">
            <a:xfrm>
              <a:off x="823554" y="4138173"/>
              <a:ext cx="0" cy="1828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806648" y="4311976"/>
              <a:ext cx="33813" cy="30956"/>
              <a:chOff x="803077" y="4231465"/>
              <a:chExt cx="33813" cy="30956"/>
            </a:xfrm>
          </p:grpSpPr>
          <p:cxnSp>
            <p:nvCxnSpPr>
              <p:cNvPr id="60" name="Straight Connector 59"/>
              <p:cNvCxnSpPr/>
              <p:nvPr/>
            </p:nvCxnSpPr>
            <p:spPr bwMode="gray">
              <a:xfrm>
                <a:off x="803077"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bwMode="gray">
              <a:xfrm flipH="1">
                <a:off x="805458"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62" name="Group 61"/>
          <p:cNvGrpSpPr/>
          <p:nvPr/>
        </p:nvGrpSpPr>
        <p:grpSpPr>
          <a:xfrm>
            <a:off x="2061842" y="4138173"/>
            <a:ext cx="33813" cy="204759"/>
            <a:chOff x="806648" y="4138173"/>
            <a:chExt cx="33813" cy="204759"/>
          </a:xfrm>
        </p:grpSpPr>
        <p:cxnSp>
          <p:nvCxnSpPr>
            <p:cNvPr id="63" name="Straight Connector 62"/>
            <p:cNvCxnSpPr/>
            <p:nvPr/>
          </p:nvCxnSpPr>
          <p:spPr bwMode="gray">
            <a:xfrm>
              <a:off x="823554" y="4138173"/>
              <a:ext cx="0" cy="1828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806648" y="4311976"/>
              <a:ext cx="33813" cy="30956"/>
              <a:chOff x="803077" y="4231465"/>
              <a:chExt cx="33813" cy="30956"/>
            </a:xfrm>
          </p:grpSpPr>
          <p:cxnSp>
            <p:nvCxnSpPr>
              <p:cNvPr id="65" name="Straight Connector 64"/>
              <p:cNvCxnSpPr/>
              <p:nvPr/>
            </p:nvCxnSpPr>
            <p:spPr bwMode="gray">
              <a:xfrm>
                <a:off x="803077"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bwMode="gray">
              <a:xfrm flipH="1">
                <a:off x="805458"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67" name="Group 66"/>
          <p:cNvGrpSpPr/>
          <p:nvPr/>
        </p:nvGrpSpPr>
        <p:grpSpPr>
          <a:xfrm>
            <a:off x="2480240" y="4138173"/>
            <a:ext cx="33813" cy="204759"/>
            <a:chOff x="806648" y="4138173"/>
            <a:chExt cx="33813" cy="204759"/>
          </a:xfrm>
        </p:grpSpPr>
        <p:cxnSp>
          <p:nvCxnSpPr>
            <p:cNvPr id="68" name="Straight Connector 67"/>
            <p:cNvCxnSpPr/>
            <p:nvPr/>
          </p:nvCxnSpPr>
          <p:spPr bwMode="gray">
            <a:xfrm>
              <a:off x="823554" y="4138173"/>
              <a:ext cx="0" cy="1828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9" name="Group 68"/>
            <p:cNvGrpSpPr/>
            <p:nvPr/>
          </p:nvGrpSpPr>
          <p:grpSpPr>
            <a:xfrm>
              <a:off x="806648" y="4311976"/>
              <a:ext cx="33813" cy="30956"/>
              <a:chOff x="803077" y="4231465"/>
              <a:chExt cx="33813" cy="30956"/>
            </a:xfrm>
          </p:grpSpPr>
          <p:cxnSp>
            <p:nvCxnSpPr>
              <p:cNvPr id="70" name="Straight Connector 69"/>
              <p:cNvCxnSpPr/>
              <p:nvPr/>
            </p:nvCxnSpPr>
            <p:spPr bwMode="gray">
              <a:xfrm>
                <a:off x="803077"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bwMode="gray">
              <a:xfrm flipH="1">
                <a:off x="805458"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72" name="Group 71"/>
          <p:cNvGrpSpPr/>
          <p:nvPr/>
        </p:nvGrpSpPr>
        <p:grpSpPr>
          <a:xfrm>
            <a:off x="2898637" y="4138173"/>
            <a:ext cx="33813" cy="204759"/>
            <a:chOff x="806648" y="4138173"/>
            <a:chExt cx="33813" cy="204759"/>
          </a:xfrm>
        </p:grpSpPr>
        <p:cxnSp>
          <p:nvCxnSpPr>
            <p:cNvPr id="73" name="Straight Connector 72"/>
            <p:cNvCxnSpPr/>
            <p:nvPr/>
          </p:nvCxnSpPr>
          <p:spPr bwMode="gray">
            <a:xfrm>
              <a:off x="823554" y="4138173"/>
              <a:ext cx="0" cy="1828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806648" y="4311976"/>
              <a:ext cx="33813" cy="30956"/>
              <a:chOff x="803077" y="4231465"/>
              <a:chExt cx="33813" cy="30956"/>
            </a:xfrm>
          </p:grpSpPr>
          <p:cxnSp>
            <p:nvCxnSpPr>
              <p:cNvPr id="75" name="Straight Connector 74"/>
              <p:cNvCxnSpPr/>
              <p:nvPr/>
            </p:nvCxnSpPr>
            <p:spPr bwMode="gray">
              <a:xfrm>
                <a:off x="803077"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bwMode="gray">
              <a:xfrm flipH="1">
                <a:off x="805458"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97" name="Group 96"/>
          <p:cNvGrpSpPr/>
          <p:nvPr/>
        </p:nvGrpSpPr>
        <p:grpSpPr>
          <a:xfrm>
            <a:off x="8802825" y="4191000"/>
            <a:ext cx="33813" cy="178123"/>
            <a:chOff x="806648" y="4164809"/>
            <a:chExt cx="33813" cy="178123"/>
          </a:xfrm>
        </p:grpSpPr>
        <p:cxnSp>
          <p:nvCxnSpPr>
            <p:cNvPr id="98" name="Straight Connector 97"/>
            <p:cNvCxnSpPr/>
            <p:nvPr/>
          </p:nvCxnSpPr>
          <p:spPr bwMode="gray">
            <a:xfrm>
              <a:off x="823554" y="4164809"/>
              <a:ext cx="0" cy="15624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9" name="Group 98"/>
            <p:cNvGrpSpPr/>
            <p:nvPr/>
          </p:nvGrpSpPr>
          <p:grpSpPr>
            <a:xfrm>
              <a:off x="806648" y="4311976"/>
              <a:ext cx="33813" cy="30956"/>
              <a:chOff x="803077" y="4231465"/>
              <a:chExt cx="33813" cy="30956"/>
            </a:xfrm>
          </p:grpSpPr>
          <p:cxnSp>
            <p:nvCxnSpPr>
              <p:cNvPr id="100" name="Straight Connector 99"/>
              <p:cNvCxnSpPr/>
              <p:nvPr/>
            </p:nvCxnSpPr>
            <p:spPr bwMode="gray">
              <a:xfrm>
                <a:off x="803077"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bwMode="gray">
              <a:xfrm flipH="1">
                <a:off x="805458"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02" name="Group 101"/>
          <p:cNvGrpSpPr/>
          <p:nvPr/>
        </p:nvGrpSpPr>
        <p:grpSpPr>
          <a:xfrm>
            <a:off x="9154457" y="4191000"/>
            <a:ext cx="33813" cy="178123"/>
            <a:chOff x="806648" y="4164809"/>
            <a:chExt cx="33813" cy="178123"/>
          </a:xfrm>
        </p:grpSpPr>
        <p:cxnSp>
          <p:nvCxnSpPr>
            <p:cNvPr id="103" name="Straight Connector 102"/>
            <p:cNvCxnSpPr/>
            <p:nvPr/>
          </p:nvCxnSpPr>
          <p:spPr bwMode="gray">
            <a:xfrm>
              <a:off x="823554" y="4164809"/>
              <a:ext cx="0" cy="15624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4" name="Group 103"/>
            <p:cNvGrpSpPr/>
            <p:nvPr/>
          </p:nvGrpSpPr>
          <p:grpSpPr>
            <a:xfrm>
              <a:off x="806648" y="4311976"/>
              <a:ext cx="33813" cy="30956"/>
              <a:chOff x="803077" y="4231465"/>
              <a:chExt cx="33813" cy="30956"/>
            </a:xfrm>
          </p:grpSpPr>
          <p:cxnSp>
            <p:nvCxnSpPr>
              <p:cNvPr id="105" name="Straight Connector 104"/>
              <p:cNvCxnSpPr/>
              <p:nvPr/>
            </p:nvCxnSpPr>
            <p:spPr bwMode="gray">
              <a:xfrm>
                <a:off x="803077"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bwMode="gray">
              <a:xfrm flipH="1">
                <a:off x="805458"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07" name="Group 106"/>
          <p:cNvGrpSpPr/>
          <p:nvPr/>
        </p:nvGrpSpPr>
        <p:grpSpPr>
          <a:xfrm>
            <a:off x="9507913" y="4191000"/>
            <a:ext cx="33813" cy="178123"/>
            <a:chOff x="806648" y="4164809"/>
            <a:chExt cx="33813" cy="178123"/>
          </a:xfrm>
        </p:grpSpPr>
        <p:cxnSp>
          <p:nvCxnSpPr>
            <p:cNvPr id="108" name="Straight Connector 107"/>
            <p:cNvCxnSpPr/>
            <p:nvPr/>
          </p:nvCxnSpPr>
          <p:spPr bwMode="gray">
            <a:xfrm>
              <a:off x="823554" y="4164809"/>
              <a:ext cx="0" cy="15624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9" name="Group 108"/>
            <p:cNvGrpSpPr/>
            <p:nvPr/>
          </p:nvGrpSpPr>
          <p:grpSpPr>
            <a:xfrm>
              <a:off x="806648" y="4311976"/>
              <a:ext cx="33813" cy="30956"/>
              <a:chOff x="803077" y="4231465"/>
              <a:chExt cx="33813" cy="30956"/>
            </a:xfrm>
          </p:grpSpPr>
          <p:cxnSp>
            <p:nvCxnSpPr>
              <p:cNvPr id="110" name="Straight Connector 109"/>
              <p:cNvCxnSpPr/>
              <p:nvPr/>
            </p:nvCxnSpPr>
            <p:spPr bwMode="gray">
              <a:xfrm>
                <a:off x="803077"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bwMode="gray">
              <a:xfrm flipH="1">
                <a:off x="805458"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12" name="Group 111"/>
          <p:cNvGrpSpPr/>
          <p:nvPr/>
        </p:nvGrpSpPr>
        <p:grpSpPr>
          <a:xfrm>
            <a:off x="9857957" y="4191000"/>
            <a:ext cx="33813" cy="178123"/>
            <a:chOff x="806648" y="4164809"/>
            <a:chExt cx="33813" cy="178123"/>
          </a:xfrm>
        </p:grpSpPr>
        <p:cxnSp>
          <p:nvCxnSpPr>
            <p:cNvPr id="113" name="Straight Connector 112"/>
            <p:cNvCxnSpPr/>
            <p:nvPr/>
          </p:nvCxnSpPr>
          <p:spPr bwMode="gray">
            <a:xfrm>
              <a:off x="823554" y="4164809"/>
              <a:ext cx="0" cy="15624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4" name="Group 113"/>
            <p:cNvGrpSpPr/>
            <p:nvPr/>
          </p:nvGrpSpPr>
          <p:grpSpPr>
            <a:xfrm>
              <a:off x="806648" y="4311976"/>
              <a:ext cx="33813" cy="30956"/>
              <a:chOff x="803077" y="4231465"/>
              <a:chExt cx="33813" cy="30956"/>
            </a:xfrm>
          </p:grpSpPr>
          <p:cxnSp>
            <p:nvCxnSpPr>
              <p:cNvPr id="115" name="Straight Connector 114"/>
              <p:cNvCxnSpPr/>
              <p:nvPr/>
            </p:nvCxnSpPr>
            <p:spPr bwMode="gray">
              <a:xfrm>
                <a:off x="803077"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bwMode="gray">
              <a:xfrm flipH="1">
                <a:off x="805458"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17" name="Group 116"/>
          <p:cNvGrpSpPr/>
          <p:nvPr/>
        </p:nvGrpSpPr>
        <p:grpSpPr>
          <a:xfrm>
            <a:off x="10343732" y="4191000"/>
            <a:ext cx="33813" cy="178123"/>
            <a:chOff x="806648" y="4164809"/>
            <a:chExt cx="33813" cy="178123"/>
          </a:xfrm>
        </p:grpSpPr>
        <p:cxnSp>
          <p:nvCxnSpPr>
            <p:cNvPr id="118" name="Straight Connector 117"/>
            <p:cNvCxnSpPr/>
            <p:nvPr/>
          </p:nvCxnSpPr>
          <p:spPr bwMode="gray">
            <a:xfrm>
              <a:off x="823554" y="4164809"/>
              <a:ext cx="0" cy="15624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9" name="Group 118"/>
            <p:cNvGrpSpPr/>
            <p:nvPr/>
          </p:nvGrpSpPr>
          <p:grpSpPr>
            <a:xfrm>
              <a:off x="806648" y="4311976"/>
              <a:ext cx="33813" cy="30956"/>
              <a:chOff x="803077" y="4231465"/>
              <a:chExt cx="33813" cy="30956"/>
            </a:xfrm>
          </p:grpSpPr>
          <p:cxnSp>
            <p:nvCxnSpPr>
              <p:cNvPr id="120" name="Straight Connector 119"/>
              <p:cNvCxnSpPr/>
              <p:nvPr/>
            </p:nvCxnSpPr>
            <p:spPr bwMode="gray">
              <a:xfrm>
                <a:off x="803077"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bwMode="gray">
              <a:xfrm flipH="1">
                <a:off x="805458"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22" name="Group 121"/>
          <p:cNvGrpSpPr/>
          <p:nvPr/>
        </p:nvGrpSpPr>
        <p:grpSpPr>
          <a:xfrm>
            <a:off x="10698199" y="4191000"/>
            <a:ext cx="33813" cy="178123"/>
            <a:chOff x="806648" y="4164809"/>
            <a:chExt cx="33813" cy="178123"/>
          </a:xfrm>
        </p:grpSpPr>
        <p:cxnSp>
          <p:nvCxnSpPr>
            <p:cNvPr id="123" name="Straight Connector 122"/>
            <p:cNvCxnSpPr/>
            <p:nvPr/>
          </p:nvCxnSpPr>
          <p:spPr bwMode="gray">
            <a:xfrm>
              <a:off x="823554" y="4164809"/>
              <a:ext cx="0" cy="15624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806648" y="4311976"/>
              <a:ext cx="33813" cy="30956"/>
              <a:chOff x="803077" y="4231465"/>
              <a:chExt cx="33813" cy="30956"/>
            </a:xfrm>
          </p:grpSpPr>
          <p:cxnSp>
            <p:nvCxnSpPr>
              <p:cNvPr id="125" name="Straight Connector 124"/>
              <p:cNvCxnSpPr/>
              <p:nvPr/>
            </p:nvCxnSpPr>
            <p:spPr bwMode="gray">
              <a:xfrm>
                <a:off x="803077"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bwMode="gray">
              <a:xfrm flipH="1">
                <a:off x="805458"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306" name="Group 1305"/>
          <p:cNvGrpSpPr/>
          <p:nvPr/>
        </p:nvGrpSpPr>
        <p:grpSpPr>
          <a:xfrm>
            <a:off x="11291809" y="4191000"/>
            <a:ext cx="367188" cy="178123"/>
            <a:chOff x="11269307" y="4191000"/>
            <a:chExt cx="367188" cy="178123"/>
          </a:xfrm>
        </p:grpSpPr>
        <p:grpSp>
          <p:nvGrpSpPr>
            <p:cNvPr id="127" name="Group 126"/>
            <p:cNvGrpSpPr/>
            <p:nvPr/>
          </p:nvGrpSpPr>
          <p:grpSpPr>
            <a:xfrm>
              <a:off x="11269307" y="4191000"/>
              <a:ext cx="33813" cy="178123"/>
              <a:chOff x="806648" y="4164809"/>
              <a:chExt cx="33813" cy="178123"/>
            </a:xfrm>
          </p:grpSpPr>
          <p:cxnSp>
            <p:nvCxnSpPr>
              <p:cNvPr id="128" name="Straight Connector 127"/>
              <p:cNvCxnSpPr/>
              <p:nvPr/>
            </p:nvCxnSpPr>
            <p:spPr bwMode="gray">
              <a:xfrm>
                <a:off x="823554" y="4164809"/>
                <a:ext cx="0" cy="15624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9" name="Group 128"/>
              <p:cNvGrpSpPr/>
              <p:nvPr/>
            </p:nvGrpSpPr>
            <p:grpSpPr>
              <a:xfrm>
                <a:off x="806648" y="4311976"/>
                <a:ext cx="33813" cy="30956"/>
                <a:chOff x="803077" y="4231465"/>
                <a:chExt cx="33813" cy="30956"/>
              </a:xfrm>
            </p:grpSpPr>
            <p:cxnSp>
              <p:nvCxnSpPr>
                <p:cNvPr id="130" name="Straight Connector 129"/>
                <p:cNvCxnSpPr/>
                <p:nvPr/>
              </p:nvCxnSpPr>
              <p:spPr bwMode="gray">
                <a:xfrm>
                  <a:off x="803077"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bwMode="gray">
                <a:xfrm flipH="1">
                  <a:off x="805458"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32" name="Group 131"/>
            <p:cNvGrpSpPr/>
            <p:nvPr/>
          </p:nvGrpSpPr>
          <p:grpSpPr>
            <a:xfrm>
              <a:off x="11602682" y="4191000"/>
              <a:ext cx="33813" cy="178123"/>
              <a:chOff x="806648" y="4164809"/>
              <a:chExt cx="33813" cy="178123"/>
            </a:xfrm>
          </p:grpSpPr>
          <p:cxnSp>
            <p:nvCxnSpPr>
              <p:cNvPr id="133" name="Straight Connector 132"/>
              <p:cNvCxnSpPr/>
              <p:nvPr/>
            </p:nvCxnSpPr>
            <p:spPr bwMode="gray">
              <a:xfrm>
                <a:off x="823554" y="4164809"/>
                <a:ext cx="0" cy="15624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4" name="Group 133"/>
              <p:cNvGrpSpPr/>
              <p:nvPr/>
            </p:nvGrpSpPr>
            <p:grpSpPr>
              <a:xfrm>
                <a:off x="806648" y="4311976"/>
                <a:ext cx="33813" cy="30956"/>
                <a:chOff x="803077" y="4231465"/>
                <a:chExt cx="33813" cy="30956"/>
              </a:xfrm>
            </p:grpSpPr>
            <p:cxnSp>
              <p:nvCxnSpPr>
                <p:cNvPr id="135" name="Straight Connector 134"/>
                <p:cNvCxnSpPr/>
                <p:nvPr/>
              </p:nvCxnSpPr>
              <p:spPr bwMode="gray">
                <a:xfrm>
                  <a:off x="803077"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bwMode="gray">
                <a:xfrm flipH="1">
                  <a:off x="805458"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37" name="Group 136"/>
          <p:cNvGrpSpPr/>
          <p:nvPr/>
        </p:nvGrpSpPr>
        <p:grpSpPr>
          <a:xfrm>
            <a:off x="10056052" y="3486240"/>
            <a:ext cx="53312" cy="410723"/>
            <a:chOff x="10060814" y="3486240"/>
            <a:chExt cx="53312" cy="410723"/>
          </a:xfrm>
        </p:grpSpPr>
        <p:cxnSp>
          <p:nvCxnSpPr>
            <p:cNvPr id="138" name="Straight Connector 137"/>
            <p:cNvCxnSpPr/>
            <p:nvPr/>
          </p:nvCxnSpPr>
          <p:spPr bwMode="gray">
            <a:xfrm>
              <a:off x="10060814" y="3486240"/>
              <a:ext cx="53312" cy="67929"/>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bwMode="gray">
            <a:xfrm>
              <a:off x="10114126" y="3549407"/>
              <a:ext cx="0" cy="347556"/>
            </a:xfrm>
            <a:prstGeom prst="line">
              <a:avLst/>
            </a:prstGeom>
            <a:ln w="635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grpSp>
      <p:grpSp>
        <p:nvGrpSpPr>
          <p:cNvPr id="140" name="Group 139"/>
          <p:cNvGrpSpPr/>
          <p:nvPr/>
        </p:nvGrpSpPr>
        <p:grpSpPr>
          <a:xfrm>
            <a:off x="10056687" y="3896963"/>
            <a:ext cx="78819" cy="472160"/>
            <a:chOff x="10056687" y="3896963"/>
            <a:chExt cx="78819" cy="472160"/>
          </a:xfrm>
        </p:grpSpPr>
        <p:cxnSp>
          <p:nvCxnSpPr>
            <p:cNvPr id="141" name="Straight Connector 140"/>
            <p:cNvCxnSpPr/>
            <p:nvPr/>
          </p:nvCxnSpPr>
          <p:spPr bwMode="gray">
            <a:xfrm>
              <a:off x="10056687" y="3896963"/>
              <a:ext cx="61913" cy="8822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bwMode="gray">
            <a:xfrm>
              <a:off x="10118599" y="3985188"/>
              <a:ext cx="0" cy="3749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3" name="Group 142"/>
            <p:cNvGrpSpPr/>
            <p:nvPr/>
          </p:nvGrpSpPr>
          <p:grpSpPr>
            <a:xfrm>
              <a:off x="10101693" y="4338167"/>
              <a:ext cx="33813" cy="30956"/>
              <a:chOff x="803077" y="4231465"/>
              <a:chExt cx="33813" cy="30956"/>
            </a:xfrm>
          </p:grpSpPr>
          <p:cxnSp>
            <p:nvCxnSpPr>
              <p:cNvPr id="144" name="Straight Connector 143"/>
              <p:cNvCxnSpPr/>
              <p:nvPr/>
            </p:nvCxnSpPr>
            <p:spPr bwMode="gray">
              <a:xfrm>
                <a:off x="803077"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bwMode="gray">
              <a:xfrm flipH="1">
                <a:off x="805458"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47" name="Straight Connector 146"/>
          <p:cNvCxnSpPr/>
          <p:nvPr/>
        </p:nvCxnSpPr>
        <p:spPr bwMode="gray">
          <a:xfrm>
            <a:off x="11415872" y="3896963"/>
            <a:ext cx="61913" cy="8822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bwMode="gray">
          <a:xfrm>
            <a:off x="11475403" y="3982807"/>
            <a:ext cx="0" cy="20817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4" name="Group 153"/>
          <p:cNvGrpSpPr/>
          <p:nvPr/>
        </p:nvGrpSpPr>
        <p:grpSpPr>
          <a:xfrm>
            <a:off x="10099312" y="3334311"/>
            <a:ext cx="33813" cy="178123"/>
            <a:chOff x="806648" y="4164809"/>
            <a:chExt cx="33813" cy="178123"/>
          </a:xfrm>
        </p:grpSpPr>
        <p:cxnSp>
          <p:nvCxnSpPr>
            <p:cNvPr id="155" name="Straight Connector 154"/>
            <p:cNvCxnSpPr/>
            <p:nvPr/>
          </p:nvCxnSpPr>
          <p:spPr bwMode="gray">
            <a:xfrm>
              <a:off x="823554" y="4164809"/>
              <a:ext cx="0" cy="15624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6" name="Group 155"/>
            <p:cNvGrpSpPr/>
            <p:nvPr/>
          </p:nvGrpSpPr>
          <p:grpSpPr>
            <a:xfrm>
              <a:off x="806648" y="4311976"/>
              <a:ext cx="33813" cy="30956"/>
              <a:chOff x="803077" y="4231465"/>
              <a:chExt cx="33813" cy="30956"/>
            </a:xfrm>
          </p:grpSpPr>
          <p:cxnSp>
            <p:nvCxnSpPr>
              <p:cNvPr id="157" name="Straight Connector 156"/>
              <p:cNvCxnSpPr/>
              <p:nvPr/>
            </p:nvCxnSpPr>
            <p:spPr bwMode="gray">
              <a:xfrm>
                <a:off x="803077"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bwMode="gray">
              <a:xfrm flipH="1">
                <a:off x="805458"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305" name="Group 1304"/>
          <p:cNvGrpSpPr/>
          <p:nvPr/>
        </p:nvGrpSpPr>
        <p:grpSpPr>
          <a:xfrm>
            <a:off x="11422594" y="3334311"/>
            <a:ext cx="76992" cy="562652"/>
            <a:chOff x="11422594" y="3469025"/>
            <a:chExt cx="76992" cy="562652"/>
          </a:xfrm>
        </p:grpSpPr>
        <p:grpSp>
          <p:nvGrpSpPr>
            <p:cNvPr id="149" name="Group 148"/>
            <p:cNvGrpSpPr/>
            <p:nvPr/>
          </p:nvGrpSpPr>
          <p:grpSpPr>
            <a:xfrm>
              <a:off x="11465773" y="3469025"/>
              <a:ext cx="33813" cy="178123"/>
              <a:chOff x="806648" y="4164809"/>
              <a:chExt cx="33813" cy="178123"/>
            </a:xfrm>
          </p:grpSpPr>
          <p:cxnSp>
            <p:nvCxnSpPr>
              <p:cNvPr id="150" name="Straight Connector 149"/>
              <p:cNvCxnSpPr/>
              <p:nvPr/>
            </p:nvCxnSpPr>
            <p:spPr bwMode="gray">
              <a:xfrm>
                <a:off x="823554" y="4164809"/>
                <a:ext cx="0" cy="15624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1" name="Group 150"/>
              <p:cNvGrpSpPr/>
              <p:nvPr/>
            </p:nvGrpSpPr>
            <p:grpSpPr>
              <a:xfrm>
                <a:off x="806648" y="4311976"/>
                <a:ext cx="33813" cy="30956"/>
                <a:chOff x="803077" y="4231465"/>
                <a:chExt cx="33813" cy="30956"/>
              </a:xfrm>
            </p:grpSpPr>
            <p:cxnSp>
              <p:nvCxnSpPr>
                <p:cNvPr id="152" name="Straight Connector 151"/>
                <p:cNvCxnSpPr/>
                <p:nvPr/>
              </p:nvCxnSpPr>
              <p:spPr bwMode="gray">
                <a:xfrm>
                  <a:off x="803077"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bwMode="gray">
                <a:xfrm flipH="1">
                  <a:off x="805458"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59" name="Group 158"/>
            <p:cNvGrpSpPr/>
            <p:nvPr/>
          </p:nvGrpSpPr>
          <p:grpSpPr>
            <a:xfrm>
              <a:off x="11422594" y="3620954"/>
              <a:ext cx="53312" cy="410723"/>
              <a:chOff x="10060814" y="3486240"/>
              <a:chExt cx="53312" cy="410723"/>
            </a:xfrm>
          </p:grpSpPr>
          <p:cxnSp>
            <p:nvCxnSpPr>
              <p:cNvPr id="160" name="Straight Connector 159"/>
              <p:cNvCxnSpPr/>
              <p:nvPr/>
            </p:nvCxnSpPr>
            <p:spPr bwMode="gray">
              <a:xfrm>
                <a:off x="10060814" y="3486240"/>
                <a:ext cx="53312" cy="6792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bwMode="gray">
              <a:xfrm>
                <a:off x="10114126" y="3549407"/>
                <a:ext cx="0" cy="347556"/>
              </a:xfrm>
              <a:prstGeom prst="line">
                <a:avLst/>
              </a:prstGeom>
              <a:ln w="635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grpSp>
      </p:grpSp>
      <p:grpSp>
        <p:nvGrpSpPr>
          <p:cNvPr id="162" name="Group 161"/>
          <p:cNvGrpSpPr/>
          <p:nvPr/>
        </p:nvGrpSpPr>
        <p:grpSpPr>
          <a:xfrm>
            <a:off x="9818143" y="4381919"/>
            <a:ext cx="57406" cy="216275"/>
            <a:chOff x="10060814" y="3483859"/>
            <a:chExt cx="57406" cy="216275"/>
          </a:xfrm>
        </p:grpSpPr>
        <p:cxnSp>
          <p:nvCxnSpPr>
            <p:cNvPr id="163" name="Straight Connector 162"/>
            <p:cNvCxnSpPr/>
            <p:nvPr/>
          </p:nvCxnSpPr>
          <p:spPr bwMode="gray">
            <a:xfrm>
              <a:off x="10060814" y="3483859"/>
              <a:ext cx="57406" cy="8936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bwMode="gray">
            <a:xfrm>
              <a:off x="10118220" y="3570839"/>
              <a:ext cx="0" cy="129295"/>
            </a:xfrm>
            <a:prstGeom prst="line">
              <a:avLst/>
            </a:prstGeom>
            <a:ln w="6350">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grpSp>
      <p:grpSp>
        <p:nvGrpSpPr>
          <p:cNvPr id="165" name="Group 164"/>
          <p:cNvGrpSpPr/>
          <p:nvPr/>
        </p:nvGrpSpPr>
        <p:grpSpPr>
          <a:xfrm>
            <a:off x="9468060" y="4381919"/>
            <a:ext cx="57406" cy="216275"/>
            <a:chOff x="10060814" y="3483859"/>
            <a:chExt cx="57406" cy="216275"/>
          </a:xfrm>
        </p:grpSpPr>
        <p:cxnSp>
          <p:nvCxnSpPr>
            <p:cNvPr id="166" name="Straight Connector 165"/>
            <p:cNvCxnSpPr/>
            <p:nvPr/>
          </p:nvCxnSpPr>
          <p:spPr bwMode="gray">
            <a:xfrm>
              <a:off x="10060814" y="3483859"/>
              <a:ext cx="57406" cy="8936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bwMode="gray">
            <a:xfrm>
              <a:off x="10118220" y="3570839"/>
              <a:ext cx="0" cy="129295"/>
            </a:xfrm>
            <a:prstGeom prst="line">
              <a:avLst/>
            </a:prstGeom>
            <a:ln w="6350">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9117132" y="4381919"/>
            <a:ext cx="57406" cy="216275"/>
            <a:chOff x="10060814" y="3483859"/>
            <a:chExt cx="57406" cy="216275"/>
          </a:xfrm>
        </p:grpSpPr>
        <p:cxnSp>
          <p:nvCxnSpPr>
            <p:cNvPr id="169" name="Straight Connector 168"/>
            <p:cNvCxnSpPr/>
            <p:nvPr/>
          </p:nvCxnSpPr>
          <p:spPr bwMode="gray">
            <a:xfrm>
              <a:off x="10060814" y="3483859"/>
              <a:ext cx="57406" cy="8936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bwMode="gray">
            <a:xfrm>
              <a:off x="10118220" y="3570839"/>
              <a:ext cx="0" cy="129295"/>
            </a:xfrm>
            <a:prstGeom prst="line">
              <a:avLst/>
            </a:prstGeom>
            <a:ln w="6350">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p:nvGrpSpPr>
        <p:grpSpPr>
          <a:xfrm>
            <a:off x="8763516" y="4381919"/>
            <a:ext cx="57406" cy="216275"/>
            <a:chOff x="10060814" y="3483859"/>
            <a:chExt cx="57406" cy="216275"/>
          </a:xfrm>
        </p:grpSpPr>
        <p:cxnSp>
          <p:nvCxnSpPr>
            <p:cNvPr id="172" name="Straight Connector 171"/>
            <p:cNvCxnSpPr/>
            <p:nvPr/>
          </p:nvCxnSpPr>
          <p:spPr bwMode="gray">
            <a:xfrm>
              <a:off x="10060814" y="3483859"/>
              <a:ext cx="57406" cy="8936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bwMode="gray">
            <a:xfrm>
              <a:off x="10118220" y="3570839"/>
              <a:ext cx="0" cy="129295"/>
            </a:xfrm>
            <a:prstGeom prst="line">
              <a:avLst/>
            </a:prstGeom>
            <a:ln w="6350">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p:nvGrpSpPr>
        <p:grpSpPr>
          <a:xfrm>
            <a:off x="10306804" y="4381919"/>
            <a:ext cx="57406" cy="216275"/>
            <a:chOff x="10060814" y="3483859"/>
            <a:chExt cx="57406" cy="216275"/>
          </a:xfrm>
        </p:grpSpPr>
        <p:cxnSp>
          <p:nvCxnSpPr>
            <p:cNvPr id="175" name="Straight Connector 174"/>
            <p:cNvCxnSpPr/>
            <p:nvPr/>
          </p:nvCxnSpPr>
          <p:spPr bwMode="gray">
            <a:xfrm>
              <a:off x="10060814" y="3483859"/>
              <a:ext cx="57406" cy="8936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bwMode="gray">
            <a:xfrm>
              <a:off x="10118220" y="3570839"/>
              <a:ext cx="0" cy="129295"/>
            </a:xfrm>
            <a:prstGeom prst="line">
              <a:avLst/>
            </a:prstGeom>
            <a:ln w="6350">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10653334" y="4381919"/>
            <a:ext cx="57406" cy="216275"/>
            <a:chOff x="10060814" y="3483859"/>
            <a:chExt cx="57406" cy="216275"/>
          </a:xfrm>
        </p:grpSpPr>
        <p:cxnSp>
          <p:nvCxnSpPr>
            <p:cNvPr id="178" name="Straight Connector 177"/>
            <p:cNvCxnSpPr/>
            <p:nvPr/>
          </p:nvCxnSpPr>
          <p:spPr bwMode="gray">
            <a:xfrm>
              <a:off x="10060814" y="3483859"/>
              <a:ext cx="57406" cy="8936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bwMode="gray">
            <a:xfrm>
              <a:off x="10118220" y="3570839"/>
              <a:ext cx="0" cy="129295"/>
            </a:xfrm>
            <a:prstGeom prst="line">
              <a:avLst/>
            </a:prstGeom>
            <a:ln w="6350">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11250119" y="4381919"/>
            <a:ext cx="57406" cy="216275"/>
            <a:chOff x="10060814" y="3483859"/>
            <a:chExt cx="57406" cy="216275"/>
          </a:xfrm>
        </p:grpSpPr>
        <p:cxnSp>
          <p:nvCxnSpPr>
            <p:cNvPr id="181" name="Straight Connector 180"/>
            <p:cNvCxnSpPr/>
            <p:nvPr/>
          </p:nvCxnSpPr>
          <p:spPr bwMode="gray">
            <a:xfrm>
              <a:off x="10060814" y="3483859"/>
              <a:ext cx="57406" cy="8936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bwMode="gray">
            <a:xfrm>
              <a:off x="10118220" y="3570839"/>
              <a:ext cx="0" cy="129295"/>
            </a:xfrm>
            <a:prstGeom prst="line">
              <a:avLst/>
            </a:prstGeom>
            <a:ln w="6350">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11583672" y="4381919"/>
            <a:ext cx="57406" cy="216275"/>
            <a:chOff x="10060814" y="3483859"/>
            <a:chExt cx="57406" cy="216275"/>
          </a:xfrm>
        </p:grpSpPr>
        <p:cxnSp>
          <p:nvCxnSpPr>
            <p:cNvPr id="184" name="Straight Connector 183"/>
            <p:cNvCxnSpPr/>
            <p:nvPr/>
          </p:nvCxnSpPr>
          <p:spPr bwMode="gray">
            <a:xfrm>
              <a:off x="10060814" y="3483859"/>
              <a:ext cx="57406" cy="8936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bwMode="gray">
            <a:xfrm>
              <a:off x="10118220" y="3570839"/>
              <a:ext cx="0" cy="129295"/>
            </a:xfrm>
            <a:prstGeom prst="line">
              <a:avLst/>
            </a:prstGeom>
            <a:ln w="6350">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grpSp>
      <p:cxnSp>
        <p:nvCxnSpPr>
          <p:cNvPr id="187" name="Straight Connector 186"/>
          <p:cNvCxnSpPr/>
          <p:nvPr/>
        </p:nvCxnSpPr>
        <p:spPr bwMode="gray">
          <a:xfrm>
            <a:off x="10054005" y="4381919"/>
            <a:ext cx="57406" cy="8936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bwMode="gray">
          <a:xfrm>
            <a:off x="10111684" y="4468899"/>
            <a:ext cx="0" cy="243595"/>
          </a:xfrm>
          <a:prstGeom prst="line">
            <a:avLst/>
          </a:prstGeom>
          <a:ln w="6350">
            <a:solidFill>
              <a:schemeClr val="tx1"/>
            </a:solidFill>
            <a:headEnd type="none"/>
            <a:tailEnd type="none" w="sm" len="sm"/>
          </a:ln>
        </p:spPr>
        <p:style>
          <a:lnRef idx="1">
            <a:schemeClr val="accent1"/>
          </a:lnRef>
          <a:fillRef idx="0">
            <a:schemeClr val="accent1"/>
          </a:fillRef>
          <a:effectRef idx="0">
            <a:schemeClr val="accent1"/>
          </a:effectRef>
          <a:fontRef idx="minor">
            <a:schemeClr val="tx1"/>
          </a:fontRef>
        </p:style>
      </p:cxnSp>
      <p:grpSp>
        <p:nvGrpSpPr>
          <p:cNvPr id="189" name="Group 188"/>
          <p:cNvGrpSpPr/>
          <p:nvPr/>
        </p:nvGrpSpPr>
        <p:grpSpPr>
          <a:xfrm>
            <a:off x="10049544" y="4713806"/>
            <a:ext cx="61913" cy="332857"/>
            <a:chOff x="10056687" y="3896963"/>
            <a:chExt cx="61913" cy="332857"/>
          </a:xfrm>
        </p:grpSpPr>
        <p:cxnSp>
          <p:nvCxnSpPr>
            <p:cNvPr id="190" name="Straight Connector 189"/>
            <p:cNvCxnSpPr/>
            <p:nvPr/>
          </p:nvCxnSpPr>
          <p:spPr bwMode="gray">
            <a:xfrm>
              <a:off x="10056687" y="3896963"/>
              <a:ext cx="61913" cy="8822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bwMode="gray">
            <a:xfrm>
              <a:off x="10118599" y="3985188"/>
              <a:ext cx="0" cy="2446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5" name="Straight Connector 204"/>
          <p:cNvCxnSpPr/>
          <p:nvPr/>
        </p:nvCxnSpPr>
        <p:spPr bwMode="gray">
          <a:xfrm>
            <a:off x="2863081" y="4318695"/>
            <a:ext cx="57406" cy="89361"/>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bwMode="gray">
          <a:xfrm>
            <a:off x="2920487" y="4405675"/>
            <a:ext cx="0" cy="335394"/>
          </a:xfrm>
          <a:prstGeom prst="line">
            <a:avLst/>
          </a:prstGeom>
          <a:ln w="6350">
            <a:solidFill>
              <a:schemeClr val="tx1"/>
            </a:solidFill>
            <a:headEnd type="none"/>
            <a:tailEnd type="none" w="sm" len="sm"/>
          </a:ln>
        </p:spPr>
        <p:style>
          <a:lnRef idx="1">
            <a:schemeClr val="accent1"/>
          </a:lnRef>
          <a:fillRef idx="0">
            <a:schemeClr val="accent1"/>
          </a:fillRef>
          <a:effectRef idx="0">
            <a:schemeClr val="accent1"/>
          </a:effectRef>
          <a:fontRef idx="minor">
            <a:schemeClr val="tx1"/>
          </a:fontRef>
        </p:style>
      </p:cxnSp>
      <p:grpSp>
        <p:nvGrpSpPr>
          <p:cNvPr id="208" name="Group 207"/>
          <p:cNvGrpSpPr/>
          <p:nvPr/>
        </p:nvGrpSpPr>
        <p:grpSpPr>
          <a:xfrm>
            <a:off x="2443696" y="4318461"/>
            <a:ext cx="57406" cy="254911"/>
            <a:chOff x="10060814" y="3483859"/>
            <a:chExt cx="57406" cy="254911"/>
          </a:xfrm>
        </p:grpSpPr>
        <p:cxnSp>
          <p:nvCxnSpPr>
            <p:cNvPr id="209" name="Straight Connector 208"/>
            <p:cNvCxnSpPr/>
            <p:nvPr/>
          </p:nvCxnSpPr>
          <p:spPr bwMode="gray">
            <a:xfrm>
              <a:off x="10060814" y="3483859"/>
              <a:ext cx="57406" cy="8936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bwMode="gray">
            <a:xfrm>
              <a:off x="10118220" y="3570839"/>
              <a:ext cx="0" cy="167931"/>
            </a:xfrm>
            <a:prstGeom prst="line">
              <a:avLst/>
            </a:prstGeom>
            <a:ln w="6350">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a:off x="2024309" y="4318461"/>
            <a:ext cx="57406" cy="254911"/>
            <a:chOff x="10060814" y="3483859"/>
            <a:chExt cx="57406" cy="254911"/>
          </a:xfrm>
        </p:grpSpPr>
        <p:cxnSp>
          <p:nvCxnSpPr>
            <p:cNvPr id="212" name="Straight Connector 211"/>
            <p:cNvCxnSpPr/>
            <p:nvPr/>
          </p:nvCxnSpPr>
          <p:spPr bwMode="gray">
            <a:xfrm>
              <a:off x="10060814" y="3483859"/>
              <a:ext cx="57406" cy="89361"/>
            </a:xfrm>
            <a:prstGeom prst="line">
              <a:avLst/>
            </a:prstGeom>
            <a:ln w="6350">
              <a:solidFill>
                <a:schemeClr val="tx1"/>
              </a:solidFill>
              <a:tailEnd w="med" len="sm"/>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bwMode="gray">
            <a:xfrm>
              <a:off x="10118220" y="3570839"/>
              <a:ext cx="0" cy="167931"/>
            </a:xfrm>
            <a:prstGeom prst="line">
              <a:avLst/>
            </a:prstGeom>
            <a:ln w="6350">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p:nvGrpSpPr>
        <p:grpSpPr>
          <a:xfrm>
            <a:off x="1604922" y="4318461"/>
            <a:ext cx="57406" cy="254911"/>
            <a:chOff x="10060814" y="3483859"/>
            <a:chExt cx="57406" cy="254911"/>
          </a:xfrm>
        </p:grpSpPr>
        <p:cxnSp>
          <p:nvCxnSpPr>
            <p:cNvPr id="215" name="Straight Connector 214"/>
            <p:cNvCxnSpPr/>
            <p:nvPr/>
          </p:nvCxnSpPr>
          <p:spPr bwMode="gray">
            <a:xfrm>
              <a:off x="10060814" y="3483859"/>
              <a:ext cx="57406" cy="8936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bwMode="gray">
            <a:xfrm>
              <a:off x="10118220" y="3570839"/>
              <a:ext cx="0" cy="167931"/>
            </a:xfrm>
            <a:prstGeom prst="line">
              <a:avLst/>
            </a:prstGeom>
            <a:ln w="6350">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grpSp>
      <p:grpSp>
        <p:nvGrpSpPr>
          <p:cNvPr id="217" name="Group 216"/>
          <p:cNvGrpSpPr/>
          <p:nvPr/>
        </p:nvGrpSpPr>
        <p:grpSpPr>
          <a:xfrm>
            <a:off x="1185535" y="4318461"/>
            <a:ext cx="57406" cy="254911"/>
            <a:chOff x="10060814" y="3483859"/>
            <a:chExt cx="57406" cy="254911"/>
          </a:xfrm>
        </p:grpSpPr>
        <p:cxnSp>
          <p:nvCxnSpPr>
            <p:cNvPr id="218" name="Straight Connector 217"/>
            <p:cNvCxnSpPr/>
            <p:nvPr/>
          </p:nvCxnSpPr>
          <p:spPr bwMode="gray">
            <a:xfrm>
              <a:off x="10060814" y="3483859"/>
              <a:ext cx="57406" cy="8936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bwMode="gray">
            <a:xfrm>
              <a:off x="10118220" y="3570839"/>
              <a:ext cx="0" cy="167931"/>
            </a:xfrm>
            <a:prstGeom prst="line">
              <a:avLst/>
            </a:prstGeom>
            <a:ln w="6350">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grpSp>
      <p:grpSp>
        <p:nvGrpSpPr>
          <p:cNvPr id="220" name="Group 219"/>
          <p:cNvGrpSpPr/>
          <p:nvPr/>
        </p:nvGrpSpPr>
        <p:grpSpPr>
          <a:xfrm>
            <a:off x="766148" y="4318461"/>
            <a:ext cx="57406" cy="254911"/>
            <a:chOff x="10060814" y="3483859"/>
            <a:chExt cx="57406" cy="254911"/>
          </a:xfrm>
        </p:grpSpPr>
        <p:cxnSp>
          <p:nvCxnSpPr>
            <p:cNvPr id="221" name="Straight Connector 220"/>
            <p:cNvCxnSpPr/>
            <p:nvPr/>
          </p:nvCxnSpPr>
          <p:spPr bwMode="gray">
            <a:xfrm>
              <a:off x="10060814" y="3483859"/>
              <a:ext cx="57406" cy="8936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bwMode="gray">
            <a:xfrm>
              <a:off x="10118220" y="3570839"/>
              <a:ext cx="0" cy="167931"/>
            </a:xfrm>
            <a:prstGeom prst="line">
              <a:avLst/>
            </a:prstGeom>
            <a:ln w="6350">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grpSp>
      <p:grpSp>
        <p:nvGrpSpPr>
          <p:cNvPr id="1293" name="Group 1292"/>
          <p:cNvGrpSpPr/>
          <p:nvPr/>
        </p:nvGrpSpPr>
        <p:grpSpPr>
          <a:xfrm>
            <a:off x="9895615" y="5046663"/>
            <a:ext cx="410612" cy="153331"/>
            <a:chOff x="9898913" y="5046663"/>
            <a:chExt cx="410612" cy="153331"/>
          </a:xfrm>
        </p:grpSpPr>
        <p:grpSp>
          <p:nvGrpSpPr>
            <p:cNvPr id="347" name="Group 346"/>
            <p:cNvGrpSpPr/>
            <p:nvPr/>
          </p:nvGrpSpPr>
          <p:grpSpPr>
            <a:xfrm>
              <a:off x="9898913" y="5046663"/>
              <a:ext cx="33813" cy="153331"/>
              <a:chOff x="2180721" y="5052337"/>
              <a:chExt cx="33813" cy="153331"/>
            </a:xfrm>
          </p:grpSpPr>
          <p:cxnSp>
            <p:nvCxnSpPr>
              <p:cNvPr id="348" name="Straight Connector 347"/>
              <p:cNvCxnSpPr/>
              <p:nvPr/>
            </p:nvCxnSpPr>
            <p:spPr bwMode="gray">
              <a:xfrm>
                <a:off x="2197627" y="5052337"/>
                <a:ext cx="0" cy="13785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9" name="Group 348"/>
              <p:cNvGrpSpPr/>
              <p:nvPr/>
            </p:nvGrpSpPr>
            <p:grpSpPr>
              <a:xfrm>
                <a:off x="2180721" y="5174712"/>
                <a:ext cx="33813" cy="30956"/>
                <a:chOff x="803077" y="4231465"/>
                <a:chExt cx="33813" cy="30956"/>
              </a:xfrm>
            </p:grpSpPr>
            <p:cxnSp>
              <p:nvCxnSpPr>
                <p:cNvPr id="350" name="Straight Connector 349"/>
                <p:cNvCxnSpPr/>
                <p:nvPr/>
              </p:nvCxnSpPr>
              <p:spPr bwMode="gray">
                <a:xfrm>
                  <a:off x="803077"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p:cNvCxnSpPr/>
                <p:nvPr/>
              </p:nvCxnSpPr>
              <p:spPr bwMode="gray">
                <a:xfrm flipH="1">
                  <a:off x="805458"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52" name="Group 351"/>
            <p:cNvGrpSpPr/>
            <p:nvPr/>
          </p:nvGrpSpPr>
          <p:grpSpPr>
            <a:xfrm>
              <a:off x="10275712" y="5046663"/>
              <a:ext cx="33813" cy="153331"/>
              <a:chOff x="2180721" y="5052337"/>
              <a:chExt cx="33813" cy="153331"/>
            </a:xfrm>
          </p:grpSpPr>
          <p:cxnSp>
            <p:nvCxnSpPr>
              <p:cNvPr id="353" name="Straight Connector 352"/>
              <p:cNvCxnSpPr/>
              <p:nvPr/>
            </p:nvCxnSpPr>
            <p:spPr bwMode="gray">
              <a:xfrm>
                <a:off x="2197627" y="5052337"/>
                <a:ext cx="0" cy="13785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54" name="Group 353"/>
              <p:cNvGrpSpPr/>
              <p:nvPr/>
            </p:nvGrpSpPr>
            <p:grpSpPr>
              <a:xfrm>
                <a:off x="2180721" y="5174712"/>
                <a:ext cx="33813" cy="30956"/>
                <a:chOff x="803077" y="4231465"/>
                <a:chExt cx="33813" cy="30956"/>
              </a:xfrm>
            </p:grpSpPr>
            <p:cxnSp>
              <p:nvCxnSpPr>
                <p:cNvPr id="355" name="Straight Connector 354"/>
                <p:cNvCxnSpPr/>
                <p:nvPr/>
              </p:nvCxnSpPr>
              <p:spPr bwMode="gray">
                <a:xfrm>
                  <a:off x="803077"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p:cNvCxnSpPr/>
                <p:nvPr/>
              </p:nvCxnSpPr>
              <p:spPr bwMode="gray">
                <a:xfrm flipH="1">
                  <a:off x="805458"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57" name="Group 356"/>
          <p:cNvGrpSpPr/>
          <p:nvPr/>
        </p:nvGrpSpPr>
        <p:grpSpPr>
          <a:xfrm>
            <a:off x="9855536" y="5213606"/>
            <a:ext cx="57406" cy="222788"/>
            <a:chOff x="10060814" y="3483859"/>
            <a:chExt cx="57406" cy="222788"/>
          </a:xfrm>
        </p:grpSpPr>
        <p:cxnSp>
          <p:nvCxnSpPr>
            <p:cNvPr id="358" name="Straight Connector 357"/>
            <p:cNvCxnSpPr/>
            <p:nvPr/>
          </p:nvCxnSpPr>
          <p:spPr bwMode="gray">
            <a:xfrm>
              <a:off x="10060814" y="3483859"/>
              <a:ext cx="57406" cy="8936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p:nvCxnSpPr>
          <p:spPr bwMode="gray">
            <a:xfrm>
              <a:off x="10118220" y="3570839"/>
              <a:ext cx="0" cy="135808"/>
            </a:xfrm>
            <a:prstGeom prst="line">
              <a:avLst/>
            </a:prstGeom>
            <a:ln w="6350">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grpSp>
      <p:grpSp>
        <p:nvGrpSpPr>
          <p:cNvPr id="360" name="Group 359"/>
          <p:cNvGrpSpPr/>
          <p:nvPr/>
        </p:nvGrpSpPr>
        <p:grpSpPr>
          <a:xfrm>
            <a:off x="10231641" y="5213606"/>
            <a:ext cx="57406" cy="222788"/>
            <a:chOff x="10060814" y="3483859"/>
            <a:chExt cx="57406" cy="222788"/>
          </a:xfrm>
        </p:grpSpPr>
        <p:cxnSp>
          <p:nvCxnSpPr>
            <p:cNvPr id="361" name="Straight Connector 360"/>
            <p:cNvCxnSpPr/>
            <p:nvPr/>
          </p:nvCxnSpPr>
          <p:spPr bwMode="gray">
            <a:xfrm>
              <a:off x="10060814" y="3483859"/>
              <a:ext cx="57406" cy="8936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nvCxnSpPr>
          <p:spPr bwMode="gray">
            <a:xfrm>
              <a:off x="10118220" y="3570839"/>
              <a:ext cx="0" cy="135808"/>
            </a:xfrm>
            <a:prstGeom prst="line">
              <a:avLst/>
            </a:prstGeom>
            <a:ln w="6350">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grpSp>
      <p:cxnSp>
        <p:nvCxnSpPr>
          <p:cNvPr id="368" name="Straight Connector 367"/>
          <p:cNvCxnSpPr/>
          <p:nvPr/>
        </p:nvCxnSpPr>
        <p:spPr bwMode="gray">
          <a:xfrm>
            <a:off x="9810106" y="5046663"/>
            <a:ext cx="58163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p:nvPr/>
        </p:nvCxnSpPr>
        <p:spPr bwMode="gray">
          <a:xfrm>
            <a:off x="11184588" y="4187825"/>
            <a:ext cx="58163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p:cNvCxnSpPr/>
          <p:nvPr/>
        </p:nvCxnSpPr>
        <p:spPr bwMode="gray">
          <a:xfrm>
            <a:off x="8707966" y="4187825"/>
            <a:ext cx="213465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0" name="Group 379"/>
          <p:cNvGrpSpPr/>
          <p:nvPr/>
        </p:nvGrpSpPr>
        <p:grpSpPr>
          <a:xfrm>
            <a:off x="1936515" y="4610756"/>
            <a:ext cx="292608" cy="292608"/>
            <a:chOff x="1938896" y="4610756"/>
            <a:chExt cx="292608" cy="292608"/>
          </a:xfrm>
        </p:grpSpPr>
        <p:sp>
          <p:nvSpPr>
            <p:cNvPr id="381" name="Freeform 127"/>
            <p:cNvSpPr>
              <a:spLocks noChangeAspect="1"/>
            </p:cNvSpPr>
            <p:nvPr/>
          </p:nvSpPr>
          <p:spPr bwMode="auto">
            <a:xfrm>
              <a:off x="1956104" y="4658007"/>
              <a:ext cx="249048" cy="198106"/>
            </a:xfrm>
            <a:custGeom>
              <a:avLst/>
              <a:gdLst>
                <a:gd name="T0" fmla="*/ 2377 w 3170"/>
                <a:gd name="T1" fmla="*/ 0 h 2521"/>
                <a:gd name="T2" fmla="*/ 3170 w 3170"/>
                <a:gd name="T3" fmla="*/ 0 h 2521"/>
                <a:gd name="T4" fmla="*/ 3170 w 3170"/>
                <a:gd name="T5" fmla="*/ 145 h 2521"/>
                <a:gd name="T6" fmla="*/ 2449 w 3170"/>
                <a:gd name="T7" fmla="*/ 145 h 2521"/>
                <a:gd name="T8" fmla="*/ 2449 w 3170"/>
                <a:gd name="T9" fmla="*/ 864 h 2521"/>
                <a:gd name="T10" fmla="*/ 2377 w 3170"/>
                <a:gd name="T11" fmla="*/ 936 h 2521"/>
                <a:gd name="T12" fmla="*/ 1657 w 3170"/>
                <a:gd name="T13" fmla="*/ 936 h 2521"/>
                <a:gd name="T14" fmla="*/ 1657 w 3170"/>
                <a:gd name="T15" fmla="*/ 1656 h 2521"/>
                <a:gd name="T16" fmla="*/ 1585 w 3170"/>
                <a:gd name="T17" fmla="*/ 1728 h 2521"/>
                <a:gd name="T18" fmla="*/ 866 w 3170"/>
                <a:gd name="T19" fmla="*/ 1728 h 2521"/>
                <a:gd name="T20" fmla="*/ 866 w 3170"/>
                <a:gd name="T21" fmla="*/ 2449 h 2521"/>
                <a:gd name="T22" fmla="*/ 793 w 3170"/>
                <a:gd name="T23" fmla="*/ 2521 h 2521"/>
                <a:gd name="T24" fmla="*/ 0 w 3170"/>
                <a:gd name="T25" fmla="*/ 2521 h 2521"/>
                <a:gd name="T26" fmla="*/ 0 w 3170"/>
                <a:gd name="T27" fmla="*/ 2376 h 2521"/>
                <a:gd name="T28" fmla="*/ 721 w 3170"/>
                <a:gd name="T29" fmla="*/ 2376 h 2521"/>
                <a:gd name="T30" fmla="*/ 721 w 3170"/>
                <a:gd name="T31" fmla="*/ 1656 h 2521"/>
                <a:gd name="T32" fmla="*/ 793 w 3170"/>
                <a:gd name="T33" fmla="*/ 1583 h 2521"/>
                <a:gd name="T34" fmla="*/ 1513 w 3170"/>
                <a:gd name="T35" fmla="*/ 1583 h 2521"/>
                <a:gd name="T36" fmla="*/ 1513 w 3170"/>
                <a:gd name="T37" fmla="*/ 864 h 2521"/>
                <a:gd name="T38" fmla="*/ 1585 w 3170"/>
                <a:gd name="T39" fmla="*/ 792 h 2521"/>
                <a:gd name="T40" fmla="*/ 2304 w 3170"/>
                <a:gd name="T41" fmla="*/ 792 h 2521"/>
                <a:gd name="T42" fmla="*/ 2304 w 3170"/>
                <a:gd name="T43" fmla="*/ 72 h 2521"/>
                <a:gd name="T44" fmla="*/ 2377 w 3170"/>
                <a:gd name="T45" fmla="*/ 0 h 2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70" h="2521">
                  <a:moveTo>
                    <a:pt x="2377" y="0"/>
                  </a:moveTo>
                  <a:lnTo>
                    <a:pt x="3170" y="0"/>
                  </a:lnTo>
                  <a:lnTo>
                    <a:pt x="3170" y="145"/>
                  </a:lnTo>
                  <a:lnTo>
                    <a:pt x="2449" y="145"/>
                  </a:lnTo>
                  <a:lnTo>
                    <a:pt x="2449" y="864"/>
                  </a:lnTo>
                  <a:lnTo>
                    <a:pt x="2377" y="936"/>
                  </a:lnTo>
                  <a:lnTo>
                    <a:pt x="1657" y="936"/>
                  </a:lnTo>
                  <a:lnTo>
                    <a:pt x="1657" y="1656"/>
                  </a:lnTo>
                  <a:lnTo>
                    <a:pt x="1585" y="1728"/>
                  </a:lnTo>
                  <a:lnTo>
                    <a:pt x="866" y="1728"/>
                  </a:lnTo>
                  <a:lnTo>
                    <a:pt x="866" y="2449"/>
                  </a:lnTo>
                  <a:lnTo>
                    <a:pt x="793" y="2521"/>
                  </a:lnTo>
                  <a:lnTo>
                    <a:pt x="0" y="2521"/>
                  </a:lnTo>
                  <a:lnTo>
                    <a:pt x="0" y="2376"/>
                  </a:lnTo>
                  <a:lnTo>
                    <a:pt x="721" y="2376"/>
                  </a:lnTo>
                  <a:lnTo>
                    <a:pt x="721" y="1656"/>
                  </a:lnTo>
                  <a:lnTo>
                    <a:pt x="793" y="1583"/>
                  </a:lnTo>
                  <a:lnTo>
                    <a:pt x="1513" y="1583"/>
                  </a:lnTo>
                  <a:lnTo>
                    <a:pt x="1513" y="864"/>
                  </a:lnTo>
                  <a:lnTo>
                    <a:pt x="1585" y="792"/>
                  </a:lnTo>
                  <a:lnTo>
                    <a:pt x="2304" y="792"/>
                  </a:lnTo>
                  <a:lnTo>
                    <a:pt x="2304" y="72"/>
                  </a:lnTo>
                  <a:lnTo>
                    <a:pt x="237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2" name="Rectangle 381"/>
            <p:cNvSpPr/>
            <p:nvPr/>
          </p:nvSpPr>
          <p:spPr bwMode="gray">
            <a:xfrm>
              <a:off x="1938896" y="4610756"/>
              <a:ext cx="292608" cy="292608"/>
            </a:xfrm>
            <a:prstGeom prst="rect">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lang="en-US" sz="500" dirty="0" smtClean="0"/>
            </a:p>
          </p:txBody>
        </p:sp>
      </p:grpSp>
      <p:grpSp>
        <p:nvGrpSpPr>
          <p:cNvPr id="386" name="Group 385"/>
          <p:cNvGrpSpPr/>
          <p:nvPr/>
        </p:nvGrpSpPr>
        <p:grpSpPr>
          <a:xfrm>
            <a:off x="11496572" y="4610756"/>
            <a:ext cx="292608" cy="292608"/>
            <a:chOff x="11507133" y="4656341"/>
            <a:chExt cx="292608" cy="292608"/>
          </a:xfrm>
        </p:grpSpPr>
        <p:grpSp>
          <p:nvGrpSpPr>
            <p:cNvPr id="387" name="Group 386"/>
            <p:cNvGrpSpPr/>
            <p:nvPr/>
          </p:nvGrpSpPr>
          <p:grpSpPr>
            <a:xfrm>
              <a:off x="11537157" y="4686365"/>
              <a:ext cx="232561" cy="232561"/>
              <a:chOff x="11533194" y="4682401"/>
              <a:chExt cx="232561" cy="232561"/>
            </a:xfrm>
          </p:grpSpPr>
          <p:sp>
            <p:nvSpPr>
              <p:cNvPr id="389" name="Freeform 26"/>
              <p:cNvSpPr>
                <a:spLocks noEditPoints="1"/>
              </p:cNvSpPr>
              <p:nvPr/>
            </p:nvSpPr>
            <p:spPr bwMode="auto">
              <a:xfrm>
                <a:off x="11533194" y="4682401"/>
                <a:ext cx="232561" cy="232561"/>
              </a:xfrm>
              <a:custGeom>
                <a:avLst/>
                <a:gdLst>
                  <a:gd name="T0" fmla="*/ 161 w 1609"/>
                  <a:gd name="T1" fmla="*/ 161 h 1609"/>
                  <a:gd name="T2" fmla="*/ 161 w 1609"/>
                  <a:gd name="T3" fmla="*/ 1448 h 1609"/>
                  <a:gd name="T4" fmla="*/ 1448 w 1609"/>
                  <a:gd name="T5" fmla="*/ 1448 h 1609"/>
                  <a:gd name="T6" fmla="*/ 1448 w 1609"/>
                  <a:gd name="T7" fmla="*/ 161 h 1609"/>
                  <a:gd name="T8" fmla="*/ 161 w 1609"/>
                  <a:gd name="T9" fmla="*/ 161 h 1609"/>
                  <a:gd name="T10" fmla="*/ 80 w 1609"/>
                  <a:gd name="T11" fmla="*/ 0 h 1609"/>
                  <a:gd name="T12" fmla="*/ 1529 w 1609"/>
                  <a:gd name="T13" fmla="*/ 0 h 1609"/>
                  <a:gd name="T14" fmla="*/ 1609 w 1609"/>
                  <a:gd name="T15" fmla="*/ 80 h 1609"/>
                  <a:gd name="T16" fmla="*/ 1609 w 1609"/>
                  <a:gd name="T17" fmla="*/ 1529 h 1609"/>
                  <a:gd name="T18" fmla="*/ 1529 w 1609"/>
                  <a:gd name="T19" fmla="*/ 1609 h 1609"/>
                  <a:gd name="T20" fmla="*/ 80 w 1609"/>
                  <a:gd name="T21" fmla="*/ 1609 h 1609"/>
                  <a:gd name="T22" fmla="*/ 0 w 1609"/>
                  <a:gd name="T23" fmla="*/ 1529 h 1609"/>
                  <a:gd name="T24" fmla="*/ 0 w 1609"/>
                  <a:gd name="T25" fmla="*/ 80 h 1609"/>
                  <a:gd name="T26" fmla="*/ 80 w 1609"/>
                  <a:gd name="T27" fmla="*/ 0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09" h="1609">
                    <a:moveTo>
                      <a:pt x="161" y="161"/>
                    </a:moveTo>
                    <a:lnTo>
                      <a:pt x="161" y="1448"/>
                    </a:lnTo>
                    <a:lnTo>
                      <a:pt x="1448" y="1448"/>
                    </a:lnTo>
                    <a:lnTo>
                      <a:pt x="1448" y="161"/>
                    </a:lnTo>
                    <a:lnTo>
                      <a:pt x="161" y="161"/>
                    </a:lnTo>
                    <a:close/>
                    <a:moveTo>
                      <a:pt x="80" y="0"/>
                    </a:moveTo>
                    <a:lnTo>
                      <a:pt x="1529" y="0"/>
                    </a:lnTo>
                    <a:lnTo>
                      <a:pt x="1609" y="80"/>
                    </a:lnTo>
                    <a:lnTo>
                      <a:pt x="1609" y="1529"/>
                    </a:lnTo>
                    <a:lnTo>
                      <a:pt x="1529" y="1609"/>
                    </a:lnTo>
                    <a:lnTo>
                      <a:pt x="80" y="1609"/>
                    </a:lnTo>
                    <a:lnTo>
                      <a:pt x="0" y="1529"/>
                    </a:lnTo>
                    <a:lnTo>
                      <a:pt x="0" y="80"/>
                    </a:lnTo>
                    <a:lnTo>
                      <a:pt x="8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0" name="Freeform 27"/>
              <p:cNvSpPr>
                <a:spLocks noEditPoints="1"/>
              </p:cNvSpPr>
              <p:nvPr/>
            </p:nvSpPr>
            <p:spPr bwMode="auto">
              <a:xfrm>
                <a:off x="11602530" y="4728624"/>
                <a:ext cx="93891" cy="140115"/>
              </a:xfrm>
              <a:custGeom>
                <a:avLst/>
                <a:gdLst>
                  <a:gd name="T0" fmla="*/ 161 w 643"/>
                  <a:gd name="T1" fmla="*/ 161 h 965"/>
                  <a:gd name="T2" fmla="*/ 161 w 643"/>
                  <a:gd name="T3" fmla="*/ 483 h 965"/>
                  <a:gd name="T4" fmla="*/ 369 w 643"/>
                  <a:gd name="T5" fmla="*/ 483 h 965"/>
                  <a:gd name="T6" fmla="*/ 482 w 643"/>
                  <a:gd name="T7" fmla="*/ 369 h 965"/>
                  <a:gd name="T8" fmla="*/ 482 w 643"/>
                  <a:gd name="T9" fmla="*/ 274 h 965"/>
                  <a:gd name="T10" fmla="*/ 369 w 643"/>
                  <a:gd name="T11" fmla="*/ 161 h 965"/>
                  <a:gd name="T12" fmla="*/ 161 w 643"/>
                  <a:gd name="T13" fmla="*/ 161 h 965"/>
                  <a:gd name="T14" fmla="*/ 80 w 643"/>
                  <a:gd name="T15" fmla="*/ 0 h 965"/>
                  <a:gd name="T16" fmla="*/ 402 w 643"/>
                  <a:gd name="T17" fmla="*/ 0 h 965"/>
                  <a:gd name="T18" fmla="*/ 459 w 643"/>
                  <a:gd name="T19" fmla="*/ 23 h 965"/>
                  <a:gd name="T20" fmla="*/ 620 w 643"/>
                  <a:gd name="T21" fmla="*/ 184 h 965"/>
                  <a:gd name="T22" fmla="*/ 643 w 643"/>
                  <a:gd name="T23" fmla="*/ 241 h 965"/>
                  <a:gd name="T24" fmla="*/ 643 w 643"/>
                  <a:gd name="T25" fmla="*/ 402 h 965"/>
                  <a:gd name="T26" fmla="*/ 620 w 643"/>
                  <a:gd name="T27" fmla="*/ 459 h 965"/>
                  <a:gd name="T28" fmla="*/ 459 w 643"/>
                  <a:gd name="T29" fmla="*/ 620 h 965"/>
                  <a:gd name="T30" fmla="*/ 402 w 643"/>
                  <a:gd name="T31" fmla="*/ 643 h 965"/>
                  <a:gd name="T32" fmla="*/ 161 w 643"/>
                  <a:gd name="T33" fmla="*/ 643 h 965"/>
                  <a:gd name="T34" fmla="*/ 161 w 643"/>
                  <a:gd name="T35" fmla="*/ 965 h 965"/>
                  <a:gd name="T36" fmla="*/ 0 w 643"/>
                  <a:gd name="T37" fmla="*/ 965 h 965"/>
                  <a:gd name="T38" fmla="*/ 0 w 643"/>
                  <a:gd name="T39" fmla="*/ 80 h 965"/>
                  <a:gd name="T40" fmla="*/ 80 w 643"/>
                  <a:gd name="T41"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3" h="965">
                    <a:moveTo>
                      <a:pt x="161" y="161"/>
                    </a:moveTo>
                    <a:lnTo>
                      <a:pt x="161" y="483"/>
                    </a:lnTo>
                    <a:lnTo>
                      <a:pt x="369" y="483"/>
                    </a:lnTo>
                    <a:lnTo>
                      <a:pt x="482" y="369"/>
                    </a:lnTo>
                    <a:lnTo>
                      <a:pt x="482" y="274"/>
                    </a:lnTo>
                    <a:lnTo>
                      <a:pt x="369" y="161"/>
                    </a:lnTo>
                    <a:lnTo>
                      <a:pt x="161" y="161"/>
                    </a:lnTo>
                    <a:close/>
                    <a:moveTo>
                      <a:pt x="80" y="0"/>
                    </a:moveTo>
                    <a:lnTo>
                      <a:pt x="402" y="0"/>
                    </a:lnTo>
                    <a:lnTo>
                      <a:pt x="459" y="23"/>
                    </a:lnTo>
                    <a:lnTo>
                      <a:pt x="620" y="184"/>
                    </a:lnTo>
                    <a:lnTo>
                      <a:pt x="643" y="241"/>
                    </a:lnTo>
                    <a:lnTo>
                      <a:pt x="643" y="402"/>
                    </a:lnTo>
                    <a:lnTo>
                      <a:pt x="620" y="459"/>
                    </a:lnTo>
                    <a:lnTo>
                      <a:pt x="459" y="620"/>
                    </a:lnTo>
                    <a:lnTo>
                      <a:pt x="402" y="643"/>
                    </a:lnTo>
                    <a:lnTo>
                      <a:pt x="161" y="643"/>
                    </a:lnTo>
                    <a:lnTo>
                      <a:pt x="161" y="965"/>
                    </a:lnTo>
                    <a:lnTo>
                      <a:pt x="0" y="965"/>
                    </a:lnTo>
                    <a:lnTo>
                      <a:pt x="0" y="80"/>
                    </a:lnTo>
                    <a:lnTo>
                      <a:pt x="8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88" name="Rectangle 387"/>
            <p:cNvSpPr/>
            <p:nvPr/>
          </p:nvSpPr>
          <p:spPr bwMode="gray">
            <a:xfrm>
              <a:off x="11507133" y="4656341"/>
              <a:ext cx="292608" cy="292608"/>
            </a:xfrm>
            <a:prstGeom prst="rect">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lang="en-US" sz="500" dirty="0" smtClean="0"/>
            </a:p>
          </p:txBody>
        </p:sp>
      </p:grpSp>
      <p:sp>
        <p:nvSpPr>
          <p:cNvPr id="393" name="Rectangle 392"/>
          <p:cNvSpPr/>
          <p:nvPr/>
        </p:nvSpPr>
        <p:spPr bwMode="gray">
          <a:xfrm>
            <a:off x="10566543" y="4610756"/>
            <a:ext cx="292608" cy="292608"/>
          </a:xfrm>
          <a:prstGeom prst="rect">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lang="en-US" sz="500" dirty="0" smtClean="0"/>
          </a:p>
        </p:txBody>
      </p:sp>
      <p:grpSp>
        <p:nvGrpSpPr>
          <p:cNvPr id="394" name="Group 393"/>
          <p:cNvGrpSpPr/>
          <p:nvPr/>
        </p:nvGrpSpPr>
        <p:grpSpPr>
          <a:xfrm>
            <a:off x="2355488" y="4610756"/>
            <a:ext cx="292608" cy="292608"/>
            <a:chOff x="2348345" y="4612072"/>
            <a:chExt cx="292608" cy="292608"/>
          </a:xfrm>
        </p:grpSpPr>
        <p:grpSp>
          <p:nvGrpSpPr>
            <p:cNvPr id="395" name="Group 394"/>
            <p:cNvGrpSpPr>
              <a:grpSpLocks noChangeAspect="1"/>
            </p:cNvGrpSpPr>
            <p:nvPr/>
          </p:nvGrpSpPr>
          <p:grpSpPr>
            <a:xfrm>
              <a:off x="2409890" y="4636130"/>
              <a:ext cx="169518" cy="245801"/>
              <a:chOff x="735013" y="3792538"/>
              <a:chExt cx="381000" cy="552450"/>
            </a:xfrm>
          </p:grpSpPr>
          <p:sp>
            <p:nvSpPr>
              <p:cNvPr id="397" name="Freeform 91"/>
              <p:cNvSpPr>
                <a:spLocks noEditPoints="1"/>
              </p:cNvSpPr>
              <p:nvPr/>
            </p:nvSpPr>
            <p:spPr bwMode="auto">
              <a:xfrm>
                <a:off x="735013" y="3925888"/>
                <a:ext cx="381000" cy="419100"/>
              </a:xfrm>
              <a:custGeom>
                <a:avLst/>
                <a:gdLst>
                  <a:gd name="T0" fmla="*/ 145 w 2162"/>
                  <a:gd name="T1" fmla="*/ 145 h 2378"/>
                  <a:gd name="T2" fmla="*/ 145 w 2162"/>
                  <a:gd name="T3" fmla="*/ 2233 h 2378"/>
                  <a:gd name="T4" fmla="*/ 2017 w 2162"/>
                  <a:gd name="T5" fmla="*/ 2233 h 2378"/>
                  <a:gd name="T6" fmla="*/ 2017 w 2162"/>
                  <a:gd name="T7" fmla="*/ 145 h 2378"/>
                  <a:gd name="T8" fmla="*/ 145 w 2162"/>
                  <a:gd name="T9" fmla="*/ 145 h 2378"/>
                  <a:gd name="T10" fmla="*/ 72 w 2162"/>
                  <a:gd name="T11" fmla="*/ 0 h 2378"/>
                  <a:gd name="T12" fmla="*/ 2090 w 2162"/>
                  <a:gd name="T13" fmla="*/ 0 h 2378"/>
                  <a:gd name="T14" fmla="*/ 2162 w 2162"/>
                  <a:gd name="T15" fmla="*/ 72 h 2378"/>
                  <a:gd name="T16" fmla="*/ 2162 w 2162"/>
                  <a:gd name="T17" fmla="*/ 2305 h 2378"/>
                  <a:gd name="T18" fmla="*/ 2090 w 2162"/>
                  <a:gd name="T19" fmla="*/ 2378 h 2378"/>
                  <a:gd name="T20" fmla="*/ 72 w 2162"/>
                  <a:gd name="T21" fmla="*/ 2378 h 2378"/>
                  <a:gd name="T22" fmla="*/ 0 w 2162"/>
                  <a:gd name="T23" fmla="*/ 2305 h 2378"/>
                  <a:gd name="T24" fmla="*/ 0 w 2162"/>
                  <a:gd name="T25" fmla="*/ 72 h 2378"/>
                  <a:gd name="T26" fmla="*/ 72 w 2162"/>
                  <a:gd name="T27" fmla="*/ 0 h 2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62" h="2378">
                    <a:moveTo>
                      <a:pt x="145" y="145"/>
                    </a:moveTo>
                    <a:lnTo>
                      <a:pt x="145" y="2233"/>
                    </a:lnTo>
                    <a:lnTo>
                      <a:pt x="2017" y="2233"/>
                    </a:lnTo>
                    <a:lnTo>
                      <a:pt x="2017" y="145"/>
                    </a:lnTo>
                    <a:lnTo>
                      <a:pt x="145" y="145"/>
                    </a:lnTo>
                    <a:close/>
                    <a:moveTo>
                      <a:pt x="72" y="0"/>
                    </a:moveTo>
                    <a:lnTo>
                      <a:pt x="2090" y="0"/>
                    </a:lnTo>
                    <a:lnTo>
                      <a:pt x="2162" y="72"/>
                    </a:lnTo>
                    <a:lnTo>
                      <a:pt x="2162" y="2305"/>
                    </a:lnTo>
                    <a:lnTo>
                      <a:pt x="2090" y="2378"/>
                    </a:lnTo>
                    <a:lnTo>
                      <a:pt x="72" y="2378"/>
                    </a:lnTo>
                    <a:lnTo>
                      <a:pt x="0" y="2305"/>
                    </a:lnTo>
                    <a:lnTo>
                      <a:pt x="0" y="72"/>
                    </a:lnTo>
                    <a:lnTo>
                      <a:pt x="7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8" name="Rectangle 92"/>
              <p:cNvSpPr>
                <a:spLocks noChangeArrowheads="1"/>
              </p:cNvSpPr>
              <p:nvPr/>
            </p:nvSpPr>
            <p:spPr bwMode="auto">
              <a:xfrm>
                <a:off x="912813" y="3938588"/>
                <a:ext cx="25400" cy="393700"/>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99" name="Freeform 93"/>
              <p:cNvSpPr>
                <a:spLocks/>
              </p:cNvSpPr>
              <p:nvPr/>
            </p:nvSpPr>
            <p:spPr bwMode="auto">
              <a:xfrm>
                <a:off x="939801" y="3792538"/>
                <a:ext cx="123825" cy="101600"/>
              </a:xfrm>
              <a:custGeom>
                <a:avLst/>
                <a:gdLst>
                  <a:gd name="T0" fmla="*/ 124 w 700"/>
                  <a:gd name="T1" fmla="*/ 0 h 576"/>
                  <a:gd name="T2" fmla="*/ 351 w 700"/>
                  <a:gd name="T3" fmla="*/ 395 h 576"/>
                  <a:gd name="T4" fmla="*/ 576 w 700"/>
                  <a:gd name="T5" fmla="*/ 0 h 576"/>
                  <a:gd name="T6" fmla="*/ 700 w 700"/>
                  <a:gd name="T7" fmla="*/ 72 h 576"/>
                  <a:gd name="T8" fmla="*/ 412 w 700"/>
                  <a:gd name="T9" fmla="*/ 576 h 576"/>
                  <a:gd name="T10" fmla="*/ 288 w 700"/>
                  <a:gd name="T11" fmla="*/ 576 h 576"/>
                  <a:gd name="T12" fmla="*/ 0 w 700"/>
                  <a:gd name="T13" fmla="*/ 72 h 576"/>
                  <a:gd name="T14" fmla="*/ 124 w 700"/>
                  <a:gd name="T15" fmla="*/ 0 h 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0" h="576">
                    <a:moveTo>
                      <a:pt x="124" y="0"/>
                    </a:moveTo>
                    <a:lnTo>
                      <a:pt x="351" y="395"/>
                    </a:lnTo>
                    <a:lnTo>
                      <a:pt x="576" y="0"/>
                    </a:lnTo>
                    <a:lnTo>
                      <a:pt x="700" y="72"/>
                    </a:lnTo>
                    <a:lnTo>
                      <a:pt x="412" y="576"/>
                    </a:lnTo>
                    <a:lnTo>
                      <a:pt x="288" y="576"/>
                    </a:lnTo>
                    <a:lnTo>
                      <a:pt x="0" y="72"/>
                    </a:lnTo>
                    <a:lnTo>
                      <a:pt x="1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0" name="Freeform 94"/>
              <p:cNvSpPr>
                <a:spLocks/>
              </p:cNvSpPr>
              <p:nvPr/>
            </p:nvSpPr>
            <p:spPr bwMode="auto">
              <a:xfrm>
                <a:off x="787401" y="3792538"/>
                <a:ext cx="123825" cy="101600"/>
              </a:xfrm>
              <a:custGeom>
                <a:avLst/>
                <a:gdLst>
                  <a:gd name="T0" fmla="*/ 288 w 700"/>
                  <a:gd name="T1" fmla="*/ 0 h 576"/>
                  <a:gd name="T2" fmla="*/ 412 w 700"/>
                  <a:gd name="T3" fmla="*/ 0 h 576"/>
                  <a:gd name="T4" fmla="*/ 700 w 700"/>
                  <a:gd name="T5" fmla="*/ 504 h 576"/>
                  <a:gd name="T6" fmla="*/ 576 w 700"/>
                  <a:gd name="T7" fmla="*/ 576 h 576"/>
                  <a:gd name="T8" fmla="*/ 351 w 700"/>
                  <a:gd name="T9" fmla="*/ 181 h 576"/>
                  <a:gd name="T10" fmla="*/ 124 w 700"/>
                  <a:gd name="T11" fmla="*/ 576 h 576"/>
                  <a:gd name="T12" fmla="*/ 0 w 700"/>
                  <a:gd name="T13" fmla="*/ 504 h 576"/>
                  <a:gd name="T14" fmla="*/ 288 w 700"/>
                  <a:gd name="T15" fmla="*/ 0 h 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0" h="576">
                    <a:moveTo>
                      <a:pt x="288" y="0"/>
                    </a:moveTo>
                    <a:lnTo>
                      <a:pt x="412" y="0"/>
                    </a:lnTo>
                    <a:lnTo>
                      <a:pt x="700" y="504"/>
                    </a:lnTo>
                    <a:lnTo>
                      <a:pt x="576" y="576"/>
                    </a:lnTo>
                    <a:lnTo>
                      <a:pt x="351" y="181"/>
                    </a:lnTo>
                    <a:lnTo>
                      <a:pt x="124" y="576"/>
                    </a:lnTo>
                    <a:lnTo>
                      <a:pt x="0" y="504"/>
                    </a:lnTo>
                    <a:lnTo>
                      <a:pt x="28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96" name="Rectangle 395"/>
            <p:cNvSpPr/>
            <p:nvPr/>
          </p:nvSpPr>
          <p:spPr bwMode="gray">
            <a:xfrm>
              <a:off x="2348345" y="4612072"/>
              <a:ext cx="292608" cy="292608"/>
            </a:xfrm>
            <a:prstGeom prst="rect">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lang="en-US" sz="500" dirty="0" smtClean="0"/>
            </a:p>
          </p:txBody>
        </p:sp>
      </p:grpSp>
      <p:sp>
        <p:nvSpPr>
          <p:cNvPr id="403" name="Rectangle 402"/>
          <p:cNvSpPr/>
          <p:nvPr/>
        </p:nvSpPr>
        <p:spPr bwMode="gray">
          <a:xfrm>
            <a:off x="1517076" y="4610756"/>
            <a:ext cx="292608" cy="292608"/>
          </a:xfrm>
          <a:prstGeom prst="rect">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lang="en-US" sz="500" dirty="0" smtClean="0"/>
          </a:p>
        </p:txBody>
      </p:sp>
      <p:sp>
        <p:nvSpPr>
          <p:cNvPr id="412" name="Rectangle 411"/>
          <p:cNvSpPr/>
          <p:nvPr/>
        </p:nvSpPr>
        <p:spPr bwMode="gray">
          <a:xfrm>
            <a:off x="1099002" y="4610756"/>
            <a:ext cx="292608" cy="292608"/>
          </a:xfrm>
          <a:prstGeom prst="rect">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lang="en-US" sz="500" dirty="0" smtClean="0"/>
          </a:p>
        </p:txBody>
      </p:sp>
      <p:sp>
        <p:nvSpPr>
          <p:cNvPr id="415" name="Rectangle 414"/>
          <p:cNvSpPr/>
          <p:nvPr/>
        </p:nvSpPr>
        <p:spPr bwMode="gray">
          <a:xfrm>
            <a:off x="679801" y="4610756"/>
            <a:ext cx="292608" cy="288905"/>
          </a:xfrm>
          <a:prstGeom prst="rect">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lang="en-US" sz="500" dirty="0" smtClean="0"/>
          </a:p>
        </p:txBody>
      </p:sp>
      <p:grpSp>
        <p:nvGrpSpPr>
          <p:cNvPr id="422" name="Group 421"/>
          <p:cNvGrpSpPr/>
          <p:nvPr/>
        </p:nvGrpSpPr>
        <p:grpSpPr>
          <a:xfrm>
            <a:off x="9377034" y="4610756"/>
            <a:ext cx="292608" cy="292608"/>
            <a:chOff x="9390421" y="4620071"/>
            <a:chExt cx="292608" cy="292608"/>
          </a:xfrm>
        </p:grpSpPr>
        <p:grpSp>
          <p:nvGrpSpPr>
            <p:cNvPr id="423" name="Group 422"/>
            <p:cNvGrpSpPr>
              <a:grpSpLocks noChangeAspect="1"/>
            </p:cNvGrpSpPr>
            <p:nvPr/>
          </p:nvGrpSpPr>
          <p:grpSpPr>
            <a:xfrm>
              <a:off x="9417947" y="4672729"/>
              <a:ext cx="237556" cy="187293"/>
              <a:chOff x="1785938" y="2044700"/>
              <a:chExt cx="712787" cy="561976"/>
            </a:xfrm>
          </p:grpSpPr>
          <p:grpSp>
            <p:nvGrpSpPr>
              <p:cNvPr id="425" name="Group 424"/>
              <p:cNvGrpSpPr/>
              <p:nvPr/>
            </p:nvGrpSpPr>
            <p:grpSpPr>
              <a:xfrm>
                <a:off x="1992836" y="2351088"/>
                <a:ext cx="252413" cy="255588"/>
                <a:chOff x="2038351" y="2351088"/>
                <a:chExt cx="252413" cy="255588"/>
              </a:xfrm>
            </p:grpSpPr>
            <p:sp>
              <p:nvSpPr>
                <p:cNvPr id="440" name="Rectangle 20"/>
                <p:cNvSpPr>
                  <a:spLocks noChangeArrowheads="1"/>
                </p:cNvSpPr>
                <p:nvPr/>
              </p:nvSpPr>
              <p:spPr bwMode="auto">
                <a:xfrm>
                  <a:off x="2038351" y="2351088"/>
                  <a:ext cx="252413" cy="25400"/>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1" name="Rectangle 27"/>
                <p:cNvSpPr>
                  <a:spLocks noChangeArrowheads="1"/>
                </p:cNvSpPr>
                <p:nvPr/>
              </p:nvSpPr>
              <p:spPr bwMode="auto">
                <a:xfrm>
                  <a:off x="2214563" y="2363788"/>
                  <a:ext cx="25400" cy="2428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2" name="Rectangle 29"/>
                <p:cNvSpPr>
                  <a:spLocks noChangeArrowheads="1"/>
                </p:cNvSpPr>
                <p:nvPr/>
              </p:nvSpPr>
              <p:spPr bwMode="auto">
                <a:xfrm>
                  <a:off x="2127251" y="2581275"/>
                  <a:ext cx="163513" cy="25400"/>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26" name="Group 425"/>
              <p:cNvGrpSpPr/>
              <p:nvPr/>
            </p:nvGrpSpPr>
            <p:grpSpPr>
              <a:xfrm>
                <a:off x="1785938" y="2044700"/>
                <a:ext cx="227013" cy="561976"/>
                <a:chOff x="1785938" y="2044700"/>
                <a:chExt cx="227013" cy="561976"/>
              </a:xfrm>
            </p:grpSpPr>
            <p:sp>
              <p:nvSpPr>
                <p:cNvPr id="434" name="Freeform 21"/>
                <p:cNvSpPr>
                  <a:spLocks/>
                </p:cNvSpPr>
                <p:nvPr/>
              </p:nvSpPr>
              <p:spPr bwMode="auto">
                <a:xfrm>
                  <a:off x="1785938" y="2171700"/>
                  <a:ext cx="176213" cy="295275"/>
                </a:xfrm>
                <a:custGeom>
                  <a:avLst/>
                  <a:gdLst>
                    <a:gd name="T0" fmla="*/ 0 w 1113"/>
                    <a:gd name="T1" fmla="*/ 0 h 1850"/>
                    <a:gd name="T2" fmla="*/ 159 w 1113"/>
                    <a:gd name="T3" fmla="*/ 0 h 1850"/>
                    <a:gd name="T4" fmla="*/ 159 w 1113"/>
                    <a:gd name="T5" fmla="*/ 1689 h 1850"/>
                    <a:gd name="T6" fmla="*/ 1113 w 1113"/>
                    <a:gd name="T7" fmla="*/ 1689 h 1850"/>
                    <a:gd name="T8" fmla="*/ 1113 w 1113"/>
                    <a:gd name="T9" fmla="*/ 1850 h 1850"/>
                    <a:gd name="T10" fmla="*/ 80 w 1113"/>
                    <a:gd name="T11" fmla="*/ 1850 h 1850"/>
                    <a:gd name="T12" fmla="*/ 0 w 1113"/>
                    <a:gd name="T13" fmla="*/ 1770 h 1850"/>
                    <a:gd name="T14" fmla="*/ 0 w 1113"/>
                    <a:gd name="T15" fmla="*/ 0 h 18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1850">
                      <a:moveTo>
                        <a:pt x="0" y="0"/>
                      </a:moveTo>
                      <a:lnTo>
                        <a:pt x="159" y="0"/>
                      </a:lnTo>
                      <a:lnTo>
                        <a:pt x="159" y="1689"/>
                      </a:lnTo>
                      <a:lnTo>
                        <a:pt x="1113" y="1689"/>
                      </a:lnTo>
                      <a:lnTo>
                        <a:pt x="1113" y="1850"/>
                      </a:lnTo>
                      <a:lnTo>
                        <a:pt x="80" y="1850"/>
                      </a:lnTo>
                      <a:lnTo>
                        <a:pt x="0" y="177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5" name="Rectangle 22"/>
                <p:cNvSpPr>
                  <a:spLocks noChangeArrowheads="1"/>
                </p:cNvSpPr>
                <p:nvPr/>
              </p:nvSpPr>
              <p:spPr bwMode="auto">
                <a:xfrm>
                  <a:off x="1887538" y="2452688"/>
                  <a:ext cx="25400" cy="1539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6" name="Freeform 23"/>
                <p:cNvSpPr>
                  <a:spLocks/>
                </p:cNvSpPr>
                <p:nvPr/>
              </p:nvSpPr>
              <p:spPr bwMode="auto">
                <a:xfrm>
                  <a:off x="1836738" y="2555875"/>
                  <a:ext cx="125413" cy="50800"/>
                </a:xfrm>
                <a:custGeom>
                  <a:avLst/>
                  <a:gdLst>
                    <a:gd name="T0" fmla="*/ 80 w 795"/>
                    <a:gd name="T1" fmla="*/ 0 h 322"/>
                    <a:gd name="T2" fmla="*/ 716 w 795"/>
                    <a:gd name="T3" fmla="*/ 0 h 322"/>
                    <a:gd name="T4" fmla="*/ 795 w 795"/>
                    <a:gd name="T5" fmla="*/ 81 h 322"/>
                    <a:gd name="T6" fmla="*/ 795 w 795"/>
                    <a:gd name="T7" fmla="*/ 322 h 322"/>
                    <a:gd name="T8" fmla="*/ 636 w 795"/>
                    <a:gd name="T9" fmla="*/ 322 h 322"/>
                    <a:gd name="T10" fmla="*/ 636 w 795"/>
                    <a:gd name="T11" fmla="*/ 161 h 322"/>
                    <a:gd name="T12" fmla="*/ 159 w 795"/>
                    <a:gd name="T13" fmla="*/ 161 h 322"/>
                    <a:gd name="T14" fmla="*/ 159 w 795"/>
                    <a:gd name="T15" fmla="*/ 322 h 322"/>
                    <a:gd name="T16" fmla="*/ 0 w 795"/>
                    <a:gd name="T17" fmla="*/ 322 h 322"/>
                    <a:gd name="T18" fmla="*/ 0 w 795"/>
                    <a:gd name="T19" fmla="*/ 81 h 322"/>
                    <a:gd name="T20" fmla="*/ 80 w 795"/>
                    <a:gd name="T21"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5" h="322">
                      <a:moveTo>
                        <a:pt x="80" y="0"/>
                      </a:moveTo>
                      <a:lnTo>
                        <a:pt x="716" y="0"/>
                      </a:lnTo>
                      <a:lnTo>
                        <a:pt x="795" y="81"/>
                      </a:lnTo>
                      <a:lnTo>
                        <a:pt x="795" y="322"/>
                      </a:lnTo>
                      <a:lnTo>
                        <a:pt x="636" y="322"/>
                      </a:lnTo>
                      <a:lnTo>
                        <a:pt x="636" y="161"/>
                      </a:lnTo>
                      <a:lnTo>
                        <a:pt x="159" y="161"/>
                      </a:lnTo>
                      <a:lnTo>
                        <a:pt x="159" y="322"/>
                      </a:lnTo>
                      <a:lnTo>
                        <a:pt x="0" y="322"/>
                      </a:lnTo>
                      <a:lnTo>
                        <a:pt x="0" y="81"/>
                      </a:lnTo>
                      <a:lnTo>
                        <a:pt x="8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7" name="Freeform 24"/>
                <p:cNvSpPr>
                  <a:spLocks noEditPoints="1"/>
                </p:cNvSpPr>
                <p:nvPr/>
              </p:nvSpPr>
              <p:spPr bwMode="auto">
                <a:xfrm>
                  <a:off x="1836738" y="2171700"/>
                  <a:ext cx="100013" cy="242888"/>
                </a:xfrm>
                <a:custGeom>
                  <a:avLst/>
                  <a:gdLst>
                    <a:gd name="T0" fmla="*/ 301 w 636"/>
                    <a:gd name="T1" fmla="*/ 160 h 1528"/>
                    <a:gd name="T2" fmla="*/ 159 w 636"/>
                    <a:gd name="T3" fmla="*/ 735 h 1528"/>
                    <a:gd name="T4" fmla="*/ 159 w 636"/>
                    <a:gd name="T5" fmla="*/ 1367 h 1528"/>
                    <a:gd name="T6" fmla="*/ 477 w 636"/>
                    <a:gd name="T7" fmla="*/ 1367 h 1528"/>
                    <a:gd name="T8" fmla="*/ 477 w 636"/>
                    <a:gd name="T9" fmla="*/ 160 h 1528"/>
                    <a:gd name="T10" fmla="*/ 301 w 636"/>
                    <a:gd name="T11" fmla="*/ 160 h 1528"/>
                    <a:gd name="T12" fmla="*/ 239 w 636"/>
                    <a:gd name="T13" fmla="*/ 0 h 1528"/>
                    <a:gd name="T14" fmla="*/ 557 w 636"/>
                    <a:gd name="T15" fmla="*/ 0 h 1528"/>
                    <a:gd name="T16" fmla="*/ 636 w 636"/>
                    <a:gd name="T17" fmla="*/ 80 h 1528"/>
                    <a:gd name="T18" fmla="*/ 636 w 636"/>
                    <a:gd name="T19" fmla="*/ 1448 h 1528"/>
                    <a:gd name="T20" fmla="*/ 557 w 636"/>
                    <a:gd name="T21" fmla="*/ 1528 h 1528"/>
                    <a:gd name="T22" fmla="*/ 80 w 636"/>
                    <a:gd name="T23" fmla="*/ 1528 h 1528"/>
                    <a:gd name="T24" fmla="*/ 0 w 636"/>
                    <a:gd name="T25" fmla="*/ 1448 h 1528"/>
                    <a:gd name="T26" fmla="*/ 0 w 636"/>
                    <a:gd name="T27" fmla="*/ 724 h 1528"/>
                    <a:gd name="T28" fmla="*/ 3 w 636"/>
                    <a:gd name="T29" fmla="*/ 704 h 1528"/>
                    <a:gd name="T30" fmla="*/ 162 w 636"/>
                    <a:gd name="T31" fmla="*/ 61 h 1528"/>
                    <a:gd name="T32" fmla="*/ 239 w 636"/>
                    <a:gd name="T33" fmla="*/ 0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6" h="1528">
                      <a:moveTo>
                        <a:pt x="301" y="160"/>
                      </a:moveTo>
                      <a:lnTo>
                        <a:pt x="159" y="735"/>
                      </a:lnTo>
                      <a:lnTo>
                        <a:pt x="159" y="1367"/>
                      </a:lnTo>
                      <a:lnTo>
                        <a:pt x="477" y="1367"/>
                      </a:lnTo>
                      <a:lnTo>
                        <a:pt x="477" y="160"/>
                      </a:lnTo>
                      <a:lnTo>
                        <a:pt x="301" y="160"/>
                      </a:lnTo>
                      <a:close/>
                      <a:moveTo>
                        <a:pt x="239" y="0"/>
                      </a:moveTo>
                      <a:lnTo>
                        <a:pt x="557" y="0"/>
                      </a:lnTo>
                      <a:lnTo>
                        <a:pt x="636" y="80"/>
                      </a:lnTo>
                      <a:lnTo>
                        <a:pt x="636" y="1448"/>
                      </a:lnTo>
                      <a:lnTo>
                        <a:pt x="557" y="1528"/>
                      </a:lnTo>
                      <a:lnTo>
                        <a:pt x="80" y="1528"/>
                      </a:lnTo>
                      <a:lnTo>
                        <a:pt x="0" y="1448"/>
                      </a:lnTo>
                      <a:lnTo>
                        <a:pt x="0" y="724"/>
                      </a:lnTo>
                      <a:lnTo>
                        <a:pt x="3" y="704"/>
                      </a:lnTo>
                      <a:lnTo>
                        <a:pt x="162" y="61"/>
                      </a:lnTo>
                      <a:lnTo>
                        <a:pt x="23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8" name="Freeform 26"/>
                <p:cNvSpPr>
                  <a:spLocks/>
                </p:cNvSpPr>
                <p:nvPr/>
              </p:nvSpPr>
              <p:spPr bwMode="auto">
                <a:xfrm>
                  <a:off x="1912938" y="2389188"/>
                  <a:ext cx="100013" cy="217488"/>
                </a:xfrm>
                <a:custGeom>
                  <a:avLst/>
                  <a:gdLst>
                    <a:gd name="T0" fmla="*/ 0 w 636"/>
                    <a:gd name="T1" fmla="*/ 0 h 1368"/>
                    <a:gd name="T2" fmla="*/ 557 w 636"/>
                    <a:gd name="T3" fmla="*/ 0 h 1368"/>
                    <a:gd name="T4" fmla="*/ 636 w 636"/>
                    <a:gd name="T5" fmla="*/ 81 h 1368"/>
                    <a:gd name="T6" fmla="*/ 636 w 636"/>
                    <a:gd name="T7" fmla="*/ 1368 h 1368"/>
                    <a:gd name="T8" fmla="*/ 477 w 636"/>
                    <a:gd name="T9" fmla="*/ 1368 h 1368"/>
                    <a:gd name="T10" fmla="*/ 477 w 636"/>
                    <a:gd name="T11" fmla="*/ 161 h 1368"/>
                    <a:gd name="T12" fmla="*/ 0 w 636"/>
                    <a:gd name="T13" fmla="*/ 161 h 1368"/>
                    <a:gd name="T14" fmla="*/ 0 w 636"/>
                    <a:gd name="T15" fmla="*/ 0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6" h="1368">
                      <a:moveTo>
                        <a:pt x="0" y="0"/>
                      </a:moveTo>
                      <a:lnTo>
                        <a:pt x="557" y="0"/>
                      </a:lnTo>
                      <a:lnTo>
                        <a:pt x="636" y="81"/>
                      </a:lnTo>
                      <a:lnTo>
                        <a:pt x="636" y="1368"/>
                      </a:lnTo>
                      <a:lnTo>
                        <a:pt x="477" y="1368"/>
                      </a:lnTo>
                      <a:lnTo>
                        <a:pt x="477" y="161"/>
                      </a:lnTo>
                      <a:lnTo>
                        <a:pt x="0" y="161"/>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9" name="Freeform 30"/>
                <p:cNvSpPr>
                  <a:spLocks noEditPoints="1"/>
                </p:cNvSpPr>
                <p:nvPr/>
              </p:nvSpPr>
              <p:spPr bwMode="auto">
                <a:xfrm>
                  <a:off x="1849438" y="2044700"/>
                  <a:ext cx="100013" cy="101600"/>
                </a:xfrm>
                <a:custGeom>
                  <a:avLst/>
                  <a:gdLst>
                    <a:gd name="T0" fmla="*/ 286 w 636"/>
                    <a:gd name="T1" fmla="*/ 164 h 644"/>
                    <a:gd name="T2" fmla="*/ 242 w 636"/>
                    <a:gd name="T3" fmla="*/ 180 h 644"/>
                    <a:gd name="T4" fmla="*/ 205 w 636"/>
                    <a:gd name="T5" fmla="*/ 208 h 644"/>
                    <a:gd name="T6" fmla="*/ 178 w 636"/>
                    <a:gd name="T7" fmla="*/ 246 h 644"/>
                    <a:gd name="T8" fmla="*/ 162 w 636"/>
                    <a:gd name="T9" fmla="*/ 290 h 644"/>
                    <a:gd name="T10" fmla="*/ 160 w 636"/>
                    <a:gd name="T11" fmla="*/ 335 h 644"/>
                    <a:gd name="T12" fmla="*/ 171 w 636"/>
                    <a:gd name="T13" fmla="*/ 385 h 644"/>
                    <a:gd name="T14" fmla="*/ 195 w 636"/>
                    <a:gd name="T15" fmla="*/ 424 h 644"/>
                    <a:gd name="T16" fmla="*/ 228 w 636"/>
                    <a:gd name="T17" fmla="*/ 456 h 644"/>
                    <a:gd name="T18" fmla="*/ 268 w 636"/>
                    <a:gd name="T19" fmla="*/ 474 h 644"/>
                    <a:gd name="T20" fmla="*/ 318 w 636"/>
                    <a:gd name="T21" fmla="*/ 483 h 644"/>
                    <a:gd name="T22" fmla="*/ 369 w 636"/>
                    <a:gd name="T23" fmla="*/ 474 h 644"/>
                    <a:gd name="T24" fmla="*/ 407 w 636"/>
                    <a:gd name="T25" fmla="*/ 456 h 644"/>
                    <a:gd name="T26" fmla="*/ 443 w 636"/>
                    <a:gd name="T27" fmla="*/ 422 h 644"/>
                    <a:gd name="T28" fmla="*/ 464 w 636"/>
                    <a:gd name="T29" fmla="*/ 385 h 644"/>
                    <a:gd name="T30" fmla="*/ 475 w 636"/>
                    <a:gd name="T31" fmla="*/ 335 h 644"/>
                    <a:gd name="T32" fmla="*/ 473 w 636"/>
                    <a:gd name="T33" fmla="*/ 290 h 644"/>
                    <a:gd name="T34" fmla="*/ 456 w 636"/>
                    <a:gd name="T35" fmla="*/ 242 h 644"/>
                    <a:gd name="T36" fmla="*/ 430 w 636"/>
                    <a:gd name="T37" fmla="*/ 208 h 644"/>
                    <a:gd name="T38" fmla="*/ 392 w 636"/>
                    <a:gd name="T39" fmla="*/ 179 h 644"/>
                    <a:gd name="T40" fmla="*/ 349 w 636"/>
                    <a:gd name="T41" fmla="*/ 164 h 644"/>
                    <a:gd name="T42" fmla="*/ 318 w 636"/>
                    <a:gd name="T43" fmla="*/ 0 h 644"/>
                    <a:gd name="T44" fmla="*/ 381 w 636"/>
                    <a:gd name="T45" fmla="*/ 6 h 644"/>
                    <a:gd name="T46" fmla="*/ 442 w 636"/>
                    <a:gd name="T47" fmla="*/ 26 h 644"/>
                    <a:gd name="T48" fmla="*/ 496 w 636"/>
                    <a:gd name="T49" fmla="*/ 56 h 644"/>
                    <a:gd name="T50" fmla="*/ 542 w 636"/>
                    <a:gd name="T51" fmla="*/ 94 h 644"/>
                    <a:gd name="T52" fmla="*/ 581 w 636"/>
                    <a:gd name="T53" fmla="*/ 142 h 644"/>
                    <a:gd name="T54" fmla="*/ 610 w 636"/>
                    <a:gd name="T55" fmla="*/ 197 h 644"/>
                    <a:gd name="T56" fmla="*/ 629 w 636"/>
                    <a:gd name="T57" fmla="*/ 257 h 644"/>
                    <a:gd name="T58" fmla="*/ 636 w 636"/>
                    <a:gd name="T59" fmla="*/ 322 h 644"/>
                    <a:gd name="T60" fmla="*/ 629 w 636"/>
                    <a:gd name="T61" fmla="*/ 386 h 644"/>
                    <a:gd name="T62" fmla="*/ 610 w 636"/>
                    <a:gd name="T63" fmla="*/ 447 h 644"/>
                    <a:gd name="T64" fmla="*/ 581 w 636"/>
                    <a:gd name="T65" fmla="*/ 502 h 644"/>
                    <a:gd name="T66" fmla="*/ 542 w 636"/>
                    <a:gd name="T67" fmla="*/ 549 h 644"/>
                    <a:gd name="T68" fmla="*/ 496 w 636"/>
                    <a:gd name="T69" fmla="*/ 589 h 644"/>
                    <a:gd name="T70" fmla="*/ 442 w 636"/>
                    <a:gd name="T71" fmla="*/ 618 h 644"/>
                    <a:gd name="T72" fmla="*/ 381 w 636"/>
                    <a:gd name="T73" fmla="*/ 637 h 644"/>
                    <a:gd name="T74" fmla="*/ 318 w 636"/>
                    <a:gd name="T75" fmla="*/ 644 h 644"/>
                    <a:gd name="T76" fmla="*/ 254 w 636"/>
                    <a:gd name="T77" fmla="*/ 637 h 644"/>
                    <a:gd name="T78" fmla="*/ 195 w 636"/>
                    <a:gd name="T79" fmla="*/ 618 h 644"/>
                    <a:gd name="T80" fmla="*/ 139 w 636"/>
                    <a:gd name="T81" fmla="*/ 589 h 644"/>
                    <a:gd name="T82" fmla="*/ 93 w 636"/>
                    <a:gd name="T83" fmla="*/ 549 h 644"/>
                    <a:gd name="T84" fmla="*/ 55 w 636"/>
                    <a:gd name="T85" fmla="*/ 502 h 644"/>
                    <a:gd name="T86" fmla="*/ 25 w 636"/>
                    <a:gd name="T87" fmla="*/ 447 h 644"/>
                    <a:gd name="T88" fmla="*/ 6 w 636"/>
                    <a:gd name="T89" fmla="*/ 386 h 644"/>
                    <a:gd name="T90" fmla="*/ 0 w 636"/>
                    <a:gd name="T91" fmla="*/ 322 h 644"/>
                    <a:gd name="T92" fmla="*/ 6 w 636"/>
                    <a:gd name="T93" fmla="*/ 257 h 644"/>
                    <a:gd name="T94" fmla="*/ 25 w 636"/>
                    <a:gd name="T95" fmla="*/ 197 h 644"/>
                    <a:gd name="T96" fmla="*/ 55 w 636"/>
                    <a:gd name="T97" fmla="*/ 142 h 644"/>
                    <a:gd name="T98" fmla="*/ 93 w 636"/>
                    <a:gd name="T99" fmla="*/ 94 h 644"/>
                    <a:gd name="T100" fmla="*/ 139 w 636"/>
                    <a:gd name="T101" fmla="*/ 56 h 644"/>
                    <a:gd name="T102" fmla="*/ 195 w 636"/>
                    <a:gd name="T103" fmla="*/ 26 h 644"/>
                    <a:gd name="T104" fmla="*/ 254 w 636"/>
                    <a:gd name="T105" fmla="*/ 6 h 644"/>
                    <a:gd name="T106" fmla="*/ 318 w 636"/>
                    <a:gd name="T107" fmla="*/ 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36" h="644">
                      <a:moveTo>
                        <a:pt x="318" y="161"/>
                      </a:moveTo>
                      <a:lnTo>
                        <a:pt x="305" y="162"/>
                      </a:lnTo>
                      <a:lnTo>
                        <a:pt x="286" y="164"/>
                      </a:lnTo>
                      <a:lnTo>
                        <a:pt x="268" y="169"/>
                      </a:lnTo>
                      <a:lnTo>
                        <a:pt x="256" y="174"/>
                      </a:lnTo>
                      <a:lnTo>
                        <a:pt x="242" y="180"/>
                      </a:lnTo>
                      <a:lnTo>
                        <a:pt x="228" y="189"/>
                      </a:lnTo>
                      <a:lnTo>
                        <a:pt x="217" y="197"/>
                      </a:lnTo>
                      <a:lnTo>
                        <a:pt x="205" y="208"/>
                      </a:lnTo>
                      <a:lnTo>
                        <a:pt x="195" y="220"/>
                      </a:lnTo>
                      <a:lnTo>
                        <a:pt x="186" y="232"/>
                      </a:lnTo>
                      <a:lnTo>
                        <a:pt x="178" y="246"/>
                      </a:lnTo>
                      <a:lnTo>
                        <a:pt x="171" y="260"/>
                      </a:lnTo>
                      <a:lnTo>
                        <a:pt x="167" y="271"/>
                      </a:lnTo>
                      <a:lnTo>
                        <a:pt x="162" y="290"/>
                      </a:lnTo>
                      <a:lnTo>
                        <a:pt x="160" y="309"/>
                      </a:lnTo>
                      <a:lnTo>
                        <a:pt x="159" y="322"/>
                      </a:lnTo>
                      <a:lnTo>
                        <a:pt x="160" y="335"/>
                      </a:lnTo>
                      <a:lnTo>
                        <a:pt x="162" y="354"/>
                      </a:lnTo>
                      <a:lnTo>
                        <a:pt x="167" y="374"/>
                      </a:lnTo>
                      <a:lnTo>
                        <a:pt x="171" y="385"/>
                      </a:lnTo>
                      <a:lnTo>
                        <a:pt x="177" y="397"/>
                      </a:lnTo>
                      <a:lnTo>
                        <a:pt x="186" y="412"/>
                      </a:lnTo>
                      <a:lnTo>
                        <a:pt x="195" y="424"/>
                      </a:lnTo>
                      <a:lnTo>
                        <a:pt x="205" y="436"/>
                      </a:lnTo>
                      <a:lnTo>
                        <a:pt x="219" y="448"/>
                      </a:lnTo>
                      <a:lnTo>
                        <a:pt x="228" y="456"/>
                      </a:lnTo>
                      <a:lnTo>
                        <a:pt x="239" y="462"/>
                      </a:lnTo>
                      <a:lnTo>
                        <a:pt x="256" y="470"/>
                      </a:lnTo>
                      <a:lnTo>
                        <a:pt x="268" y="474"/>
                      </a:lnTo>
                      <a:lnTo>
                        <a:pt x="286" y="480"/>
                      </a:lnTo>
                      <a:lnTo>
                        <a:pt x="305" y="482"/>
                      </a:lnTo>
                      <a:lnTo>
                        <a:pt x="318" y="483"/>
                      </a:lnTo>
                      <a:lnTo>
                        <a:pt x="330" y="482"/>
                      </a:lnTo>
                      <a:lnTo>
                        <a:pt x="349" y="480"/>
                      </a:lnTo>
                      <a:lnTo>
                        <a:pt x="369" y="474"/>
                      </a:lnTo>
                      <a:lnTo>
                        <a:pt x="380" y="470"/>
                      </a:lnTo>
                      <a:lnTo>
                        <a:pt x="395" y="462"/>
                      </a:lnTo>
                      <a:lnTo>
                        <a:pt x="407" y="456"/>
                      </a:lnTo>
                      <a:lnTo>
                        <a:pt x="416" y="448"/>
                      </a:lnTo>
                      <a:lnTo>
                        <a:pt x="430" y="436"/>
                      </a:lnTo>
                      <a:lnTo>
                        <a:pt x="443" y="422"/>
                      </a:lnTo>
                      <a:lnTo>
                        <a:pt x="450" y="412"/>
                      </a:lnTo>
                      <a:lnTo>
                        <a:pt x="456" y="400"/>
                      </a:lnTo>
                      <a:lnTo>
                        <a:pt x="464" y="385"/>
                      </a:lnTo>
                      <a:lnTo>
                        <a:pt x="468" y="374"/>
                      </a:lnTo>
                      <a:lnTo>
                        <a:pt x="473" y="354"/>
                      </a:lnTo>
                      <a:lnTo>
                        <a:pt x="475" y="335"/>
                      </a:lnTo>
                      <a:lnTo>
                        <a:pt x="477" y="322"/>
                      </a:lnTo>
                      <a:lnTo>
                        <a:pt x="475" y="309"/>
                      </a:lnTo>
                      <a:lnTo>
                        <a:pt x="473" y="290"/>
                      </a:lnTo>
                      <a:lnTo>
                        <a:pt x="468" y="271"/>
                      </a:lnTo>
                      <a:lnTo>
                        <a:pt x="464" y="260"/>
                      </a:lnTo>
                      <a:lnTo>
                        <a:pt x="456" y="242"/>
                      </a:lnTo>
                      <a:lnTo>
                        <a:pt x="450" y="232"/>
                      </a:lnTo>
                      <a:lnTo>
                        <a:pt x="443" y="222"/>
                      </a:lnTo>
                      <a:lnTo>
                        <a:pt x="430" y="208"/>
                      </a:lnTo>
                      <a:lnTo>
                        <a:pt x="418" y="197"/>
                      </a:lnTo>
                      <a:lnTo>
                        <a:pt x="407" y="189"/>
                      </a:lnTo>
                      <a:lnTo>
                        <a:pt x="392" y="179"/>
                      </a:lnTo>
                      <a:lnTo>
                        <a:pt x="380" y="174"/>
                      </a:lnTo>
                      <a:lnTo>
                        <a:pt x="369" y="169"/>
                      </a:lnTo>
                      <a:lnTo>
                        <a:pt x="349" y="164"/>
                      </a:lnTo>
                      <a:lnTo>
                        <a:pt x="330" y="162"/>
                      </a:lnTo>
                      <a:lnTo>
                        <a:pt x="318" y="161"/>
                      </a:lnTo>
                      <a:close/>
                      <a:moveTo>
                        <a:pt x="318" y="0"/>
                      </a:moveTo>
                      <a:lnTo>
                        <a:pt x="342" y="1"/>
                      </a:lnTo>
                      <a:lnTo>
                        <a:pt x="358" y="3"/>
                      </a:lnTo>
                      <a:lnTo>
                        <a:pt x="381" y="6"/>
                      </a:lnTo>
                      <a:lnTo>
                        <a:pt x="404" y="13"/>
                      </a:lnTo>
                      <a:lnTo>
                        <a:pt x="419" y="17"/>
                      </a:lnTo>
                      <a:lnTo>
                        <a:pt x="442" y="26"/>
                      </a:lnTo>
                      <a:lnTo>
                        <a:pt x="462" y="35"/>
                      </a:lnTo>
                      <a:lnTo>
                        <a:pt x="475" y="43"/>
                      </a:lnTo>
                      <a:lnTo>
                        <a:pt x="496" y="56"/>
                      </a:lnTo>
                      <a:lnTo>
                        <a:pt x="514" y="69"/>
                      </a:lnTo>
                      <a:lnTo>
                        <a:pt x="525" y="78"/>
                      </a:lnTo>
                      <a:lnTo>
                        <a:pt x="542" y="94"/>
                      </a:lnTo>
                      <a:lnTo>
                        <a:pt x="558" y="112"/>
                      </a:lnTo>
                      <a:lnTo>
                        <a:pt x="568" y="123"/>
                      </a:lnTo>
                      <a:lnTo>
                        <a:pt x="581" y="142"/>
                      </a:lnTo>
                      <a:lnTo>
                        <a:pt x="593" y="162"/>
                      </a:lnTo>
                      <a:lnTo>
                        <a:pt x="601" y="176"/>
                      </a:lnTo>
                      <a:lnTo>
                        <a:pt x="610" y="197"/>
                      </a:lnTo>
                      <a:lnTo>
                        <a:pt x="619" y="219"/>
                      </a:lnTo>
                      <a:lnTo>
                        <a:pt x="623" y="234"/>
                      </a:lnTo>
                      <a:lnTo>
                        <a:pt x="629" y="257"/>
                      </a:lnTo>
                      <a:lnTo>
                        <a:pt x="632" y="281"/>
                      </a:lnTo>
                      <a:lnTo>
                        <a:pt x="634" y="297"/>
                      </a:lnTo>
                      <a:lnTo>
                        <a:pt x="636" y="322"/>
                      </a:lnTo>
                      <a:lnTo>
                        <a:pt x="634" y="346"/>
                      </a:lnTo>
                      <a:lnTo>
                        <a:pt x="632" y="363"/>
                      </a:lnTo>
                      <a:lnTo>
                        <a:pt x="629" y="386"/>
                      </a:lnTo>
                      <a:lnTo>
                        <a:pt x="623" y="410"/>
                      </a:lnTo>
                      <a:lnTo>
                        <a:pt x="619" y="425"/>
                      </a:lnTo>
                      <a:lnTo>
                        <a:pt x="610" y="447"/>
                      </a:lnTo>
                      <a:lnTo>
                        <a:pt x="601" y="468"/>
                      </a:lnTo>
                      <a:lnTo>
                        <a:pt x="593" y="482"/>
                      </a:lnTo>
                      <a:lnTo>
                        <a:pt x="581" y="502"/>
                      </a:lnTo>
                      <a:lnTo>
                        <a:pt x="568" y="520"/>
                      </a:lnTo>
                      <a:lnTo>
                        <a:pt x="558" y="532"/>
                      </a:lnTo>
                      <a:lnTo>
                        <a:pt x="542" y="549"/>
                      </a:lnTo>
                      <a:lnTo>
                        <a:pt x="525" y="565"/>
                      </a:lnTo>
                      <a:lnTo>
                        <a:pt x="514" y="575"/>
                      </a:lnTo>
                      <a:lnTo>
                        <a:pt x="496" y="589"/>
                      </a:lnTo>
                      <a:lnTo>
                        <a:pt x="475" y="601"/>
                      </a:lnTo>
                      <a:lnTo>
                        <a:pt x="462" y="608"/>
                      </a:lnTo>
                      <a:lnTo>
                        <a:pt x="442" y="618"/>
                      </a:lnTo>
                      <a:lnTo>
                        <a:pt x="419" y="626"/>
                      </a:lnTo>
                      <a:lnTo>
                        <a:pt x="404" y="631"/>
                      </a:lnTo>
                      <a:lnTo>
                        <a:pt x="381" y="637"/>
                      </a:lnTo>
                      <a:lnTo>
                        <a:pt x="358" y="640"/>
                      </a:lnTo>
                      <a:lnTo>
                        <a:pt x="342" y="643"/>
                      </a:lnTo>
                      <a:lnTo>
                        <a:pt x="318" y="644"/>
                      </a:lnTo>
                      <a:lnTo>
                        <a:pt x="293" y="643"/>
                      </a:lnTo>
                      <a:lnTo>
                        <a:pt x="277" y="640"/>
                      </a:lnTo>
                      <a:lnTo>
                        <a:pt x="254" y="637"/>
                      </a:lnTo>
                      <a:lnTo>
                        <a:pt x="231" y="631"/>
                      </a:lnTo>
                      <a:lnTo>
                        <a:pt x="216" y="626"/>
                      </a:lnTo>
                      <a:lnTo>
                        <a:pt x="195" y="618"/>
                      </a:lnTo>
                      <a:lnTo>
                        <a:pt x="173" y="608"/>
                      </a:lnTo>
                      <a:lnTo>
                        <a:pt x="160" y="601"/>
                      </a:lnTo>
                      <a:lnTo>
                        <a:pt x="139" y="589"/>
                      </a:lnTo>
                      <a:lnTo>
                        <a:pt x="121" y="575"/>
                      </a:lnTo>
                      <a:lnTo>
                        <a:pt x="110" y="565"/>
                      </a:lnTo>
                      <a:lnTo>
                        <a:pt x="93" y="549"/>
                      </a:lnTo>
                      <a:lnTo>
                        <a:pt x="77" y="532"/>
                      </a:lnTo>
                      <a:lnTo>
                        <a:pt x="67" y="520"/>
                      </a:lnTo>
                      <a:lnTo>
                        <a:pt x="55" y="502"/>
                      </a:lnTo>
                      <a:lnTo>
                        <a:pt x="42" y="482"/>
                      </a:lnTo>
                      <a:lnTo>
                        <a:pt x="34" y="468"/>
                      </a:lnTo>
                      <a:lnTo>
                        <a:pt x="25" y="447"/>
                      </a:lnTo>
                      <a:lnTo>
                        <a:pt x="16" y="425"/>
                      </a:lnTo>
                      <a:lnTo>
                        <a:pt x="12" y="410"/>
                      </a:lnTo>
                      <a:lnTo>
                        <a:pt x="6" y="386"/>
                      </a:lnTo>
                      <a:lnTo>
                        <a:pt x="3" y="363"/>
                      </a:lnTo>
                      <a:lnTo>
                        <a:pt x="1" y="346"/>
                      </a:lnTo>
                      <a:lnTo>
                        <a:pt x="0" y="322"/>
                      </a:lnTo>
                      <a:lnTo>
                        <a:pt x="1" y="297"/>
                      </a:lnTo>
                      <a:lnTo>
                        <a:pt x="3" y="281"/>
                      </a:lnTo>
                      <a:lnTo>
                        <a:pt x="6" y="257"/>
                      </a:lnTo>
                      <a:lnTo>
                        <a:pt x="12" y="234"/>
                      </a:lnTo>
                      <a:lnTo>
                        <a:pt x="16" y="219"/>
                      </a:lnTo>
                      <a:lnTo>
                        <a:pt x="25" y="197"/>
                      </a:lnTo>
                      <a:lnTo>
                        <a:pt x="34" y="176"/>
                      </a:lnTo>
                      <a:lnTo>
                        <a:pt x="42" y="162"/>
                      </a:lnTo>
                      <a:lnTo>
                        <a:pt x="55" y="142"/>
                      </a:lnTo>
                      <a:lnTo>
                        <a:pt x="67" y="123"/>
                      </a:lnTo>
                      <a:lnTo>
                        <a:pt x="77" y="112"/>
                      </a:lnTo>
                      <a:lnTo>
                        <a:pt x="93" y="94"/>
                      </a:lnTo>
                      <a:lnTo>
                        <a:pt x="110" y="78"/>
                      </a:lnTo>
                      <a:lnTo>
                        <a:pt x="121" y="69"/>
                      </a:lnTo>
                      <a:lnTo>
                        <a:pt x="139" y="56"/>
                      </a:lnTo>
                      <a:lnTo>
                        <a:pt x="160" y="43"/>
                      </a:lnTo>
                      <a:lnTo>
                        <a:pt x="173" y="35"/>
                      </a:lnTo>
                      <a:lnTo>
                        <a:pt x="195" y="26"/>
                      </a:lnTo>
                      <a:lnTo>
                        <a:pt x="216" y="17"/>
                      </a:lnTo>
                      <a:lnTo>
                        <a:pt x="231" y="13"/>
                      </a:lnTo>
                      <a:lnTo>
                        <a:pt x="254" y="6"/>
                      </a:lnTo>
                      <a:lnTo>
                        <a:pt x="277" y="3"/>
                      </a:lnTo>
                      <a:lnTo>
                        <a:pt x="293" y="1"/>
                      </a:lnTo>
                      <a:lnTo>
                        <a:pt x="31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27" name="Group 426"/>
              <p:cNvGrpSpPr/>
              <p:nvPr/>
            </p:nvGrpSpPr>
            <p:grpSpPr>
              <a:xfrm flipH="1">
                <a:off x="2271712" y="2044700"/>
                <a:ext cx="227013" cy="561976"/>
                <a:chOff x="1785938" y="2044700"/>
                <a:chExt cx="227013" cy="561976"/>
              </a:xfrm>
            </p:grpSpPr>
            <p:sp>
              <p:nvSpPr>
                <p:cNvPr id="428" name="Freeform 21"/>
                <p:cNvSpPr>
                  <a:spLocks/>
                </p:cNvSpPr>
                <p:nvPr/>
              </p:nvSpPr>
              <p:spPr bwMode="auto">
                <a:xfrm>
                  <a:off x="1785938" y="2171700"/>
                  <a:ext cx="176213" cy="295275"/>
                </a:xfrm>
                <a:custGeom>
                  <a:avLst/>
                  <a:gdLst>
                    <a:gd name="T0" fmla="*/ 0 w 1113"/>
                    <a:gd name="T1" fmla="*/ 0 h 1850"/>
                    <a:gd name="T2" fmla="*/ 159 w 1113"/>
                    <a:gd name="T3" fmla="*/ 0 h 1850"/>
                    <a:gd name="T4" fmla="*/ 159 w 1113"/>
                    <a:gd name="T5" fmla="*/ 1689 h 1850"/>
                    <a:gd name="T6" fmla="*/ 1113 w 1113"/>
                    <a:gd name="T7" fmla="*/ 1689 h 1850"/>
                    <a:gd name="T8" fmla="*/ 1113 w 1113"/>
                    <a:gd name="T9" fmla="*/ 1850 h 1850"/>
                    <a:gd name="T10" fmla="*/ 80 w 1113"/>
                    <a:gd name="T11" fmla="*/ 1850 h 1850"/>
                    <a:gd name="T12" fmla="*/ 0 w 1113"/>
                    <a:gd name="T13" fmla="*/ 1770 h 1850"/>
                    <a:gd name="T14" fmla="*/ 0 w 1113"/>
                    <a:gd name="T15" fmla="*/ 0 h 18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1850">
                      <a:moveTo>
                        <a:pt x="0" y="0"/>
                      </a:moveTo>
                      <a:lnTo>
                        <a:pt x="159" y="0"/>
                      </a:lnTo>
                      <a:lnTo>
                        <a:pt x="159" y="1689"/>
                      </a:lnTo>
                      <a:lnTo>
                        <a:pt x="1113" y="1689"/>
                      </a:lnTo>
                      <a:lnTo>
                        <a:pt x="1113" y="1850"/>
                      </a:lnTo>
                      <a:lnTo>
                        <a:pt x="80" y="1850"/>
                      </a:lnTo>
                      <a:lnTo>
                        <a:pt x="0" y="177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9" name="Rectangle 22"/>
                <p:cNvSpPr>
                  <a:spLocks noChangeArrowheads="1"/>
                </p:cNvSpPr>
                <p:nvPr/>
              </p:nvSpPr>
              <p:spPr bwMode="auto">
                <a:xfrm>
                  <a:off x="1887538" y="2452688"/>
                  <a:ext cx="25400" cy="1539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0" name="Freeform 23"/>
                <p:cNvSpPr>
                  <a:spLocks/>
                </p:cNvSpPr>
                <p:nvPr/>
              </p:nvSpPr>
              <p:spPr bwMode="auto">
                <a:xfrm>
                  <a:off x="1836738" y="2555875"/>
                  <a:ext cx="125413" cy="50800"/>
                </a:xfrm>
                <a:custGeom>
                  <a:avLst/>
                  <a:gdLst>
                    <a:gd name="T0" fmla="*/ 80 w 795"/>
                    <a:gd name="T1" fmla="*/ 0 h 322"/>
                    <a:gd name="T2" fmla="*/ 716 w 795"/>
                    <a:gd name="T3" fmla="*/ 0 h 322"/>
                    <a:gd name="T4" fmla="*/ 795 w 795"/>
                    <a:gd name="T5" fmla="*/ 81 h 322"/>
                    <a:gd name="T6" fmla="*/ 795 w 795"/>
                    <a:gd name="T7" fmla="*/ 322 h 322"/>
                    <a:gd name="T8" fmla="*/ 636 w 795"/>
                    <a:gd name="T9" fmla="*/ 322 h 322"/>
                    <a:gd name="T10" fmla="*/ 636 w 795"/>
                    <a:gd name="T11" fmla="*/ 161 h 322"/>
                    <a:gd name="T12" fmla="*/ 159 w 795"/>
                    <a:gd name="T13" fmla="*/ 161 h 322"/>
                    <a:gd name="T14" fmla="*/ 159 w 795"/>
                    <a:gd name="T15" fmla="*/ 322 h 322"/>
                    <a:gd name="T16" fmla="*/ 0 w 795"/>
                    <a:gd name="T17" fmla="*/ 322 h 322"/>
                    <a:gd name="T18" fmla="*/ 0 w 795"/>
                    <a:gd name="T19" fmla="*/ 81 h 322"/>
                    <a:gd name="T20" fmla="*/ 80 w 795"/>
                    <a:gd name="T21"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5" h="322">
                      <a:moveTo>
                        <a:pt x="80" y="0"/>
                      </a:moveTo>
                      <a:lnTo>
                        <a:pt x="716" y="0"/>
                      </a:lnTo>
                      <a:lnTo>
                        <a:pt x="795" y="81"/>
                      </a:lnTo>
                      <a:lnTo>
                        <a:pt x="795" y="322"/>
                      </a:lnTo>
                      <a:lnTo>
                        <a:pt x="636" y="322"/>
                      </a:lnTo>
                      <a:lnTo>
                        <a:pt x="636" y="161"/>
                      </a:lnTo>
                      <a:lnTo>
                        <a:pt x="159" y="161"/>
                      </a:lnTo>
                      <a:lnTo>
                        <a:pt x="159" y="322"/>
                      </a:lnTo>
                      <a:lnTo>
                        <a:pt x="0" y="322"/>
                      </a:lnTo>
                      <a:lnTo>
                        <a:pt x="0" y="81"/>
                      </a:lnTo>
                      <a:lnTo>
                        <a:pt x="8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1" name="Freeform 24"/>
                <p:cNvSpPr>
                  <a:spLocks noEditPoints="1"/>
                </p:cNvSpPr>
                <p:nvPr/>
              </p:nvSpPr>
              <p:spPr bwMode="auto">
                <a:xfrm>
                  <a:off x="1836738" y="2171700"/>
                  <a:ext cx="100013" cy="242888"/>
                </a:xfrm>
                <a:custGeom>
                  <a:avLst/>
                  <a:gdLst>
                    <a:gd name="T0" fmla="*/ 301 w 636"/>
                    <a:gd name="T1" fmla="*/ 160 h 1528"/>
                    <a:gd name="T2" fmla="*/ 159 w 636"/>
                    <a:gd name="T3" fmla="*/ 735 h 1528"/>
                    <a:gd name="T4" fmla="*/ 159 w 636"/>
                    <a:gd name="T5" fmla="*/ 1367 h 1528"/>
                    <a:gd name="T6" fmla="*/ 477 w 636"/>
                    <a:gd name="T7" fmla="*/ 1367 h 1528"/>
                    <a:gd name="T8" fmla="*/ 477 w 636"/>
                    <a:gd name="T9" fmla="*/ 160 h 1528"/>
                    <a:gd name="T10" fmla="*/ 301 w 636"/>
                    <a:gd name="T11" fmla="*/ 160 h 1528"/>
                    <a:gd name="T12" fmla="*/ 239 w 636"/>
                    <a:gd name="T13" fmla="*/ 0 h 1528"/>
                    <a:gd name="T14" fmla="*/ 557 w 636"/>
                    <a:gd name="T15" fmla="*/ 0 h 1528"/>
                    <a:gd name="T16" fmla="*/ 636 w 636"/>
                    <a:gd name="T17" fmla="*/ 80 h 1528"/>
                    <a:gd name="T18" fmla="*/ 636 w 636"/>
                    <a:gd name="T19" fmla="*/ 1448 h 1528"/>
                    <a:gd name="T20" fmla="*/ 557 w 636"/>
                    <a:gd name="T21" fmla="*/ 1528 h 1528"/>
                    <a:gd name="T22" fmla="*/ 80 w 636"/>
                    <a:gd name="T23" fmla="*/ 1528 h 1528"/>
                    <a:gd name="T24" fmla="*/ 0 w 636"/>
                    <a:gd name="T25" fmla="*/ 1448 h 1528"/>
                    <a:gd name="T26" fmla="*/ 0 w 636"/>
                    <a:gd name="T27" fmla="*/ 724 h 1528"/>
                    <a:gd name="T28" fmla="*/ 3 w 636"/>
                    <a:gd name="T29" fmla="*/ 704 h 1528"/>
                    <a:gd name="T30" fmla="*/ 162 w 636"/>
                    <a:gd name="T31" fmla="*/ 61 h 1528"/>
                    <a:gd name="T32" fmla="*/ 239 w 636"/>
                    <a:gd name="T33" fmla="*/ 0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6" h="1528">
                      <a:moveTo>
                        <a:pt x="301" y="160"/>
                      </a:moveTo>
                      <a:lnTo>
                        <a:pt x="159" y="735"/>
                      </a:lnTo>
                      <a:lnTo>
                        <a:pt x="159" y="1367"/>
                      </a:lnTo>
                      <a:lnTo>
                        <a:pt x="477" y="1367"/>
                      </a:lnTo>
                      <a:lnTo>
                        <a:pt x="477" y="160"/>
                      </a:lnTo>
                      <a:lnTo>
                        <a:pt x="301" y="160"/>
                      </a:lnTo>
                      <a:close/>
                      <a:moveTo>
                        <a:pt x="239" y="0"/>
                      </a:moveTo>
                      <a:lnTo>
                        <a:pt x="557" y="0"/>
                      </a:lnTo>
                      <a:lnTo>
                        <a:pt x="636" y="80"/>
                      </a:lnTo>
                      <a:lnTo>
                        <a:pt x="636" y="1448"/>
                      </a:lnTo>
                      <a:lnTo>
                        <a:pt x="557" y="1528"/>
                      </a:lnTo>
                      <a:lnTo>
                        <a:pt x="80" y="1528"/>
                      </a:lnTo>
                      <a:lnTo>
                        <a:pt x="0" y="1448"/>
                      </a:lnTo>
                      <a:lnTo>
                        <a:pt x="0" y="724"/>
                      </a:lnTo>
                      <a:lnTo>
                        <a:pt x="3" y="704"/>
                      </a:lnTo>
                      <a:lnTo>
                        <a:pt x="162" y="61"/>
                      </a:lnTo>
                      <a:lnTo>
                        <a:pt x="23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2" name="Freeform 26"/>
                <p:cNvSpPr>
                  <a:spLocks/>
                </p:cNvSpPr>
                <p:nvPr/>
              </p:nvSpPr>
              <p:spPr bwMode="auto">
                <a:xfrm>
                  <a:off x="1912938" y="2389188"/>
                  <a:ext cx="100013" cy="217488"/>
                </a:xfrm>
                <a:custGeom>
                  <a:avLst/>
                  <a:gdLst>
                    <a:gd name="T0" fmla="*/ 0 w 636"/>
                    <a:gd name="T1" fmla="*/ 0 h 1368"/>
                    <a:gd name="T2" fmla="*/ 557 w 636"/>
                    <a:gd name="T3" fmla="*/ 0 h 1368"/>
                    <a:gd name="T4" fmla="*/ 636 w 636"/>
                    <a:gd name="T5" fmla="*/ 81 h 1368"/>
                    <a:gd name="T6" fmla="*/ 636 w 636"/>
                    <a:gd name="T7" fmla="*/ 1368 h 1368"/>
                    <a:gd name="T8" fmla="*/ 477 w 636"/>
                    <a:gd name="T9" fmla="*/ 1368 h 1368"/>
                    <a:gd name="T10" fmla="*/ 477 w 636"/>
                    <a:gd name="T11" fmla="*/ 161 h 1368"/>
                    <a:gd name="T12" fmla="*/ 0 w 636"/>
                    <a:gd name="T13" fmla="*/ 161 h 1368"/>
                    <a:gd name="T14" fmla="*/ 0 w 636"/>
                    <a:gd name="T15" fmla="*/ 0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6" h="1368">
                      <a:moveTo>
                        <a:pt x="0" y="0"/>
                      </a:moveTo>
                      <a:lnTo>
                        <a:pt x="557" y="0"/>
                      </a:lnTo>
                      <a:lnTo>
                        <a:pt x="636" y="81"/>
                      </a:lnTo>
                      <a:lnTo>
                        <a:pt x="636" y="1368"/>
                      </a:lnTo>
                      <a:lnTo>
                        <a:pt x="477" y="1368"/>
                      </a:lnTo>
                      <a:lnTo>
                        <a:pt x="477" y="161"/>
                      </a:lnTo>
                      <a:lnTo>
                        <a:pt x="0" y="161"/>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3" name="Freeform 30"/>
                <p:cNvSpPr>
                  <a:spLocks noEditPoints="1"/>
                </p:cNvSpPr>
                <p:nvPr/>
              </p:nvSpPr>
              <p:spPr bwMode="auto">
                <a:xfrm>
                  <a:off x="1849438" y="2044700"/>
                  <a:ext cx="100013" cy="101600"/>
                </a:xfrm>
                <a:custGeom>
                  <a:avLst/>
                  <a:gdLst>
                    <a:gd name="T0" fmla="*/ 286 w 636"/>
                    <a:gd name="T1" fmla="*/ 164 h 644"/>
                    <a:gd name="T2" fmla="*/ 242 w 636"/>
                    <a:gd name="T3" fmla="*/ 180 h 644"/>
                    <a:gd name="T4" fmla="*/ 205 w 636"/>
                    <a:gd name="T5" fmla="*/ 208 h 644"/>
                    <a:gd name="T6" fmla="*/ 178 w 636"/>
                    <a:gd name="T7" fmla="*/ 246 h 644"/>
                    <a:gd name="T8" fmla="*/ 162 w 636"/>
                    <a:gd name="T9" fmla="*/ 290 h 644"/>
                    <a:gd name="T10" fmla="*/ 160 w 636"/>
                    <a:gd name="T11" fmla="*/ 335 h 644"/>
                    <a:gd name="T12" fmla="*/ 171 w 636"/>
                    <a:gd name="T13" fmla="*/ 385 h 644"/>
                    <a:gd name="T14" fmla="*/ 195 w 636"/>
                    <a:gd name="T15" fmla="*/ 424 h 644"/>
                    <a:gd name="T16" fmla="*/ 228 w 636"/>
                    <a:gd name="T17" fmla="*/ 456 h 644"/>
                    <a:gd name="T18" fmla="*/ 268 w 636"/>
                    <a:gd name="T19" fmla="*/ 474 h 644"/>
                    <a:gd name="T20" fmla="*/ 318 w 636"/>
                    <a:gd name="T21" fmla="*/ 483 h 644"/>
                    <a:gd name="T22" fmla="*/ 369 w 636"/>
                    <a:gd name="T23" fmla="*/ 474 h 644"/>
                    <a:gd name="T24" fmla="*/ 407 w 636"/>
                    <a:gd name="T25" fmla="*/ 456 h 644"/>
                    <a:gd name="T26" fmla="*/ 443 w 636"/>
                    <a:gd name="T27" fmla="*/ 422 h 644"/>
                    <a:gd name="T28" fmla="*/ 464 w 636"/>
                    <a:gd name="T29" fmla="*/ 385 h 644"/>
                    <a:gd name="T30" fmla="*/ 475 w 636"/>
                    <a:gd name="T31" fmla="*/ 335 h 644"/>
                    <a:gd name="T32" fmla="*/ 473 w 636"/>
                    <a:gd name="T33" fmla="*/ 290 h 644"/>
                    <a:gd name="T34" fmla="*/ 456 w 636"/>
                    <a:gd name="T35" fmla="*/ 242 h 644"/>
                    <a:gd name="T36" fmla="*/ 430 w 636"/>
                    <a:gd name="T37" fmla="*/ 208 h 644"/>
                    <a:gd name="T38" fmla="*/ 392 w 636"/>
                    <a:gd name="T39" fmla="*/ 179 h 644"/>
                    <a:gd name="T40" fmla="*/ 349 w 636"/>
                    <a:gd name="T41" fmla="*/ 164 h 644"/>
                    <a:gd name="T42" fmla="*/ 318 w 636"/>
                    <a:gd name="T43" fmla="*/ 0 h 644"/>
                    <a:gd name="T44" fmla="*/ 381 w 636"/>
                    <a:gd name="T45" fmla="*/ 6 h 644"/>
                    <a:gd name="T46" fmla="*/ 442 w 636"/>
                    <a:gd name="T47" fmla="*/ 26 h 644"/>
                    <a:gd name="T48" fmla="*/ 496 w 636"/>
                    <a:gd name="T49" fmla="*/ 56 h 644"/>
                    <a:gd name="T50" fmla="*/ 542 w 636"/>
                    <a:gd name="T51" fmla="*/ 94 h 644"/>
                    <a:gd name="T52" fmla="*/ 581 w 636"/>
                    <a:gd name="T53" fmla="*/ 142 h 644"/>
                    <a:gd name="T54" fmla="*/ 610 w 636"/>
                    <a:gd name="T55" fmla="*/ 197 h 644"/>
                    <a:gd name="T56" fmla="*/ 629 w 636"/>
                    <a:gd name="T57" fmla="*/ 257 h 644"/>
                    <a:gd name="T58" fmla="*/ 636 w 636"/>
                    <a:gd name="T59" fmla="*/ 322 h 644"/>
                    <a:gd name="T60" fmla="*/ 629 w 636"/>
                    <a:gd name="T61" fmla="*/ 386 h 644"/>
                    <a:gd name="T62" fmla="*/ 610 w 636"/>
                    <a:gd name="T63" fmla="*/ 447 h 644"/>
                    <a:gd name="T64" fmla="*/ 581 w 636"/>
                    <a:gd name="T65" fmla="*/ 502 h 644"/>
                    <a:gd name="T66" fmla="*/ 542 w 636"/>
                    <a:gd name="T67" fmla="*/ 549 h 644"/>
                    <a:gd name="T68" fmla="*/ 496 w 636"/>
                    <a:gd name="T69" fmla="*/ 589 h 644"/>
                    <a:gd name="T70" fmla="*/ 442 w 636"/>
                    <a:gd name="T71" fmla="*/ 618 h 644"/>
                    <a:gd name="T72" fmla="*/ 381 w 636"/>
                    <a:gd name="T73" fmla="*/ 637 h 644"/>
                    <a:gd name="T74" fmla="*/ 318 w 636"/>
                    <a:gd name="T75" fmla="*/ 644 h 644"/>
                    <a:gd name="T76" fmla="*/ 254 w 636"/>
                    <a:gd name="T77" fmla="*/ 637 h 644"/>
                    <a:gd name="T78" fmla="*/ 195 w 636"/>
                    <a:gd name="T79" fmla="*/ 618 h 644"/>
                    <a:gd name="T80" fmla="*/ 139 w 636"/>
                    <a:gd name="T81" fmla="*/ 589 h 644"/>
                    <a:gd name="T82" fmla="*/ 93 w 636"/>
                    <a:gd name="T83" fmla="*/ 549 h 644"/>
                    <a:gd name="T84" fmla="*/ 55 w 636"/>
                    <a:gd name="T85" fmla="*/ 502 h 644"/>
                    <a:gd name="T86" fmla="*/ 25 w 636"/>
                    <a:gd name="T87" fmla="*/ 447 h 644"/>
                    <a:gd name="T88" fmla="*/ 6 w 636"/>
                    <a:gd name="T89" fmla="*/ 386 h 644"/>
                    <a:gd name="T90" fmla="*/ 0 w 636"/>
                    <a:gd name="T91" fmla="*/ 322 h 644"/>
                    <a:gd name="T92" fmla="*/ 6 w 636"/>
                    <a:gd name="T93" fmla="*/ 257 h 644"/>
                    <a:gd name="T94" fmla="*/ 25 w 636"/>
                    <a:gd name="T95" fmla="*/ 197 h 644"/>
                    <a:gd name="T96" fmla="*/ 55 w 636"/>
                    <a:gd name="T97" fmla="*/ 142 h 644"/>
                    <a:gd name="T98" fmla="*/ 93 w 636"/>
                    <a:gd name="T99" fmla="*/ 94 h 644"/>
                    <a:gd name="T100" fmla="*/ 139 w 636"/>
                    <a:gd name="T101" fmla="*/ 56 h 644"/>
                    <a:gd name="T102" fmla="*/ 195 w 636"/>
                    <a:gd name="T103" fmla="*/ 26 h 644"/>
                    <a:gd name="T104" fmla="*/ 254 w 636"/>
                    <a:gd name="T105" fmla="*/ 6 h 644"/>
                    <a:gd name="T106" fmla="*/ 318 w 636"/>
                    <a:gd name="T107" fmla="*/ 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36" h="644">
                      <a:moveTo>
                        <a:pt x="318" y="161"/>
                      </a:moveTo>
                      <a:lnTo>
                        <a:pt x="305" y="162"/>
                      </a:lnTo>
                      <a:lnTo>
                        <a:pt x="286" y="164"/>
                      </a:lnTo>
                      <a:lnTo>
                        <a:pt x="268" y="169"/>
                      </a:lnTo>
                      <a:lnTo>
                        <a:pt x="256" y="174"/>
                      </a:lnTo>
                      <a:lnTo>
                        <a:pt x="242" y="180"/>
                      </a:lnTo>
                      <a:lnTo>
                        <a:pt x="228" y="189"/>
                      </a:lnTo>
                      <a:lnTo>
                        <a:pt x="217" y="197"/>
                      </a:lnTo>
                      <a:lnTo>
                        <a:pt x="205" y="208"/>
                      </a:lnTo>
                      <a:lnTo>
                        <a:pt x="195" y="220"/>
                      </a:lnTo>
                      <a:lnTo>
                        <a:pt x="186" y="232"/>
                      </a:lnTo>
                      <a:lnTo>
                        <a:pt x="178" y="246"/>
                      </a:lnTo>
                      <a:lnTo>
                        <a:pt x="171" y="260"/>
                      </a:lnTo>
                      <a:lnTo>
                        <a:pt x="167" y="271"/>
                      </a:lnTo>
                      <a:lnTo>
                        <a:pt x="162" y="290"/>
                      </a:lnTo>
                      <a:lnTo>
                        <a:pt x="160" y="309"/>
                      </a:lnTo>
                      <a:lnTo>
                        <a:pt x="159" y="322"/>
                      </a:lnTo>
                      <a:lnTo>
                        <a:pt x="160" y="335"/>
                      </a:lnTo>
                      <a:lnTo>
                        <a:pt x="162" y="354"/>
                      </a:lnTo>
                      <a:lnTo>
                        <a:pt x="167" y="374"/>
                      </a:lnTo>
                      <a:lnTo>
                        <a:pt x="171" y="385"/>
                      </a:lnTo>
                      <a:lnTo>
                        <a:pt x="177" y="397"/>
                      </a:lnTo>
                      <a:lnTo>
                        <a:pt x="186" y="412"/>
                      </a:lnTo>
                      <a:lnTo>
                        <a:pt x="195" y="424"/>
                      </a:lnTo>
                      <a:lnTo>
                        <a:pt x="205" y="436"/>
                      </a:lnTo>
                      <a:lnTo>
                        <a:pt x="219" y="448"/>
                      </a:lnTo>
                      <a:lnTo>
                        <a:pt x="228" y="456"/>
                      </a:lnTo>
                      <a:lnTo>
                        <a:pt x="239" y="462"/>
                      </a:lnTo>
                      <a:lnTo>
                        <a:pt x="256" y="470"/>
                      </a:lnTo>
                      <a:lnTo>
                        <a:pt x="268" y="474"/>
                      </a:lnTo>
                      <a:lnTo>
                        <a:pt x="286" y="480"/>
                      </a:lnTo>
                      <a:lnTo>
                        <a:pt x="305" y="482"/>
                      </a:lnTo>
                      <a:lnTo>
                        <a:pt x="318" y="483"/>
                      </a:lnTo>
                      <a:lnTo>
                        <a:pt x="330" y="482"/>
                      </a:lnTo>
                      <a:lnTo>
                        <a:pt x="349" y="480"/>
                      </a:lnTo>
                      <a:lnTo>
                        <a:pt x="369" y="474"/>
                      </a:lnTo>
                      <a:lnTo>
                        <a:pt x="380" y="470"/>
                      </a:lnTo>
                      <a:lnTo>
                        <a:pt x="395" y="462"/>
                      </a:lnTo>
                      <a:lnTo>
                        <a:pt x="407" y="456"/>
                      </a:lnTo>
                      <a:lnTo>
                        <a:pt x="416" y="448"/>
                      </a:lnTo>
                      <a:lnTo>
                        <a:pt x="430" y="436"/>
                      </a:lnTo>
                      <a:lnTo>
                        <a:pt x="443" y="422"/>
                      </a:lnTo>
                      <a:lnTo>
                        <a:pt x="450" y="412"/>
                      </a:lnTo>
                      <a:lnTo>
                        <a:pt x="456" y="400"/>
                      </a:lnTo>
                      <a:lnTo>
                        <a:pt x="464" y="385"/>
                      </a:lnTo>
                      <a:lnTo>
                        <a:pt x="468" y="374"/>
                      </a:lnTo>
                      <a:lnTo>
                        <a:pt x="473" y="354"/>
                      </a:lnTo>
                      <a:lnTo>
                        <a:pt x="475" y="335"/>
                      </a:lnTo>
                      <a:lnTo>
                        <a:pt x="477" y="322"/>
                      </a:lnTo>
                      <a:lnTo>
                        <a:pt x="475" y="309"/>
                      </a:lnTo>
                      <a:lnTo>
                        <a:pt x="473" y="290"/>
                      </a:lnTo>
                      <a:lnTo>
                        <a:pt x="468" y="271"/>
                      </a:lnTo>
                      <a:lnTo>
                        <a:pt x="464" y="260"/>
                      </a:lnTo>
                      <a:lnTo>
                        <a:pt x="456" y="242"/>
                      </a:lnTo>
                      <a:lnTo>
                        <a:pt x="450" y="232"/>
                      </a:lnTo>
                      <a:lnTo>
                        <a:pt x="443" y="222"/>
                      </a:lnTo>
                      <a:lnTo>
                        <a:pt x="430" y="208"/>
                      </a:lnTo>
                      <a:lnTo>
                        <a:pt x="418" y="197"/>
                      </a:lnTo>
                      <a:lnTo>
                        <a:pt x="407" y="189"/>
                      </a:lnTo>
                      <a:lnTo>
                        <a:pt x="392" y="179"/>
                      </a:lnTo>
                      <a:lnTo>
                        <a:pt x="380" y="174"/>
                      </a:lnTo>
                      <a:lnTo>
                        <a:pt x="369" y="169"/>
                      </a:lnTo>
                      <a:lnTo>
                        <a:pt x="349" y="164"/>
                      </a:lnTo>
                      <a:lnTo>
                        <a:pt x="330" y="162"/>
                      </a:lnTo>
                      <a:lnTo>
                        <a:pt x="318" y="161"/>
                      </a:lnTo>
                      <a:close/>
                      <a:moveTo>
                        <a:pt x="318" y="0"/>
                      </a:moveTo>
                      <a:lnTo>
                        <a:pt x="342" y="1"/>
                      </a:lnTo>
                      <a:lnTo>
                        <a:pt x="358" y="3"/>
                      </a:lnTo>
                      <a:lnTo>
                        <a:pt x="381" y="6"/>
                      </a:lnTo>
                      <a:lnTo>
                        <a:pt x="404" y="13"/>
                      </a:lnTo>
                      <a:lnTo>
                        <a:pt x="419" y="17"/>
                      </a:lnTo>
                      <a:lnTo>
                        <a:pt x="442" y="26"/>
                      </a:lnTo>
                      <a:lnTo>
                        <a:pt x="462" y="35"/>
                      </a:lnTo>
                      <a:lnTo>
                        <a:pt x="475" y="43"/>
                      </a:lnTo>
                      <a:lnTo>
                        <a:pt x="496" y="56"/>
                      </a:lnTo>
                      <a:lnTo>
                        <a:pt x="514" y="69"/>
                      </a:lnTo>
                      <a:lnTo>
                        <a:pt x="525" y="78"/>
                      </a:lnTo>
                      <a:lnTo>
                        <a:pt x="542" y="94"/>
                      </a:lnTo>
                      <a:lnTo>
                        <a:pt x="558" y="112"/>
                      </a:lnTo>
                      <a:lnTo>
                        <a:pt x="568" y="123"/>
                      </a:lnTo>
                      <a:lnTo>
                        <a:pt x="581" y="142"/>
                      </a:lnTo>
                      <a:lnTo>
                        <a:pt x="593" y="162"/>
                      </a:lnTo>
                      <a:lnTo>
                        <a:pt x="601" y="176"/>
                      </a:lnTo>
                      <a:lnTo>
                        <a:pt x="610" y="197"/>
                      </a:lnTo>
                      <a:lnTo>
                        <a:pt x="619" y="219"/>
                      </a:lnTo>
                      <a:lnTo>
                        <a:pt x="623" y="234"/>
                      </a:lnTo>
                      <a:lnTo>
                        <a:pt x="629" y="257"/>
                      </a:lnTo>
                      <a:lnTo>
                        <a:pt x="632" y="281"/>
                      </a:lnTo>
                      <a:lnTo>
                        <a:pt x="634" y="297"/>
                      </a:lnTo>
                      <a:lnTo>
                        <a:pt x="636" y="322"/>
                      </a:lnTo>
                      <a:lnTo>
                        <a:pt x="634" y="346"/>
                      </a:lnTo>
                      <a:lnTo>
                        <a:pt x="632" y="363"/>
                      </a:lnTo>
                      <a:lnTo>
                        <a:pt x="629" y="386"/>
                      </a:lnTo>
                      <a:lnTo>
                        <a:pt x="623" y="410"/>
                      </a:lnTo>
                      <a:lnTo>
                        <a:pt x="619" y="425"/>
                      </a:lnTo>
                      <a:lnTo>
                        <a:pt x="610" y="447"/>
                      </a:lnTo>
                      <a:lnTo>
                        <a:pt x="601" y="468"/>
                      </a:lnTo>
                      <a:lnTo>
                        <a:pt x="593" y="482"/>
                      </a:lnTo>
                      <a:lnTo>
                        <a:pt x="581" y="502"/>
                      </a:lnTo>
                      <a:lnTo>
                        <a:pt x="568" y="520"/>
                      </a:lnTo>
                      <a:lnTo>
                        <a:pt x="558" y="532"/>
                      </a:lnTo>
                      <a:lnTo>
                        <a:pt x="542" y="549"/>
                      </a:lnTo>
                      <a:lnTo>
                        <a:pt x="525" y="565"/>
                      </a:lnTo>
                      <a:lnTo>
                        <a:pt x="514" y="575"/>
                      </a:lnTo>
                      <a:lnTo>
                        <a:pt x="496" y="589"/>
                      </a:lnTo>
                      <a:lnTo>
                        <a:pt x="475" y="601"/>
                      </a:lnTo>
                      <a:lnTo>
                        <a:pt x="462" y="608"/>
                      </a:lnTo>
                      <a:lnTo>
                        <a:pt x="442" y="618"/>
                      </a:lnTo>
                      <a:lnTo>
                        <a:pt x="419" y="626"/>
                      </a:lnTo>
                      <a:lnTo>
                        <a:pt x="404" y="631"/>
                      </a:lnTo>
                      <a:lnTo>
                        <a:pt x="381" y="637"/>
                      </a:lnTo>
                      <a:lnTo>
                        <a:pt x="358" y="640"/>
                      </a:lnTo>
                      <a:lnTo>
                        <a:pt x="342" y="643"/>
                      </a:lnTo>
                      <a:lnTo>
                        <a:pt x="318" y="644"/>
                      </a:lnTo>
                      <a:lnTo>
                        <a:pt x="293" y="643"/>
                      </a:lnTo>
                      <a:lnTo>
                        <a:pt x="277" y="640"/>
                      </a:lnTo>
                      <a:lnTo>
                        <a:pt x="254" y="637"/>
                      </a:lnTo>
                      <a:lnTo>
                        <a:pt x="231" y="631"/>
                      </a:lnTo>
                      <a:lnTo>
                        <a:pt x="216" y="626"/>
                      </a:lnTo>
                      <a:lnTo>
                        <a:pt x="195" y="618"/>
                      </a:lnTo>
                      <a:lnTo>
                        <a:pt x="173" y="608"/>
                      </a:lnTo>
                      <a:lnTo>
                        <a:pt x="160" y="601"/>
                      </a:lnTo>
                      <a:lnTo>
                        <a:pt x="139" y="589"/>
                      </a:lnTo>
                      <a:lnTo>
                        <a:pt x="121" y="575"/>
                      </a:lnTo>
                      <a:lnTo>
                        <a:pt x="110" y="565"/>
                      </a:lnTo>
                      <a:lnTo>
                        <a:pt x="93" y="549"/>
                      </a:lnTo>
                      <a:lnTo>
                        <a:pt x="77" y="532"/>
                      </a:lnTo>
                      <a:lnTo>
                        <a:pt x="67" y="520"/>
                      </a:lnTo>
                      <a:lnTo>
                        <a:pt x="55" y="502"/>
                      </a:lnTo>
                      <a:lnTo>
                        <a:pt x="42" y="482"/>
                      </a:lnTo>
                      <a:lnTo>
                        <a:pt x="34" y="468"/>
                      </a:lnTo>
                      <a:lnTo>
                        <a:pt x="25" y="447"/>
                      </a:lnTo>
                      <a:lnTo>
                        <a:pt x="16" y="425"/>
                      </a:lnTo>
                      <a:lnTo>
                        <a:pt x="12" y="410"/>
                      </a:lnTo>
                      <a:lnTo>
                        <a:pt x="6" y="386"/>
                      </a:lnTo>
                      <a:lnTo>
                        <a:pt x="3" y="363"/>
                      </a:lnTo>
                      <a:lnTo>
                        <a:pt x="1" y="346"/>
                      </a:lnTo>
                      <a:lnTo>
                        <a:pt x="0" y="322"/>
                      </a:lnTo>
                      <a:lnTo>
                        <a:pt x="1" y="297"/>
                      </a:lnTo>
                      <a:lnTo>
                        <a:pt x="3" y="281"/>
                      </a:lnTo>
                      <a:lnTo>
                        <a:pt x="6" y="257"/>
                      </a:lnTo>
                      <a:lnTo>
                        <a:pt x="12" y="234"/>
                      </a:lnTo>
                      <a:lnTo>
                        <a:pt x="16" y="219"/>
                      </a:lnTo>
                      <a:lnTo>
                        <a:pt x="25" y="197"/>
                      </a:lnTo>
                      <a:lnTo>
                        <a:pt x="34" y="176"/>
                      </a:lnTo>
                      <a:lnTo>
                        <a:pt x="42" y="162"/>
                      </a:lnTo>
                      <a:lnTo>
                        <a:pt x="55" y="142"/>
                      </a:lnTo>
                      <a:lnTo>
                        <a:pt x="67" y="123"/>
                      </a:lnTo>
                      <a:lnTo>
                        <a:pt x="77" y="112"/>
                      </a:lnTo>
                      <a:lnTo>
                        <a:pt x="93" y="94"/>
                      </a:lnTo>
                      <a:lnTo>
                        <a:pt x="110" y="78"/>
                      </a:lnTo>
                      <a:lnTo>
                        <a:pt x="121" y="69"/>
                      </a:lnTo>
                      <a:lnTo>
                        <a:pt x="139" y="56"/>
                      </a:lnTo>
                      <a:lnTo>
                        <a:pt x="160" y="43"/>
                      </a:lnTo>
                      <a:lnTo>
                        <a:pt x="173" y="35"/>
                      </a:lnTo>
                      <a:lnTo>
                        <a:pt x="195" y="26"/>
                      </a:lnTo>
                      <a:lnTo>
                        <a:pt x="216" y="17"/>
                      </a:lnTo>
                      <a:lnTo>
                        <a:pt x="231" y="13"/>
                      </a:lnTo>
                      <a:lnTo>
                        <a:pt x="254" y="6"/>
                      </a:lnTo>
                      <a:lnTo>
                        <a:pt x="277" y="3"/>
                      </a:lnTo>
                      <a:lnTo>
                        <a:pt x="293" y="1"/>
                      </a:lnTo>
                      <a:lnTo>
                        <a:pt x="31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424" name="Rectangle 423"/>
            <p:cNvSpPr/>
            <p:nvPr/>
          </p:nvSpPr>
          <p:spPr bwMode="gray">
            <a:xfrm>
              <a:off x="9390421" y="4620071"/>
              <a:ext cx="292608" cy="292608"/>
            </a:xfrm>
            <a:prstGeom prst="rect">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lang="en-US" sz="500" dirty="0" smtClean="0"/>
            </a:p>
          </p:txBody>
        </p:sp>
      </p:grpSp>
      <p:grpSp>
        <p:nvGrpSpPr>
          <p:cNvPr id="443" name="Group 442"/>
          <p:cNvGrpSpPr/>
          <p:nvPr/>
        </p:nvGrpSpPr>
        <p:grpSpPr>
          <a:xfrm>
            <a:off x="10216506" y="4610756"/>
            <a:ext cx="292608" cy="292608"/>
            <a:chOff x="10224587" y="4646997"/>
            <a:chExt cx="292608" cy="292608"/>
          </a:xfrm>
        </p:grpSpPr>
        <p:pic>
          <p:nvPicPr>
            <p:cNvPr id="444" name="Picture 2"/>
            <p:cNvPicPr>
              <a:picLocks noChangeAspect="1" noChangeArrowheads="1"/>
            </p:cNvPicPr>
            <p:nvPr/>
          </p:nvPicPr>
          <p:blipFill rotWithShape="1">
            <a:blip r:embed="rId7"/>
            <a:srcRect l="85796" t="68110" r="11893" b="25456"/>
            <a:stretch/>
          </p:blipFill>
          <p:spPr bwMode="auto">
            <a:xfrm>
              <a:off x="10252974" y="4680999"/>
              <a:ext cx="235834" cy="224604"/>
            </a:xfrm>
            <a:prstGeom prst="rect">
              <a:avLst/>
            </a:prstGeom>
            <a:noFill/>
            <a:ln w="9525">
              <a:noFill/>
              <a:miter lim="800000"/>
              <a:headEnd/>
              <a:tailEnd/>
            </a:ln>
          </p:spPr>
        </p:pic>
        <p:sp>
          <p:nvSpPr>
            <p:cNvPr id="445" name="Rectangle 444"/>
            <p:cNvSpPr/>
            <p:nvPr/>
          </p:nvSpPr>
          <p:spPr bwMode="gray">
            <a:xfrm>
              <a:off x="10224587" y="4646997"/>
              <a:ext cx="292608" cy="292608"/>
            </a:xfrm>
            <a:prstGeom prst="rect">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lang="en-US" sz="500" dirty="0" smtClean="0"/>
            </a:p>
          </p:txBody>
        </p:sp>
      </p:grpSp>
      <p:grpSp>
        <p:nvGrpSpPr>
          <p:cNvPr id="446" name="Group 445"/>
          <p:cNvGrpSpPr/>
          <p:nvPr/>
        </p:nvGrpSpPr>
        <p:grpSpPr>
          <a:xfrm>
            <a:off x="9025529" y="4610756"/>
            <a:ext cx="292608" cy="292608"/>
            <a:chOff x="9064464" y="4663773"/>
            <a:chExt cx="292608" cy="292608"/>
          </a:xfrm>
        </p:grpSpPr>
        <p:pic>
          <p:nvPicPr>
            <p:cNvPr id="447" name="Picture 2"/>
            <p:cNvPicPr>
              <a:picLocks noChangeAspect="1" noChangeArrowheads="1"/>
            </p:cNvPicPr>
            <p:nvPr/>
          </p:nvPicPr>
          <p:blipFill rotWithShape="1">
            <a:blip r:embed="rId7"/>
            <a:srcRect l="75521" t="67889" r="22288" b="25234"/>
            <a:stretch/>
          </p:blipFill>
          <p:spPr bwMode="auto">
            <a:xfrm>
              <a:off x="9098410" y="4689239"/>
              <a:ext cx="224717" cy="241677"/>
            </a:xfrm>
            <a:prstGeom prst="rect">
              <a:avLst/>
            </a:prstGeom>
            <a:noFill/>
            <a:ln w="9525">
              <a:noFill/>
              <a:miter lim="800000"/>
              <a:headEnd/>
              <a:tailEnd/>
            </a:ln>
          </p:spPr>
        </p:pic>
        <p:sp>
          <p:nvSpPr>
            <p:cNvPr id="448" name="Rectangle 447"/>
            <p:cNvSpPr/>
            <p:nvPr/>
          </p:nvSpPr>
          <p:spPr bwMode="gray">
            <a:xfrm>
              <a:off x="9064464" y="4663773"/>
              <a:ext cx="292608" cy="292608"/>
            </a:xfrm>
            <a:prstGeom prst="rect">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lang="en-US" sz="500" dirty="0" smtClean="0"/>
            </a:p>
          </p:txBody>
        </p:sp>
      </p:grpSp>
      <p:grpSp>
        <p:nvGrpSpPr>
          <p:cNvPr id="449" name="Group 448"/>
          <p:cNvGrpSpPr/>
          <p:nvPr/>
        </p:nvGrpSpPr>
        <p:grpSpPr>
          <a:xfrm>
            <a:off x="9728540" y="4610756"/>
            <a:ext cx="292608" cy="292608"/>
            <a:chOff x="9776206" y="4672055"/>
            <a:chExt cx="292608" cy="292608"/>
          </a:xfrm>
        </p:grpSpPr>
        <p:pic>
          <p:nvPicPr>
            <p:cNvPr id="450" name="Picture 2"/>
            <p:cNvPicPr>
              <a:picLocks noChangeAspect="1" noChangeArrowheads="1"/>
            </p:cNvPicPr>
            <p:nvPr/>
          </p:nvPicPr>
          <p:blipFill rotWithShape="1">
            <a:blip r:embed="rId7"/>
            <a:srcRect l="81688" t="68131" r="16231" b="25375"/>
            <a:stretch/>
          </p:blipFill>
          <p:spPr bwMode="auto">
            <a:xfrm>
              <a:off x="9805117" y="4692803"/>
              <a:ext cx="234787" cy="251112"/>
            </a:xfrm>
            <a:prstGeom prst="rect">
              <a:avLst/>
            </a:prstGeom>
            <a:noFill/>
            <a:ln w="9525">
              <a:noFill/>
              <a:miter lim="800000"/>
              <a:headEnd/>
              <a:tailEnd/>
            </a:ln>
          </p:spPr>
        </p:pic>
        <p:sp>
          <p:nvSpPr>
            <p:cNvPr id="451" name="Rectangle 450"/>
            <p:cNvSpPr/>
            <p:nvPr/>
          </p:nvSpPr>
          <p:spPr bwMode="gray">
            <a:xfrm>
              <a:off x="9776206" y="4672055"/>
              <a:ext cx="292608" cy="292608"/>
            </a:xfrm>
            <a:prstGeom prst="rect">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lang="en-US" sz="500" dirty="0" smtClean="0"/>
            </a:p>
          </p:txBody>
        </p:sp>
      </p:grpSp>
      <p:grpSp>
        <p:nvGrpSpPr>
          <p:cNvPr id="452" name="Group 451"/>
          <p:cNvGrpSpPr/>
          <p:nvPr/>
        </p:nvGrpSpPr>
        <p:grpSpPr>
          <a:xfrm>
            <a:off x="9764753" y="5505760"/>
            <a:ext cx="292608" cy="292608"/>
            <a:chOff x="9794322" y="5513005"/>
            <a:chExt cx="292608" cy="292608"/>
          </a:xfrm>
        </p:grpSpPr>
        <p:pic>
          <p:nvPicPr>
            <p:cNvPr id="453" name="Picture 2"/>
            <p:cNvPicPr>
              <a:picLocks noChangeAspect="1" noChangeArrowheads="1"/>
            </p:cNvPicPr>
            <p:nvPr/>
          </p:nvPicPr>
          <p:blipFill rotWithShape="1">
            <a:blip r:embed="rId7"/>
            <a:srcRect l="82144" t="89619" r="15757" b="3593"/>
            <a:stretch/>
          </p:blipFill>
          <p:spPr bwMode="auto">
            <a:xfrm>
              <a:off x="9828042" y="5534516"/>
              <a:ext cx="225168" cy="249586"/>
            </a:xfrm>
            <a:prstGeom prst="rect">
              <a:avLst/>
            </a:prstGeom>
            <a:noFill/>
            <a:ln w="9525">
              <a:noFill/>
              <a:miter lim="800000"/>
              <a:headEnd/>
              <a:tailEnd/>
            </a:ln>
          </p:spPr>
        </p:pic>
        <p:sp>
          <p:nvSpPr>
            <p:cNvPr id="454" name="Rectangle 453"/>
            <p:cNvSpPr/>
            <p:nvPr/>
          </p:nvSpPr>
          <p:spPr bwMode="gray">
            <a:xfrm>
              <a:off x="9794322" y="5513005"/>
              <a:ext cx="292608" cy="292608"/>
            </a:xfrm>
            <a:prstGeom prst="rect">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lang="en-US" sz="500" dirty="0" smtClean="0"/>
            </a:p>
          </p:txBody>
        </p:sp>
      </p:grpSp>
      <p:grpSp>
        <p:nvGrpSpPr>
          <p:cNvPr id="455" name="Group 454"/>
          <p:cNvGrpSpPr/>
          <p:nvPr/>
        </p:nvGrpSpPr>
        <p:grpSpPr>
          <a:xfrm>
            <a:off x="10144282" y="5505760"/>
            <a:ext cx="292608" cy="292608"/>
            <a:chOff x="10186837" y="5513005"/>
            <a:chExt cx="292608" cy="292608"/>
          </a:xfrm>
        </p:grpSpPr>
        <p:pic>
          <p:nvPicPr>
            <p:cNvPr id="456" name="Picture 2"/>
            <p:cNvPicPr>
              <a:picLocks noChangeAspect="1" noChangeArrowheads="1"/>
            </p:cNvPicPr>
            <p:nvPr/>
          </p:nvPicPr>
          <p:blipFill rotWithShape="1">
            <a:blip r:embed="rId7"/>
            <a:srcRect l="85332" t="90285" r="12570" b="3676"/>
            <a:stretch/>
          </p:blipFill>
          <p:spPr bwMode="auto">
            <a:xfrm>
              <a:off x="10206018" y="5533904"/>
              <a:ext cx="254247" cy="250810"/>
            </a:xfrm>
            <a:prstGeom prst="rect">
              <a:avLst/>
            </a:prstGeom>
            <a:noFill/>
            <a:ln w="9525">
              <a:noFill/>
              <a:miter lim="800000"/>
              <a:headEnd/>
              <a:tailEnd/>
            </a:ln>
          </p:spPr>
        </p:pic>
        <p:sp>
          <p:nvSpPr>
            <p:cNvPr id="457" name="Rectangle 456"/>
            <p:cNvSpPr/>
            <p:nvPr/>
          </p:nvSpPr>
          <p:spPr bwMode="gray">
            <a:xfrm>
              <a:off x="10186837" y="5513005"/>
              <a:ext cx="292608" cy="292608"/>
            </a:xfrm>
            <a:prstGeom prst="rect">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lang="en-US" sz="500" dirty="0" smtClean="0"/>
            </a:p>
          </p:txBody>
        </p:sp>
      </p:grpSp>
      <p:grpSp>
        <p:nvGrpSpPr>
          <p:cNvPr id="458" name="Group 457"/>
          <p:cNvGrpSpPr/>
          <p:nvPr/>
        </p:nvGrpSpPr>
        <p:grpSpPr>
          <a:xfrm>
            <a:off x="11161221" y="4610756"/>
            <a:ext cx="292608" cy="292608"/>
            <a:chOff x="11777812" y="4622999"/>
            <a:chExt cx="292608" cy="292608"/>
          </a:xfrm>
        </p:grpSpPr>
        <p:pic>
          <p:nvPicPr>
            <p:cNvPr id="459" name="Picture 2"/>
            <p:cNvPicPr>
              <a:picLocks noChangeAspect="1" noChangeArrowheads="1"/>
            </p:cNvPicPr>
            <p:nvPr/>
          </p:nvPicPr>
          <p:blipFill rotWithShape="1">
            <a:blip r:embed="rId7"/>
            <a:srcRect l="93859" t="68250" r="3915" b="25718"/>
            <a:stretch/>
          </p:blipFill>
          <p:spPr bwMode="auto">
            <a:xfrm>
              <a:off x="11795865" y="4650241"/>
              <a:ext cx="256503" cy="238125"/>
            </a:xfrm>
            <a:prstGeom prst="rect">
              <a:avLst/>
            </a:prstGeom>
            <a:noFill/>
            <a:ln w="9525">
              <a:noFill/>
              <a:miter lim="800000"/>
              <a:headEnd/>
              <a:tailEnd/>
            </a:ln>
          </p:spPr>
        </p:pic>
        <p:sp>
          <p:nvSpPr>
            <p:cNvPr id="460" name="Rectangle 459"/>
            <p:cNvSpPr/>
            <p:nvPr/>
          </p:nvSpPr>
          <p:spPr bwMode="gray">
            <a:xfrm>
              <a:off x="11777812" y="4622999"/>
              <a:ext cx="292608" cy="292608"/>
            </a:xfrm>
            <a:prstGeom prst="rect">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lang="en-US" sz="500" dirty="0" smtClean="0"/>
            </a:p>
          </p:txBody>
        </p:sp>
      </p:grpSp>
      <p:sp>
        <p:nvSpPr>
          <p:cNvPr id="488" name="Text Box 12"/>
          <p:cNvSpPr txBox="1">
            <a:spLocks noChangeArrowheads="1"/>
          </p:cNvSpPr>
          <p:nvPr/>
        </p:nvSpPr>
        <p:spPr bwMode="auto">
          <a:xfrm>
            <a:off x="8441192" y="1933575"/>
            <a:ext cx="3417434" cy="523220"/>
          </a:xfrm>
          <a:prstGeom prst="rect">
            <a:avLst/>
          </a:prstGeom>
          <a:ln w="15875">
            <a:solidFill>
              <a:schemeClr val="accent4"/>
            </a:solid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US" sz="1400" dirty="0">
                <a:solidFill>
                  <a:srgbClr val="000000"/>
                </a:solidFill>
                <a:cs typeface="Arial" charset="0"/>
              </a:rPr>
              <a:t>4 star hotel with 80 rooms </a:t>
            </a:r>
          </a:p>
          <a:p>
            <a:pPr>
              <a:defRPr/>
            </a:pPr>
            <a:r>
              <a:rPr lang="en-US" sz="1400" dirty="0">
                <a:solidFill>
                  <a:srgbClr val="000000"/>
                </a:solidFill>
                <a:cs typeface="Arial" charset="0"/>
              </a:rPr>
              <a:t>Maximum power absorption 580kW</a:t>
            </a:r>
          </a:p>
        </p:txBody>
      </p:sp>
      <p:grpSp>
        <p:nvGrpSpPr>
          <p:cNvPr id="1308" name="Group 1307"/>
          <p:cNvGrpSpPr/>
          <p:nvPr/>
        </p:nvGrpSpPr>
        <p:grpSpPr>
          <a:xfrm>
            <a:off x="8441192" y="2536977"/>
            <a:ext cx="3417434" cy="747652"/>
            <a:chOff x="8441192" y="2536977"/>
            <a:chExt cx="3417434" cy="747652"/>
          </a:xfrm>
        </p:grpSpPr>
        <p:sp>
          <p:nvSpPr>
            <p:cNvPr id="489" name="Text Box 12"/>
            <p:cNvSpPr txBox="1">
              <a:spLocks noChangeArrowheads="1"/>
            </p:cNvSpPr>
            <p:nvPr/>
          </p:nvSpPr>
          <p:spPr bwMode="auto">
            <a:xfrm>
              <a:off x="8441192" y="2761409"/>
              <a:ext cx="3417434" cy="523220"/>
            </a:xfrm>
            <a:prstGeom prst="rect">
              <a:avLst/>
            </a:prstGeom>
            <a:ln w="15875">
              <a:solidFill>
                <a:schemeClr val="accent4"/>
              </a:solid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US" sz="1400" dirty="0">
                  <a:solidFill>
                    <a:srgbClr val="000000"/>
                  </a:solidFill>
                  <a:cs typeface="Arial" charset="0"/>
                </a:rPr>
                <a:t>Average power absorption with </a:t>
              </a:r>
            </a:p>
            <a:p>
              <a:pPr>
                <a:defRPr/>
              </a:pPr>
              <a:r>
                <a:rPr lang="en-US" sz="1400" dirty="0" smtClean="0">
                  <a:solidFill>
                    <a:srgbClr val="000000"/>
                  </a:solidFill>
                  <a:cs typeface="Arial" charset="0"/>
                </a:rPr>
                <a:t>Ekip </a:t>
              </a:r>
              <a:r>
                <a:rPr lang="en-US" sz="1400" dirty="0">
                  <a:solidFill>
                    <a:srgbClr val="000000"/>
                  </a:solidFill>
                  <a:cs typeface="Arial" charset="0"/>
                </a:rPr>
                <a:t>Power Controller 500kW </a:t>
              </a:r>
            </a:p>
          </p:txBody>
        </p:sp>
        <p:cxnSp>
          <p:nvCxnSpPr>
            <p:cNvPr id="503" name="Straight Connector 502"/>
            <p:cNvCxnSpPr/>
            <p:nvPr/>
          </p:nvCxnSpPr>
          <p:spPr bwMode="gray">
            <a:xfrm>
              <a:off x="10149909" y="2536977"/>
              <a:ext cx="0" cy="204785"/>
            </a:xfrm>
            <a:prstGeom prst="line">
              <a:avLst/>
            </a:prstGeom>
            <a:ln w="41275">
              <a:solidFill>
                <a:schemeClr val="accent3"/>
              </a:solidFill>
              <a:tailEnd type="arrow" w="med" len="sm"/>
            </a:ln>
          </p:spPr>
          <p:style>
            <a:lnRef idx="1">
              <a:schemeClr val="accent1"/>
            </a:lnRef>
            <a:fillRef idx="0">
              <a:schemeClr val="accent1"/>
            </a:fillRef>
            <a:effectRef idx="0">
              <a:schemeClr val="accent1"/>
            </a:effectRef>
            <a:fontRef idx="minor">
              <a:schemeClr val="tx1"/>
            </a:fontRef>
          </p:style>
        </p:cxnSp>
      </p:grpSp>
      <p:sp>
        <p:nvSpPr>
          <p:cNvPr id="504" name="TextBox 503"/>
          <p:cNvSpPr txBox="1"/>
          <p:nvPr/>
        </p:nvSpPr>
        <p:spPr bwMode="gray">
          <a:xfrm>
            <a:off x="333264" y="4350038"/>
            <a:ext cx="418384" cy="230832"/>
          </a:xfrm>
          <a:prstGeom prst="rect">
            <a:avLst/>
          </a:prstGeom>
          <a:noFill/>
        </p:spPr>
        <p:txBody>
          <a:bodyPr wrap="none" lIns="0" tIns="0" rIns="0" bIns="0" rtlCol="0">
            <a:spAutoFit/>
          </a:bodyPr>
          <a:lstStyle/>
          <a:p>
            <a:r>
              <a:rPr lang="en-US" sz="500" dirty="0" smtClean="0"/>
              <a:t>Various</a:t>
            </a:r>
            <a:br>
              <a:rPr lang="en-US" sz="500" dirty="0" smtClean="0"/>
            </a:br>
            <a:r>
              <a:rPr lang="en-US" sz="500" dirty="0" smtClean="0"/>
              <a:t>[facilities]</a:t>
            </a:r>
            <a:br>
              <a:rPr lang="en-US" sz="500" dirty="0" smtClean="0"/>
            </a:br>
            <a:r>
              <a:rPr lang="en-US" sz="500" dirty="0" smtClean="0"/>
              <a:t>storage room</a:t>
            </a:r>
          </a:p>
        </p:txBody>
      </p:sp>
      <p:sp>
        <p:nvSpPr>
          <p:cNvPr id="505" name="TextBox 504"/>
          <p:cNvSpPr txBox="1"/>
          <p:nvPr/>
        </p:nvSpPr>
        <p:spPr bwMode="gray">
          <a:xfrm>
            <a:off x="958321" y="4350398"/>
            <a:ext cx="201978" cy="153888"/>
          </a:xfrm>
          <a:prstGeom prst="rect">
            <a:avLst/>
          </a:prstGeom>
          <a:noFill/>
        </p:spPr>
        <p:txBody>
          <a:bodyPr wrap="none" lIns="0" tIns="0" rIns="0" bIns="0" rtlCol="0">
            <a:spAutoFit/>
          </a:bodyPr>
          <a:lstStyle/>
          <a:p>
            <a:r>
              <a:rPr lang="en-US" sz="500" dirty="0" smtClean="0"/>
              <a:t>Tennis</a:t>
            </a:r>
            <a:br>
              <a:rPr lang="en-US" sz="500" dirty="0" smtClean="0"/>
            </a:br>
            <a:r>
              <a:rPr lang="en-US" sz="500" dirty="0" smtClean="0"/>
              <a:t>court</a:t>
            </a:r>
          </a:p>
        </p:txBody>
      </p:sp>
      <p:sp>
        <p:nvSpPr>
          <p:cNvPr id="506" name="TextBox 505"/>
          <p:cNvSpPr txBox="1"/>
          <p:nvPr/>
        </p:nvSpPr>
        <p:spPr bwMode="gray">
          <a:xfrm>
            <a:off x="1344320" y="4350038"/>
            <a:ext cx="261290" cy="153888"/>
          </a:xfrm>
          <a:prstGeom prst="rect">
            <a:avLst/>
          </a:prstGeom>
          <a:noFill/>
        </p:spPr>
        <p:txBody>
          <a:bodyPr wrap="none" lIns="0" tIns="0" rIns="0" bIns="0" rtlCol="0">
            <a:spAutoFit/>
          </a:bodyPr>
          <a:lstStyle/>
          <a:p>
            <a:r>
              <a:rPr lang="en-US" sz="500" dirty="0" smtClean="0"/>
              <a:t>Outdoor</a:t>
            </a:r>
            <a:br>
              <a:rPr lang="en-US" sz="500" dirty="0" smtClean="0"/>
            </a:br>
            <a:r>
              <a:rPr lang="en-US" sz="500" dirty="0" smtClean="0"/>
              <a:t>lighting</a:t>
            </a:r>
          </a:p>
        </p:txBody>
      </p:sp>
      <p:sp>
        <p:nvSpPr>
          <p:cNvPr id="507" name="TextBox 506"/>
          <p:cNvSpPr txBox="1"/>
          <p:nvPr/>
        </p:nvSpPr>
        <p:spPr bwMode="gray">
          <a:xfrm>
            <a:off x="1821517" y="4350038"/>
            <a:ext cx="177934" cy="76944"/>
          </a:xfrm>
          <a:prstGeom prst="rect">
            <a:avLst/>
          </a:prstGeom>
          <a:noFill/>
        </p:spPr>
        <p:txBody>
          <a:bodyPr wrap="none" lIns="0" tIns="0" rIns="0" bIns="0" rtlCol="0">
            <a:spAutoFit/>
          </a:bodyPr>
          <a:lstStyle/>
          <a:p>
            <a:r>
              <a:rPr lang="en-US" sz="500" dirty="0" smtClean="0"/>
              <a:t>Stairs</a:t>
            </a:r>
          </a:p>
        </p:txBody>
      </p:sp>
      <p:sp>
        <p:nvSpPr>
          <p:cNvPr id="508" name="TextBox 507"/>
          <p:cNvSpPr txBox="1"/>
          <p:nvPr/>
        </p:nvSpPr>
        <p:spPr bwMode="gray">
          <a:xfrm>
            <a:off x="2167728" y="4350038"/>
            <a:ext cx="283732" cy="76944"/>
          </a:xfrm>
          <a:prstGeom prst="rect">
            <a:avLst/>
          </a:prstGeom>
          <a:noFill/>
        </p:spPr>
        <p:txBody>
          <a:bodyPr wrap="none" lIns="0" tIns="0" rIns="0" bIns="0" rtlCol="0">
            <a:spAutoFit/>
          </a:bodyPr>
          <a:lstStyle/>
          <a:p>
            <a:r>
              <a:rPr lang="en-US" sz="500" dirty="0" smtClean="0"/>
              <a:t>Elevators</a:t>
            </a:r>
          </a:p>
        </p:txBody>
      </p:sp>
      <p:sp>
        <p:nvSpPr>
          <p:cNvPr id="509" name="TextBox 508"/>
          <p:cNvSpPr txBox="1"/>
          <p:nvPr/>
        </p:nvSpPr>
        <p:spPr bwMode="gray">
          <a:xfrm>
            <a:off x="2638809" y="4350038"/>
            <a:ext cx="211596" cy="76944"/>
          </a:xfrm>
          <a:prstGeom prst="rect">
            <a:avLst/>
          </a:prstGeom>
          <a:noFill/>
        </p:spPr>
        <p:txBody>
          <a:bodyPr wrap="none" lIns="0" tIns="0" rIns="0" bIns="0" rtlCol="0">
            <a:spAutoFit/>
          </a:bodyPr>
          <a:lstStyle/>
          <a:p>
            <a:r>
              <a:rPr lang="en-US" sz="500" dirty="0" smtClean="0"/>
              <a:t>Floor 5</a:t>
            </a:r>
          </a:p>
        </p:txBody>
      </p:sp>
      <p:sp>
        <p:nvSpPr>
          <p:cNvPr id="510" name="TextBox 509"/>
          <p:cNvSpPr txBox="1"/>
          <p:nvPr/>
        </p:nvSpPr>
        <p:spPr bwMode="gray">
          <a:xfrm>
            <a:off x="3938537" y="4350331"/>
            <a:ext cx="213200" cy="76944"/>
          </a:xfrm>
          <a:prstGeom prst="rect">
            <a:avLst/>
          </a:prstGeom>
          <a:noFill/>
        </p:spPr>
        <p:txBody>
          <a:bodyPr wrap="none" lIns="0" tIns="0" rIns="0" bIns="0" rtlCol="0">
            <a:spAutoFit/>
          </a:bodyPr>
          <a:lstStyle/>
          <a:p>
            <a:r>
              <a:rPr lang="en-US" sz="500" dirty="0" smtClean="0"/>
              <a:t>Floor 4</a:t>
            </a:r>
          </a:p>
        </p:txBody>
      </p:sp>
      <p:sp>
        <p:nvSpPr>
          <p:cNvPr id="511" name="TextBox 510"/>
          <p:cNvSpPr txBox="1"/>
          <p:nvPr/>
        </p:nvSpPr>
        <p:spPr bwMode="gray">
          <a:xfrm>
            <a:off x="5238661" y="4350331"/>
            <a:ext cx="209994" cy="76944"/>
          </a:xfrm>
          <a:prstGeom prst="rect">
            <a:avLst/>
          </a:prstGeom>
          <a:noFill/>
        </p:spPr>
        <p:txBody>
          <a:bodyPr wrap="none" lIns="0" tIns="0" rIns="0" bIns="0" rtlCol="0">
            <a:spAutoFit/>
          </a:bodyPr>
          <a:lstStyle/>
          <a:p>
            <a:r>
              <a:rPr lang="en-US" sz="500" dirty="0" smtClean="0"/>
              <a:t>Floor 3</a:t>
            </a:r>
          </a:p>
        </p:txBody>
      </p:sp>
      <p:sp>
        <p:nvSpPr>
          <p:cNvPr id="512" name="TextBox 511"/>
          <p:cNvSpPr txBox="1"/>
          <p:nvPr/>
        </p:nvSpPr>
        <p:spPr bwMode="gray">
          <a:xfrm>
            <a:off x="6535579" y="4350331"/>
            <a:ext cx="208390" cy="76944"/>
          </a:xfrm>
          <a:prstGeom prst="rect">
            <a:avLst/>
          </a:prstGeom>
          <a:noFill/>
        </p:spPr>
        <p:txBody>
          <a:bodyPr wrap="none" lIns="0" tIns="0" rIns="0" bIns="0" rtlCol="0">
            <a:spAutoFit/>
          </a:bodyPr>
          <a:lstStyle/>
          <a:p>
            <a:r>
              <a:rPr lang="en-US" sz="500" dirty="0" smtClean="0"/>
              <a:t>Floor 2</a:t>
            </a:r>
          </a:p>
        </p:txBody>
      </p:sp>
      <p:sp>
        <p:nvSpPr>
          <p:cNvPr id="513" name="TextBox 512"/>
          <p:cNvSpPr txBox="1"/>
          <p:nvPr/>
        </p:nvSpPr>
        <p:spPr bwMode="gray">
          <a:xfrm>
            <a:off x="7830892" y="4350331"/>
            <a:ext cx="203582" cy="76944"/>
          </a:xfrm>
          <a:prstGeom prst="rect">
            <a:avLst/>
          </a:prstGeom>
          <a:noFill/>
        </p:spPr>
        <p:txBody>
          <a:bodyPr wrap="none" lIns="0" tIns="0" rIns="0" bIns="0" rtlCol="0">
            <a:spAutoFit/>
          </a:bodyPr>
          <a:lstStyle/>
          <a:p>
            <a:r>
              <a:rPr lang="en-US" sz="500" dirty="0" smtClean="0"/>
              <a:t>Floor 1</a:t>
            </a:r>
          </a:p>
        </p:txBody>
      </p:sp>
      <p:sp>
        <p:nvSpPr>
          <p:cNvPr id="514" name="TextBox 513"/>
          <p:cNvSpPr txBox="1"/>
          <p:nvPr/>
        </p:nvSpPr>
        <p:spPr bwMode="gray">
          <a:xfrm>
            <a:off x="8367082" y="4262358"/>
            <a:ext cx="400680" cy="153888"/>
          </a:xfrm>
          <a:prstGeom prst="rect">
            <a:avLst/>
          </a:prstGeom>
          <a:noFill/>
        </p:spPr>
        <p:txBody>
          <a:bodyPr wrap="square" lIns="0" tIns="0" rIns="0" bIns="0" rtlCol="0">
            <a:spAutoFit/>
          </a:bodyPr>
          <a:lstStyle/>
          <a:p>
            <a:r>
              <a:rPr lang="en-US" sz="500" dirty="0" smtClean="0"/>
              <a:t>Air conditioning</a:t>
            </a:r>
          </a:p>
        </p:txBody>
      </p:sp>
      <p:sp>
        <p:nvSpPr>
          <p:cNvPr id="515" name="TextBox 514"/>
          <p:cNvSpPr txBox="1"/>
          <p:nvPr/>
        </p:nvSpPr>
        <p:spPr bwMode="gray">
          <a:xfrm>
            <a:off x="8863821" y="4262358"/>
            <a:ext cx="298571" cy="153888"/>
          </a:xfrm>
          <a:prstGeom prst="rect">
            <a:avLst/>
          </a:prstGeom>
          <a:noFill/>
        </p:spPr>
        <p:txBody>
          <a:bodyPr wrap="square" lIns="0" tIns="0" rIns="0" bIns="0" rtlCol="0">
            <a:spAutoFit/>
          </a:bodyPr>
          <a:lstStyle/>
          <a:p>
            <a:r>
              <a:rPr lang="en-US" sz="500" dirty="0" smtClean="0"/>
              <a:t>Congress</a:t>
            </a:r>
            <a:br>
              <a:rPr lang="en-US" sz="500" dirty="0" smtClean="0"/>
            </a:br>
            <a:r>
              <a:rPr lang="en-US" sz="500" dirty="0" smtClean="0"/>
              <a:t>room</a:t>
            </a:r>
          </a:p>
        </p:txBody>
      </p:sp>
      <p:sp>
        <p:nvSpPr>
          <p:cNvPr id="516" name="TextBox 515"/>
          <p:cNvSpPr txBox="1"/>
          <p:nvPr/>
        </p:nvSpPr>
        <p:spPr bwMode="gray">
          <a:xfrm>
            <a:off x="9184183" y="4262358"/>
            <a:ext cx="340519" cy="76944"/>
          </a:xfrm>
          <a:prstGeom prst="rect">
            <a:avLst/>
          </a:prstGeom>
          <a:noFill/>
        </p:spPr>
        <p:txBody>
          <a:bodyPr wrap="square" lIns="0" tIns="0" rIns="0" bIns="0" rtlCol="0">
            <a:spAutoFit/>
          </a:bodyPr>
          <a:lstStyle/>
          <a:p>
            <a:r>
              <a:rPr lang="en-US" sz="500" dirty="0" smtClean="0"/>
              <a:t>Restaurant</a:t>
            </a:r>
          </a:p>
        </p:txBody>
      </p:sp>
      <p:sp>
        <p:nvSpPr>
          <p:cNvPr id="517" name="TextBox 516"/>
          <p:cNvSpPr txBox="1"/>
          <p:nvPr/>
        </p:nvSpPr>
        <p:spPr bwMode="gray">
          <a:xfrm>
            <a:off x="9619610" y="4262358"/>
            <a:ext cx="246223" cy="76944"/>
          </a:xfrm>
          <a:prstGeom prst="rect">
            <a:avLst/>
          </a:prstGeom>
          <a:noFill/>
        </p:spPr>
        <p:txBody>
          <a:bodyPr wrap="square" lIns="0" tIns="0" rIns="0" bIns="0" rtlCol="0">
            <a:spAutoFit/>
          </a:bodyPr>
          <a:lstStyle/>
          <a:p>
            <a:r>
              <a:rPr lang="en-US" sz="500" dirty="0" smtClean="0"/>
              <a:t>Kitchen</a:t>
            </a:r>
          </a:p>
        </p:txBody>
      </p:sp>
      <p:sp>
        <p:nvSpPr>
          <p:cNvPr id="518" name="TextBox 517"/>
          <p:cNvSpPr txBox="1"/>
          <p:nvPr/>
        </p:nvSpPr>
        <p:spPr bwMode="gray">
          <a:xfrm>
            <a:off x="10223592" y="4274418"/>
            <a:ext cx="121526" cy="76944"/>
          </a:xfrm>
          <a:prstGeom prst="rect">
            <a:avLst/>
          </a:prstGeom>
          <a:noFill/>
        </p:spPr>
        <p:txBody>
          <a:bodyPr wrap="square" lIns="0" tIns="0" rIns="0" bIns="0" rtlCol="0">
            <a:spAutoFit/>
          </a:bodyPr>
          <a:lstStyle/>
          <a:p>
            <a:r>
              <a:rPr lang="en-US" sz="500" dirty="0" smtClean="0"/>
              <a:t>Hall</a:t>
            </a:r>
          </a:p>
        </p:txBody>
      </p:sp>
      <p:sp>
        <p:nvSpPr>
          <p:cNvPr id="519" name="TextBox 518"/>
          <p:cNvSpPr txBox="1"/>
          <p:nvPr/>
        </p:nvSpPr>
        <p:spPr bwMode="gray">
          <a:xfrm>
            <a:off x="10563975" y="4274418"/>
            <a:ext cx="121526" cy="76944"/>
          </a:xfrm>
          <a:prstGeom prst="rect">
            <a:avLst/>
          </a:prstGeom>
          <a:noFill/>
        </p:spPr>
        <p:txBody>
          <a:bodyPr wrap="square" lIns="0" tIns="0" rIns="0" bIns="0" rtlCol="0">
            <a:spAutoFit/>
          </a:bodyPr>
          <a:lstStyle/>
          <a:p>
            <a:r>
              <a:rPr lang="en-US" sz="500" dirty="0" smtClean="0"/>
              <a:t>Bar</a:t>
            </a:r>
          </a:p>
        </p:txBody>
      </p:sp>
      <p:sp>
        <p:nvSpPr>
          <p:cNvPr id="520" name="TextBox 519"/>
          <p:cNvSpPr txBox="1"/>
          <p:nvPr/>
        </p:nvSpPr>
        <p:spPr bwMode="gray">
          <a:xfrm>
            <a:off x="11036656" y="4274418"/>
            <a:ext cx="250072" cy="76944"/>
          </a:xfrm>
          <a:prstGeom prst="rect">
            <a:avLst/>
          </a:prstGeom>
          <a:noFill/>
        </p:spPr>
        <p:txBody>
          <a:bodyPr wrap="square" lIns="0" tIns="0" rIns="0" bIns="0" rtlCol="0">
            <a:spAutoFit/>
          </a:bodyPr>
          <a:lstStyle/>
          <a:p>
            <a:r>
              <a:rPr lang="en-US" sz="500" dirty="0" smtClean="0"/>
              <a:t>Laundry</a:t>
            </a:r>
          </a:p>
        </p:txBody>
      </p:sp>
      <p:sp>
        <p:nvSpPr>
          <p:cNvPr id="521" name="TextBox 520"/>
          <p:cNvSpPr txBox="1"/>
          <p:nvPr/>
        </p:nvSpPr>
        <p:spPr bwMode="gray">
          <a:xfrm>
            <a:off x="11391425" y="4212411"/>
            <a:ext cx="236140" cy="153888"/>
          </a:xfrm>
          <a:prstGeom prst="rect">
            <a:avLst/>
          </a:prstGeom>
          <a:noFill/>
        </p:spPr>
        <p:txBody>
          <a:bodyPr wrap="square" lIns="0" tIns="0" rIns="0" bIns="0" rtlCol="0">
            <a:spAutoFit/>
          </a:bodyPr>
          <a:lstStyle/>
          <a:p>
            <a:r>
              <a:rPr lang="en-US" sz="500" dirty="0" smtClean="0"/>
              <a:t>Car parking</a:t>
            </a:r>
          </a:p>
        </p:txBody>
      </p:sp>
      <p:sp>
        <p:nvSpPr>
          <p:cNvPr id="522" name="TextBox 521"/>
          <p:cNvSpPr txBox="1"/>
          <p:nvPr/>
        </p:nvSpPr>
        <p:spPr bwMode="gray">
          <a:xfrm>
            <a:off x="11157746" y="3512434"/>
            <a:ext cx="250072" cy="76944"/>
          </a:xfrm>
          <a:prstGeom prst="rect">
            <a:avLst/>
          </a:prstGeom>
          <a:noFill/>
        </p:spPr>
        <p:txBody>
          <a:bodyPr wrap="square" lIns="0" tIns="0" rIns="0" bIns="0" rtlCol="0">
            <a:spAutoFit/>
          </a:bodyPr>
          <a:lstStyle/>
          <a:p>
            <a:r>
              <a:rPr lang="en-US" sz="500" dirty="0" smtClean="0"/>
              <a:t>Floor-1</a:t>
            </a:r>
          </a:p>
        </p:txBody>
      </p:sp>
      <p:sp>
        <p:nvSpPr>
          <p:cNvPr id="523" name="TextBox 522"/>
          <p:cNvSpPr txBox="1"/>
          <p:nvPr/>
        </p:nvSpPr>
        <p:spPr bwMode="gray">
          <a:xfrm>
            <a:off x="9665687" y="3512434"/>
            <a:ext cx="394063" cy="76944"/>
          </a:xfrm>
          <a:prstGeom prst="rect">
            <a:avLst/>
          </a:prstGeom>
          <a:noFill/>
        </p:spPr>
        <p:txBody>
          <a:bodyPr wrap="square" lIns="0" tIns="0" rIns="0" bIns="0" rtlCol="0">
            <a:spAutoFit/>
          </a:bodyPr>
          <a:lstStyle/>
          <a:p>
            <a:r>
              <a:rPr lang="en-US" sz="500" dirty="0" smtClean="0"/>
              <a:t>Ground floor</a:t>
            </a:r>
          </a:p>
        </p:txBody>
      </p:sp>
      <p:grpSp>
        <p:nvGrpSpPr>
          <p:cNvPr id="1294" name="Group 1293"/>
          <p:cNvGrpSpPr/>
          <p:nvPr/>
        </p:nvGrpSpPr>
        <p:grpSpPr>
          <a:xfrm>
            <a:off x="3892125" y="5211170"/>
            <a:ext cx="656010" cy="76944"/>
            <a:chOff x="3892125" y="5211170"/>
            <a:chExt cx="656010" cy="76944"/>
          </a:xfrm>
        </p:grpSpPr>
        <p:sp>
          <p:nvSpPr>
            <p:cNvPr id="528" name="TextBox 527"/>
            <p:cNvSpPr txBox="1"/>
            <p:nvPr/>
          </p:nvSpPr>
          <p:spPr bwMode="gray">
            <a:xfrm>
              <a:off x="3892125" y="5211170"/>
              <a:ext cx="299363" cy="76944"/>
            </a:xfrm>
            <a:prstGeom prst="rect">
              <a:avLst/>
            </a:prstGeom>
            <a:noFill/>
          </p:spPr>
          <p:txBody>
            <a:bodyPr wrap="square" lIns="0" tIns="0" rIns="0" bIns="0" rtlCol="0">
              <a:spAutoFit/>
            </a:bodyPr>
            <a:lstStyle/>
            <a:p>
              <a:r>
                <a:rPr lang="en-US" sz="500" dirty="0"/>
                <a:t>Corridors</a:t>
              </a:r>
            </a:p>
          </p:txBody>
        </p:sp>
        <p:sp>
          <p:nvSpPr>
            <p:cNvPr id="529" name="TextBox 528"/>
            <p:cNvSpPr txBox="1"/>
            <p:nvPr/>
          </p:nvSpPr>
          <p:spPr bwMode="gray">
            <a:xfrm>
              <a:off x="4323901" y="5211170"/>
              <a:ext cx="224234" cy="76944"/>
            </a:xfrm>
            <a:prstGeom prst="rect">
              <a:avLst/>
            </a:prstGeom>
            <a:noFill/>
          </p:spPr>
          <p:txBody>
            <a:bodyPr wrap="square" lIns="0" tIns="0" rIns="0" bIns="0" rtlCol="0">
              <a:spAutoFit/>
            </a:bodyPr>
            <a:lstStyle/>
            <a:p>
              <a:r>
                <a:rPr lang="en-US" sz="500" dirty="0" smtClean="0"/>
                <a:t>Rooms</a:t>
              </a:r>
              <a:endParaRPr lang="en-US" sz="500" dirty="0"/>
            </a:p>
          </p:txBody>
        </p:sp>
      </p:grpSp>
      <p:sp>
        <p:nvSpPr>
          <p:cNvPr id="539" name="TextBox 538"/>
          <p:cNvSpPr txBox="1"/>
          <p:nvPr/>
        </p:nvSpPr>
        <p:spPr bwMode="gray">
          <a:xfrm>
            <a:off x="9624993" y="5211170"/>
            <a:ext cx="224234" cy="76944"/>
          </a:xfrm>
          <a:prstGeom prst="rect">
            <a:avLst/>
          </a:prstGeom>
          <a:noFill/>
        </p:spPr>
        <p:txBody>
          <a:bodyPr wrap="square" lIns="0" tIns="0" rIns="0" bIns="0" rtlCol="0">
            <a:spAutoFit/>
          </a:bodyPr>
          <a:lstStyle/>
          <a:p>
            <a:r>
              <a:rPr lang="en-US" sz="500" dirty="0" smtClean="0"/>
              <a:t>Freezer</a:t>
            </a:r>
            <a:endParaRPr lang="en-US" sz="500" dirty="0"/>
          </a:p>
        </p:txBody>
      </p:sp>
      <p:sp>
        <p:nvSpPr>
          <p:cNvPr id="540" name="TextBox 539"/>
          <p:cNvSpPr txBox="1"/>
          <p:nvPr/>
        </p:nvSpPr>
        <p:spPr bwMode="gray">
          <a:xfrm>
            <a:off x="10003886" y="5134226"/>
            <a:ext cx="224234" cy="153888"/>
          </a:xfrm>
          <a:prstGeom prst="rect">
            <a:avLst/>
          </a:prstGeom>
          <a:noFill/>
        </p:spPr>
        <p:txBody>
          <a:bodyPr wrap="square" lIns="0" tIns="0" rIns="0" bIns="0" rtlCol="0">
            <a:spAutoFit/>
          </a:bodyPr>
          <a:lstStyle/>
          <a:p>
            <a:r>
              <a:rPr lang="en-US" sz="500" dirty="0" smtClean="0"/>
              <a:t>Electric ovens</a:t>
            </a:r>
            <a:endParaRPr lang="en-US" sz="500" dirty="0"/>
          </a:p>
        </p:txBody>
      </p:sp>
      <p:grpSp>
        <p:nvGrpSpPr>
          <p:cNvPr id="1290" name="Group 1289"/>
          <p:cNvGrpSpPr/>
          <p:nvPr/>
        </p:nvGrpSpPr>
        <p:grpSpPr>
          <a:xfrm>
            <a:off x="6759576" y="4138173"/>
            <a:ext cx="83600" cy="625732"/>
            <a:chOff x="6876754" y="4138173"/>
            <a:chExt cx="83600" cy="625732"/>
          </a:xfrm>
        </p:grpSpPr>
        <p:grpSp>
          <p:nvGrpSpPr>
            <p:cNvPr id="87" name="Group 86"/>
            <p:cNvGrpSpPr/>
            <p:nvPr/>
          </p:nvGrpSpPr>
          <p:grpSpPr>
            <a:xfrm>
              <a:off x="6917368" y="4138173"/>
              <a:ext cx="33813" cy="204759"/>
              <a:chOff x="806648" y="4138173"/>
              <a:chExt cx="33813" cy="204759"/>
            </a:xfrm>
          </p:grpSpPr>
          <p:cxnSp>
            <p:nvCxnSpPr>
              <p:cNvPr id="88" name="Straight Connector 87"/>
              <p:cNvCxnSpPr/>
              <p:nvPr/>
            </p:nvCxnSpPr>
            <p:spPr bwMode="gray">
              <a:xfrm>
                <a:off x="823554" y="4138173"/>
                <a:ext cx="0" cy="1828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9" name="Group 88"/>
              <p:cNvGrpSpPr/>
              <p:nvPr/>
            </p:nvGrpSpPr>
            <p:grpSpPr>
              <a:xfrm>
                <a:off x="806648" y="4311976"/>
                <a:ext cx="33813" cy="30956"/>
                <a:chOff x="803077" y="4231465"/>
                <a:chExt cx="33813" cy="30956"/>
              </a:xfrm>
            </p:grpSpPr>
            <p:cxnSp>
              <p:nvCxnSpPr>
                <p:cNvPr id="90" name="Straight Connector 89"/>
                <p:cNvCxnSpPr/>
                <p:nvPr/>
              </p:nvCxnSpPr>
              <p:spPr bwMode="gray">
                <a:xfrm>
                  <a:off x="803077"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bwMode="gray">
                <a:xfrm flipH="1">
                  <a:off x="805458"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95" name="Group 194"/>
            <p:cNvGrpSpPr/>
            <p:nvPr/>
          </p:nvGrpSpPr>
          <p:grpSpPr>
            <a:xfrm>
              <a:off x="6876754" y="4318695"/>
              <a:ext cx="57406" cy="422374"/>
              <a:chOff x="10060814" y="3483859"/>
              <a:chExt cx="57406" cy="422374"/>
            </a:xfrm>
          </p:grpSpPr>
          <p:cxnSp>
            <p:nvCxnSpPr>
              <p:cNvPr id="196" name="Straight Connector 195"/>
              <p:cNvCxnSpPr/>
              <p:nvPr/>
            </p:nvCxnSpPr>
            <p:spPr bwMode="gray">
              <a:xfrm>
                <a:off x="10060814" y="3483859"/>
                <a:ext cx="57406" cy="8936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bwMode="gray">
              <a:xfrm>
                <a:off x="10118220" y="3570839"/>
                <a:ext cx="0" cy="335394"/>
              </a:xfrm>
              <a:prstGeom prst="line">
                <a:avLst/>
              </a:prstGeom>
              <a:ln w="6350">
                <a:solidFill>
                  <a:schemeClr val="tx1"/>
                </a:solidFill>
                <a:headEnd type="none"/>
                <a:tailEnd type="none" w="sm" len="sm"/>
              </a:ln>
            </p:spPr>
            <p:style>
              <a:lnRef idx="1">
                <a:schemeClr val="accent1"/>
              </a:lnRef>
              <a:fillRef idx="0">
                <a:schemeClr val="accent1"/>
              </a:fillRef>
              <a:effectRef idx="0">
                <a:schemeClr val="accent1"/>
              </a:effectRef>
              <a:fontRef idx="minor">
                <a:schemeClr val="tx1"/>
              </a:fontRef>
            </p:style>
          </p:cxnSp>
        </p:grpSp>
        <p:grpSp>
          <p:nvGrpSpPr>
            <p:cNvPr id="544" name="Group 543"/>
            <p:cNvGrpSpPr/>
            <p:nvPr/>
          </p:nvGrpSpPr>
          <p:grpSpPr>
            <a:xfrm>
              <a:off x="6908941" y="4734274"/>
              <a:ext cx="51413" cy="29631"/>
              <a:chOff x="6911322" y="4734274"/>
              <a:chExt cx="51413" cy="29631"/>
            </a:xfrm>
          </p:grpSpPr>
          <p:sp>
            <p:nvSpPr>
              <p:cNvPr id="541" name="Oval 540"/>
              <p:cNvSpPr/>
              <p:nvPr/>
            </p:nvSpPr>
            <p:spPr bwMode="gray">
              <a:xfrm>
                <a:off x="6923312" y="4736473"/>
                <a:ext cx="27432" cy="2743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cxnSp>
            <p:nvCxnSpPr>
              <p:cNvPr id="543" name="Straight Connector 542"/>
              <p:cNvCxnSpPr/>
              <p:nvPr/>
            </p:nvCxnSpPr>
            <p:spPr bwMode="gray">
              <a:xfrm>
                <a:off x="6911322" y="4734274"/>
                <a:ext cx="5141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312" name="Group 1311"/>
          <p:cNvGrpSpPr/>
          <p:nvPr/>
        </p:nvGrpSpPr>
        <p:grpSpPr>
          <a:xfrm>
            <a:off x="8055400" y="4138173"/>
            <a:ext cx="83595" cy="625732"/>
            <a:chOff x="8055400" y="4138173"/>
            <a:chExt cx="83595" cy="625732"/>
          </a:xfrm>
        </p:grpSpPr>
        <p:grpSp>
          <p:nvGrpSpPr>
            <p:cNvPr id="1291" name="Group 1290"/>
            <p:cNvGrpSpPr/>
            <p:nvPr/>
          </p:nvGrpSpPr>
          <p:grpSpPr>
            <a:xfrm>
              <a:off x="8055400" y="4138173"/>
              <a:ext cx="74007" cy="602896"/>
              <a:chOff x="8055400" y="4133600"/>
              <a:chExt cx="74007" cy="602896"/>
            </a:xfrm>
          </p:grpSpPr>
          <p:grpSp>
            <p:nvGrpSpPr>
              <p:cNvPr id="92" name="Group 91"/>
              <p:cNvGrpSpPr/>
              <p:nvPr/>
            </p:nvGrpSpPr>
            <p:grpSpPr>
              <a:xfrm>
                <a:off x="8095594" y="4133600"/>
                <a:ext cx="33813" cy="204759"/>
                <a:chOff x="806648" y="4138173"/>
                <a:chExt cx="33813" cy="204759"/>
              </a:xfrm>
            </p:grpSpPr>
            <p:cxnSp>
              <p:nvCxnSpPr>
                <p:cNvPr id="93" name="Straight Connector 92"/>
                <p:cNvCxnSpPr/>
                <p:nvPr/>
              </p:nvCxnSpPr>
              <p:spPr bwMode="gray">
                <a:xfrm>
                  <a:off x="823554" y="4138173"/>
                  <a:ext cx="0" cy="1828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806648" y="4311976"/>
                  <a:ext cx="33813" cy="30956"/>
                  <a:chOff x="803077" y="4231465"/>
                  <a:chExt cx="33813" cy="30956"/>
                </a:xfrm>
              </p:grpSpPr>
              <p:cxnSp>
                <p:nvCxnSpPr>
                  <p:cNvPr id="95" name="Straight Connector 94"/>
                  <p:cNvCxnSpPr/>
                  <p:nvPr/>
                </p:nvCxnSpPr>
                <p:spPr bwMode="gray">
                  <a:xfrm>
                    <a:off x="803077"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bwMode="gray">
                  <a:xfrm flipH="1">
                    <a:off x="805458"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92" name="Group 191"/>
              <p:cNvGrpSpPr/>
              <p:nvPr/>
            </p:nvGrpSpPr>
            <p:grpSpPr>
              <a:xfrm>
                <a:off x="8055400" y="4314122"/>
                <a:ext cx="57406" cy="422374"/>
                <a:chOff x="10060814" y="3483859"/>
                <a:chExt cx="57406" cy="422374"/>
              </a:xfrm>
            </p:grpSpPr>
            <p:cxnSp>
              <p:nvCxnSpPr>
                <p:cNvPr id="193" name="Straight Connector 192"/>
                <p:cNvCxnSpPr/>
                <p:nvPr/>
              </p:nvCxnSpPr>
              <p:spPr bwMode="gray">
                <a:xfrm>
                  <a:off x="10060814" y="3483859"/>
                  <a:ext cx="57406" cy="89361"/>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bwMode="gray">
                <a:xfrm>
                  <a:off x="10118220" y="3570839"/>
                  <a:ext cx="0" cy="335394"/>
                </a:xfrm>
                <a:prstGeom prst="line">
                  <a:avLst/>
                </a:prstGeom>
                <a:ln w="6350">
                  <a:solidFill>
                    <a:schemeClr val="tx1"/>
                  </a:solidFill>
                  <a:headEnd type="none"/>
                  <a:tailEnd type="none" w="sm" len="sm"/>
                </a:ln>
              </p:spPr>
              <p:style>
                <a:lnRef idx="1">
                  <a:schemeClr val="accent1"/>
                </a:lnRef>
                <a:fillRef idx="0">
                  <a:schemeClr val="accent1"/>
                </a:fillRef>
                <a:effectRef idx="0">
                  <a:schemeClr val="accent1"/>
                </a:effectRef>
                <a:fontRef idx="minor">
                  <a:schemeClr val="tx1"/>
                </a:fontRef>
              </p:style>
            </p:cxnSp>
          </p:grpSp>
        </p:grpSp>
        <p:grpSp>
          <p:nvGrpSpPr>
            <p:cNvPr id="545" name="Group 544"/>
            <p:cNvGrpSpPr/>
            <p:nvPr/>
          </p:nvGrpSpPr>
          <p:grpSpPr>
            <a:xfrm>
              <a:off x="8087582" y="4734274"/>
              <a:ext cx="51413" cy="29631"/>
              <a:chOff x="6911322" y="4734274"/>
              <a:chExt cx="51413" cy="29631"/>
            </a:xfrm>
          </p:grpSpPr>
          <p:sp>
            <p:nvSpPr>
              <p:cNvPr id="546" name="Oval 545"/>
              <p:cNvSpPr/>
              <p:nvPr/>
            </p:nvSpPr>
            <p:spPr bwMode="gray">
              <a:xfrm>
                <a:off x="6923312" y="4736473"/>
                <a:ext cx="27432" cy="2743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cxnSp>
            <p:nvCxnSpPr>
              <p:cNvPr id="547" name="Straight Connector 546"/>
              <p:cNvCxnSpPr/>
              <p:nvPr/>
            </p:nvCxnSpPr>
            <p:spPr bwMode="gray">
              <a:xfrm>
                <a:off x="6911322" y="4734274"/>
                <a:ext cx="5141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276" name="Group 1275"/>
          <p:cNvGrpSpPr/>
          <p:nvPr/>
        </p:nvGrpSpPr>
        <p:grpSpPr>
          <a:xfrm>
            <a:off x="5465024" y="4138173"/>
            <a:ext cx="81780" cy="625732"/>
            <a:chOff x="5465024" y="4316773"/>
            <a:chExt cx="81780" cy="625732"/>
          </a:xfrm>
        </p:grpSpPr>
        <p:grpSp>
          <p:nvGrpSpPr>
            <p:cNvPr id="82" name="Group 81"/>
            <p:cNvGrpSpPr/>
            <p:nvPr/>
          </p:nvGrpSpPr>
          <p:grpSpPr>
            <a:xfrm>
              <a:off x="5506105" y="4316773"/>
              <a:ext cx="33813" cy="204759"/>
              <a:chOff x="806648" y="4138173"/>
              <a:chExt cx="33813" cy="204759"/>
            </a:xfrm>
          </p:grpSpPr>
          <p:cxnSp>
            <p:nvCxnSpPr>
              <p:cNvPr id="83" name="Straight Connector 82"/>
              <p:cNvCxnSpPr/>
              <p:nvPr/>
            </p:nvCxnSpPr>
            <p:spPr bwMode="gray">
              <a:xfrm>
                <a:off x="823554" y="4138173"/>
                <a:ext cx="0" cy="1828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4" name="Group 83"/>
              <p:cNvGrpSpPr/>
              <p:nvPr/>
            </p:nvGrpSpPr>
            <p:grpSpPr>
              <a:xfrm>
                <a:off x="806648" y="4311976"/>
                <a:ext cx="33813" cy="30956"/>
                <a:chOff x="803077" y="4231465"/>
                <a:chExt cx="33813" cy="30956"/>
              </a:xfrm>
            </p:grpSpPr>
            <p:cxnSp>
              <p:nvCxnSpPr>
                <p:cNvPr id="85" name="Straight Connector 84"/>
                <p:cNvCxnSpPr/>
                <p:nvPr/>
              </p:nvCxnSpPr>
              <p:spPr bwMode="gray">
                <a:xfrm>
                  <a:off x="803077"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bwMode="gray">
                <a:xfrm flipH="1">
                  <a:off x="805458"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98" name="Group 197"/>
            <p:cNvGrpSpPr/>
            <p:nvPr/>
          </p:nvGrpSpPr>
          <p:grpSpPr>
            <a:xfrm>
              <a:off x="5465024" y="4497295"/>
              <a:ext cx="57406" cy="422374"/>
              <a:chOff x="10060814" y="3483859"/>
              <a:chExt cx="57406" cy="422374"/>
            </a:xfrm>
          </p:grpSpPr>
          <p:cxnSp>
            <p:nvCxnSpPr>
              <p:cNvPr id="199" name="Straight Connector 198"/>
              <p:cNvCxnSpPr/>
              <p:nvPr/>
            </p:nvCxnSpPr>
            <p:spPr bwMode="gray">
              <a:xfrm>
                <a:off x="10060814" y="3483859"/>
                <a:ext cx="57406" cy="89361"/>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bwMode="gray">
              <a:xfrm>
                <a:off x="10118220" y="3570839"/>
                <a:ext cx="0" cy="335394"/>
              </a:xfrm>
              <a:prstGeom prst="line">
                <a:avLst/>
              </a:prstGeom>
              <a:ln w="6350">
                <a:solidFill>
                  <a:schemeClr val="tx1"/>
                </a:solidFill>
                <a:headEnd type="none"/>
                <a:tailEnd type="none" w="sm" len="sm"/>
              </a:ln>
            </p:spPr>
            <p:style>
              <a:lnRef idx="1">
                <a:schemeClr val="accent1"/>
              </a:lnRef>
              <a:fillRef idx="0">
                <a:schemeClr val="accent1"/>
              </a:fillRef>
              <a:effectRef idx="0">
                <a:schemeClr val="accent1"/>
              </a:effectRef>
              <a:fontRef idx="minor">
                <a:schemeClr val="tx1"/>
              </a:fontRef>
            </p:style>
          </p:cxnSp>
        </p:grpSp>
        <p:grpSp>
          <p:nvGrpSpPr>
            <p:cNvPr id="548" name="Group 547"/>
            <p:cNvGrpSpPr/>
            <p:nvPr/>
          </p:nvGrpSpPr>
          <p:grpSpPr>
            <a:xfrm>
              <a:off x="5495391" y="4912874"/>
              <a:ext cx="51413" cy="29631"/>
              <a:chOff x="6911322" y="4734274"/>
              <a:chExt cx="51413" cy="29631"/>
            </a:xfrm>
          </p:grpSpPr>
          <p:sp>
            <p:nvSpPr>
              <p:cNvPr id="549" name="Oval 548"/>
              <p:cNvSpPr/>
              <p:nvPr/>
            </p:nvSpPr>
            <p:spPr bwMode="gray">
              <a:xfrm>
                <a:off x="6923312" y="4736473"/>
                <a:ext cx="27432" cy="2743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cxnSp>
            <p:nvCxnSpPr>
              <p:cNvPr id="550" name="Straight Connector 549"/>
              <p:cNvCxnSpPr/>
              <p:nvPr/>
            </p:nvCxnSpPr>
            <p:spPr bwMode="gray">
              <a:xfrm>
                <a:off x="6911322" y="4734274"/>
                <a:ext cx="5141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77" name="Group 76"/>
          <p:cNvGrpSpPr/>
          <p:nvPr/>
        </p:nvGrpSpPr>
        <p:grpSpPr>
          <a:xfrm>
            <a:off x="4210705" y="4138173"/>
            <a:ext cx="33813" cy="204759"/>
            <a:chOff x="806648" y="4138173"/>
            <a:chExt cx="33813" cy="204759"/>
          </a:xfrm>
        </p:grpSpPr>
        <p:cxnSp>
          <p:nvCxnSpPr>
            <p:cNvPr id="78" name="Straight Connector 77"/>
            <p:cNvCxnSpPr/>
            <p:nvPr/>
          </p:nvCxnSpPr>
          <p:spPr bwMode="gray">
            <a:xfrm>
              <a:off x="823554" y="4138173"/>
              <a:ext cx="0" cy="1828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9" name="Group 78"/>
            <p:cNvGrpSpPr/>
            <p:nvPr/>
          </p:nvGrpSpPr>
          <p:grpSpPr>
            <a:xfrm>
              <a:off x="806648" y="4311976"/>
              <a:ext cx="33813" cy="30956"/>
              <a:chOff x="803077" y="4231465"/>
              <a:chExt cx="33813" cy="30956"/>
            </a:xfrm>
          </p:grpSpPr>
          <p:cxnSp>
            <p:nvCxnSpPr>
              <p:cNvPr id="80" name="Straight Connector 79"/>
              <p:cNvCxnSpPr/>
              <p:nvPr/>
            </p:nvCxnSpPr>
            <p:spPr bwMode="gray">
              <a:xfrm>
                <a:off x="803077"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gray">
              <a:xfrm flipH="1">
                <a:off x="805458"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01" name="Group 200"/>
          <p:cNvGrpSpPr/>
          <p:nvPr/>
        </p:nvGrpSpPr>
        <p:grpSpPr>
          <a:xfrm>
            <a:off x="4168787" y="4318695"/>
            <a:ext cx="57406" cy="422374"/>
            <a:chOff x="4164025" y="4318695"/>
            <a:chExt cx="57406" cy="422374"/>
          </a:xfrm>
        </p:grpSpPr>
        <p:cxnSp>
          <p:nvCxnSpPr>
            <p:cNvPr id="202" name="Straight Connector 201"/>
            <p:cNvCxnSpPr/>
            <p:nvPr/>
          </p:nvCxnSpPr>
          <p:spPr bwMode="gray">
            <a:xfrm>
              <a:off x="4164025" y="4318695"/>
              <a:ext cx="57406" cy="89361"/>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bwMode="gray">
            <a:xfrm>
              <a:off x="4221431" y="4405675"/>
              <a:ext cx="0" cy="335394"/>
            </a:xfrm>
            <a:prstGeom prst="line">
              <a:avLst/>
            </a:prstGeom>
            <a:ln w="6350">
              <a:solidFill>
                <a:schemeClr val="tx1"/>
              </a:solidFill>
              <a:headEnd type="none"/>
              <a:tailEnd type="none" w="sm" len="sm"/>
            </a:ln>
          </p:spPr>
          <p:style>
            <a:lnRef idx="1">
              <a:schemeClr val="accent1"/>
            </a:lnRef>
            <a:fillRef idx="0">
              <a:schemeClr val="accent1"/>
            </a:fillRef>
            <a:effectRef idx="0">
              <a:schemeClr val="accent1"/>
            </a:effectRef>
            <a:fontRef idx="minor">
              <a:schemeClr val="tx1"/>
            </a:fontRef>
          </p:style>
        </p:cxnSp>
      </p:grpSp>
      <p:grpSp>
        <p:nvGrpSpPr>
          <p:cNvPr id="551" name="Group 550"/>
          <p:cNvGrpSpPr/>
          <p:nvPr/>
        </p:nvGrpSpPr>
        <p:grpSpPr>
          <a:xfrm>
            <a:off x="4199669" y="4734274"/>
            <a:ext cx="51413" cy="29631"/>
            <a:chOff x="6911322" y="4734274"/>
            <a:chExt cx="51413" cy="29631"/>
          </a:xfrm>
        </p:grpSpPr>
        <p:sp>
          <p:nvSpPr>
            <p:cNvPr id="552" name="Oval 551"/>
            <p:cNvSpPr/>
            <p:nvPr/>
          </p:nvSpPr>
          <p:spPr bwMode="gray">
            <a:xfrm>
              <a:off x="6923312" y="4736473"/>
              <a:ext cx="27432" cy="2743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cxnSp>
          <p:nvCxnSpPr>
            <p:cNvPr id="553" name="Straight Connector 552"/>
            <p:cNvCxnSpPr/>
            <p:nvPr/>
          </p:nvCxnSpPr>
          <p:spPr bwMode="gray">
            <a:xfrm>
              <a:off x="6911322" y="4734274"/>
              <a:ext cx="5141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4" name="Group 553"/>
          <p:cNvGrpSpPr/>
          <p:nvPr/>
        </p:nvGrpSpPr>
        <p:grpSpPr>
          <a:xfrm>
            <a:off x="2892294" y="4734274"/>
            <a:ext cx="51413" cy="29631"/>
            <a:chOff x="6911322" y="4734274"/>
            <a:chExt cx="51413" cy="29631"/>
          </a:xfrm>
        </p:grpSpPr>
        <p:sp>
          <p:nvSpPr>
            <p:cNvPr id="555" name="Oval 554"/>
            <p:cNvSpPr/>
            <p:nvPr/>
          </p:nvSpPr>
          <p:spPr bwMode="gray">
            <a:xfrm>
              <a:off x="6923312" y="4736473"/>
              <a:ext cx="27432" cy="2743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cxnSp>
          <p:nvCxnSpPr>
            <p:cNvPr id="556" name="Straight Connector 555"/>
            <p:cNvCxnSpPr/>
            <p:nvPr/>
          </p:nvCxnSpPr>
          <p:spPr bwMode="gray">
            <a:xfrm>
              <a:off x="6911322" y="4734274"/>
              <a:ext cx="5141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8" name="Group 557"/>
          <p:cNvGrpSpPr/>
          <p:nvPr/>
        </p:nvGrpSpPr>
        <p:grpSpPr>
          <a:xfrm>
            <a:off x="2431477" y="4760123"/>
            <a:ext cx="962644" cy="676271"/>
            <a:chOff x="2431477" y="4760123"/>
            <a:chExt cx="962644" cy="676271"/>
          </a:xfrm>
        </p:grpSpPr>
        <p:cxnSp>
          <p:nvCxnSpPr>
            <p:cNvPr id="207" name="Straight Connector 206"/>
            <p:cNvCxnSpPr/>
            <p:nvPr/>
          </p:nvCxnSpPr>
          <p:spPr bwMode="gray">
            <a:xfrm>
              <a:off x="2863333" y="4760123"/>
              <a:ext cx="57406" cy="89361"/>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223" name="Group 222"/>
            <p:cNvGrpSpPr/>
            <p:nvPr/>
          </p:nvGrpSpPr>
          <p:grpSpPr>
            <a:xfrm>
              <a:off x="2503329" y="5213606"/>
              <a:ext cx="57406" cy="222788"/>
              <a:chOff x="10060814" y="3483859"/>
              <a:chExt cx="57406" cy="222788"/>
            </a:xfrm>
          </p:grpSpPr>
          <p:cxnSp>
            <p:nvCxnSpPr>
              <p:cNvPr id="224" name="Straight Connector 223"/>
              <p:cNvCxnSpPr/>
              <p:nvPr/>
            </p:nvCxnSpPr>
            <p:spPr bwMode="gray">
              <a:xfrm>
                <a:off x="10060814" y="3483859"/>
                <a:ext cx="57406" cy="8936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bwMode="gray">
              <a:xfrm>
                <a:off x="10118220" y="3570839"/>
                <a:ext cx="0" cy="135808"/>
              </a:xfrm>
              <a:prstGeom prst="line">
                <a:avLst/>
              </a:prstGeom>
              <a:ln w="6350">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grpSp>
        <p:grpSp>
          <p:nvGrpSpPr>
            <p:cNvPr id="226" name="Group 225"/>
            <p:cNvGrpSpPr/>
            <p:nvPr/>
          </p:nvGrpSpPr>
          <p:grpSpPr>
            <a:xfrm>
              <a:off x="2869418" y="5213606"/>
              <a:ext cx="57406" cy="222788"/>
              <a:chOff x="10060814" y="3483859"/>
              <a:chExt cx="57406" cy="222788"/>
            </a:xfrm>
          </p:grpSpPr>
          <p:cxnSp>
            <p:nvCxnSpPr>
              <p:cNvPr id="227" name="Straight Connector 226"/>
              <p:cNvCxnSpPr/>
              <p:nvPr/>
            </p:nvCxnSpPr>
            <p:spPr bwMode="gray">
              <a:xfrm>
                <a:off x="10060814" y="3483859"/>
                <a:ext cx="57406" cy="8936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bwMode="gray">
              <a:xfrm>
                <a:off x="10118220" y="3570839"/>
                <a:ext cx="0" cy="135808"/>
              </a:xfrm>
              <a:prstGeom prst="line">
                <a:avLst/>
              </a:prstGeom>
              <a:ln w="6350">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grpSp>
        <p:grpSp>
          <p:nvGrpSpPr>
            <p:cNvPr id="229" name="Group 228"/>
            <p:cNvGrpSpPr/>
            <p:nvPr/>
          </p:nvGrpSpPr>
          <p:grpSpPr>
            <a:xfrm>
              <a:off x="3230745" y="5213606"/>
              <a:ext cx="57406" cy="222788"/>
              <a:chOff x="10060814" y="3483859"/>
              <a:chExt cx="57406" cy="222788"/>
            </a:xfrm>
          </p:grpSpPr>
          <p:cxnSp>
            <p:nvCxnSpPr>
              <p:cNvPr id="230" name="Straight Connector 229"/>
              <p:cNvCxnSpPr/>
              <p:nvPr/>
            </p:nvCxnSpPr>
            <p:spPr bwMode="gray">
              <a:xfrm>
                <a:off x="10060814" y="3483859"/>
                <a:ext cx="57406" cy="8936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bwMode="gray">
              <a:xfrm>
                <a:off x="10118220" y="3570839"/>
                <a:ext cx="0" cy="135808"/>
              </a:xfrm>
              <a:prstGeom prst="line">
                <a:avLst/>
              </a:prstGeom>
              <a:ln w="6350">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grpSp>
        <p:grpSp>
          <p:nvGrpSpPr>
            <p:cNvPr id="268" name="Group 267"/>
            <p:cNvGrpSpPr/>
            <p:nvPr/>
          </p:nvGrpSpPr>
          <p:grpSpPr>
            <a:xfrm>
              <a:off x="2552769" y="5047575"/>
              <a:ext cx="33813" cy="153331"/>
              <a:chOff x="2180721" y="5052337"/>
              <a:chExt cx="33813" cy="153331"/>
            </a:xfrm>
          </p:grpSpPr>
          <p:cxnSp>
            <p:nvCxnSpPr>
              <p:cNvPr id="269" name="Straight Connector 268"/>
              <p:cNvCxnSpPr/>
              <p:nvPr/>
            </p:nvCxnSpPr>
            <p:spPr bwMode="gray">
              <a:xfrm>
                <a:off x="2197627" y="5052337"/>
                <a:ext cx="0" cy="13785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0" name="Group 269"/>
              <p:cNvGrpSpPr/>
              <p:nvPr/>
            </p:nvGrpSpPr>
            <p:grpSpPr>
              <a:xfrm>
                <a:off x="2180721" y="5174712"/>
                <a:ext cx="33813" cy="30956"/>
                <a:chOff x="803077" y="4231465"/>
                <a:chExt cx="33813" cy="30956"/>
              </a:xfrm>
            </p:grpSpPr>
            <p:cxnSp>
              <p:nvCxnSpPr>
                <p:cNvPr id="271" name="Straight Connector 270"/>
                <p:cNvCxnSpPr/>
                <p:nvPr/>
              </p:nvCxnSpPr>
              <p:spPr bwMode="gray">
                <a:xfrm>
                  <a:off x="803077"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bwMode="gray">
                <a:xfrm flipH="1">
                  <a:off x="805458"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73" name="Group 272"/>
            <p:cNvGrpSpPr/>
            <p:nvPr/>
          </p:nvGrpSpPr>
          <p:grpSpPr>
            <a:xfrm>
              <a:off x="2900370" y="4845844"/>
              <a:ext cx="33813" cy="359824"/>
              <a:chOff x="2180721" y="4845844"/>
              <a:chExt cx="33813" cy="359824"/>
            </a:xfrm>
          </p:grpSpPr>
          <p:cxnSp>
            <p:nvCxnSpPr>
              <p:cNvPr id="274" name="Straight Connector 273"/>
              <p:cNvCxnSpPr/>
              <p:nvPr/>
            </p:nvCxnSpPr>
            <p:spPr bwMode="gray">
              <a:xfrm>
                <a:off x="2197627" y="4845844"/>
                <a:ext cx="0" cy="34434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5" name="Group 274"/>
              <p:cNvGrpSpPr/>
              <p:nvPr/>
            </p:nvGrpSpPr>
            <p:grpSpPr>
              <a:xfrm>
                <a:off x="2180721" y="5174712"/>
                <a:ext cx="33813" cy="30956"/>
                <a:chOff x="803077" y="4231465"/>
                <a:chExt cx="33813" cy="30956"/>
              </a:xfrm>
            </p:grpSpPr>
            <p:cxnSp>
              <p:nvCxnSpPr>
                <p:cNvPr id="276" name="Straight Connector 275"/>
                <p:cNvCxnSpPr/>
                <p:nvPr/>
              </p:nvCxnSpPr>
              <p:spPr bwMode="gray">
                <a:xfrm>
                  <a:off x="803077"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bwMode="gray">
                <a:xfrm flipH="1">
                  <a:off x="805458"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78" name="Group 277"/>
            <p:cNvGrpSpPr/>
            <p:nvPr/>
          </p:nvGrpSpPr>
          <p:grpSpPr>
            <a:xfrm>
              <a:off x="3276008" y="5047575"/>
              <a:ext cx="33813" cy="153331"/>
              <a:chOff x="2180721" y="5052337"/>
              <a:chExt cx="33813" cy="153331"/>
            </a:xfrm>
          </p:grpSpPr>
          <p:cxnSp>
            <p:nvCxnSpPr>
              <p:cNvPr id="279" name="Straight Connector 278"/>
              <p:cNvCxnSpPr/>
              <p:nvPr/>
            </p:nvCxnSpPr>
            <p:spPr bwMode="gray">
              <a:xfrm>
                <a:off x="2197627" y="5052337"/>
                <a:ext cx="0" cy="13785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0" name="Group 279"/>
              <p:cNvGrpSpPr/>
              <p:nvPr/>
            </p:nvGrpSpPr>
            <p:grpSpPr>
              <a:xfrm>
                <a:off x="2180721" y="5174712"/>
                <a:ext cx="33813" cy="30956"/>
                <a:chOff x="803077" y="4231465"/>
                <a:chExt cx="33813" cy="30956"/>
              </a:xfrm>
            </p:grpSpPr>
            <p:cxnSp>
              <p:nvCxnSpPr>
                <p:cNvPr id="281" name="Straight Connector 280"/>
                <p:cNvCxnSpPr/>
                <p:nvPr/>
              </p:nvCxnSpPr>
              <p:spPr bwMode="gray">
                <a:xfrm>
                  <a:off x="803077"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bwMode="gray">
                <a:xfrm flipH="1">
                  <a:off x="805458"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363" name="Straight Connector 362"/>
            <p:cNvCxnSpPr/>
            <p:nvPr/>
          </p:nvCxnSpPr>
          <p:spPr bwMode="gray">
            <a:xfrm>
              <a:off x="2431477" y="5046663"/>
              <a:ext cx="96264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4" name="TextBox 523"/>
          <p:cNvSpPr txBox="1"/>
          <p:nvPr/>
        </p:nvSpPr>
        <p:spPr bwMode="gray">
          <a:xfrm>
            <a:off x="2110924" y="5134226"/>
            <a:ext cx="386498" cy="153888"/>
          </a:xfrm>
          <a:prstGeom prst="rect">
            <a:avLst/>
          </a:prstGeom>
          <a:noFill/>
        </p:spPr>
        <p:txBody>
          <a:bodyPr wrap="square" lIns="0" tIns="0" rIns="0" bIns="0" rtlCol="0">
            <a:spAutoFit/>
          </a:bodyPr>
          <a:lstStyle/>
          <a:p>
            <a:r>
              <a:rPr lang="en-US" sz="500" dirty="0" smtClean="0"/>
              <a:t>Air conditioning</a:t>
            </a:r>
          </a:p>
        </p:txBody>
      </p:sp>
      <p:sp>
        <p:nvSpPr>
          <p:cNvPr id="525" name="TextBox 524"/>
          <p:cNvSpPr txBox="1"/>
          <p:nvPr/>
        </p:nvSpPr>
        <p:spPr bwMode="gray">
          <a:xfrm>
            <a:off x="2614828" y="5134226"/>
            <a:ext cx="271293" cy="153888"/>
          </a:xfrm>
          <a:prstGeom prst="rect">
            <a:avLst/>
          </a:prstGeom>
          <a:noFill/>
        </p:spPr>
        <p:txBody>
          <a:bodyPr wrap="square" lIns="0" tIns="0" rIns="0" bIns="0" rtlCol="0">
            <a:spAutoFit/>
          </a:bodyPr>
          <a:lstStyle/>
          <a:p>
            <a:r>
              <a:rPr lang="en-US" sz="500" dirty="0" smtClean="0"/>
              <a:t>Wellness Spa</a:t>
            </a:r>
          </a:p>
        </p:txBody>
      </p:sp>
      <p:sp>
        <p:nvSpPr>
          <p:cNvPr id="526" name="TextBox 525"/>
          <p:cNvSpPr txBox="1"/>
          <p:nvPr/>
        </p:nvSpPr>
        <p:spPr bwMode="gray">
          <a:xfrm>
            <a:off x="2952034" y="5134226"/>
            <a:ext cx="319924" cy="153888"/>
          </a:xfrm>
          <a:prstGeom prst="rect">
            <a:avLst/>
          </a:prstGeom>
          <a:noFill/>
        </p:spPr>
        <p:txBody>
          <a:bodyPr wrap="square" lIns="0" tIns="0" rIns="0" bIns="0" rtlCol="0">
            <a:spAutoFit/>
          </a:bodyPr>
          <a:lstStyle/>
          <a:p>
            <a:r>
              <a:rPr lang="en-US" sz="500" dirty="0" smtClean="0"/>
              <a:t>Swimming pool</a:t>
            </a:r>
          </a:p>
        </p:txBody>
      </p:sp>
      <p:sp>
        <p:nvSpPr>
          <p:cNvPr id="527" name="TextBox 526"/>
          <p:cNvSpPr txBox="1"/>
          <p:nvPr/>
        </p:nvSpPr>
        <p:spPr bwMode="gray">
          <a:xfrm>
            <a:off x="3428022" y="5134226"/>
            <a:ext cx="389093" cy="153888"/>
          </a:xfrm>
          <a:prstGeom prst="rect">
            <a:avLst/>
          </a:prstGeom>
          <a:noFill/>
        </p:spPr>
        <p:txBody>
          <a:bodyPr wrap="square" lIns="0" tIns="0" rIns="0" bIns="0" rtlCol="0">
            <a:spAutoFit/>
          </a:bodyPr>
          <a:lstStyle/>
          <a:p>
            <a:r>
              <a:rPr lang="en-US" sz="500" dirty="0"/>
              <a:t>Air conditioning</a:t>
            </a:r>
          </a:p>
        </p:txBody>
      </p:sp>
      <p:grpSp>
        <p:nvGrpSpPr>
          <p:cNvPr id="1118" name="Group 1117"/>
          <p:cNvGrpSpPr/>
          <p:nvPr/>
        </p:nvGrpSpPr>
        <p:grpSpPr>
          <a:xfrm>
            <a:off x="3740094" y="4760123"/>
            <a:ext cx="962644" cy="676271"/>
            <a:chOff x="2431477" y="4760123"/>
            <a:chExt cx="962644" cy="676271"/>
          </a:xfrm>
        </p:grpSpPr>
        <p:cxnSp>
          <p:nvCxnSpPr>
            <p:cNvPr id="1119" name="Straight Connector 1118"/>
            <p:cNvCxnSpPr/>
            <p:nvPr/>
          </p:nvCxnSpPr>
          <p:spPr bwMode="gray">
            <a:xfrm>
              <a:off x="2863333" y="4760123"/>
              <a:ext cx="57406" cy="89361"/>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120" name="Group 1119"/>
            <p:cNvGrpSpPr/>
            <p:nvPr/>
          </p:nvGrpSpPr>
          <p:grpSpPr>
            <a:xfrm>
              <a:off x="2503329" y="5213606"/>
              <a:ext cx="57406" cy="222788"/>
              <a:chOff x="10060814" y="3483859"/>
              <a:chExt cx="57406" cy="222788"/>
            </a:xfrm>
          </p:grpSpPr>
          <p:cxnSp>
            <p:nvCxnSpPr>
              <p:cNvPr id="1143" name="Straight Connector 1142"/>
              <p:cNvCxnSpPr/>
              <p:nvPr/>
            </p:nvCxnSpPr>
            <p:spPr bwMode="gray">
              <a:xfrm>
                <a:off x="10060814" y="3483859"/>
                <a:ext cx="57406" cy="8936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4" name="Straight Connector 1143"/>
              <p:cNvCxnSpPr/>
              <p:nvPr/>
            </p:nvCxnSpPr>
            <p:spPr bwMode="gray">
              <a:xfrm>
                <a:off x="10118220" y="3570839"/>
                <a:ext cx="0" cy="135808"/>
              </a:xfrm>
              <a:prstGeom prst="line">
                <a:avLst/>
              </a:prstGeom>
              <a:ln w="6350">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grpSp>
        <p:grpSp>
          <p:nvGrpSpPr>
            <p:cNvPr id="1121" name="Group 1120"/>
            <p:cNvGrpSpPr/>
            <p:nvPr/>
          </p:nvGrpSpPr>
          <p:grpSpPr>
            <a:xfrm>
              <a:off x="2869418" y="5213606"/>
              <a:ext cx="57406" cy="222788"/>
              <a:chOff x="10060814" y="3483859"/>
              <a:chExt cx="57406" cy="222788"/>
            </a:xfrm>
          </p:grpSpPr>
          <p:cxnSp>
            <p:nvCxnSpPr>
              <p:cNvPr id="1141" name="Straight Connector 1140"/>
              <p:cNvCxnSpPr/>
              <p:nvPr/>
            </p:nvCxnSpPr>
            <p:spPr bwMode="gray">
              <a:xfrm>
                <a:off x="10060814" y="3483859"/>
                <a:ext cx="57406" cy="8936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2" name="Straight Connector 1141"/>
              <p:cNvCxnSpPr/>
              <p:nvPr/>
            </p:nvCxnSpPr>
            <p:spPr bwMode="gray">
              <a:xfrm>
                <a:off x="10118220" y="3570839"/>
                <a:ext cx="0" cy="135808"/>
              </a:xfrm>
              <a:prstGeom prst="line">
                <a:avLst/>
              </a:prstGeom>
              <a:ln w="6350">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grpSp>
        <p:grpSp>
          <p:nvGrpSpPr>
            <p:cNvPr id="1122" name="Group 1121"/>
            <p:cNvGrpSpPr/>
            <p:nvPr/>
          </p:nvGrpSpPr>
          <p:grpSpPr>
            <a:xfrm>
              <a:off x="3230745" y="5213606"/>
              <a:ext cx="57406" cy="222788"/>
              <a:chOff x="10060814" y="3483859"/>
              <a:chExt cx="57406" cy="222788"/>
            </a:xfrm>
          </p:grpSpPr>
          <p:cxnSp>
            <p:nvCxnSpPr>
              <p:cNvPr id="1139" name="Straight Connector 1138"/>
              <p:cNvCxnSpPr/>
              <p:nvPr/>
            </p:nvCxnSpPr>
            <p:spPr bwMode="gray">
              <a:xfrm>
                <a:off x="10060814" y="3483859"/>
                <a:ext cx="57406" cy="8936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0" name="Straight Connector 1139"/>
              <p:cNvCxnSpPr/>
              <p:nvPr/>
            </p:nvCxnSpPr>
            <p:spPr bwMode="gray">
              <a:xfrm>
                <a:off x="10118220" y="3570839"/>
                <a:ext cx="0" cy="135808"/>
              </a:xfrm>
              <a:prstGeom prst="line">
                <a:avLst/>
              </a:prstGeom>
              <a:ln w="6350">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grpSp>
        <p:grpSp>
          <p:nvGrpSpPr>
            <p:cNvPr id="1123" name="Group 1122"/>
            <p:cNvGrpSpPr/>
            <p:nvPr/>
          </p:nvGrpSpPr>
          <p:grpSpPr>
            <a:xfrm>
              <a:off x="2552769" y="5047575"/>
              <a:ext cx="33813" cy="153331"/>
              <a:chOff x="2180721" y="5052337"/>
              <a:chExt cx="33813" cy="153331"/>
            </a:xfrm>
          </p:grpSpPr>
          <p:cxnSp>
            <p:nvCxnSpPr>
              <p:cNvPr id="1135" name="Straight Connector 1134"/>
              <p:cNvCxnSpPr/>
              <p:nvPr/>
            </p:nvCxnSpPr>
            <p:spPr bwMode="gray">
              <a:xfrm>
                <a:off x="2197627" y="5052337"/>
                <a:ext cx="0" cy="13785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36" name="Group 1135"/>
              <p:cNvGrpSpPr/>
              <p:nvPr/>
            </p:nvGrpSpPr>
            <p:grpSpPr>
              <a:xfrm>
                <a:off x="2180721" y="5174712"/>
                <a:ext cx="33813" cy="30956"/>
                <a:chOff x="803077" y="4231465"/>
                <a:chExt cx="33813" cy="30956"/>
              </a:xfrm>
            </p:grpSpPr>
            <p:cxnSp>
              <p:nvCxnSpPr>
                <p:cNvPr id="1137" name="Straight Connector 1136"/>
                <p:cNvCxnSpPr/>
                <p:nvPr/>
              </p:nvCxnSpPr>
              <p:spPr bwMode="gray">
                <a:xfrm>
                  <a:off x="803077"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8" name="Straight Connector 1137"/>
                <p:cNvCxnSpPr/>
                <p:nvPr/>
              </p:nvCxnSpPr>
              <p:spPr bwMode="gray">
                <a:xfrm flipH="1">
                  <a:off x="805458"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124" name="Group 1123"/>
            <p:cNvGrpSpPr/>
            <p:nvPr/>
          </p:nvGrpSpPr>
          <p:grpSpPr>
            <a:xfrm>
              <a:off x="2900370" y="4845844"/>
              <a:ext cx="33813" cy="359824"/>
              <a:chOff x="2180721" y="4845844"/>
              <a:chExt cx="33813" cy="359824"/>
            </a:xfrm>
          </p:grpSpPr>
          <p:cxnSp>
            <p:nvCxnSpPr>
              <p:cNvPr id="1131" name="Straight Connector 1130"/>
              <p:cNvCxnSpPr/>
              <p:nvPr/>
            </p:nvCxnSpPr>
            <p:spPr bwMode="gray">
              <a:xfrm>
                <a:off x="2197627" y="4845844"/>
                <a:ext cx="0" cy="34434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32" name="Group 1131"/>
              <p:cNvGrpSpPr/>
              <p:nvPr/>
            </p:nvGrpSpPr>
            <p:grpSpPr>
              <a:xfrm>
                <a:off x="2180721" y="5174712"/>
                <a:ext cx="33813" cy="30956"/>
                <a:chOff x="803077" y="4231465"/>
                <a:chExt cx="33813" cy="30956"/>
              </a:xfrm>
            </p:grpSpPr>
            <p:cxnSp>
              <p:nvCxnSpPr>
                <p:cNvPr id="1133" name="Straight Connector 1132"/>
                <p:cNvCxnSpPr/>
                <p:nvPr/>
              </p:nvCxnSpPr>
              <p:spPr bwMode="gray">
                <a:xfrm>
                  <a:off x="803077"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4" name="Straight Connector 1133"/>
                <p:cNvCxnSpPr/>
                <p:nvPr/>
              </p:nvCxnSpPr>
              <p:spPr bwMode="gray">
                <a:xfrm flipH="1">
                  <a:off x="805458"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125" name="Group 1124"/>
            <p:cNvGrpSpPr/>
            <p:nvPr/>
          </p:nvGrpSpPr>
          <p:grpSpPr>
            <a:xfrm>
              <a:off x="3276008" y="5047575"/>
              <a:ext cx="33813" cy="153331"/>
              <a:chOff x="2180721" y="5052337"/>
              <a:chExt cx="33813" cy="153331"/>
            </a:xfrm>
          </p:grpSpPr>
          <p:cxnSp>
            <p:nvCxnSpPr>
              <p:cNvPr id="1127" name="Straight Connector 1126"/>
              <p:cNvCxnSpPr/>
              <p:nvPr/>
            </p:nvCxnSpPr>
            <p:spPr bwMode="gray">
              <a:xfrm>
                <a:off x="2197627" y="5052337"/>
                <a:ext cx="0" cy="13785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28" name="Group 1127"/>
              <p:cNvGrpSpPr/>
              <p:nvPr/>
            </p:nvGrpSpPr>
            <p:grpSpPr>
              <a:xfrm>
                <a:off x="2180721" y="5174712"/>
                <a:ext cx="33813" cy="30956"/>
                <a:chOff x="803077" y="4231465"/>
                <a:chExt cx="33813" cy="30956"/>
              </a:xfrm>
            </p:grpSpPr>
            <p:cxnSp>
              <p:nvCxnSpPr>
                <p:cNvPr id="1129" name="Straight Connector 1128"/>
                <p:cNvCxnSpPr/>
                <p:nvPr/>
              </p:nvCxnSpPr>
              <p:spPr bwMode="gray">
                <a:xfrm>
                  <a:off x="803077"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0" name="Straight Connector 1129"/>
                <p:cNvCxnSpPr/>
                <p:nvPr/>
              </p:nvCxnSpPr>
              <p:spPr bwMode="gray">
                <a:xfrm flipH="1">
                  <a:off x="805458"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126" name="Straight Connector 1125"/>
            <p:cNvCxnSpPr/>
            <p:nvPr/>
          </p:nvCxnSpPr>
          <p:spPr bwMode="gray">
            <a:xfrm>
              <a:off x="2431477" y="5046663"/>
              <a:ext cx="96264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60" name="Group 1159"/>
          <p:cNvGrpSpPr/>
          <p:nvPr/>
        </p:nvGrpSpPr>
        <p:grpSpPr>
          <a:xfrm>
            <a:off x="5755799" y="5505760"/>
            <a:ext cx="292608" cy="292608"/>
            <a:chOff x="4460920" y="5499628"/>
            <a:chExt cx="292608" cy="292608"/>
          </a:xfrm>
        </p:grpSpPr>
        <p:pic>
          <p:nvPicPr>
            <p:cNvPr id="1193" name="Picture 2"/>
            <p:cNvPicPr>
              <a:picLocks noChangeAspect="1" noChangeArrowheads="1"/>
            </p:cNvPicPr>
            <p:nvPr/>
          </p:nvPicPr>
          <p:blipFill rotWithShape="1">
            <a:blip r:embed="rId7"/>
            <a:srcRect l="69792" t="89842" r="27976" b="3615"/>
            <a:stretch/>
          </p:blipFill>
          <p:spPr bwMode="auto">
            <a:xfrm>
              <a:off x="4489765" y="5527978"/>
              <a:ext cx="234918" cy="235908"/>
            </a:xfrm>
            <a:prstGeom prst="rect">
              <a:avLst/>
            </a:prstGeom>
            <a:noFill/>
            <a:ln w="9525">
              <a:noFill/>
              <a:miter lim="800000"/>
              <a:headEnd/>
              <a:tailEnd/>
            </a:ln>
          </p:spPr>
        </p:pic>
        <p:sp>
          <p:nvSpPr>
            <p:cNvPr id="1194" name="Rectangle 1193"/>
            <p:cNvSpPr/>
            <p:nvPr/>
          </p:nvSpPr>
          <p:spPr bwMode="gray">
            <a:xfrm>
              <a:off x="4460920" y="5499628"/>
              <a:ext cx="292608" cy="292608"/>
            </a:xfrm>
            <a:prstGeom prst="rect">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lang="en-US" sz="500" dirty="0" smtClean="0"/>
            </a:p>
          </p:txBody>
        </p:sp>
      </p:grpSp>
      <p:grpSp>
        <p:nvGrpSpPr>
          <p:cNvPr id="1161" name="Group 1160"/>
          <p:cNvGrpSpPr/>
          <p:nvPr/>
        </p:nvGrpSpPr>
        <p:grpSpPr>
          <a:xfrm>
            <a:off x="5389875" y="5505760"/>
            <a:ext cx="292608" cy="292608"/>
            <a:chOff x="4111080" y="5499628"/>
            <a:chExt cx="292608" cy="292608"/>
          </a:xfrm>
        </p:grpSpPr>
        <p:pic>
          <p:nvPicPr>
            <p:cNvPr id="1191" name="Picture 2"/>
            <p:cNvPicPr>
              <a:picLocks noChangeAspect="1" noChangeArrowheads="1"/>
            </p:cNvPicPr>
            <p:nvPr/>
          </p:nvPicPr>
          <p:blipFill rotWithShape="1">
            <a:blip r:embed="rId7"/>
            <a:srcRect l="44058" t="90535" r="53645" b="3636"/>
            <a:stretch/>
          </p:blipFill>
          <p:spPr bwMode="auto">
            <a:xfrm>
              <a:off x="4137111" y="5541422"/>
              <a:ext cx="240547" cy="209021"/>
            </a:xfrm>
            <a:prstGeom prst="rect">
              <a:avLst/>
            </a:prstGeom>
            <a:noFill/>
            <a:ln w="9525">
              <a:noFill/>
              <a:miter lim="800000"/>
              <a:headEnd/>
              <a:tailEnd/>
            </a:ln>
          </p:spPr>
        </p:pic>
        <p:sp>
          <p:nvSpPr>
            <p:cNvPr id="1192" name="Rectangle 1191"/>
            <p:cNvSpPr/>
            <p:nvPr/>
          </p:nvSpPr>
          <p:spPr bwMode="gray">
            <a:xfrm>
              <a:off x="4111080" y="5499628"/>
              <a:ext cx="292608" cy="292608"/>
            </a:xfrm>
            <a:prstGeom prst="rect">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lang="en-US" sz="500" dirty="0" smtClean="0"/>
            </a:p>
          </p:txBody>
        </p:sp>
      </p:grpSp>
      <p:sp>
        <p:nvSpPr>
          <p:cNvPr id="1163" name="TextBox 1162"/>
          <p:cNvSpPr txBox="1"/>
          <p:nvPr/>
        </p:nvSpPr>
        <p:spPr bwMode="gray">
          <a:xfrm>
            <a:off x="4723750" y="5134226"/>
            <a:ext cx="389093" cy="153888"/>
          </a:xfrm>
          <a:prstGeom prst="rect">
            <a:avLst/>
          </a:prstGeom>
          <a:noFill/>
        </p:spPr>
        <p:txBody>
          <a:bodyPr wrap="square" lIns="0" tIns="0" rIns="0" bIns="0" rtlCol="0">
            <a:spAutoFit/>
          </a:bodyPr>
          <a:lstStyle/>
          <a:p>
            <a:r>
              <a:rPr lang="en-US" sz="500" dirty="0"/>
              <a:t>Air conditioning</a:t>
            </a:r>
          </a:p>
        </p:txBody>
      </p:sp>
      <p:grpSp>
        <p:nvGrpSpPr>
          <p:cNvPr id="1164" name="Group 1163"/>
          <p:cNvGrpSpPr/>
          <p:nvPr/>
        </p:nvGrpSpPr>
        <p:grpSpPr>
          <a:xfrm>
            <a:off x="5035822" y="4760123"/>
            <a:ext cx="962644" cy="676271"/>
            <a:chOff x="2431477" y="4760123"/>
            <a:chExt cx="962644" cy="676271"/>
          </a:xfrm>
        </p:grpSpPr>
        <p:cxnSp>
          <p:nvCxnSpPr>
            <p:cNvPr id="1165" name="Straight Connector 1164"/>
            <p:cNvCxnSpPr/>
            <p:nvPr/>
          </p:nvCxnSpPr>
          <p:spPr bwMode="gray">
            <a:xfrm>
              <a:off x="2863333" y="4760123"/>
              <a:ext cx="57406" cy="89361"/>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166" name="Group 1165"/>
            <p:cNvGrpSpPr/>
            <p:nvPr/>
          </p:nvGrpSpPr>
          <p:grpSpPr>
            <a:xfrm>
              <a:off x="2503329" y="5213606"/>
              <a:ext cx="57406" cy="222788"/>
              <a:chOff x="10060814" y="3483859"/>
              <a:chExt cx="57406" cy="222788"/>
            </a:xfrm>
          </p:grpSpPr>
          <p:cxnSp>
            <p:nvCxnSpPr>
              <p:cNvPr id="1189" name="Straight Connector 1188"/>
              <p:cNvCxnSpPr/>
              <p:nvPr/>
            </p:nvCxnSpPr>
            <p:spPr bwMode="gray">
              <a:xfrm>
                <a:off x="10060814" y="3483859"/>
                <a:ext cx="57406" cy="8936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0" name="Straight Connector 1189"/>
              <p:cNvCxnSpPr/>
              <p:nvPr/>
            </p:nvCxnSpPr>
            <p:spPr bwMode="gray">
              <a:xfrm>
                <a:off x="10118220" y="3570839"/>
                <a:ext cx="0" cy="135808"/>
              </a:xfrm>
              <a:prstGeom prst="line">
                <a:avLst/>
              </a:prstGeom>
              <a:ln w="6350">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grpSp>
        <p:grpSp>
          <p:nvGrpSpPr>
            <p:cNvPr id="1167" name="Group 1166"/>
            <p:cNvGrpSpPr/>
            <p:nvPr/>
          </p:nvGrpSpPr>
          <p:grpSpPr>
            <a:xfrm>
              <a:off x="2869418" y="5213606"/>
              <a:ext cx="57406" cy="222788"/>
              <a:chOff x="10060814" y="3483859"/>
              <a:chExt cx="57406" cy="222788"/>
            </a:xfrm>
          </p:grpSpPr>
          <p:cxnSp>
            <p:nvCxnSpPr>
              <p:cNvPr id="1187" name="Straight Connector 1186"/>
              <p:cNvCxnSpPr/>
              <p:nvPr/>
            </p:nvCxnSpPr>
            <p:spPr bwMode="gray">
              <a:xfrm>
                <a:off x="10060814" y="3483859"/>
                <a:ext cx="57406" cy="8936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8" name="Straight Connector 1187"/>
              <p:cNvCxnSpPr/>
              <p:nvPr/>
            </p:nvCxnSpPr>
            <p:spPr bwMode="gray">
              <a:xfrm>
                <a:off x="10118220" y="3570839"/>
                <a:ext cx="0" cy="135808"/>
              </a:xfrm>
              <a:prstGeom prst="line">
                <a:avLst/>
              </a:prstGeom>
              <a:ln w="6350">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grpSp>
        <p:grpSp>
          <p:nvGrpSpPr>
            <p:cNvPr id="1168" name="Group 1167"/>
            <p:cNvGrpSpPr/>
            <p:nvPr/>
          </p:nvGrpSpPr>
          <p:grpSpPr>
            <a:xfrm>
              <a:off x="3230745" y="5213606"/>
              <a:ext cx="57406" cy="222788"/>
              <a:chOff x="10060814" y="3483859"/>
              <a:chExt cx="57406" cy="222788"/>
            </a:xfrm>
          </p:grpSpPr>
          <p:cxnSp>
            <p:nvCxnSpPr>
              <p:cNvPr id="1185" name="Straight Connector 1184"/>
              <p:cNvCxnSpPr/>
              <p:nvPr/>
            </p:nvCxnSpPr>
            <p:spPr bwMode="gray">
              <a:xfrm>
                <a:off x="10060814" y="3483859"/>
                <a:ext cx="57406" cy="8936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6" name="Straight Connector 1185"/>
              <p:cNvCxnSpPr/>
              <p:nvPr/>
            </p:nvCxnSpPr>
            <p:spPr bwMode="gray">
              <a:xfrm>
                <a:off x="10118220" y="3570839"/>
                <a:ext cx="0" cy="135808"/>
              </a:xfrm>
              <a:prstGeom prst="line">
                <a:avLst/>
              </a:prstGeom>
              <a:ln w="6350">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grpSp>
        <p:grpSp>
          <p:nvGrpSpPr>
            <p:cNvPr id="1169" name="Group 1168"/>
            <p:cNvGrpSpPr/>
            <p:nvPr/>
          </p:nvGrpSpPr>
          <p:grpSpPr>
            <a:xfrm>
              <a:off x="2552769" y="5047575"/>
              <a:ext cx="33813" cy="153331"/>
              <a:chOff x="2180721" y="5052337"/>
              <a:chExt cx="33813" cy="153331"/>
            </a:xfrm>
          </p:grpSpPr>
          <p:cxnSp>
            <p:nvCxnSpPr>
              <p:cNvPr id="1181" name="Straight Connector 1180"/>
              <p:cNvCxnSpPr/>
              <p:nvPr/>
            </p:nvCxnSpPr>
            <p:spPr bwMode="gray">
              <a:xfrm>
                <a:off x="2197627" y="5052337"/>
                <a:ext cx="0" cy="13785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82" name="Group 1181"/>
              <p:cNvGrpSpPr/>
              <p:nvPr/>
            </p:nvGrpSpPr>
            <p:grpSpPr>
              <a:xfrm>
                <a:off x="2180721" y="5174712"/>
                <a:ext cx="33813" cy="30956"/>
                <a:chOff x="803077" y="4231465"/>
                <a:chExt cx="33813" cy="30956"/>
              </a:xfrm>
            </p:grpSpPr>
            <p:cxnSp>
              <p:nvCxnSpPr>
                <p:cNvPr id="1183" name="Straight Connector 1182"/>
                <p:cNvCxnSpPr/>
                <p:nvPr/>
              </p:nvCxnSpPr>
              <p:spPr bwMode="gray">
                <a:xfrm>
                  <a:off x="803077"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4" name="Straight Connector 1183"/>
                <p:cNvCxnSpPr/>
                <p:nvPr/>
              </p:nvCxnSpPr>
              <p:spPr bwMode="gray">
                <a:xfrm flipH="1">
                  <a:off x="805458"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170" name="Group 1169"/>
            <p:cNvGrpSpPr/>
            <p:nvPr/>
          </p:nvGrpSpPr>
          <p:grpSpPr>
            <a:xfrm>
              <a:off x="2900370" y="4845844"/>
              <a:ext cx="33813" cy="359824"/>
              <a:chOff x="2180721" y="4845844"/>
              <a:chExt cx="33813" cy="359824"/>
            </a:xfrm>
          </p:grpSpPr>
          <p:cxnSp>
            <p:nvCxnSpPr>
              <p:cNvPr id="1177" name="Straight Connector 1176"/>
              <p:cNvCxnSpPr/>
              <p:nvPr/>
            </p:nvCxnSpPr>
            <p:spPr bwMode="gray">
              <a:xfrm>
                <a:off x="2197627" y="4845844"/>
                <a:ext cx="0" cy="34434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78" name="Group 1177"/>
              <p:cNvGrpSpPr/>
              <p:nvPr/>
            </p:nvGrpSpPr>
            <p:grpSpPr>
              <a:xfrm>
                <a:off x="2180721" y="5174712"/>
                <a:ext cx="33813" cy="30956"/>
                <a:chOff x="803077" y="4231465"/>
                <a:chExt cx="33813" cy="30956"/>
              </a:xfrm>
            </p:grpSpPr>
            <p:cxnSp>
              <p:nvCxnSpPr>
                <p:cNvPr id="1179" name="Straight Connector 1178"/>
                <p:cNvCxnSpPr/>
                <p:nvPr/>
              </p:nvCxnSpPr>
              <p:spPr bwMode="gray">
                <a:xfrm>
                  <a:off x="803077"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0" name="Straight Connector 1179"/>
                <p:cNvCxnSpPr/>
                <p:nvPr/>
              </p:nvCxnSpPr>
              <p:spPr bwMode="gray">
                <a:xfrm flipH="1">
                  <a:off x="805458"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171" name="Group 1170"/>
            <p:cNvGrpSpPr/>
            <p:nvPr/>
          </p:nvGrpSpPr>
          <p:grpSpPr>
            <a:xfrm>
              <a:off x="3276008" y="5047575"/>
              <a:ext cx="33813" cy="153331"/>
              <a:chOff x="2180721" y="5052337"/>
              <a:chExt cx="33813" cy="153331"/>
            </a:xfrm>
          </p:grpSpPr>
          <p:cxnSp>
            <p:nvCxnSpPr>
              <p:cNvPr id="1173" name="Straight Connector 1172"/>
              <p:cNvCxnSpPr/>
              <p:nvPr/>
            </p:nvCxnSpPr>
            <p:spPr bwMode="gray">
              <a:xfrm>
                <a:off x="2197627" y="5052337"/>
                <a:ext cx="0" cy="13785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74" name="Group 1173"/>
              <p:cNvGrpSpPr/>
              <p:nvPr/>
            </p:nvGrpSpPr>
            <p:grpSpPr>
              <a:xfrm>
                <a:off x="2180721" y="5174712"/>
                <a:ext cx="33813" cy="30956"/>
                <a:chOff x="803077" y="4231465"/>
                <a:chExt cx="33813" cy="30956"/>
              </a:xfrm>
            </p:grpSpPr>
            <p:cxnSp>
              <p:nvCxnSpPr>
                <p:cNvPr id="1175" name="Straight Connector 1174"/>
                <p:cNvCxnSpPr/>
                <p:nvPr/>
              </p:nvCxnSpPr>
              <p:spPr bwMode="gray">
                <a:xfrm>
                  <a:off x="803077"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6" name="Straight Connector 1175"/>
                <p:cNvCxnSpPr/>
                <p:nvPr/>
              </p:nvCxnSpPr>
              <p:spPr bwMode="gray">
                <a:xfrm flipH="1">
                  <a:off x="805458"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172" name="Straight Connector 1171"/>
            <p:cNvCxnSpPr/>
            <p:nvPr/>
          </p:nvCxnSpPr>
          <p:spPr bwMode="gray">
            <a:xfrm>
              <a:off x="2431477" y="5046663"/>
              <a:ext cx="96264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99" name="Group 1198"/>
          <p:cNvGrpSpPr/>
          <p:nvPr/>
        </p:nvGrpSpPr>
        <p:grpSpPr>
          <a:xfrm>
            <a:off x="7051527" y="5505760"/>
            <a:ext cx="292608" cy="292608"/>
            <a:chOff x="4460920" y="5499628"/>
            <a:chExt cx="292608" cy="292608"/>
          </a:xfrm>
        </p:grpSpPr>
        <p:pic>
          <p:nvPicPr>
            <p:cNvPr id="1232" name="Picture 2"/>
            <p:cNvPicPr>
              <a:picLocks noChangeAspect="1" noChangeArrowheads="1"/>
            </p:cNvPicPr>
            <p:nvPr/>
          </p:nvPicPr>
          <p:blipFill rotWithShape="1">
            <a:blip r:embed="rId7"/>
            <a:srcRect l="69792" t="89842" r="27976" b="3615"/>
            <a:stretch/>
          </p:blipFill>
          <p:spPr bwMode="auto">
            <a:xfrm>
              <a:off x="4489765" y="5527978"/>
              <a:ext cx="234918" cy="235908"/>
            </a:xfrm>
            <a:prstGeom prst="rect">
              <a:avLst/>
            </a:prstGeom>
            <a:noFill/>
            <a:ln w="9525">
              <a:noFill/>
              <a:miter lim="800000"/>
              <a:headEnd/>
              <a:tailEnd/>
            </a:ln>
          </p:spPr>
        </p:pic>
        <p:sp>
          <p:nvSpPr>
            <p:cNvPr id="1233" name="Rectangle 1232"/>
            <p:cNvSpPr/>
            <p:nvPr/>
          </p:nvSpPr>
          <p:spPr bwMode="gray">
            <a:xfrm>
              <a:off x="4460920" y="5499628"/>
              <a:ext cx="292608" cy="292608"/>
            </a:xfrm>
            <a:prstGeom prst="rect">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lang="en-US" sz="500" dirty="0" smtClean="0"/>
            </a:p>
          </p:txBody>
        </p:sp>
      </p:grpSp>
      <p:sp>
        <p:nvSpPr>
          <p:cNvPr id="1231" name="Rectangle 1230"/>
          <p:cNvSpPr/>
          <p:nvPr/>
        </p:nvSpPr>
        <p:spPr bwMode="gray">
          <a:xfrm>
            <a:off x="6685603" y="5505760"/>
            <a:ext cx="292608" cy="292608"/>
          </a:xfrm>
          <a:prstGeom prst="rect">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lang="en-US" sz="500" dirty="0" smtClean="0"/>
          </a:p>
        </p:txBody>
      </p:sp>
      <p:sp>
        <p:nvSpPr>
          <p:cNvPr id="1202" name="TextBox 1201"/>
          <p:cNvSpPr txBox="1"/>
          <p:nvPr/>
        </p:nvSpPr>
        <p:spPr bwMode="gray">
          <a:xfrm>
            <a:off x="6019478" y="5134226"/>
            <a:ext cx="389093" cy="153888"/>
          </a:xfrm>
          <a:prstGeom prst="rect">
            <a:avLst/>
          </a:prstGeom>
          <a:noFill/>
        </p:spPr>
        <p:txBody>
          <a:bodyPr wrap="square" lIns="0" tIns="0" rIns="0" bIns="0" rtlCol="0">
            <a:spAutoFit/>
          </a:bodyPr>
          <a:lstStyle/>
          <a:p>
            <a:r>
              <a:rPr lang="en-US" sz="500" dirty="0"/>
              <a:t>Air conditioning</a:t>
            </a:r>
          </a:p>
        </p:txBody>
      </p:sp>
      <p:grpSp>
        <p:nvGrpSpPr>
          <p:cNvPr id="1203" name="Group 1202"/>
          <p:cNvGrpSpPr/>
          <p:nvPr/>
        </p:nvGrpSpPr>
        <p:grpSpPr>
          <a:xfrm>
            <a:off x="6331550" y="4760123"/>
            <a:ext cx="962644" cy="676271"/>
            <a:chOff x="2431477" y="4760123"/>
            <a:chExt cx="962644" cy="676271"/>
          </a:xfrm>
        </p:grpSpPr>
        <p:cxnSp>
          <p:nvCxnSpPr>
            <p:cNvPr id="1204" name="Straight Connector 1203"/>
            <p:cNvCxnSpPr/>
            <p:nvPr/>
          </p:nvCxnSpPr>
          <p:spPr bwMode="gray">
            <a:xfrm>
              <a:off x="2863333" y="4760123"/>
              <a:ext cx="57406" cy="89361"/>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205" name="Group 1204"/>
            <p:cNvGrpSpPr/>
            <p:nvPr/>
          </p:nvGrpSpPr>
          <p:grpSpPr>
            <a:xfrm>
              <a:off x="2503329" y="5213606"/>
              <a:ext cx="57406" cy="222788"/>
              <a:chOff x="10060814" y="3483859"/>
              <a:chExt cx="57406" cy="222788"/>
            </a:xfrm>
          </p:grpSpPr>
          <p:cxnSp>
            <p:nvCxnSpPr>
              <p:cNvPr id="1228" name="Straight Connector 1227"/>
              <p:cNvCxnSpPr/>
              <p:nvPr/>
            </p:nvCxnSpPr>
            <p:spPr bwMode="gray">
              <a:xfrm>
                <a:off x="10060814" y="3483859"/>
                <a:ext cx="57406" cy="8936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9" name="Straight Connector 1228"/>
              <p:cNvCxnSpPr/>
              <p:nvPr/>
            </p:nvCxnSpPr>
            <p:spPr bwMode="gray">
              <a:xfrm>
                <a:off x="10118220" y="3570839"/>
                <a:ext cx="0" cy="135808"/>
              </a:xfrm>
              <a:prstGeom prst="line">
                <a:avLst/>
              </a:prstGeom>
              <a:ln w="6350">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grpSp>
        <p:grpSp>
          <p:nvGrpSpPr>
            <p:cNvPr id="1206" name="Group 1205"/>
            <p:cNvGrpSpPr/>
            <p:nvPr/>
          </p:nvGrpSpPr>
          <p:grpSpPr>
            <a:xfrm>
              <a:off x="2869418" y="5213606"/>
              <a:ext cx="57406" cy="222788"/>
              <a:chOff x="10060814" y="3483859"/>
              <a:chExt cx="57406" cy="222788"/>
            </a:xfrm>
          </p:grpSpPr>
          <p:cxnSp>
            <p:nvCxnSpPr>
              <p:cNvPr id="1226" name="Straight Connector 1225"/>
              <p:cNvCxnSpPr/>
              <p:nvPr/>
            </p:nvCxnSpPr>
            <p:spPr bwMode="gray">
              <a:xfrm>
                <a:off x="10060814" y="3483859"/>
                <a:ext cx="57406" cy="8936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7" name="Straight Connector 1226"/>
              <p:cNvCxnSpPr/>
              <p:nvPr/>
            </p:nvCxnSpPr>
            <p:spPr bwMode="gray">
              <a:xfrm>
                <a:off x="10118220" y="3570839"/>
                <a:ext cx="0" cy="135808"/>
              </a:xfrm>
              <a:prstGeom prst="line">
                <a:avLst/>
              </a:prstGeom>
              <a:ln w="6350">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grpSp>
        <p:grpSp>
          <p:nvGrpSpPr>
            <p:cNvPr id="1207" name="Group 1206"/>
            <p:cNvGrpSpPr/>
            <p:nvPr/>
          </p:nvGrpSpPr>
          <p:grpSpPr>
            <a:xfrm>
              <a:off x="3230745" y="5213606"/>
              <a:ext cx="57406" cy="222788"/>
              <a:chOff x="10060814" y="3483859"/>
              <a:chExt cx="57406" cy="222788"/>
            </a:xfrm>
          </p:grpSpPr>
          <p:cxnSp>
            <p:nvCxnSpPr>
              <p:cNvPr id="1224" name="Straight Connector 1223"/>
              <p:cNvCxnSpPr/>
              <p:nvPr/>
            </p:nvCxnSpPr>
            <p:spPr bwMode="gray">
              <a:xfrm>
                <a:off x="10060814" y="3483859"/>
                <a:ext cx="57406" cy="8936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5" name="Straight Connector 1224"/>
              <p:cNvCxnSpPr/>
              <p:nvPr/>
            </p:nvCxnSpPr>
            <p:spPr bwMode="gray">
              <a:xfrm>
                <a:off x="10118220" y="3570839"/>
                <a:ext cx="0" cy="135808"/>
              </a:xfrm>
              <a:prstGeom prst="line">
                <a:avLst/>
              </a:prstGeom>
              <a:ln w="6350">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grpSp>
        <p:grpSp>
          <p:nvGrpSpPr>
            <p:cNvPr id="1208" name="Group 1207"/>
            <p:cNvGrpSpPr/>
            <p:nvPr/>
          </p:nvGrpSpPr>
          <p:grpSpPr>
            <a:xfrm>
              <a:off x="2552769" y="5047575"/>
              <a:ext cx="33813" cy="153331"/>
              <a:chOff x="2180721" y="5052337"/>
              <a:chExt cx="33813" cy="153331"/>
            </a:xfrm>
          </p:grpSpPr>
          <p:cxnSp>
            <p:nvCxnSpPr>
              <p:cNvPr id="1220" name="Straight Connector 1219"/>
              <p:cNvCxnSpPr/>
              <p:nvPr/>
            </p:nvCxnSpPr>
            <p:spPr bwMode="gray">
              <a:xfrm>
                <a:off x="2197627" y="5052337"/>
                <a:ext cx="0" cy="13785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21" name="Group 1220"/>
              <p:cNvGrpSpPr/>
              <p:nvPr/>
            </p:nvGrpSpPr>
            <p:grpSpPr>
              <a:xfrm>
                <a:off x="2180721" y="5174712"/>
                <a:ext cx="33813" cy="30956"/>
                <a:chOff x="803077" y="4231465"/>
                <a:chExt cx="33813" cy="30956"/>
              </a:xfrm>
            </p:grpSpPr>
            <p:cxnSp>
              <p:nvCxnSpPr>
                <p:cNvPr id="1222" name="Straight Connector 1221"/>
                <p:cNvCxnSpPr/>
                <p:nvPr/>
              </p:nvCxnSpPr>
              <p:spPr bwMode="gray">
                <a:xfrm>
                  <a:off x="803077"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3" name="Straight Connector 1222"/>
                <p:cNvCxnSpPr/>
                <p:nvPr/>
              </p:nvCxnSpPr>
              <p:spPr bwMode="gray">
                <a:xfrm flipH="1">
                  <a:off x="805458"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209" name="Group 1208"/>
            <p:cNvGrpSpPr/>
            <p:nvPr/>
          </p:nvGrpSpPr>
          <p:grpSpPr>
            <a:xfrm>
              <a:off x="2900370" y="4845844"/>
              <a:ext cx="33813" cy="359824"/>
              <a:chOff x="2180721" y="4845844"/>
              <a:chExt cx="33813" cy="359824"/>
            </a:xfrm>
          </p:grpSpPr>
          <p:cxnSp>
            <p:nvCxnSpPr>
              <p:cNvPr id="1216" name="Straight Connector 1215"/>
              <p:cNvCxnSpPr/>
              <p:nvPr/>
            </p:nvCxnSpPr>
            <p:spPr bwMode="gray">
              <a:xfrm>
                <a:off x="2197627" y="4845844"/>
                <a:ext cx="0" cy="34434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17" name="Group 1216"/>
              <p:cNvGrpSpPr/>
              <p:nvPr/>
            </p:nvGrpSpPr>
            <p:grpSpPr>
              <a:xfrm>
                <a:off x="2180721" y="5174712"/>
                <a:ext cx="33813" cy="30956"/>
                <a:chOff x="803077" y="4231465"/>
                <a:chExt cx="33813" cy="30956"/>
              </a:xfrm>
            </p:grpSpPr>
            <p:cxnSp>
              <p:nvCxnSpPr>
                <p:cNvPr id="1218" name="Straight Connector 1217"/>
                <p:cNvCxnSpPr/>
                <p:nvPr/>
              </p:nvCxnSpPr>
              <p:spPr bwMode="gray">
                <a:xfrm>
                  <a:off x="803077"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9" name="Straight Connector 1218"/>
                <p:cNvCxnSpPr/>
                <p:nvPr/>
              </p:nvCxnSpPr>
              <p:spPr bwMode="gray">
                <a:xfrm flipH="1">
                  <a:off x="805458"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210" name="Group 1209"/>
            <p:cNvGrpSpPr/>
            <p:nvPr/>
          </p:nvGrpSpPr>
          <p:grpSpPr>
            <a:xfrm>
              <a:off x="3276008" y="5047575"/>
              <a:ext cx="33813" cy="153331"/>
              <a:chOff x="2180721" y="5052337"/>
              <a:chExt cx="33813" cy="153331"/>
            </a:xfrm>
          </p:grpSpPr>
          <p:cxnSp>
            <p:nvCxnSpPr>
              <p:cNvPr id="1212" name="Straight Connector 1211"/>
              <p:cNvCxnSpPr/>
              <p:nvPr/>
            </p:nvCxnSpPr>
            <p:spPr bwMode="gray">
              <a:xfrm>
                <a:off x="2197627" y="5052337"/>
                <a:ext cx="0" cy="13785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13" name="Group 1212"/>
              <p:cNvGrpSpPr/>
              <p:nvPr/>
            </p:nvGrpSpPr>
            <p:grpSpPr>
              <a:xfrm>
                <a:off x="2180721" y="5174712"/>
                <a:ext cx="33813" cy="30956"/>
                <a:chOff x="803077" y="4231465"/>
                <a:chExt cx="33813" cy="30956"/>
              </a:xfrm>
            </p:grpSpPr>
            <p:cxnSp>
              <p:nvCxnSpPr>
                <p:cNvPr id="1214" name="Straight Connector 1213"/>
                <p:cNvCxnSpPr/>
                <p:nvPr/>
              </p:nvCxnSpPr>
              <p:spPr bwMode="gray">
                <a:xfrm>
                  <a:off x="803077"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5" name="Straight Connector 1214"/>
                <p:cNvCxnSpPr/>
                <p:nvPr/>
              </p:nvCxnSpPr>
              <p:spPr bwMode="gray">
                <a:xfrm flipH="1">
                  <a:off x="805458"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211" name="Straight Connector 1210"/>
            <p:cNvCxnSpPr/>
            <p:nvPr/>
          </p:nvCxnSpPr>
          <p:spPr bwMode="gray">
            <a:xfrm>
              <a:off x="2431477" y="5046663"/>
              <a:ext cx="96264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38" name="Group 1237"/>
          <p:cNvGrpSpPr/>
          <p:nvPr/>
        </p:nvGrpSpPr>
        <p:grpSpPr>
          <a:xfrm>
            <a:off x="8347254" y="5505760"/>
            <a:ext cx="292608" cy="292608"/>
            <a:chOff x="4460920" y="5499628"/>
            <a:chExt cx="292608" cy="292608"/>
          </a:xfrm>
        </p:grpSpPr>
        <p:pic>
          <p:nvPicPr>
            <p:cNvPr id="1271" name="Picture 2"/>
            <p:cNvPicPr>
              <a:picLocks noChangeAspect="1" noChangeArrowheads="1"/>
            </p:cNvPicPr>
            <p:nvPr/>
          </p:nvPicPr>
          <p:blipFill rotWithShape="1">
            <a:blip r:embed="rId7"/>
            <a:srcRect l="69792" t="89842" r="27976" b="3615"/>
            <a:stretch/>
          </p:blipFill>
          <p:spPr bwMode="auto">
            <a:xfrm>
              <a:off x="4489765" y="5527978"/>
              <a:ext cx="234918" cy="235908"/>
            </a:xfrm>
            <a:prstGeom prst="rect">
              <a:avLst/>
            </a:prstGeom>
            <a:noFill/>
            <a:ln w="9525">
              <a:noFill/>
              <a:miter lim="800000"/>
              <a:headEnd/>
              <a:tailEnd/>
            </a:ln>
          </p:spPr>
        </p:pic>
        <p:sp>
          <p:nvSpPr>
            <p:cNvPr id="1272" name="Rectangle 1271"/>
            <p:cNvSpPr/>
            <p:nvPr/>
          </p:nvSpPr>
          <p:spPr bwMode="gray">
            <a:xfrm>
              <a:off x="4460920" y="5499628"/>
              <a:ext cx="292608" cy="292608"/>
            </a:xfrm>
            <a:prstGeom prst="rect">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lang="en-US" sz="500" dirty="0" smtClean="0"/>
            </a:p>
          </p:txBody>
        </p:sp>
      </p:grpSp>
      <p:sp>
        <p:nvSpPr>
          <p:cNvPr id="1270" name="Rectangle 1269"/>
          <p:cNvSpPr/>
          <p:nvPr/>
        </p:nvSpPr>
        <p:spPr bwMode="gray">
          <a:xfrm>
            <a:off x="7981330" y="5505760"/>
            <a:ext cx="292608" cy="292608"/>
          </a:xfrm>
          <a:prstGeom prst="rect">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lang="en-US" sz="500" dirty="0" smtClean="0"/>
          </a:p>
        </p:txBody>
      </p:sp>
      <p:sp>
        <p:nvSpPr>
          <p:cNvPr id="1241" name="TextBox 1240"/>
          <p:cNvSpPr txBox="1"/>
          <p:nvPr/>
        </p:nvSpPr>
        <p:spPr bwMode="gray">
          <a:xfrm>
            <a:off x="7315205" y="5134226"/>
            <a:ext cx="389093" cy="153888"/>
          </a:xfrm>
          <a:prstGeom prst="rect">
            <a:avLst/>
          </a:prstGeom>
          <a:noFill/>
        </p:spPr>
        <p:txBody>
          <a:bodyPr wrap="square" lIns="0" tIns="0" rIns="0" bIns="0" rtlCol="0">
            <a:spAutoFit/>
          </a:bodyPr>
          <a:lstStyle/>
          <a:p>
            <a:r>
              <a:rPr lang="en-US" sz="500" dirty="0"/>
              <a:t>Air conditioning</a:t>
            </a:r>
          </a:p>
        </p:txBody>
      </p:sp>
      <p:grpSp>
        <p:nvGrpSpPr>
          <p:cNvPr id="1242" name="Group 1241"/>
          <p:cNvGrpSpPr/>
          <p:nvPr/>
        </p:nvGrpSpPr>
        <p:grpSpPr>
          <a:xfrm>
            <a:off x="7627277" y="4760123"/>
            <a:ext cx="962644" cy="676271"/>
            <a:chOff x="2431477" y="4760123"/>
            <a:chExt cx="962644" cy="676271"/>
          </a:xfrm>
        </p:grpSpPr>
        <p:cxnSp>
          <p:nvCxnSpPr>
            <p:cNvPr id="1243" name="Straight Connector 1242"/>
            <p:cNvCxnSpPr/>
            <p:nvPr/>
          </p:nvCxnSpPr>
          <p:spPr bwMode="gray">
            <a:xfrm>
              <a:off x="2863333" y="4760123"/>
              <a:ext cx="57406" cy="89361"/>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244" name="Group 1243"/>
            <p:cNvGrpSpPr/>
            <p:nvPr/>
          </p:nvGrpSpPr>
          <p:grpSpPr>
            <a:xfrm>
              <a:off x="2503329" y="5213606"/>
              <a:ext cx="57406" cy="222788"/>
              <a:chOff x="10060814" y="3483859"/>
              <a:chExt cx="57406" cy="222788"/>
            </a:xfrm>
          </p:grpSpPr>
          <p:cxnSp>
            <p:nvCxnSpPr>
              <p:cNvPr id="1267" name="Straight Connector 1266"/>
              <p:cNvCxnSpPr/>
              <p:nvPr/>
            </p:nvCxnSpPr>
            <p:spPr bwMode="gray">
              <a:xfrm>
                <a:off x="10060814" y="3483859"/>
                <a:ext cx="57406" cy="8936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8" name="Straight Connector 1267"/>
              <p:cNvCxnSpPr/>
              <p:nvPr/>
            </p:nvCxnSpPr>
            <p:spPr bwMode="gray">
              <a:xfrm>
                <a:off x="10118220" y="3570839"/>
                <a:ext cx="0" cy="135808"/>
              </a:xfrm>
              <a:prstGeom prst="line">
                <a:avLst/>
              </a:prstGeom>
              <a:ln w="6350">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grpSp>
        <p:grpSp>
          <p:nvGrpSpPr>
            <p:cNvPr id="1245" name="Group 1244"/>
            <p:cNvGrpSpPr/>
            <p:nvPr/>
          </p:nvGrpSpPr>
          <p:grpSpPr>
            <a:xfrm>
              <a:off x="2869418" y="5213606"/>
              <a:ext cx="57406" cy="222788"/>
              <a:chOff x="10060814" y="3483859"/>
              <a:chExt cx="57406" cy="222788"/>
            </a:xfrm>
          </p:grpSpPr>
          <p:cxnSp>
            <p:nvCxnSpPr>
              <p:cNvPr id="1265" name="Straight Connector 1264"/>
              <p:cNvCxnSpPr/>
              <p:nvPr/>
            </p:nvCxnSpPr>
            <p:spPr bwMode="gray">
              <a:xfrm>
                <a:off x="10060814" y="3483859"/>
                <a:ext cx="57406" cy="8936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6" name="Straight Connector 1265"/>
              <p:cNvCxnSpPr/>
              <p:nvPr/>
            </p:nvCxnSpPr>
            <p:spPr bwMode="gray">
              <a:xfrm>
                <a:off x="10118220" y="3570839"/>
                <a:ext cx="0" cy="135808"/>
              </a:xfrm>
              <a:prstGeom prst="line">
                <a:avLst/>
              </a:prstGeom>
              <a:ln w="6350">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grpSp>
        <p:grpSp>
          <p:nvGrpSpPr>
            <p:cNvPr id="1246" name="Group 1245"/>
            <p:cNvGrpSpPr/>
            <p:nvPr/>
          </p:nvGrpSpPr>
          <p:grpSpPr>
            <a:xfrm>
              <a:off x="3230745" y="5213606"/>
              <a:ext cx="57406" cy="222788"/>
              <a:chOff x="10060814" y="3483859"/>
              <a:chExt cx="57406" cy="222788"/>
            </a:xfrm>
          </p:grpSpPr>
          <p:cxnSp>
            <p:nvCxnSpPr>
              <p:cNvPr id="1263" name="Straight Connector 1262"/>
              <p:cNvCxnSpPr/>
              <p:nvPr/>
            </p:nvCxnSpPr>
            <p:spPr bwMode="gray">
              <a:xfrm>
                <a:off x="10060814" y="3483859"/>
                <a:ext cx="57406" cy="8936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4" name="Straight Connector 1263"/>
              <p:cNvCxnSpPr/>
              <p:nvPr/>
            </p:nvCxnSpPr>
            <p:spPr bwMode="gray">
              <a:xfrm>
                <a:off x="10118220" y="3570839"/>
                <a:ext cx="0" cy="135808"/>
              </a:xfrm>
              <a:prstGeom prst="line">
                <a:avLst/>
              </a:prstGeom>
              <a:ln w="6350">
                <a:solidFill>
                  <a:schemeClr val="tx1"/>
                </a:solidFill>
                <a:headEnd type="none"/>
                <a:tailEnd type="arrow" w="med" len="sm"/>
              </a:ln>
            </p:spPr>
            <p:style>
              <a:lnRef idx="1">
                <a:schemeClr val="accent1"/>
              </a:lnRef>
              <a:fillRef idx="0">
                <a:schemeClr val="accent1"/>
              </a:fillRef>
              <a:effectRef idx="0">
                <a:schemeClr val="accent1"/>
              </a:effectRef>
              <a:fontRef idx="minor">
                <a:schemeClr val="tx1"/>
              </a:fontRef>
            </p:style>
          </p:cxnSp>
        </p:grpSp>
        <p:grpSp>
          <p:nvGrpSpPr>
            <p:cNvPr id="1247" name="Group 1246"/>
            <p:cNvGrpSpPr/>
            <p:nvPr/>
          </p:nvGrpSpPr>
          <p:grpSpPr>
            <a:xfrm>
              <a:off x="2552769" y="5047575"/>
              <a:ext cx="33813" cy="153331"/>
              <a:chOff x="2180721" y="5052337"/>
              <a:chExt cx="33813" cy="153331"/>
            </a:xfrm>
          </p:grpSpPr>
          <p:cxnSp>
            <p:nvCxnSpPr>
              <p:cNvPr id="1259" name="Straight Connector 1258"/>
              <p:cNvCxnSpPr/>
              <p:nvPr/>
            </p:nvCxnSpPr>
            <p:spPr bwMode="gray">
              <a:xfrm>
                <a:off x="2197627" y="5052337"/>
                <a:ext cx="0" cy="13785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60" name="Group 1259"/>
              <p:cNvGrpSpPr/>
              <p:nvPr/>
            </p:nvGrpSpPr>
            <p:grpSpPr>
              <a:xfrm>
                <a:off x="2180721" y="5174712"/>
                <a:ext cx="33813" cy="30956"/>
                <a:chOff x="803077" y="4231465"/>
                <a:chExt cx="33813" cy="30956"/>
              </a:xfrm>
            </p:grpSpPr>
            <p:cxnSp>
              <p:nvCxnSpPr>
                <p:cNvPr id="1261" name="Straight Connector 1260"/>
                <p:cNvCxnSpPr/>
                <p:nvPr/>
              </p:nvCxnSpPr>
              <p:spPr bwMode="gray">
                <a:xfrm>
                  <a:off x="803077"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2" name="Straight Connector 1261"/>
                <p:cNvCxnSpPr/>
                <p:nvPr/>
              </p:nvCxnSpPr>
              <p:spPr bwMode="gray">
                <a:xfrm flipH="1">
                  <a:off x="805458"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248" name="Group 1247"/>
            <p:cNvGrpSpPr/>
            <p:nvPr/>
          </p:nvGrpSpPr>
          <p:grpSpPr>
            <a:xfrm>
              <a:off x="2900370" y="4845844"/>
              <a:ext cx="33813" cy="359824"/>
              <a:chOff x="2180721" y="4845844"/>
              <a:chExt cx="33813" cy="359824"/>
            </a:xfrm>
          </p:grpSpPr>
          <p:cxnSp>
            <p:nvCxnSpPr>
              <p:cNvPr id="1255" name="Straight Connector 1254"/>
              <p:cNvCxnSpPr/>
              <p:nvPr/>
            </p:nvCxnSpPr>
            <p:spPr bwMode="gray">
              <a:xfrm>
                <a:off x="2197627" y="4845844"/>
                <a:ext cx="0" cy="34434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56" name="Group 1255"/>
              <p:cNvGrpSpPr/>
              <p:nvPr/>
            </p:nvGrpSpPr>
            <p:grpSpPr>
              <a:xfrm>
                <a:off x="2180721" y="5174712"/>
                <a:ext cx="33813" cy="30956"/>
                <a:chOff x="803077" y="4231465"/>
                <a:chExt cx="33813" cy="30956"/>
              </a:xfrm>
            </p:grpSpPr>
            <p:cxnSp>
              <p:nvCxnSpPr>
                <p:cNvPr id="1257" name="Straight Connector 1256"/>
                <p:cNvCxnSpPr/>
                <p:nvPr/>
              </p:nvCxnSpPr>
              <p:spPr bwMode="gray">
                <a:xfrm>
                  <a:off x="803077"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8" name="Straight Connector 1257"/>
                <p:cNvCxnSpPr/>
                <p:nvPr/>
              </p:nvCxnSpPr>
              <p:spPr bwMode="gray">
                <a:xfrm flipH="1">
                  <a:off x="805458"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249" name="Group 1248"/>
            <p:cNvGrpSpPr/>
            <p:nvPr/>
          </p:nvGrpSpPr>
          <p:grpSpPr>
            <a:xfrm>
              <a:off x="3276008" y="5047575"/>
              <a:ext cx="33813" cy="153331"/>
              <a:chOff x="2180721" y="5052337"/>
              <a:chExt cx="33813" cy="153331"/>
            </a:xfrm>
          </p:grpSpPr>
          <p:cxnSp>
            <p:nvCxnSpPr>
              <p:cNvPr id="1251" name="Straight Connector 1250"/>
              <p:cNvCxnSpPr/>
              <p:nvPr/>
            </p:nvCxnSpPr>
            <p:spPr bwMode="gray">
              <a:xfrm>
                <a:off x="2197627" y="5052337"/>
                <a:ext cx="0" cy="13785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52" name="Group 1251"/>
              <p:cNvGrpSpPr/>
              <p:nvPr/>
            </p:nvGrpSpPr>
            <p:grpSpPr>
              <a:xfrm>
                <a:off x="2180721" y="5174712"/>
                <a:ext cx="33813" cy="30956"/>
                <a:chOff x="803077" y="4231465"/>
                <a:chExt cx="33813" cy="30956"/>
              </a:xfrm>
            </p:grpSpPr>
            <p:cxnSp>
              <p:nvCxnSpPr>
                <p:cNvPr id="1253" name="Straight Connector 1252"/>
                <p:cNvCxnSpPr/>
                <p:nvPr/>
              </p:nvCxnSpPr>
              <p:spPr bwMode="gray">
                <a:xfrm>
                  <a:off x="803077"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4" name="Straight Connector 1253"/>
                <p:cNvCxnSpPr/>
                <p:nvPr/>
              </p:nvCxnSpPr>
              <p:spPr bwMode="gray">
                <a:xfrm flipH="1">
                  <a:off x="805458" y="4231465"/>
                  <a:ext cx="31432" cy="3095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250" name="Straight Connector 1249"/>
            <p:cNvCxnSpPr/>
            <p:nvPr/>
          </p:nvCxnSpPr>
          <p:spPr bwMode="gray">
            <a:xfrm>
              <a:off x="2431477" y="5046663"/>
              <a:ext cx="96264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95" name="Group 1294"/>
          <p:cNvGrpSpPr/>
          <p:nvPr/>
        </p:nvGrpSpPr>
        <p:grpSpPr>
          <a:xfrm>
            <a:off x="5189356" y="5211170"/>
            <a:ext cx="656010" cy="76944"/>
            <a:chOff x="3892125" y="5211170"/>
            <a:chExt cx="656010" cy="76944"/>
          </a:xfrm>
        </p:grpSpPr>
        <p:sp>
          <p:nvSpPr>
            <p:cNvPr id="1296" name="TextBox 1295"/>
            <p:cNvSpPr txBox="1"/>
            <p:nvPr/>
          </p:nvSpPr>
          <p:spPr bwMode="gray">
            <a:xfrm>
              <a:off x="3892125" y="5211170"/>
              <a:ext cx="299363" cy="76944"/>
            </a:xfrm>
            <a:prstGeom prst="rect">
              <a:avLst/>
            </a:prstGeom>
            <a:noFill/>
          </p:spPr>
          <p:txBody>
            <a:bodyPr wrap="square" lIns="0" tIns="0" rIns="0" bIns="0" rtlCol="0">
              <a:spAutoFit/>
            </a:bodyPr>
            <a:lstStyle/>
            <a:p>
              <a:r>
                <a:rPr lang="en-US" sz="500" dirty="0"/>
                <a:t>Corridors</a:t>
              </a:r>
            </a:p>
          </p:txBody>
        </p:sp>
        <p:sp>
          <p:nvSpPr>
            <p:cNvPr id="1297" name="TextBox 1296"/>
            <p:cNvSpPr txBox="1"/>
            <p:nvPr/>
          </p:nvSpPr>
          <p:spPr bwMode="gray">
            <a:xfrm>
              <a:off x="4323901" y="5211170"/>
              <a:ext cx="224234" cy="76944"/>
            </a:xfrm>
            <a:prstGeom prst="rect">
              <a:avLst/>
            </a:prstGeom>
            <a:noFill/>
          </p:spPr>
          <p:txBody>
            <a:bodyPr wrap="square" lIns="0" tIns="0" rIns="0" bIns="0" rtlCol="0">
              <a:spAutoFit/>
            </a:bodyPr>
            <a:lstStyle/>
            <a:p>
              <a:r>
                <a:rPr lang="en-US" sz="500" dirty="0" smtClean="0"/>
                <a:t>Rooms</a:t>
              </a:r>
              <a:endParaRPr lang="en-US" sz="500" dirty="0"/>
            </a:p>
          </p:txBody>
        </p:sp>
      </p:grpSp>
      <p:grpSp>
        <p:nvGrpSpPr>
          <p:cNvPr id="1298" name="Group 1297"/>
          <p:cNvGrpSpPr/>
          <p:nvPr/>
        </p:nvGrpSpPr>
        <p:grpSpPr>
          <a:xfrm>
            <a:off x="6477451" y="5211170"/>
            <a:ext cx="656010" cy="76944"/>
            <a:chOff x="3892125" y="5211170"/>
            <a:chExt cx="656010" cy="76944"/>
          </a:xfrm>
        </p:grpSpPr>
        <p:sp>
          <p:nvSpPr>
            <p:cNvPr id="1299" name="TextBox 1298"/>
            <p:cNvSpPr txBox="1"/>
            <p:nvPr/>
          </p:nvSpPr>
          <p:spPr bwMode="gray">
            <a:xfrm>
              <a:off x="3892125" y="5211170"/>
              <a:ext cx="299363" cy="76944"/>
            </a:xfrm>
            <a:prstGeom prst="rect">
              <a:avLst/>
            </a:prstGeom>
            <a:noFill/>
          </p:spPr>
          <p:txBody>
            <a:bodyPr wrap="square" lIns="0" tIns="0" rIns="0" bIns="0" rtlCol="0">
              <a:spAutoFit/>
            </a:bodyPr>
            <a:lstStyle/>
            <a:p>
              <a:r>
                <a:rPr lang="en-US" sz="500" dirty="0"/>
                <a:t>Corridors</a:t>
              </a:r>
            </a:p>
          </p:txBody>
        </p:sp>
        <p:sp>
          <p:nvSpPr>
            <p:cNvPr id="1300" name="TextBox 1299"/>
            <p:cNvSpPr txBox="1"/>
            <p:nvPr/>
          </p:nvSpPr>
          <p:spPr bwMode="gray">
            <a:xfrm>
              <a:off x="4323901" y="5211170"/>
              <a:ext cx="224234" cy="76944"/>
            </a:xfrm>
            <a:prstGeom prst="rect">
              <a:avLst/>
            </a:prstGeom>
            <a:noFill/>
          </p:spPr>
          <p:txBody>
            <a:bodyPr wrap="square" lIns="0" tIns="0" rIns="0" bIns="0" rtlCol="0">
              <a:spAutoFit/>
            </a:bodyPr>
            <a:lstStyle/>
            <a:p>
              <a:r>
                <a:rPr lang="en-US" sz="500" dirty="0" smtClean="0"/>
                <a:t>Rooms</a:t>
              </a:r>
              <a:endParaRPr lang="en-US" sz="500" dirty="0"/>
            </a:p>
          </p:txBody>
        </p:sp>
      </p:grpSp>
      <p:grpSp>
        <p:nvGrpSpPr>
          <p:cNvPr id="1301" name="Group 1300"/>
          <p:cNvGrpSpPr/>
          <p:nvPr/>
        </p:nvGrpSpPr>
        <p:grpSpPr>
          <a:xfrm>
            <a:off x="7777656" y="5211170"/>
            <a:ext cx="656010" cy="76944"/>
            <a:chOff x="3892125" y="5211170"/>
            <a:chExt cx="656010" cy="76944"/>
          </a:xfrm>
        </p:grpSpPr>
        <p:sp>
          <p:nvSpPr>
            <p:cNvPr id="1302" name="TextBox 1301"/>
            <p:cNvSpPr txBox="1"/>
            <p:nvPr/>
          </p:nvSpPr>
          <p:spPr bwMode="gray">
            <a:xfrm>
              <a:off x="3892125" y="5211170"/>
              <a:ext cx="299363" cy="76944"/>
            </a:xfrm>
            <a:prstGeom prst="rect">
              <a:avLst/>
            </a:prstGeom>
            <a:noFill/>
          </p:spPr>
          <p:txBody>
            <a:bodyPr wrap="square" lIns="0" tIns="0" rIns="0" bIns="0" rtlCol="0">
              <a:spAutoFit/>
            </a:bodyPr>
            <a:lstStyle/>
            <a:p>
              <a:r>
                <a:rPr lang="en-US" sz="500" dirty="0"/>
                <a:t>Corridors</a:t>
              </a:r>
            </a:p>
          </p:txBody>
        </p:sp>
        <p:sp>
          <p:nvSpPr>
            <p:cNvPr id="1303" name="TextBox 1302"/>
            <p:cNvSpPr txBox="1"/>
            <p:nvPr/>
          </p:nvSpPr>
          <p:spPr bwMode="gray">
            <a:xfrm>
              <a:off x="4323901" y="5211170"/>
              <a:ext cx="224234" cy="76944"/>
            </a:xfrm>
            <a:prstGeom prst="rect">
              <a:avLst/>
            </a:prstGeom>
            <a:noFill/>
          </p:spPr>
          <p:txBody>
            <a:bodyPr wrap="square" lIns="0" tIns="0" rIns="0" bIns="0" rtlCol="0">
              <a:spAutoFit/>
            </a:bodyPr>
            <a:lstStyle/>
            <a:p>
              <a:r>
                <a:rPr lang="en-US" sz="500" dirty="0" smtClean="0"/>
                <a:t>Rooms</a:t>
              </a:r>
              <a:endParaRPr lang="en-US" sz="500" dirty="0"/>
            </a:p>
          </p:txBody>
        </p:sp>
      </p:grpSp>
      <p:grpSp>
        <p:nvGrpSpPr>
          <p:cNvPr id="1309" name="Group 1308"/>
          <p:cNvGrpSpPr/>
          <p:nvPr/>
        </p:nvGrpSpPr>
        <p:grpSpPr>
          <a:xfrm>
            <a:off x="10083972" y="4707385"/>
            <a:ext cx="51413" cy="29631"/>
            <a:chOff x="6911322" y="4734274"/>
            <a:chExt cx="51413" cy="29631"/>
          </a:xfrm>
        </p:grpSpPr>
        <p:sp>
          <p:nvSpPr>
            <p:cNvPr id="1310" name="Oval 1309"/>
            <p:cNvSpPr/>
            <p:nvPr/>
          </p:nvSpPr>
          <p:spPr bwMode="gray">
            <a:xfrm>
              <a:off x="6923312" y="4736473"/>
              <a:ext cx="27432" cy="2743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cxnSp>
          <p:nvCxnSpPr>
            <p:cNvPr id="1311" name="Straight Connector 1310"/>
            <p:cNvCxnSpPr/>
            <p:nvPr/>
          </p:nvCxnSpPr>
          <p:spPr bwMode="gray">
            <a:xfrm>
              <a:off x="6911322" y="4734274"/>
              <a:ext cx="5141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13" name="Group 1312"/>
          <p:cNvGrpSpPr/>
          <p:nvPr/>
        </p:nvGrpSpPr>
        <p:grpSpPr>
          <a:xfrm>
            <a:off x="11449067" y="3897844"/>
            <a:ext cx="51413" cy="29631"/>
            <a:chOff x="6911322" y="4734274"/>
            <a:chExt cx="51413" cy="29631"/>
          </a:xfrm>
        </p:grpSpPr>
        <p:sp>
          <p:nvSpPr>
            <p:cNvPr id="1314" name="Oval 1313"/>
            <p:cNvSpPr/>
            <p:nvPr/>
          </p:nvSpPr>
          <p:spPr bwMode="gray">
            <a:xfrm>
              <a:off x="6923312" y="4736473"/>
              <a:ext cx="27432" cy="2743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cxnSp>
          <p:nvCxnSpPr>
            <p:cNvPr id="1315" name="Straight Connector 1314"/>
            <p:cNvCxnSpPr/>
            <p:nvPr/>
          </p:nvCxnSpPr>
          <p:spPr bwMode="gray">
            <a:xfrm>
              <a:off x="6911322" y="4734274"/>
              <a:ext cx="5141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318" name="Picture 2"/>
          <p:cNvPicPr>
            <a:picLocks noChangeAspect="1" noChangeArrowheads="1"/>
          </p:cNvPicPr>
          <p:nvPr/>
        </p:nvPicPr>
        <p:blipFill rotWithShape="1">
          <a:blip r:embed="rId7"/>
          <a:srcRect l="56059" t="90582" r="41644" b="3523"/>
          <a:stretch/>
        </p:blipFill>
        <p:spPr bwMode="auto">
          <a:xfrm>
            <a:off x="6709452" y="5544388"/>
            <a:ext cx="244910" cy="215352"/>
          </a:xfrm>
          <a:prstGeom prst="rect">
            <a:avLst/>
          </a:prstGeom>
          <a:noFill/>
          <a:ln w="9525">
            <a:noFill/>
            <a:miter lim="800000"/>
            <a:headEnd/>
            <a:tailEnd/>
          </a:ln>
        </p:spPr>
      </p:pic>
      <p:pic>
        <p:nvPicPr>
          <p:cNvPr id="1319" name="Picture 2"/>
          <p:cNvPicPr>
            <a:picLocks noChangeAspect="1" noChangeArrowheads="1"/>
          </p:cNvPicPr>
          <p:nvPr/>
        </p:nvPicPr>
        <p:blipFill rotWithShape="1">
          <a:blip r:embed="rId7"/>
          <a:srcRect l="66467" t="90582" r="31311" b="3523"/>
          <a:stretch/>
        </p:blipFill>
        <p:spPr bwMode="auto">
          <a:xfrm>
            <a:off x="8009167" y="5546364"/>
            <a:ext cx="236934" cy="215352"/>
          </a:xfrm>
          <a:prstGeom prst="rect">
            <a:avLst/>
          </a:prstGeom>
          <a:noFill/>
          <a:ln w="9525">
            <a:noFill/>
            <a:miter lim="800000"/>
            <a:headEnd/>
            <a:tailEnd/>
          </a:ln>
        </p:spPr>
      </p:pic>
      <p:grpSp>
        <p:nvGrpSpPr>
          <p:cNvPr id="1320" name="Group 1319"/>
          <p:cNvGrpSpPr/>
          <p:nvPr/>
        </p:nvGrpSpPr>
        <p:grpSpPr>
          <a:xfrm>
            <a:off x="3532542" y="3815534"/>
            <a:ext cx="51413" cy="29631"/>
            <a:chOff x="6911322" y="4734274"/>
            <a:chExt cx="51413" cy="29631"/>
          </a:xfrm>
        </p:grpSpPr>
        <p:sp>
          <p:nvSpPr>
            <p:cNvPr id="1321" name="Oval 1320"/>
            <p:cNvSpPr/>
            <p:nvPr/>
          </p:nvSpPr>
          <p:spPr bwMode="gray">
            <a:xfrm>
              <a:off x="6923312" y="4736473"/>
              <a:ext cx="27432" cy="2743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cxnSp>
          <p:nvCxnSpPr>
            <p:cNvPr id="1322" name="Straight Connector 1321"/>
            <p:cNvCxnSpPr/>
            <p:nvPr/>
          </p:nvCxnSpPr>
          <p:spPr bwMode="gray">
            <a:xfrm>
              <a:off x="6911322" y="4734274"/>
              <a:ext cx="5141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08" name="Group 607"/>
          <p:cNvGrpSpPr/>
          <p:nvPr/>
        </p:nvGrpSpPr>
        <p:grpSpPr>
          <a:xfrm>
            <a:off x="10083972" y="3897844"/>
            <a:ext cx="51413" cy="29631"/>
            <a:chOff x="6911322" y="4734274"/>
            <a:chExt cx="51413" cy="29631"/>
          </a:xfrm>
        </p:grpSpPr>
        <p:sp>
          <p:nvSpPr>
            <p:cNvPr id="609" name="Oval 608"/>
            <p:cNvSpPr/>
            <p:nvPr/>
          </p:nvSpPr>
          <p:spPr bwMode="gray">
            <a:xfrm>
              <a:off x="6923312" y="4736473"/>
              <a:ext cx="27432" cy="2743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cxnSp>
          <p:nvCxnSpPr>
            <p:cNvPr id="610" name="Straight Connector 609"/>
            <p:cNvCxnSpPr/>
            <p:nvPr/>
          </p:nvCxnSpPr>
          <p:spPr bwMode="gray">
            <a:xfrm>
              <a:off x="6911322" y="4734274"/>
              <a:ext cx="5141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4" name="Picture 20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32565" y="5534110"/>
            <a:ext cx="247466" cy="247466"/>
          </a:xfrm>
          <a:prstGeom prst="rect">
            <a:avLst/>
          </a:prstGeom>
        </p:spPr>
      </p:pic>
      <p:pic>
        <p:nvPicPr>
          <p:cNvPr id="611" name="Picture 6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37356" y="5534110"/>
            <a:ext cx="247466" cy="247466"/>
          </a:xfrm>
          <a:prstGeom prst="rect">
            <a:avLst/>
          </a:prstGeom>
        </p:spPr>
      </p:pic>
      <p:pic>
        <p:nvPicPr>
          <p:cNvPr id="612" name="Picture 6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42294" y="5529366"/>
            <a:ext cx="247466" cy="247466"/>
          </a:xfrm>
          <a:prstGeom prst="rect">
            <a:avLst/>
          </a:prstGeom>
        </p:spPr>
      </p:pic>
      <p:pic>
        <p:nvPicPr>
          <p:cNvPr id="613" name="Picture 6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42096" y="5539001"/>
            <a:ext cx="247466" cy="247466"/>
          </a:xfrm>
          <a:prstGeom prst="rect">
            <a:avLst/>
          </a:prstGeom>
        </p:spPr>
      </p:pic>
      <p:pic>
        <p:nvPicPr>
          <p:cNvPr id="614" name="Picture 6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33333" y="5534110"/>
            <a:ext cx="247466" cy="247466"/>
          </a:xfrm>
          <a:prstGeom prst="rect">
            <a:avLst/>
          </a:prstGeom>
        </p:spPr>
      </p:pic>
      <p:pic>
        <p:nvPicPr>
          <p:cNvPr id="615" name="Picture 6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95403" y="4633684"/>
            <a:ext cx="247466" cy="247466"/>
          </a:xfrm>
          <a:prstGeom prst="rect">
            <a:avLst/>
          </a:prstGeom>
        </p:spPr>
      </p:pic>
      <p:pic>
        <p:nvPicPr>
          <p:cNvPr id="232" name="Picture 2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53072" y="4647714"/>
            <a:ext cx="212104" cy="212104"/>
          </a:xfrm>
          <a:prstGeom prst="rect">
            <a:avLst/>
          </a:prstGeom>
        </p:spPr>
      </p:pic>
      <p:pic>
        <p:nvPicPr>
          <p:cNvPr id="233" name="Picture 2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88176" y="4630956"/>
            <a:ext cx="245127" cy="245127"/>
          </a:xfrm>
          <a:prstGeom prst="rect">
            <a:avLst/>
          </a:prstGeom>
        </p:spPr>
      </p:pic>
      <p:pic>
        <p:nvPicPr>
          <p:cNvPr id="234" name="Picture 23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0777" y="4632462"/>
            <a:ext cx="252834" cy="252834"/>
          </a:xfrm>
          <a:prstGeom prst="rect">
            <a:avLst/>
          </a:prstGeom>
        </p:spPr>
      </p:pic>
      <p:pic>
        <p:nvPicPr>
          <p:cNvPr id="557" name="Picture 556"/>
          <p:cNvPicPr>
            <a:picLocks noChangeAspect="1"/>
          </p:cNvPicPr>
          <p:nvPr/>
        </p:nvPicPr>
        <p:blipFill>
          <a:blip r:embed="rId12"/>
          <a:stretch>
            <a:fillRect/>
          </a:stretch>
        </p:blipFill>
        <p:spPr>
          <a:xfrm>
            <a:off x="1141408" y="4648422"/>
            <a:ext cx="197075" cy="213743"/>
          </a:xfrm>
          <a:prstGeom prst="rect">
            <a:avLst/>
          </a:prstGeom>
        </p:spPr>
      </p:pic>
      <p:sp>
        <p:nvSpPr>
          <p:cNvPr id="559" name="Oval 558"/>
          <p:cNvSpPr/>
          <p:nvPr/>
        </p:nvSpPr>
        <p:spPr bwMode="gray">
          <a:xfrm>
            <a:off x="2729439" y="5478637"/>
            <a:ext cx="372208" cy="3722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dirty="0" err="1" smtClean="0"/>
          </a:p>
        </p:txBody>
      </p:sp>
      <p:sp>
        <p:nvSpPr>
          <p:cNvPr id="560" name="Oval 559"/>
          <p:cNvSpPr/>
          <p:nvPr/>
        </p:nvSpPr>
        <p:spPr bwMode="gray">
          <a:xfrm>
            <a:off x="2369693" y="5469909"/>
            <a:ext cx="372208" cy="3722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dirty="0" err="1" smtClean="0"/>
          </a:p>
        </p:txBody>
      </p:sp>
      <p:sp>
        <p:nvSpPr>
          <p:cNvPr id="561" name="Oval 560"/>
          <p:cNvSpPr/>
          <p:nvPr/>
        </p:nvSpPr>
        <p:spPr bwMode="gray">
          <a:xfrm>
            <a:off x="3102047" y="5478637"/>
            <a:ext cx="372208" cy="3722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dirty="0" err="1" smtClean="0"/>
          </a:p>
        </p:txBody>
      </p:sp>
      <p:sp>
        <p:nvSpPr>
          <p:cNvPr id="562" name="Oval 561"/>
          <p:cNvSpPr/>
          <p:nvPr/>
        </p:nvSpPr>
        <p:spPr bwMode="gray">
          <a:xfrm>
            <a:off x="3682082" y="5462354"/>
            <a:ext cx="372208" cy="3722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dirty="0" err="1" smtClean="0"/>
          </a:p>
        </p:txBody>
      </p:sp>
      <p:sp>
        <p:nvSpPr>
          <p:cNvPr id="563" name="Oval 562"/>
          <p:cNvSpPr/>
          <p:nvPr/>
        </p:nvSpPr>
        <p:spPr bwMode="gray">
          <a:xfrm>
            <a:off x="4983995" y="5469909"/>
            <a:ext cx="372208" cy="3722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dirty="0" err="1" smtClean="0"/>
          </a:p>
        </p:txBody>
      </p:sp>
      <p:sp>
        <p:nvSpPr>
          <p:cNvPr id="564" name="Oval 563"/>
          <p:cNvSpPr/>
          <p:nvPr/>
        </p:nvSpPr>
        <p:spPr bwMode="gray">
          <a:xfrm>
            <a:off x="6272969" y="5476630"/>
            <a:ext cx="372208" cy="3722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dirty="0" err="1" smtClean="0"/>
          </a:p>
        </p:txBody>
      </p:sp>
      <p:sp>
        <p:nvSpPr>
          <p:cNvPr id="565" name="Oval 564"/>
          <p:cNvSpPr/>
          <p:nvPr/>
        </p:nvSpPr>
        <p:spPr bwMode="gray">
          <a:xfrm>
            <a:off x="7583010" y="5469909"/>
            <a:ext cx="372208" cy="3722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dirty="0" err="1" smtClean="0"/>
          </a:p>
        </p:txBody>
      </p:sp>
      <p:sp>
        <p:nvSpPr>
          <p:cNvPr id="566" name="Oval 565"/>
          <p:cNvSpPr/>
          <p:nvPr/>
        </p:nvSpPr>
        <p:spPr bwMode="gray">
          <a:xfrm>
            <a:off x="8628952" y="4562907"/>
            <a:ext cx="372208" cy="3722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dirty="0" err="1" smtClean="0"/>
          </a:p>
        </p:txBody>
      </p:sp>
      <p:sp>
        <p:nvSpPr>
          <p:cNvPr id="567" name="Oval 566"/>
          <p:cNvSpPr/>
          <p:nvPr/>
        </p:nvSpPr>
        <p:spPr bwMode="gray">
          <a:xfrm>
            <a:off x="9726417" y="5459469"/>
            <a:ext cx="372208" cy="3722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dirty="0" err="1" smtClean="0"/>
          </a:p>
        </p:txBody>
      </p:sp>
      <p:sp>
        <p:nvSpPr>
          <p:cNvPr id="568" name="Oval 567"/>
          <p:cNvSpPr/>
          <p:nvPr/>
        </p:nvSpPr>
        <p:spPr bwMode="gray">
          <a:xfrm>
            <a:off x="11122611" y="4570017"/>
            <a:ext cx="372208" cy="3722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dirty="0" err="1" smtClean="0"/>
          </a:p>
        </p:txBody>
      </p:sp>
    </p:spTree>
    <p:extLst>
      <p:ext uri="{BB962C8B-B14F-4D97-AF65-F5344CB8AC3E}">
        <p14:creationId xmlns:p14="http://schemas.microsoft.com/office/powerpoint/2010/main" val="2727561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34880931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75"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itle 2"/>
          <p:cNvSpPr>
            <a:spLocks noGrp="1"/>
          </p:cNvSpPr>
          <p:nvPr>
            <p:ph type="title"/>
          </p:nvPr>
        </p:nvSpPr>
        <p:spPr/>
        <p:txBody>
          <a:bodyPr/>
          <a:lstStyle/>
          <a:p>
            <a:r>
              <a:rPr lang="en-US" dirty="0" smtClean="0"/>
              <a:t>Hotel</a:t>
            </a:r>
            <a:endParaRPr lang="en-US" dirty="0"/>
          </a:p>
        </p:txBody>
      </p:sp>
      <p:sp>
        <p:nvSpPr>
          <p:cNvPr id="4" name="Date Placeholder 3"/>
          <p:cNvSpPr>
            <a:spLocks noGrp="1"/>
          </p:cNvSpPr>
          <p:nvPr>
            <p:ph type="dt" sz="half" idx="18"/>
          </p:nvPr>
        </p:nvSpPr>
        <p:spPr/>
        <p:txBody>
          <a:bodyPr/>
          <a:lstStyle/>
          <a:p>
            <a:fld id="{FFAB2352-921F-4DD8-A99A-A1474F6943FF}" type="datetime4">
              <a:rPr lang="en-US" smtClean="0"/>
              <a:t>May 7, 2018</a:t>
            </a:fld>
            <a:endParaRPr lang="en-US" dirty="0"/>
          </a:p>
        </p:txBody>
      </p:sp>
      <p:sp>
        <p:nvSpPr>
          <p:cNvPr id="5" name="Footer Placeholder 4"/>
          <p:cNvSpPr>
            <a:spLocks noGrp="1"/>
          </p:cNvSpPr>
          <p:nvPr>
            <p:ph type="ftr" sz="quarter" idx="19"/>
          </p:nvPr>
        </p:nvSpPr>
        <p:spPr/>
        <p:txBody>
          <a:bodyPr/>
          <a:lstStyle/>
          <a:p>
            <a:pPr lvl="8"/>
            <a:endParaRPr lang="en-US" dirty="0"/>
          </a:p>
        </p:txBody>
      </p:sp>
      <p:sp>
        <p:nvSpPr>
          <p:cNvPr id="6" name="Slide Number Placeholder 5"/>
          <p:cNvSpPr>
            <a:spLocks noGrp="1"/>
          </p:cNvSpPr>
          <p:nvPr>
            <p:ph type="sldNum" sz="quarter" idx="20"/>
          </p:nvPr>
        </p:nvSpPr>
        <p:spPr/>
        <p:txBody>
          <a:bodyPr/>
          <a:lstStyle/>
          <a:p>
            <a:r>
              <a:rPr lang="en-US" dirty="0" smtClean="0"/>
              <a:t>Slide </a:t>
            </a:r>
            <a:fld id="{619F89D8-7AE3-494A-97F3-03D680869632}" type="slidenum">
              <a:rPr lang="en-US" smtClean="0"/>
              <a:pPr/>
              <a:t>13</a:t>
            </a:fld>
            <a:endParaRPr lang="en-US" dirty="0"/>
          </a:p>
        </p:txBody>
      </p:sp>
      <p:sp>
        <p:nvSpPr>
          <p:cNvPr id="7" name="Subtitle 6"/>
          <p:cNvSpPr>
            <a:spLocks noGrp="1"/>
          </p:cNvSpPr>
          <p:nvPr>
            <p:ph type="subTitle" idx="13"/>
          </p:nvPr>
        </p:nvSpPr>
        <p:spPr/>
        <p:txBody>
          <a:bodyPr/>
          <a:lstStyle/>
          <a:p>
            <a:r>
              <a:rPr lang="en-US" dirty="0"/>
              <a:t>Controlled </a:t>
            </a:r>
            <a:r>
              <a:rPr lang="en-US" dirty="0" smtClean="0"/>
              <a:t>loads</a:t>
            </a:r>
            <a:endParaRPr lang="en-US" dirty="0"/>
          </a:p>
        </p:txBody>
      </p:sp>
      <p:graphicFrame>
        <p:nvGraphicFramePr>
          <p:cNvPr id="9" name="Group 44"/>
          <p:cNvGraphicFramePr>
            <a:graphicFrameLocks noGrp="1"/>
          </p:cNvGraphicFramePr>
          <p:nvPr>
            <p:extLst>
              <p:ext uri="{D42A27DB-BD31-4B8C-83A1-F6EECF244321}">
                <p14:modId xmlns:p14="http://schemas.microsoft.com/office/powerpoint/2010/main" val="318425668"/>
              </p:ext>
            </p:extLst>
          </p:nvPr>
        </p:nvGraphicFramePr>
        <p:xfrm>
          <a:off x="332367" y="1931197"/>
          <a:ext cx="11521440" cy="3029939"/>
        </p:xfrm>
        <a:graphic>
          <a:graphicData uri="http://schemas.openxmlformats.org/drawingml/2006/table">
            <a:tbl>
              <a:tblPr>
                <a:tableStyleId>{773F8A54-F971-430D-9108-034FE38666EA}</a:tableStyleId>
              </a:tblPr>
              <a:tblGrid>
                <a:gridCol w="1251730"/>
                <a:gridCol w="2755648"/>
                <a:gridCol w="1837098"/>
                <a:gridCol w="2503460"/>
                <a:gridCol w="3173504"/>
              </a:tblGrid>
              <a:tr h="3294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solidFill>
                            <a:schemeClr val="tx2"/>
                          </a:solidFill>
                          <a:effectLst/>
                        </a:rPr>
                        <a:t>Priority</a:t>
                      </a:r>
                      <a:endParaRPr kumimoji="0" lang="en-US" sz="1600" b="1" i="0" u="none" strike="noStrike" cap="none" normalizeH="0" baseline="0" dirty="0" smtClean="0">
                        <a:ln>
                          <a:noFill/>
                        </a:ln>
                        <a:solidFill>
                          <a:schemeClr val="tx2"/>
                        </a:solidFill>
                        <a:effectLst/>
                        <a:latin typeface="Arial" charset="0"/>
                        <a:cs typeface="Arial" charset="0"/>
                      </a:endParaRPr>
                    </a:p>
                  </a:txBody>
                  <a:tcPr marL="0" marR="0" marT="0" marB="0" anchor="ctr" horzOverflow="overflow">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solidFill>
                            <a:schemeClr val="tx2"/>
                          </a:solidFill>
                          <a:effectLst/>
                        </a:rPr>
                        <a:t>Load</a:t>
                      </a:r>
                      <a:endParaRPr kumimoji="0" lang="en-US" sz="1600" b="1" i="0" u="none" strike="noStrike" cap="none" normalizeH="0" baseline="0" dirty="0" smtClean="0">
                        <a:ln>
                          <a:noFill/>
                        </a:ln>
                        <a:solidFill>
                          <a:schemeClr val="tx2"/>
                        </a:solidFill>
                        <a:effectLst/>
                        <a:latin typeface="Arial" charset="0"/>
                        <a:cs typeface="Arial" charset="0"/>
                      </a:endParaRPr>
                    </a:p>
                  </a:txBody>
                  <a:tcPr marL="0" marR="0" marT="0" marB="0" anchor="ctr" horzOverflow="overflow">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solidFill>
                            <a:schemeClr val="tx2"/>
                          </a:solidFill>
                          <a:effectLst/>
                        </a:rPr>
                        <a:t>Power</a:t>
                      </a:r>
                      <a:endParaRPr kumimoji="0" lang="en-US" sz="1600" b="1" i="0" u="none" strike="noStrike" cap="none" normalizeH="0" baseline="0" dirty="0" smtClean="0">
                        <a:ln>
                          <a:noFill/>
                        </a:ln>
                        <a:solidFill>
                          <a:schemeClr val="tx2"/>
                        </a:solidFill>
                        <a:effectLst/>
                        <a:latin typeface="Arial" charset="0"/>
                        <a:cs typeface="Arial" charset="0"/>
                      </a:endParaRPr>
                    </a:p>
                  </a:txBody>
                  <a:tcPr marL="0" marR="0" marT="0" marB="0" anchor="ctr" horzOverflow="overflow">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solidFill>
                            <a:schemeClr val="tx2"/>
                          </a:solidFill>
                          <a:effectLst/>
                        </a:rPr>
                        <a:t>Nominal current</a:t>
                      </a:r>
                      <a:endParaRPr kumimoji="0" lang="en-US" sz="1600" b="1" i="0" u="none" strike="noStrike" cap="none" normalizeH="0" baseline="0" dirty="0" smtClean="0">
                        <a:ln>
                          <a:noFill/>
                        </a:ln>
                        <a:solidFill>
                          <a:schemeClr val="tx2"/>
                        </a:solidFill>
                        <a:effectLst/>
                        <a:latin typeface="Arial" charset="0"/>
                        <a:cs typeface="Arial" charset="0"/>
                      </a:endParaRPr>
                    </a:p>
                  </a:txBody>
                  <a:tcPr marL="0" marR="0" marT="0" marB="0" anchor="ctr" horzOverflow="overflow">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solidFill>
                            <a:schemeClr val="tx2"/>
                          </a:solidFill>
                          <a:effectLst/>
                        </a:rPr>
                        <a:t>Controlled device</a:t>
                      </a:r>
                      <a:endParaRPr kumimoji="0" lang="en-US" sz="1600" b="1" i="0" u="none" strike="noStrike" cap="none" normalizeH="0" baseline="0" dirty="0" smtClean="0">
                        <a:ln>
                          <a:noFill/>
                        </a:ln>
                        <a:solidFill>
                          <a:schemeClr val="tx2"/>
                        </a:solidFill>
                        <a:effectLst/>
                        <a:latin typeface="Arial" charset="0"/>
                        <a:cs typeface="Arial" charset="0"/>
                      </a:endParaRPr>
                    </a:p>
                  </a:txBody>
                  <a:tcPr marL="0" marR="0" marT="0" marB="0" anchor="ctr" horzOverflow="overflow">
                    <a:lnB w="12700" cap="flat" cmpd="sng" algn="ctr">
                      <a:solidFill>
                        <a:schemeClr val="tx1"/>
                      </a:solidFill>
                      <a:prstDash val="solid"/>
                      <a:round/>
                      <a:headEnd type="none" w="med" len="med"/>
                      <a:tailEnd type="none" w="med" len="med"/>
                    </a:lnB>
                  </a:tcPr>
                </a:tc>
              </a:tr>
              <a:tr h="5306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solidFill>
                            <a:schemeClr val="dk1"/>
                          </a:solidFill>
                          <a:effectLst/>
                          <a:latin typeface="+mn-lt"/>
                          <a:ea typeface="+mn-ea"/>
                          <a:cs typeface="+mn-cs"/>
                        </a:rPr>
                        <a:t>1</a:t>
                      </a:r>
                    </a:p>
                  </a:txBody>
                  <a:tcPr marL="0" marR="0" marT="0" marB="0" anchor="ctr" horzOverflow="overflow">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solidFill>
                            <a:schemeClr val="dk1"/>
                          </a:solidFill>
                          <a:effectLst/>
                          <a:latin typeface="+mn-lt"/>
                          <a:ea typeface="+mn-ea"/>
                          <a:cs typeface="+mn-cs"/>
                        </a:rPr>
                        <a:t>SPA</a:t>
                      </a:r>
                    </a:p>
                  </a:txBody>
                  <a:tcPr marL="0" marR="0" marT="0" marB="0" anchor="ctr" horzOverflow="overflow">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solidFill>
                            <a:schemeClr val="dk1"/>
                          </a:solidFill>
                          <a:effectLst/>
                          <a:latin typeface="+mn-lt"/>
                          <a:ea typeface="+mn-ea"/>
                          <a:cs typeface="+mn-cs"/>
                        </a:rPr>
                        <a:t>32kW</a:t>
                      </a:r>
                    </a:p>
                  </a:txBody>
                  <a:tcPr marL="0" marR="0" marT="0" marB="0" anchor="ctr" horzOverflow="overflow">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solidFill>
                            <a:schemeClr val="dk1"/>
                          </a:solidFill>
                          <a:effectLst/>
                          <a:latin typeface="+mn-lt"/>
                          <a:ea typeface="+mn-ea"/>
                          <a:cs typeface="+mn-cs"/>
                        </a:rPr>
                        <a:t>51A</a:t>
                      </a:r>
                    </a:p>
                  </a:txBody>
                  <a:tcPr marL="0" marR="0" marT="0" marB="0" anchor="ctr" horzOverflow="overflow">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solidFill>
                            <a:schemeClr val="dk1"/>
                          </a:solidFill>
                          <a:effectLst/>
                          <a:latin typeface="+mn-lt"/>
                          <a:ea typeface="+mn-ea"/>
                          <a:cs typeface="+mn-cs"/>
                        </a:rPr>
                        <a:t>XT2 160 Ekip LS/I 63A </a:t>
                      </a:r>
                    </a:p>
                  </a:txBody>
                  <a:tcPr marL="0" marR="0" marT="0" marB="0" anchor="ctr" horzOverflow="overflow">
                    <a:lnT w="12700" cap="flat" cmpd="sng" algn="ctr">
                      <a:solidFill>
                        <a:schemeClr val="tx1"/>
                      </a:solidFill>
                      <a:prstDash val="solid"/>
                      <a:round/>
                      <a:headEnd type="none" w="med" len="med"/>
                      <a:tailEnd type="none" w="med" len="med"/>
                    </a:lnT>
                  </a:tcPr>
                </a:tc>
              </a:tr>
              <a:tr h="5778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solidFill>
                            <a:schemeClr val="dk1"/>
                          </a:solidFill>
                          <a:effectLst/>
                          <a:latin typeface="+mn-lt"/>
                          <a:ea typeface="+mn-ea"/>
                          <a:cs typeface="+mn-cs"/>
                        </a:rPr>
                        <a:t>2</a:t>
                      </a:r>
                    </a:p>
                  </a:txBody>
                  <a:tcPr marL="0" marR="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solidFill>
                            <a:schemeClr val="dk1"/>
                          </a:solidFill>
                          <a:effectLst/>
                          <a:latin typeface="+mn-lt"/>
                          <a:ea typeface="+mn-ea"/>
                          <a:cs typeface="+mn-cs"/>
                        </a:rPr>
                        <a:t>Swimming pool</a:t>
                      </a:r>
                    </a:p>
                  </a:txBody>
                  <a:tcPr marL="0" marR="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solidFill>
                            <a:schemeClr val="dk1"/>
                          </a:solidFill>
                          <a:effectLst/>
                          <a:latin typeface="+mn-lt"/>
                          <a:ea typeface="+mn-ea"/>
                          <a:cs typeface="+mn-cs"/>
                        </a:rPr>
                        <a:t>32kW</a:t>
                      </a:r>
                    </a:p>
                  </a:txBody>
                  <a:tcPr marL="0" marR="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solidFill>
                            <a:schemeClr val="dk1"/>
                          </a:solidFill>
                          <a:effectLst/>
                          <a:latin typeface="+mn-lt"/>
                          <a:ea typeface="+mn-ea"/>
                          <a:cs typeface="+mn-cs"/>
                        </a:rPr>
                        <a:t>51A</a:t>
                      </a:r>
                    </a:p>
                  </a:txBody>
                  <a:tcPr marL="0" marR="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solidFill>
                            <a:schemeClr val="dk1"/>
                          </a:solidFill>
                          <a:effectLst/>
                          <a:latin typeface="+mn-lt"/>
                          <a:ea typeface="+mn-ea"/>
                          <a:cs typeface="+mn-cs"/>
                        </a:rPr>
                        <a:t>XT2 160 Ekip LS/I 63A </a:t>
                      </a:r>
                    </a:p>
                  </a:txBody>
                  <a:tcPr marL="0" marR="0" marT="0" marB="0" anchor="ctr" horzOverflow="overflow"/>
                </a:tc>
              </a:tr>
              <a:tr h="5306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solidFill>
                            <a:schemeClr val="dk1"/>
                          </a:solidFill>
                          <a:effectLst/>
                          <a:latin typeface="+mn-lt"/>
                          <a:ea typeface="+mn-ea"/>
                          <a:cs typeface="+mn-cs"/>
                        </a:rPr>
                        <a:t>3</a:t>
                      </a:r>
                    </a:p>
                  </a:txBody>
                  <a:tcPr marL="0" marR="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solidFill>
                            <a:schemeClr val="dk1"/>
                          </a:solidFill>
                          <a:effectLst/>
                          <a:latin typeface="+mn-lt"/>
                          <a:ea typeface="+mn-ea"/>
                          <a:cs typeface="+mn-cs"/>
                        </a:rPr>
                        <a:t>Air-conditioning per floor</a:t>
                      </a:r>
                    </a:p>
                  </a:txBody>
                  <a:tcPr marL="0" marR="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solidFill>
                            <a:schemeClr val="dk1"/>
                          </a:solidFill>
                          <a:effectLst/>
                          <a:latin typeface="+mn-lt"/>
                          <a:ea typeface="+mn-ea"/>
                          <a:cs typeface="+mn-cs"/>
                        </a:rPr>
                        <a:t>35kW</a:t>
                      </a:r>
                    </a:p>
                  </a:txBody>
                  <a:tcPr marL="0" marR="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solidFill>
                            <a:schemeClr val="dk1"/>
                          </a:solidFill>
                          <a:effectLst/>
                          <a:latin typeface="+mn-lt"/>
                          <a:ea typeface="+mn-ea"/>
                          <a:cs typeface="+mn-cs"/>
                        </a:rPr>
                        <a:t>56A</a:t>
                      </a:r>
                    </a:p>
                  </a:txBody>
                  <a:tcPr marL="0" marR="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solidFill>
                            <a:schemeClr val="dk1"/>
                          </a:solidFill>
                          <a:effectLst/>
                          <a:latin typeface="+mn-lt"/>
                          <a:ea typeface="+mn-ea"/>
                          <a:cs typeface="+mn-cs"/>
                        </a:rPr>
                        <a:t>XT2 160 Ekip LS/I 63A </a:t>
                      </a:r>
                    </a:p>
                  </a:txBody>
                  <a:tcPr marL="0" marR="0" marT="0" marB="0" anchor="ctr" horzOverflow="overflow"/>
                </a:tc>
              </a:tr>
              <a:tr h="5306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solidFill>
                            <a:schemeClr val="dk1"/>
                          </a:solidFill>
                          <a:effectLst/>
                          <a:latin typeface="+mn-lt"/>
                          <a:ea typeface="+mn-ea"/>
                          <a:cs typeface="+mn-cs"/>
                        </a:rPr>
                        <a:t>4</a:t>
                      </a:r>
                    </a:p>
                  </a:txBody>
                  <a:tcPr marL="0" marR="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solidFill>
                            <a:schemeClr val="dk1"/>
                          </a:solidFill>
                          <a:effectLst/>
                          <a:latin typeface="+mn-lt"/>
                          <a:ea typeface="+mn-ea"/>
                          <a:cs typeface="+mn-cs"/>
                        </a:rPr>
                        <a:t>Kitchen (refrigerators)</a:t>
                      </a:r>
                    </a:p>
                  </a:txBody>
                  <a:tcPr marL="0" marR="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solidFill>
                            <a:schemeClr val="dk1"/>
                          </a:solidFill>
                          <a:effectLst/>
                          <a:latin typeface="+mn-lt"/>
                          <a:ea typeface="+mn-ea"/>
                          <a:cs typeface="+mn-cs"/>
                        </a:rPr>
                        <a:t>8kW</a:t>
                      </a:r>
                    </a:p>
                  </a:txBody>
                  <a:tcPr marL="0" marR="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solidFill>
                            <a:schemeClr val="dk1"/>
                          </a:solidFill>
                          <a:effectLst/>
                          <a:latin typeface="+mn-lt"/>
                          <a:ea typeface="+mn-ea"/>
                          <a:cs typeface="+mn-cs"/>
                        </a:rPr>
                        <a:t>13A</a:t>
                      </a:r>
                    </a:p>
                  </a:txBody>
                  <a:tcPr marL="0" marR="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solidFill>
                            <a:schemeClr val="dk1"/>
                          </a:solidFill>
                          <a:effectLst/>
                          <a:latin typeface="+mn-lt"/>
                          <a:ea typeface="+mn-ea"/>
                          <a:cs typeface="+mn-cs"/>
                        </a:rPr>
                        <a:t>XT2 160 TMD 16A</a:t>
                      </a:r>
                    </a:p>
                  </a:txBody>
                  <a:tcPr marL="0" marR="0" marT="0" marB="0" anchor="ctr" horzOverflow="overflow"/>
                </a:tc>
              </a:tr>
              <a:tr h="5306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solidFill>
                            <a:schemeClr val="dk1"/>
                          </a:solidFill>
                          <a:effectLst/>
                          <a:latin typeface="+mn-lt"/>
                          <a:ea typeface="+mn-ea"/>
                          <a:cs typeface="+mn-cs"/>
                        </a:rPr>
                        <a:t>5</a:t>
                      </a:r>
                    </a:p>
                  </a:txBody>
                  <a:tcPr marL="0" marR="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solidFill>
                            <a:schemeClr val="dk1"/>
                          </a:solidFill>
                          <a:effectLst/>
                          <a:latin typeface="+mn-lt"/>
                          <a:ea typeface="+mn-ea"/>
                          <a:cs typeface="+mn-cs"/>
                        </a:rPr>
                        <a:t>Laundry</a:t>
                      </a:r>
                    </a:p>
                  </a:txBody>
                  <a:tcPr marL="0" marR="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solidFill>
                            <a:schemeClr val="dk1"/>
                          </a:solidFill>
                          <a:effectLst/>
                          <a:latin typeface="+mn-lt"/>
                          <a:ea typeface="+mn-ea"/>
                          <a:cs typeface="+mn-cs"/>
                        </a:rPr>
                        <a:t>8.4kW</a:t>
                      </a:r>
                    </a:p>
                  </a:txBody>
                  <a:tcPr marL="0" marR="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solidFill>
                            <a:schemeClr val="dk1"/>
                          </a:solidFill>
                          <a:effectLst/>
                          <a:latin typeface="+mn-lt"/>
                          <a:ea typeface="+mn-ea"/>
                          <a:cs typeface="+mn-cs"/>
                        </a:rPr>
                        <a:t>13.5A</a:t>
                      </a:r>
                    </a:p>
                  </a:txBody>
                  <a:tcPr marL="0" marR="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solidFill>
                            <a:schemeClr val="dk1"/>
                          </a:solidFill>
                          <a:effectLst/>
                          <a:latin typeface="+mn-lt"/>
                          <a:ea typeface="+mn-ea"/>
                          <a:cs typeface="+mn-cs"/>
                        </a:rPr>
                        <a:t>XT2 160 TMD 16A</a:t>
                      </a:r>
                    </a:p>
                  </a:txBody>
                  <a:tcPr marL="0" marR="0" marT="0" marB="0" anchor="ctr" horzOverflow="overflow"/>
                </a:tc>
              </a:tr>
            </a:tbl>
          </a:graphicData>
        </a:graphic>
      </p:graphicFrame>
    </p:spTree>
    <p:extLst>
      <p:ext uri="{BB962C8B-B14F-4D97-AF65-F5344CB8AC3E}">
        <p14:creationId xmlns:p14="http://schemas.microsoft.com/office/powerpoint/2010/main" val="342780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10057637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99"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p:cNvSpPr/>
          <p:nvPr/>
        </p:nvSpPr>
        <p:spPr bwMode="gray">
          <a:xfrm>
            <a:off x="6249108" y="1933122"/>
            <a:ext cx="1294692" cy="3930650"/>
          </a:xfrm>
          <a:prstGeom prst="rect">
            <a:avLst/>
          </a:prstGeom>
          <a:solidFill>
            <a:schemeClr val="accent5"/>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sp>
        <p:nvSpPr>
          <p:cNvPr id="13" name="Rectangle 12"/>
          <p:cNvSpPr/>
          <p:nvPr/>
        </p:nvSpPr>
        <p:spPr bwMode="gray">
          <a:xfrm>
            <a:off x="7543800" y="1933122"/>
            <a:ext cx="1644650" cy="3930650"/>
          </a:xfrm>
          <a:prstGeom prst="rect">
            <a:avLst/>
          </a:prstGeom>
          <a:solidFill>
            <a:schemeClr val="accent5"/>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sp>
        <p:nvSpPr>
          <p:cNvPr id="14" name="Rectangle 13"/>
          <p:cNvSpPr/>
          <p:nvPr/>
        </p:nvSpPr>
        <p:spPr bwMode="gray">
          <a:xfrm>
            <a:off x="9188450" y="1933122"/>
            <a:ext cx="1615056" cy="3930650"/>
          </a:xfrm>
          <a:prstGeom prst="rect">
            <a:avLst/>
          </a:prstGeom>
          <a:solidFill>
            <a:schemeClr val="accent5"/>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sp>
        <p:nvSpPr>
          <p:cNvPr id="15" name="Rectangle 14"/>
          <p:cNvSpPr/>
          <p:nvPr/>
        </p:nvSpPr>
        <p:spPr bwMode="gray">
          <a:xfrm>
            <a:off x="10803506" y="1933122"/>
            <a:ext cx="1035244" cy="3930650"/>
          </a:xfrm>
          <a:prstGeom prst="rect">
            <a:avLst/>
          </a:prstGeom>
          <a:solidFill>
            <a:schemeClr val="accent5"/>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cxnSp>
        <p:nvCxnSpPr>
          <p:cNvPr id="58" name="Straight Connector 57"/>
          <p:cNvCxnSpPr/>
          <p:nvPr/>
        </p:nvCxnSpPr>
        <p:spPr bwMode="gray">
          <a:xfrm flipH="1">
            <a:off x="6248400" y="3826057"/>
            <a:ext cx="5604864" cy="0"/>
          </a:xfrm>
          <a:prstGeom prst="line">
            <a:avLst/>
          </a:prstGeom>
          <a:ln w="9525">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bwMode="gray">
          <a:xfrm flipH="1">
            <a:off x="6248400" y="2219188"/>
            <a:ext cx="5588000" cy="0"/>
          </a:xfrm>
          <a:prstGeom prst="line">
            <a:avLst/>
          </a:prstGeom>
          <a:ln w="9525">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bwMode="gray">
          <a:xfrm flipH="1">
            <a:off x="6248400" y="5388157"/>
            <a:ext cx="5604864" cy="0"/>
          </a:xfrm>
          <a:prstGeom prst="line">
            <a:avLst/>
          </a:prstGeom>
          <a:ln w="9525">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Hotel</a:t>
            </a:r>
            <a:endParaRPr lang="en-US" dirty="0"/>
          </a:p>
        </p:txBody>
      </p:sp>
      <p:sp>
        <p:nvSpPr>
          <p:cNvPr id="3" name="Footer Placeholder 2"/>
          <p:cNvSpPr>
            <a:spLocks noGrp="1"/>
          </p:cNvSpPr>
          <p:nvPr>
            <p:ph type="ftr" sz="quarter" idx="10"/>
          </p:nvPr>
        </p:nvSpPr>
        <p:spPr/>
        <p:txBody>
          <a:bodyPr/>
          <a:lstStyle/>
          <a:p>
            <a:pPr lvl="8"/>
            <a:endParaRPr lang="en-US" dirty="0"/>
          </a:p>
        </p:txBody>
      </p:sp>
      <p:sp>
        <p:nvSpPr>
          <p:cNvPr id="4" name="Date Placeholder 3"/>
          <p:cNvSpPr>
            <a:spLocks noGrp="1"/>
          </p:cNvSpPr>
          <p:nvPr>
            <p:ph type="dt" sz="half" idx="11"/>
          </p:nvPr>
        </p:nvSpPr>
        <p:spPr/>
        <p:txBody>
          <a:bodyPr/>
          <a:lstStyle/>
          <a:p>
            <a:fld id="{8F8FF341-9601-47A6-A4C1-F2885A66BAA5}" type="datetime4">
              <a:rPr lang="en-US" smtClean="0"/>
              <a:t>May 7, 2018</a:t>
            </a:fld>
            <a:endParaRPr lang="en-US" dirty="0"/>
          </a:p>
        </p:txBody>
      </p:sp>
      <p:sp>
        <p:nvSpPr>
          <p:cNvPr id="5" name="Slide Number Placeholder 4"/>
          <p:cNvSpPr>
            <a:spLocks noGrp="1"/>
          </p:cNvSpPr>
          <p:nvPr>
            <p:ph type="sldNum" sz="quarter" idx="12"/>
          </p:nvPr>
        </p:nvSpPr>
        <p:spPr/>
        <p:txBody>
          <a:bodyPr/>
          <a:lstStyle/>
          <a:p>
            <a:r>
              <a:rPr lang="en-US" dirty="0" smtClean="0"/>
              <a:t>Slide </a:t>
            </a:r>
            <a:fld id="{619F89D8-7AE3-494A-97F3-03D680869632}" type="slidenum">
              <a:rPr lang="en-US" smtClean="0"/>
              <a:pPr/>
              <a:t>14</a:t>
            </a:fld>
            <a:endParaRPr lang="en-US" dirty="0"/>
          </a:p>
        </p:txBody>
      </p:sp>
      <p:sp>
        <p:nvSpPr>
          <p:cNvPr id="6" name="Content Placeholder 5"/>
          <p:cNvSpPr>
            <a:spLocks noGrp="1"/>
          </p:cNvSpPr>
          <p:nvPr>
            <p:ph sz="quarter" idx="20"/>
          </p:nvPr>
        </p:nvSpPr>
        <p:spPr/>
        <p:txBody>
          <a:bodyPr/>
          <a:lstStyle/>
          <a:p>
            <a:r>
              <a:rPr lang="en-US" dirty="0" smtClean="0"/>
              <a:t> </a:t>
            </a:r>
            <a:endParaRPr lang="en-US" dirty="0"/>
          </a:p>
        </p:txBody>
      </p:sp>
      <p:sp>
        <p:nvSpPr>
          <p:cNvPr id="7" name="Content Placeholder 6"/>
          <p:cNvSpPr>
            <a:spLocks noGrp="1"/>
          </p:cNvSpPr>
          <p:nvPr>
            <p:ph sz="quarter" idx="19"/>
          </p:nvPr>
        </p:nvSpPr>
        <p:spPr/>
        <p:txBody>
          <a:bodyPr/>
          <a:lstStyle/>
          <a:p>
            <a:r>
              <a:rPr lang="en-US" dirty="0"/>
              <a:t>To manage more than 5 loads, it is possible to use up to 3 Ekip Signalling 10K units</a:t>
            </a:r>
          </a:p>
          <a:p>
            <a:r>
              <a:rPr lang="en-US" dirty="0"/>
              <a:t>Ekip Signalling 10K is mounted on DIN rail and interfaced with the main Emax 2 through the internal bus connection</a:t>
            </a:r>
          </a:p>
          <a:p>
            <a:r>
              <a:rPr lang="en-US" dirty="0"/>
              <a:t>Same configuration for the other 5 </a:t>
            </a:r>
            <a:r>
              <a:rPr lang="en-US" dirty="0" smtClean="0"/>
              <a:t>loads</a:t>
            </a:r>
            <a:endParaRPr lang="en-US" dirty="0"/>
          </a:p>
        </p:txBody>
      </p:sp>
      <p:sp>
        <p:nvSpPr>
          <p:cNvPr id="8" name="Subtitle 7"/>
          <p:cNvSpPr>
            <a:spLocks noGrp="1"/>
          </p:cNvSpPr>
          <p:nvPr>
            <p:ph type="subTitle" idx="13"/>
          </p:nvPr>
        </p:nvSpPr>
        <p:spPr/>
        <p:txBody>
          <a:bodyPr/>
          <a:lstStyle/>
          <a:p>
            <a:r>
              <a:rPr lang="en-US" dirty="0"/>
              <a:t>Wired connections, 10 controlled loads</a:t>
            </a:r>
          </a:p>
        </p:txBody>
      </p:sp>
      <p:sp>
        <p:nvSpPr>
          <p:cNvPr id="17" name="Rectangle 16"/>
          <p:cNvSpPr/>
          <p:nvPr/>
        </p:nvSpPr>
        <p:spPr bwMode="gray">
          <a:xfrm rot="16200000">
            <a:off x="6970148" y="2345302"/>
            <a:ext cx="275770" cy="195265"/>
          </a:xfrm>
          <a:prstGeom prst="rect">
            <a:avLst/>
          </a:prstGeom>
          <a:solidFill>
            <a:schemeClr val="accent3"/>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500" dirty="0"/>
              <a:t>Ekip Supply</a:t>
            </a:r>
          </a:p>
        </p:txBody>
      </p:sp>
      <p:sp>
        <p:nvSpPr>
          <p:cNvPr id="18" name="Rectangle 17"/>
          <p:cNvSpPr/>
          <p:nvPr/>
        </p:nvSpPr>
        <p:spPr bwMode="gray">
          <a:xfrm>
            <a:off x="7155455" y="2003652"/>
            <a:ext cx="355868" cy="76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en-US" sz="500" dirty="0" smtClean="0">
                <a:solidFill>
                  <a:schemeClr val="tx1"/>
                </a:solidFill>
              </a:rPr>
              <a:t>110-240 Vac</a:t>
            </a:r>
          </a:p>
        </p:txBody>
      </p:sp>
      <p:sp>
        <p:nvSpPr>
          <p:cNvPr id="19" name="Rectangle 18"/>
          <p:cNvSpPr/>
          <p:nvPr/>
        </p:nvSpPr>
        <p:spPr bwMode="gray">
          <a:xfrm>
            <a:off x="7207676" y="2120333"/>
            <a:ext cx="301366" cy="76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en-US" sz="500" dirty="0" smtClean="0">
                <a:solidFill>
                  <a:schemeClr val="tx1"/>
                </a:solidFill>
              </a:rPr>
              <a:t>Local BUS</a:t>
            </a:r>
          </a:p>
        </p:txBody>
      </p:sp>
      <p:sp>
        <p:nvSpPr>
          <p:cNvPr id="20" name="Rectangle 19"/>
          <p:cNvSpPr/>
          <p:nvPr/>
        </p:nvSpPr>
        <p:spPr bwMode="gray">
          <a:xfrm>
            <a:off x="7893597" y="2479075"/>
            <a:ext cx="551434" cy="76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en-US" sz="500" dirty="0" smtClean="0">
                <a:solidFill>
                  <a:schemeClr val="tx1"/>
                </a:solidFill>
              </a:rPr>
              <a:t>Ekip signaling 10K</a:t>
            </a:r>
          </a:p>
        </p:txBody>
      </p:sp>
      <p:sp>
        <p:nvSpPr>
          <p:cNvPr id="21" name="Rectangle 20"/>
          <p:cNvSpPr/>
          <p:nvPr/>
        </p:nvSpPr>
        <p:spPr bwMode="gray">
          <a:xfrm>
            <a:off x="6469994" y="2488228"/>
            <a:ext cx="261290" cy="76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en-US" sz="500" dirty="0" smtClean="0">
                <a:solidFill>
                  <a:schemeClr val="tx1"/>
                </a:solidFill>
              </a:rPr>
              <a:t>Emax 1.2</a:t>
            </a:r>
          </a:p>
        </p:txBody>
      </p:sp>
      <p:sp>
        <p:nvSpPr>
          <p:cNvPr id="10" name="Freeform 9"/>
          <p:cNvSpPr/>
          <p:nvPr/>
        </p:nvSpPr>
        <p:spPr bwMode="gray">
          <a:xfrm>
            <a:off x="7077075" y="2093119"/>
            <a:ext cx="611981" cy="214312"/>
          </a:xfrm>
          <a:custGeom>
            <a:avLst/>
            <a:gdLst>
              <a:gd name="connsiteX0" fmla="*/ 0 w 585787"/>
              <a:gd name="connsiteY0" fmla="*/ 214312 h 214312"/>
              <a:gd name="connsiteX1" fmla="*/ 0 w 585787"/>
              <a:gd name="connsiteY1" fmla="*/ 0 h 214312"/>
              <a:gd name="connsiteX2" fmla="*/ 585787 w 585787"/>
              <a:gd name="connsiteY2" fmla="*/ 0 h 214312"/>
            </a:gdLst>
            <a:ahLst/>
            <a:cxnLst>
              <a:cxn ang="0">
                <a:pos x="connsiteX0" y="connsiteY0"/>
              </a:cxn>
              <a:cxn ang="0">
                <a:pos x="connsiteX1" y="connsiteY1"/>
              </a:cxn>
              <a:cxn ang="0">
                <a:pos x="connsiteX2" y="connsiteY2"/>
              </a:cxn>
            </a:cxnLst>
            <a:rect l="l" t="t" r="r" b="b"/>
            <a:pathLst>
              <a:path w="585787" h="214312">
                <a:moveTo>
                  <a:pt x="0" y="214312"/>
                </a:moveTo>
                <a:lnTo>
                  <a:pt x="0" y="0"/>
                </a:lnTo>
                <a:lnTo>
                  <a:pt x="585787"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bwMode="gray">
          <a:xfrm>
            <a:off x="7143750" y="2203449"/>
            <a:ext cx="2898775" cy="103981"/>
          </a:xfrm>
          <a:custGeom>
            <a:avLst/>
            <a:gdLst>
              <a:gd name="connsiteX0" fmla="*/ 0 w 585787"/>
              <a:gd name="connsiteY0" fmla="*/ 214312 h 214312"/>
              <a:gd name="connsiteX1" fmla="*/ 0 w 585787"/>
              <a:gd name="connsiteY1" fmla="*/ 0 h 214312"/>
              <a:gd name="connsiteX2" fmla="*/ 585787 w 585787"/>
              <a:gd name="connsiteY2" fmla="*/ 0 h 214312"/>
            </a:gdLst>
            <a:ahLst/>
            <a:cxnLst>
              <a:cxn ang="0">
                <a:pos x="connsiteX0" y="connsiteY0"/>
              </a:cxn>
              <a:cxn ang="0">
                <a:pos x="connsiteX1" y="connsiteY1"/>
              </a:cxn>
              <a:cxn ang="0">
                <a:pos x="connsiteX2" y="connsiteY2"/>
              </a:cxn>
            </a:cxnLst>
            <a:rect l="l" t="t" r="r" b="b"/>
            <a:pathLst>
              <a:path w="585787" h="214312">
                <a:moveTo>
                  <a:pt x="0" y="214312"/>
                </a:moveTo>
                <a:lnTo>
                  <a:pt x="0" y="0"/>
                </a:lnTo>
                <a:lnTo>
                  <a:pt x="585787" y="0"/>
                </a:lnTo>
              </a:path>
            </a:pathLst>
          </a:custGeom>
          <a:noFill/>
          <a:ln w="9525">
            <a:solidFill>
              <a:srgbClr val="004C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p:nvPr/>
        </p:nvSpPr>
        <p:spPr bwMode="gray">
          <a:xfrm flipV="1">
            <a:off x="7482144" y="2203448"/>
            <a:ext cx="484503" cy="590549"/>
          </a:xfrm>
          <a:custGeom>
            <a:avLst/>
            <a:gdLst>
              <a:gd name="connsiteX0" fmla="*/ 0 w 585787"/>
              <a:gd name="connsiteY0" fmla="*/ 214312 h 214312"/>
              <a:gd name="connsiteX1" fmla="*/ 0 w 585787"/>
              <a:gd name="connsiteY1" fmla="*/ 0 h 214312"/>
              <a:gd name="connsiteX2" fmla="*/ 585787 w 585787"/>
              <a:gd name="connsiteY2" fmla="*/ 0 h 214312"/>
            </a:gdLst>
            <a:ahLst/>
            <a:cxnLst>
              <a:cxn ang="0">
                <a:pos x="connsiteX0" y="connsiteY0"/>
              </a:cxn>
              <a:cxn ang="0">
                <a:pos x="connsiteX1" y="connsiteY1"/>
              </a:cxn>
              <a:cxn ang="0">
                <a:pos x="connsiteX2" y="connsiteY2"/>
              </a:cxn>
            </a:cxnLst>
            <a:rect l="l" t="t" r="r" b="b"/>
            <a:pathLst>
              <a:path w="585787" h="214312">
                <a:moveTo>
                  <a:pt x="0" y="214312"/>
                </a:moveTo>
                <a:lnTo>
                  <a:pt x="0" y="0"/>
                </a:lnTo>
                <a:lnTo>
                  <a:pt x="585787" y="0"/>
                </a:lnTo>
              </a:path>
            </a:pathLst>
          </a:custGeom>
          <a:noFill/>
          <a:ln w="9525">
            <a:solidFill>
              <a:srgbClr val="004C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p:nvPr/>
        </p:nvSpPr>
        <p:spPr bwMode="gray">
          <a:xfrm>
            <a:off x="7870031" y="3133725"/>
            <a:ext cx="200025" cy="1195388"/>
          </a:xfrm>
          <a:custGeom>
            <a:avLst/>
            <a:gdLst>
              <a:gd name="connsiteX0" fmla="*/ 200025 w 200025"/>
              <a:gd name="connsiteY0" fmla="*/ 0 h 1195388"/>
              <a:gd name="connsiteX1" fmla="*/ 200025 w 200025"/>
              <a:gd name="connsiteY1" fmla="*/ 985838 h 1195388"/>
              <a:gd name="connsiteX2" fmla="*/ 0 w 200025"/>
              <a:gd name="connsiteY2" fmla="*/ 985838 h 1195388"/>
              <a:gd name="connsiteX3" fmla="*/ 0 w 200025"/>
              <a:gd name="connsiteY3" fmla="*/ 1195388 h 1195388"/>
            </a:gdLst>
            <a:ahLst/>
            <a:cxnLst>
              <a:cxn ang="0">
                <a:pos x="connsiteX0" y="connsiteY0"/>
              </a:cxn>
              <a:cxn ang="0">
                <a:pos x="connsiteX1" y="connsiteY1"/>
              </a:cxn>
              <a:cxn ang="0">
                <a:pos x="connsiteX2" y="connsiteY2"/>
              </a:cxn>
              <a:cxn ang="0">
                <a:pos x="connsiteX3" y="connsiteY3"/>
              </a:cxn>
            </a:cxnLst>
            <a:rect l="l" t="t" r="r" b="b"/>
            <a:pathLst>
              <a:path w="200025" h="1195388">
                <a:moveTo>
                  <a:pt x="200025" y="0"/>
                </a:moveTo>
                <a:lnTo>
                  <a:pt x="200025" y="985838"/>
                </a:lnTo>
                <a:lnTo>
                  <a:pt x="0" y="985838"/>
                </a:lnTo>
                <a:lnTo>
                  <a:pt x="0" y="1195388"/>
                </a:lnTo>
              </a:path>
            </a:pathLst>
          </a:cu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bwMode="gray">
          <a:xfrm flipH="1">
            <a:off x="8101011" y="3133725"/>
            <a:ext cx="664369" cy="1195388"/>
          </a:xfrm>
          <a:custGeom>
            <a:avLst/>
            <a:gdLst>
              <a:gd name="connsiteX0" fmla="*/ 200025 w 200025"/>
              <a:gd name="connsiteY0" fmla="*/ 0 h 1195388"/>
              <a:gd name="connsiteX1" fmla="*/ 200025 w 200025"/>
              <a:gd name="connsiteY1" fmla="*/ 985838 h 1195388"/>
              <a:gd name="connsiteX2" fmla="*/ 0 w 200025"/>
              <a:gd name="connsiteY2" fmla="*/ 985838 h 1195388"/>
              <a:gd name="connsiteX3" fmla="*/ 0 w 200025"/>
              <a:gd name="connsiteY3" fmla="*/ 1195388 h 1195388"/>
            </a:gdLst>
            <a:ahLst/>
            <a:cxnLst>
              <a:cxn ang="0">
                <a:pos x="connsiteX0" y="connsiteY0"/>
              </a:cxn>
              <a:cxn ang="0">
                <a:pos x="connsiteX1" y="connsiteY1"/>
              </a:cxn>
              <a:cxn ang="0">
                <a:pos x="connsiteX2" y="connsiteY2"/>
              </a:cxn>
              <a:cxn ang="0">
                <a:pos x="connsiteX3" y="connsiteY3"/>
              </a:cxn>
            </a:cxnLst>
            <a:rect l="l" t="t" r="r" b="b"/>
            <a:pathLst>
              <a:path w="200025" h="1195388">
                <a:moveTo>
                  <a:pt x="200025" y="0"/>
                </a:moveTo>
                <a:lnTo>
                  <a:pt x="200025" y="985838"/>
                </a:lnTo>
                <a:lnTo>
                  <a:pt x="0" y="985838"/>
                </a:lnTo>
                <a:lnTo>
                  <a:pt x="0" y="1195388"/>
                </a:lnTo>
              </a:path>
            </a:pathLst>
          </a:cu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p:nvPr/>
        </p:nvSpPr>
        <p:spPr bwMode="gray">
          <a:xfrm>
            <a:off x="8124825" y="3138488"/>
            <a:ext cx="1447800" cy="1204912"/>
          </a:xfrm>
          <a:custGeom>
            <a:avLst/>
            <a:gdLst>
              <a:gd name="connsiteX0" fmla="*/ 0 w 1447800"/>
              <a:gd name="connsiteY0" fmla="*/ 0 h 1204912"/>
              <a:gd name="connsiteX1" fmla="*/ 0 w 1447800"/>
              <a:gd name="connsiteY1" fmla="*/ 904875 h 1204912"/>
              <a:gd name="connsiteX2" fmla="*/ 1447800 w 1447800"/>
              <a:gd name="connsiteY2" fmla="*/ 904875 h 1204912"/>
              <a:gd name="connsiteX3" fmla="*/ 1447800 w 1447800"/>
              <a:gd name="connsiteY3" fmla="*/ 1204912 h 1204912"/>
            </a:gdLst>
            <a:ahLst/>
            <a:cxnLst>
              <a:cxn ang="0">
                <a:pos x="connsiteX0" y="connsiteY0"/>
              </a:cxn>
              <a:cxn ang="0">
                <a:pos x="connsiteX1" y="connsiteY1"/>
              </a:cxn>
              <a:cxn ang="0">
                <a:pos x="connsiteX2" y="connsiteY2"/>
              </a:cxn>
              <a:cxn ang="0">
                <a:pos x="connsiteX3" y="connsiteY3"/>
              </a:cxn>
            </a:cxnLst>
            <a:rect l="l" t="t" r="r" b="b"/>
            <a:pathLst>
              <a:path w="1447800" h="1204912">
                <a:moveTo>
                  <a:pt x="0" y="0"/>
                </a:moveTo>
                <a:lnTo>
                  <a:pt x="0" y="904875"/>
                </a:lnTo>
                <a:lnTo>
                  <a:pt x="1447800" y="904875"/>
                </a:lnTo>
                <a:lnTo>
                  <a:pt x="1447800" y="1204912"/>
                </a:lnTo>
              </a:path>
            </a:pathLst>
          </a:cu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bwMode="gray">
          <a:xfrm>
            <a:off x="8158163" y="3133725"/>
            <a:ext cx="2175443" cy="1185863"/>
          </a:xfrm>
          <a:custGeom>
            <a:avLst/>
            <a:gdLst>
              <a:gd name="connsiteX0" fmla="*/ 0 w 2252662"/>
              <a:gd name="connsiteY0" fmla="*/ 0 h 1185863"/>
              <a:gd name="connsiteX1" fmla="*/ 0 w 2252662"/>
              <a:gd name="connsiteY1" fmla="*/ 842963 h 1185863"/>
              <a:gd name="connsiteX2" fmla="*/ 2252662 w 2252662"/>
              <a:gd name="connsiteY2" fmla="*/ 842963 h 1185863"/>
              <a:gd name="connsiteX3" fmla="*/ 2252662 w 2252662"/>
              <a:gd name="connsiteY3" fmla="*/ 1185863 h 1185863"/>
            </a:gdLst>
            <a:ahLst/>
            <a:cxnLst>
              <a:cxn ang="0">
                <a:pos x="connsiteX0" y="connsiteY0"/>
              </a:cxn>
              <a:cxn ang="0">
                <a:pos x="connsiteX1" y="connsiteY1"/>
              </a:cxn>
              <a:cxn ang="0">
                <a:pos x="connsiteX2" y="connsiteY2"/>
              </a:cxn>
              <a:cxn ang="0">
                <a:pos x="connsiteX3" y="connsiteY3"/>
              </a:cxn>
            </a:cxnLst>
            <a:rect l="l" t="t" r="r" b="b"/>
            <a:pathLst>
              <a:path w="2252662" h="1185863">
                <a:moveTo>
                  <a:pt x="0" y="0"/>
                </a:moveTo>
                <a:lnTo>
                  <a:pt x="0" y="842963"/>
                </a:lnTo>
                <a:lnTo>
                  <a:pt x="2252662" y="842963"/>
                </a:lnTo>
                <a:lnTo>
                  <a:pt x="2252662" y="1185863"/>
                </a:lnTo>
              </a:path>
            </a:pathLst>
          </a:cu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27"/>
          <p:cNvSpPr/>
          <p:nvPr/>
        </p:nvSpPr>
        <p:spPr bwMode="gray">
          <a:xfrm>
            <a:off x="8186738" y="3138488"/>
            <a:ext cx="3095625" cy="1195387"/>
          </a:xfrm>
          <a:custGeom>
            <a:avLst/>
            <a:gdLst>
              <a:gd name="connsiteX0" fmla="*/ 0 w 3095625"/>
              <a:gd name="connsiteY0" fmla="*/ 0 h 1195387"/>
              <a:gd name="connsiteX1" fmla="*/ 0 w 3095625"/>
              <a:gd name="connsiteY1" fmla="*/ 762000 h 1195387"/>
              <a:gd name="connsiteX2" fmla="*/ 3095625 w 3095625"/>
              <a:gd name="connsiteY2" fmla="*/ 762000 h 1195387"/>
              <a:gd name="connsiteX3" fmla="*/ 3095625 w 3095625"/>
              <a:gd name="connsiteY3" fmla="*/ 1195387 h 1195387"/>
            </a:gdLst>
            <a:ahLst/>
            <a:cxnLst>
              <a:cxn ang="0">
                <a:pos x="connsiteX0" y="connsiteY0"/>
              </a:cxn>
              <a:cxn ang="0">
                <a:pos x="connsiteX1" y="connsiteY1"/>
              </a:cxn>
              <a:cxn ang="0">
                <a:pos x="connsiteX2" y="connsiteY2"/>
              </a:cxn>
              <a:cxn ang="0">
                <a:pos x="connsiteX3" y="connsiteY3"/>
              </a:cxn>
            </a:cxnLst>
            <a:rect l="l" t="t" r="r" b="b"/>
            <a:pathLst>
              <a:path w="3095625" h="1195387">
                <a:moveTo>
                  <a:pt x="0" y="0"/>
                </a:moveTo>
                <a:lnTo>
                  <a:pt x="0" y="762000"/>
                </a:lnTo>
                <a:lnTo>
                  <a:pt x="3095625" y="762000"/>
                </a:lnTo>
                <a:lnTo>
                  <a:pt x="3095625" y="1195387"/>
                </a:lnTo>
              </a:path>
            </a:pathLst>
          </a:cu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9" descr="Impianto albergo compressa"/>
          <p:cNvPicPr>
            <a:picLocks noChangeAspect="1" noChangeArrowheads="1"/>
          </p:cNvPicPr>
          <p:nvPr/>
        </p:nvPicPr>
        <p:blipFill rotWithShape="1">
          <a:blip r:embed="rId7"/>
          <a:srcRect l="4921" t="19435" r="78793" b="60301"/>
          <a:stretch/>
        </p:blipFill>
        <p:spPr bwMode="auto">
          <a:xfrm>
            <a:off x="6478348" y="2583292"/>
            <a:ext cx="934402" cy="908050"/>
          </a:xfrm>
          <a:prstGeom prst="rect">
            <a:avLst/>
          </a:prstGeom>
          <a:noFill/>
          <a:ln w="9525">
            <a:noFill/>
            <a:miter lim="800000"/>
            <a:headEnd/>
            <a:tailEnd/>
          </a:ln>
        </p:spPr>
      </p:pic>
      <p:pic>
        <p:nvPicPr>
          <p:cNvPr id="36" name="Picture 9" descr="Impianto albergo compressa"/>
          <p:cNvPicPr>
            <a:picLocks noChangeAspect="1" noChangeArrowheads="1"/>
          </p:cNvPicPr>
          <p:nvPr/>
        </p:nvPicPr>
        <p:blipFill rotWithShape="1">
          <a:blip r:embed="rId7"/>
          <a:srcRect l="31004" t="18980" r="63462" b="68692"/>
          <a:stretch/>
        </p:blipFill>
        <p:spPr bwMode="auto">
          <a:xfrm>
            <a:off x="7966073" y="2586038"/>
            <a:ext cx="317501" cy="552450"/>
          </a:xfrm>
          <a:prstGeom prst="rect">
            <a:avLst/>
          </a:prstGeom>
          <a:noFill/>
          <a:ln w="9525">
            <a:noFill/>
            <a:miter lim="800000"/>
            <a:headEnd/>
            <a:tailEnd/>
          </a:ln>
        </p:spPr>
      </p:pic>
      <p:sp>
        <p:nvSpPr>
          <p:cNvPr id="29" name="Rectangle 28"/>
          <p:cNvSpPr/>
          <p:nvPr/>
        </p:nvSpPr>
        <p:spPr bwMode="gray">
          <a:xfrm>
            <a:off x="7720013" y="4627340"/>
            <a:ext cx="303500" cy="109760"/>
          </a:xfrm>
          <a:prstGeom prst="rect">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sz="500" dirty="0" smtClean="0">
                <a:solidFill>
                  <a:schemeClr val="tx1"/>
                </a:solidFill>
              </a:rPr>
              <a:t>Ekip</a:t>
            </a:r>
          </a:p>
        </p:txBody>
      </p:sp>
      <p:sp>
        <p:nvSpPr>
          <p:cNvPr id="30" name="Rectangle 29"/>
          <p:cNvSpPr/>
          <p:nvPr/>
        </p:nvSpPr>
        <p:spPr bwMode="gray">
          <a:xfrm>
            <a:off x="7567995" y="4794223"/>
            <a:ext cx="708528" cy="76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en-US" sz="500" dirty="0" smtClean="0">
                <a:solidFill>
                  <a:schemeClr val="tx1"/>
                </a:solidFill>
              </a:rPr>
              <a:t>Tmax XT2 160 Ekip LS/I</a:t>
            </a:r>
          </a:p>
        </p:txBody>
      </p:sp>
      <p:pic>
        <p:nvPicPr>
          <p:cNvPr id="37" name="Picture 9" descr="Impianto albergo compressa"/>
          <p:cNvPicPr>
            <a:picLocks noChangeAspect="1" noChangeArrowheads="1"/>
          </p:cNvPicPr>
          <p:nvPr/>
        </p:nvPicPr>
        <p:blipFill rotWithShape="1">
          <a:blip r:embed="rId7"/>
          <a:srcRect l="26680" t="58033" r="68024" b="35634"/>
          <a:stretch/>
        </p:blipFill>
        <p:spPr bwMode="auto">
          <a:xfrm>
            <a:off x="7719663" y="4327172"/>
            <a:ext cx="303849" cy="283773"/>
          </a:xfrm>
          <a:prstGeom prst="rect">
            <a:avLst/>
          </a:prstGeom>
          <a:noFill/>
          <a:ln w="9525">
            <a:noFill/>
            <a:miter lim="800000"/>
            <a:headEnd/>
            <a:tailEnd/>
          </a:ln>
        </p:spPr>
      </p:pic>
      <p:sp>
        <p:nvSpPr>
          <p:cNvPr id="41" name="Rectangle 40"/>
          <p:cNvSpPr/>
          <p:nvPr/>
        </p:nvSpPr>
        <p:spPr bwMode="gray">
          <a:xfrm>
            <a:off x="8597049" y="4627340"/>
            <a:ext cx="303500" cy="109760"/>
          </a:xfrm>
          <a:prstGeom prst="rect">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sz="500" dirty="0" smtClean="0">
                <a:solidFill>
                  <a:schemeClr val="tx1"/>
                </a:solidFill>
              </a:rPr>
              <a:t>Ekip</a:t>
            </a:r>
          </a:p>
        </p:txBody>
      </p:sp>
      <p:sp>
        <p:nvSpPr>
          <p:cNvPr id="42" name="Rectangle 41"/>
          <p:cNvSpPr/>
          <p:nvPr/>
        </p:nvSpPr>
        <p:spPr bwMode="gray">
          <a:xfrm>
            <a:off x="8445031" y="4794223"/>
            <a:ext cx="708528" cy="76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en-US" sz="500" dirty="0" smtClean="0">
                <a:solidFill>
                  <a:schemeClr val="tx1"/>
                </a:solidFill>
              </a:rPr>
              <a:t>Tmax XT2 160 Ekip LS/I</a:t>
            </a:r>
          </a:p>
        </p:txBody>
      </p:sp>
      <p:pic>
        <p:nvPicPr>
          <p:cNvPr id="45" name="Picture 9" descr="Impianto albergo compressa"/>
          <p:cNvPicPr>
            <a:picLocks noChangeAspect="1" noChangeArrowheads="1"/>
          </p:cNvPicPr>
          <p:nvPr/>
        </p:nvPicPr>
        <p:blipFill rotWithShape="1">
          <a:blip r:embed="rId7"/>
          <a:srcRect l="26680" t="58033" r="68024" b="35634"/>
          <a:stretch/>
        </p:blipFill>
        <p:spPr bwMode="auto">
          <a:xfrm>
            <a:off x="8596699" y="4327172"/>
            <a:ext cx="303849" cy="283773"/>
          </a:xfrm>
          <a:prstGeom prst="rect">
            <a:avLst/>
          </a:prstGeom>
          <a:noFill/>
          <a:ln w="9525">
            <a:noFill/>
            <a:miter lim="800000"/>
            <a:headEnd/>
            <a:tailEnd/>
          </a:ln>
        </p:spPr>
      </p:pic>
      <p:sp>
        <p:nvSpPr>
          <p:cNvPr id="47" name="Rectangle 46"/>
          <p:cNvSpPr/>
          <p:nvPr/>
        </p:nvSpPr>
        <p:spPr bwMode="gray">
          <a:xfrm>
            <a:off x="9415773" y="4627340"/>
            <a:ext cx="303500" cy="109760"/>
          </a:xfrm>
          <a:prstGeom prst="rect">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sz="500" dirty="0" smtClean="0">
                <a:solidFill>
                  <a:schemeClr val="tx1"/>
                </a:solidFill>
              </a:rPr>
              <a:t>Ekip</a:t>
            </a:r>
          </a:p>
        </p:txBody>
      </p:sp>
      <p:sp>
        <p:nvSpPr>
          <p:cNvPr id="48" name="Rectangle 47"/>
          <p:cNvSpPr/>
          <p:nvPr/>
        </p:nvSpPr>
        <p:spPr bwMode="gray">
          <a:xfrm>
            <a:off x="9263755" y="4794223"/>
            <a:ext cx="708528" cy="76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en-US" sz="500" dirty="0" smtClean="0">
                <a:solidFill>
                  <a:schemeClr val="tx1"/>
                </a:solidFill>
              </a:rPr>
              <a:t>Tmax XT2 160 Ekip LS/I</a:t>
            </a:r>
          </a:p>
        </p:txBody>
      </p:sp>
      <p:pic>
        <p:nvPicPr>
          <p:cNvPr id="51" name="Picture 9" descr="Impianto albergo compressa"/>
          <p:cNvPicPr>
            <a:picLocks noChangeAspect="1" noChangeArrowheads="1"/>
          </p:cNvPicPr>
          <p:nvPr/>
        </p:nvPicPr>
        <p:blipFill rotWithShape="1">
          <a:blip r:embed="rId7"/>
          <a:srcRect l="26680" t="58033" r="68024" b="35634"/>
          <a:stretch/>
        </p:blipFill>
        <p:spPr bwMode="auto">
          <a:xfrm>
            <a:off x="9415423" y="4327172"/>
            <a:ext cx="303849" cy="283773"/>
          </a:xfrm>
          <a:prstGeom prst="rect">
            <a:avLst/>
          </a:prstGeom>
          <a:noFill/>
          <a:ln w="9525">
            <a:noFill/>
            <a:miter lim="800000"/>
            <a:headEnd/>
            <a:tailEnd/>
          </a:ln>
        </p:spPr>
      </p:pic>
      <p:sp>
        <p:nvSpPr>
          <p:cNvPr id="53" name="Rectangle 52"/>
          <p:cNvSpPr/>
          <p:nvPr/>
        </p:nvSpPr>
        <p:spPr bwMode="gray">
          <a:xfrm>
            <a:off x="10187847" y="4627340"/>
            <a:ext cx="303500" cy="109760"/>
          </a:xfrm>
          <a:prstGeom prst="rect">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sz="500" dirty="0" smtClean="0">
                <a:solidFill>
                  <a:schemeClr val="tx1"/>
                </a:solidFill>
              </a:rPr>
              <a:t>TM</a:t>
            </a:r>
          </a:p>
        </p:txBody>
      </p:sp>
      <p:sp>
        <p:nvSpPr>
          <p:cNvPr id="54" name="Rectangle 53"/>
          <p:cNvSpPr/>
          <p:nvPr/>
        </p:nvSpPr>
        <p:spPr bwMode="gray">
          <a:xfrm>
            <a:off x="10061287" y="4794223"/>
            <a:ext cx="575479" cy="76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en-US" sz="500" dirty="0" smtClean="0">
                <a:solidFill>
                  <a:schemeClr val="tx1"/>
                </a:solidFill>
              </a:rPr>
              <a:t>Tmax XT2 160 TMD</a:t>
            </a:r>
          </a:p>
        </p:txBody>
      </p:sp>
      <p:pic>
        <p:nvPicPr>
          <p:cNvPr id="57" name="Picture 9" descr="Impianto albergo compressa"/>
          <p:cNvPicPr>
            <a:picLocks noChangeAspect="1" noChangeArrowheads="1"/>
          </p:cNvPicPr>
          <p:nvPr/>
        </p:nvPicPr>
        <p:blipFill rotWithShape="1">
          <a:blip r:embed="rId7"/>
          <a:srcRect l="26680" t="58033" r="68024" b="35634"/>
          <a:stretch/>
        </p:blipFill>
        <p:spPr bwMode="auto">
          <a:xfrm>
            <a:off x="10187497" y="4327172"/>
            <a:ext cx="303849" cy="283773"/>
          </a:xfrm>
          <a:prstGeom prst="rect">
            <a:avLst/>
          </a:prstGeom>
          <a:noFill/>
          <a:ln w="9525">
            <a:noFill/>
            <a:miter lim="800000"/>
            <a:headEnd/>
            <a:tailEnd/>
          </a:ln>
        </p:spPr>
      </p:pic>
      <p:sp>
        <p:nvSpPr>
          <p:cNvPr id="59" name="Rectangle 58"/>
          <p:cNvSpPr/>
          <p:nvPr/>
        </p:nvSpPr>
        <p:spPr bwMode="gray">
          <a:xfrm>
            <a:off x="11115150" y="4627340"/>
            <a:ext cx="303500" cy="109760"/>
          </a:xfrm>
          <a:prstGeom prst="rect">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sz="500" dirty="0" smtClean="0">
                <a:solidFill>
                  <a:schemeClr val="tx1"/>
                </a:solidFill>
              </a:rPr>
              <a:t>TM</a:t>
            </a:r>
          </a:p>
        </p:txBody>
      </p:sp>
      <p:sp>
        <p:nvSpPr>
          <p:cNvPr id="33" name="Rectangle 32"/>
          <p:cNvSpPr/>
          <p:nvPr/>
        </p:nvSpPr>
        <p:spPr bwMode="gray">
          <a:xfrm>
            <a:off x="8035132" y="4406900"/>
            <a:ext cx="140170" cy="104503"/>
          </a:xfrm>
          <a:prstGeom prst="rect">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US" sz="500" dirty="0" smtClean="0">
                <a:solidFill>
                  <a:schemeClr val="tx1"/>
                </a:solidFill>
              </a:rPr>
              <a:t>O/1</a:t>
            </a:r>
          </a:p>
        </p:txBody>
      </p:sp>
      <p:sp>
        <p:nvSpPr>
          <p:cNvPr id="34" name="Rectangle 33"/>
          <p:cNvSpPr/>
          <p:nvPr/>
        </p:nvSpPr>
        <p:spPr bwMode="gray">
          <a:xfrm>
            <a:off x="8175878" y="4406900"/>
            <a:ext cx="140170" cy="104503"/>
          </a:xfrm>
          <a:prstGeom prst="rect">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US" sz="500" dirty="0" smtClean="0">
                <a:solidFill>
                  <a:schemeClr val="tx1"/>
                </a:solidFill>
              </a:rPr>
              <a:t>S51</a:t>
            </a:r>
          </a:p>
        </p:txBody>
      </p:sp>
      <p:sp>
        <p:nvSpPr>
          <p:cNvPr id="43" name="Rectangle 42"/>
          <p:cNvSpPr/>
          <p:nvPr/>
        </p:nvSpPr>
        <p:spPr bwMode="gray">
          <a:xfrm>
            <a:off x="8912168" y="4406900"/>
            <a:ext cx="140170" cy="104503"/>
          </a:xfrm>
          <a:prstGeom prst="rect">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US" sz="500" dirty="0" smtClean="0">
                <a:solidFill>
                  <a:schemeClr val="tx1"/>
                </a:solidFill>
              </a:rPr>
              <a:t>O/1</a:t>
            </a:r>
          </a:p>
        </p:txBody>
      </p:sp>
      <p:sp>
        <p:nvSpPr>
          <p:cNvPr id="44" name="Rectangle 43"/>
          <p:cNvSpPr/>
          <p:nvPr/>
        </p:nvSpPr>
        <p:spPr bwMode="gray">
          <a:xfrm>
            <a:off x="9052914" y="4406900"/>
            <a:ext cx="140170" cy="104503"/>
          </a:xfrm>
          <a:prstGeom prst="rect">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US" sz="500" dirty="0" smtClean="0">
                <a:solidFill>
                  <a:schemeClr val="tx1"/>
                </a:solidFill>
              </a:rPr>
              <a:t>S51</a:t>
            </a:r>
          </a:p>
        </p:txBody>
      </p:sp>
      <p:sp>
        <p:nvSpPr>
          <p:cNvPr id="49" name="Rectangle 48"/>
          <p:cNvSpPr/>
          <p:nvPr/>
        </p:nvSpPr>
        <p:spPr bwMode="gray">
          <a:xfrm>
            <a:off x="9730892" y="4406900"/>
            <a:ext cx="140170" cy="104503"/>
          </a:xfrm>
          <a:prstGeom prst="rect">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US" sz="500" dirty="0" smtClean="0">
                <a:solidFill>
                  <a:schemeClr val="tx1"/>
                </a:solidFill>
              </a:rPr>
              <a:t>O/1</a:t>
            </a:r>
          </a:p>
        </p:txBody>
      </p:sp>
      <p:sp>
        <p:nvSpPr>
          <p:cNvPr id="50" name="Rectangle 49"/>
          <p:cNvSpPr/>
          <p:nvPr/>
        </p:nvSpPr>
        <p:spPr bwMode="gray">
          <a:xfrm>
            <a:off x="9871638" y="4406900"/>
            <a:ext cx="140170" cy="104503"/>
          </a:xfrm>
          <a:prstGeom prst="rect">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US" sz="500" dirty="0" smtClean="0">
                <a:solidFill>
                  <a:schemeClr val="tx1"/>
                </a:solidFill>
              </a:rPr>
              <a:t>S51</a:t>
            </a:r>
          </a:p>
        </p:txBody>
      </p:sp>
      <p:sp>
        <p:nvSpPr>
          <p:cNvPr id="55" name="Rectangle 54"/>
          <p:cNvSpPr/>
          <p:nvPr/>
        </p:nvSpPr>
        <p:spPr bwMode="gray">
          <a:xfrm>
            <a:off x="10502966" y="4406900"/>
            <a:ext cx="140170" cy="104503"/>
          </a:xfrm>
          <a:prstGeom prst="rect">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US" sz="500" dirty="0" smtClean="0">
                <a:solidFill>
                  <a:schemeClr val="tx1"/>
                </a:solidFill>
              </a:rPr>
              <a:t>O/1</a:t>
            </a:r>
          </a:p>
        </p:txBody>
      </p:sp>
      <p:sp>
        <p:nvSpPr>
          <p:cNvPr id="56" name="Rectangle 55"/>
          <p:cNvSpPr/>
          <p:nvPr/>
        </p:nvSpPr>
        <p:spPr bwMode="gray">
          <a:xfrm>
            <a:off x="10643712" y="4406900"/>
            <a:ext cx="140170" cy="104503"/>
          </a:xfrm>
          <a:prstGeom prst="rect">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US" sz="500" dirty="0" smtClean="0">
                <a:solidFill>
                  <a:schemeClr val="tx1"/>
                </a:solidFill>
              </a:rPr>
              <a:t>S51</a:t>
            </a:r>
          </a:p>
        </p:txBody>
      </p:sp>
      <p:sp>
        <p:nvSpPr>
          <p:cNvPr id="61" name="Rectangle 60"/>
          <p:cNvSpPr/>
          <p:nvPr/>
        </p:nvSpPr>
        <p:spPr bwMode="gray">
          <a:xfrm>
            <a:off x="11430619" y="4406900"/>
            <a:ext cx="140170" cy="104503"/>
          </a:xfrm>
          <a:prstGeom prst="rect">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US" sz="500" dirty="0" smtClean="0">
                <a:solidFill>
                  <a:schemeClr val="tx1"/>
                </a:solidFill>
              </a:rPr>
              <a:t>O/1</a:t>
            </a:r>
          </a:p>
        </p:txBody>
      </p:sp>
      <p:sp>
        <p:nvSpPr>
          <p:cNvPr id="62" name="Rectangle 61"/>
          <p:cNvSpPr/>
          <p:nvPr/>
        </p:nvSpPr>
        <p:spPr bwMode="gray">
          <a:xfrm>
            <a:off x="11571365" y="4406900"/>
            <a:ext cx="140170" cy="104503"/>
          </a:xfrm>
          <a:prstGeom prst="rect">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US" sz="500" dirty="0" smtClean="0">
                <a:solidFill>
                  <a:schemeClr val="tx1"/>
                </a:solidFill>
              </a:rPr>
              <a:t>S51</a:t>
            </a:r>
          </a:p>
        </p:txBody>
      </p:sp>
      <p:pic>
        <p:nvPicPr>
          <p:cNvPr id="63" name="Picture 9" descr="Impianto albergo compressa"/>
          <p:cNvPicPr>
            <a:picLocks noChangeAspect="1" noChangeArrowheads="1"/>
          </p:cNvPicPr>
          <p:nvPr/>
        </p:nvPicPr>
        <p:blipFill rotWithShape="1">
          <a:blip r:embed="rId7"/>
          <a:srcRect l="26680" t="58033" r="68024" b="35634"/>
          <a:stretch/>
        </p:blipFill>
        <p:spPr bwMode="auto">
          <a:xfrm>
            <a:off x="11115150" y="4327172"/>
            <a:ext cx="303849" cy="283773"/>
          </a:xfrm>
          <a:prstGeom prst="rect">
            <a:avLst/>
          </a:prstGeom>
          <a:noFill/>
          <a:ln w="9525">
            <a:noFill/>
            <a:miter lim="800000"/>
            <a:headEnd/>
            <a:tailEnd/>
          </a:ln>
        </p:spPr>
      </p:pic>
      <p:sp>
        <p:nvSpPr>
          <p:cNvPr id="65" name="Rectangle 64"/>
          <p:cNvSpPr/>
          <p:nvPr/>
        </p:nvSpPr>
        <p:spPr bwMode="gray">
          <a:xfrm>
            <a:off x="10979160" y="4794223"/>
            <a:ext cx="575479" cy="76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en-US" sz="500" dirty="0" smtClean="0">
                <a:solidFill>
                  <a:schemeClr val="tx1"/>
                </a:solidFill>
              </a:rPr>
              <a:t>Tmax XT2 160 TMD</a:t>
            </a:r>
          </a:p>
        </p:txBody>
      </p:sp>
    </p:spTree>
    <p:extLst>
      <p:ext uri="{BB962C8B-B14F-4D97-AF65-F5344CB8AC3E}">
        <p14:creationId xmlns:p14="http://schemas.microsoft.com/office/powerpoint/2010/main" val="2279011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30064198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523"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Hotel</a:t>
            </a:r>
          </a:p>
        </p:txBody>
      </p:sp>
      <p:sp>
        <p:nvSpPr>
          <p:cNvPr id="3" name="Footer Placeholder 2"/>
          <p:cNvSpPr>
            <a:spLocks noGrp="1"/>
          </p:cNvSpPr>
          <p:nvPr>
            <p:ph type="ftr" sz="quarter" idx="10"/>
          </p:nvPr>
        </p:nvSpPr>
        <p:spPr/>
        <p:txBody>
          <a:bodyPr/>
          <a:lstStyle/>
          <a:p>
            <a:pPr lvl="8"/>
            <a:endParaRPr lang="en-US" dirty="0"/>
          </a:p>
        </p:txBody>
      </p:sp>
      <p:sp>
        <p:nvSpPr>
          <p:cNvPr id="4" name="Date Placeholder 3"/>
          <p:cNvSpPr>
            <a:spLocks noGrp="1"/>
          </p:cNvSpPr>
          <p:nvPr>
            <p:ph type="dt" sz="half" idx="11"/>
          </p:nvPr>
        </p:nvSpPr>
        <p:spPr/>
        <p:txBody>
          <a:bodyPr/>
          <a:lstStyle/>
          <a:p>
            <a:fld id="{8F8FF341-9601-47A6-A4C1-F2885A66BAA5}" type="datetime4">
              <a:rPr lang="en-US" smtClean="0"/>
              <a:t>May 7, 2018</a:t>
            </a:fld>
            <a:endParaRPr lang="en-US" dirty="0"/>
          </a:p>
        </p:txBody>
      </p:sp>
      <p:sp>
        <p:nvSpPr>
          <p:cNvPr id="5" name="Slide Number Placeholder 4"/>
          <p:cNvSpPr>
            <a:spLocks noGrp="1"/>
          </p:cNvSpPr>
          <p:nvPr>
            <p:ph type="sldNum" sz="quarter" idx="12"/>
          </p:nvPr>
        </p:nvSpPr>
        <p:spPr/>
        <p:txBody>
          <a:bodyPr/>
          <a:lstStyle/>
          <a:p>
            <a:r>
              <a:rPr lang="en-US" dirty="0" smtClean="0"/>
              <a:t>Slide </a:t>
            </a:r>
            <a:fld id="{619F89D8-7AE3-494A-97F3-03D680869632}" type="slidenum">
              <a:rPr lang="en-US" smtClean="0"/>
              <a:pPr/>
              <a:t>15</a:t>
            </a:fld>
            <a:endParaRPr lang="en-US" dirty="0"/>
          </a:p>
        </p:txBody>
      </p:sp>
      <p:sp>
        <p:nvSpPr>
          <p:cNvPr id="6" name="Content Placeholder 5"/>
          <p:cNvSpPr>
            <a:spLocks noGrp="1"/>
          </p:cNvSpPr>
          <p:nvPr>
            <p:ph sz="quarter" idx="20"/>
          </p:nvPr>
        </p:nvSpPr>
        <p:spPr/>
        <p:txBody>
          <a:bodyPr/>
          <a:lstStyle/>
          <a:p>
            <a:r>
              <a:rPr lang="en-US" dirty="0" smtClean="0"/>
              <a:t> </a:t>
            </a:r>
            <a:endParaRPr lang="en-US" dirty="0"/>
          </a:p>
        </p:txBody>
      </p:sp>
      <p:sp>
        <p:nvSpPr>
          <p:cNvPr id="7" name="Content Placeholder 6"/>
          <p:cNvSpPr>
            <a:spLocks noGrp="1"/>
          </p:cNvSpPr>
          <p:nvPr>
            <p:ph sz="quarter" idx="19"/>
          </p:nvPr>
        </p:nvSpPr>
        <p:spPr/>
        <p:txBody>
          <a:bodyPr/>
          <a:lstStyle/>
          <a:p>
            <a:r>
              <a:rPr lang="en-US" dirty="0"/>
              <a:t>The main SACE Emax E1.2 equipped with:</a:t>
            </a:r>
          </a:p>
          <a:p>
            <a:pPr lvl="1"/>
            <a:r>
              <a:rPr lang="en-US" dirty="0" smtClean="0"/>
              <a:t>Ekip </a:t>
            </a:r>
            <a:r>
              <a:rPr lang="en-US" dirty="0"/>
              <a:t>Hi-Touch LSIG </a:t>
            </a:r>
          </a:p>
          <a:p>
            <a:pPr lvl="1"/>
            <a:r>
              <a:rPr lang="en-US" b="1" dirty="0" smtClean="0"/>
              <a:t>Ekip </a:t>
            </a:r>
            <a:r>
              <a:rPr lang="en-US" b="1" dirty="0"/>
              <a:t>Power Controller </a:t>
            </a:r>
            <a:r>
              <a:rPr lang="en-US" dirty="0"/>
              <a:t>function </a:t>
            </a:r>
          </a:p>
          <a:p>
            <a:pPr lvl="1"/>
            <a:r>
              <a:rPr lang="en-US" dirty="0" smtClean="0"/>
              <a:t>Ekip </a:t>
            </a:r>
            <a:r>
              <a:rPr lang="en-US" dirty="0"/>
              <a:t>Supply </a:t>
            </a:r>
            <a:r>
              <a:rPr lang="en-US" dirty="0" smtClean="0"/>
              <a:t>module</a:t>
            </a:r>
            <a:endParaRPr lang="en-US" dirty="0"/>
          </a:p>
        </p:txBody>
      </p:sp>
      <p:sp>
        <p:nvSpPr>
          <p:cNvPr id="8" name="Subtitle 7"/>
          <p:cNvSpPr>
            <a:spLocks noGrp="1"/>
          </p:cNvSpPr>
          <p:nvPr>
            <p:ph type="subTitle" idx="13"/>
          </p:nvPr>
        </p:nvSpPr>
        <p:spPr/>
        <p:txBody>
          <a:bodyPr/>
          <a:lstStyle/>
          <a:p>
            <a:r>
              <a:rPr lang="en-US" dirty="0"/>
              <a:t>Shopping list</a:t>
            </a:r>
          </a:p>
        </p:txBody>
      </p:sp>
      <p:grpSp>
        <p:nvGrpSpPr>
          <p:cNvPr id="11" name="Group 10"/>
          <p:cNvGrpSpPr/>
          <p:nvPr/>
        </p:nvGrpSpPr>
        <p:grpSpPr>
          <a:xfrm>
            <a:off x="6388099" y="2052637"/>
            <a:ext cx="5465165" cy="2659063"/>
            <a:chOff x="1993900" y="1754188"/>
            <a:chExt cx="3831199" cy="1864061"/>
          </a:xfrm>
        </p:grpSpPr>
        <p:pic>
          <p:nvPicPr>
            <p:cNvPr id="13" name="Picture 5"/>
            <p:cNvPicPr>
              <a:picLocks noChangeAspect="1"/>
            </p:cNvPicPr>
            <p:nvPr/>
          </p:nvPicPr>
          <p:blipFill rotWithShape="1">
            <a:blip r:embed="rId7"/>
            <a:srcRect l="13643" r="8390"/>
            <a:stretch/>
          </p:blipFill>
          <p:spPr bwMode="auto">
            <a:xfrm>
              <a:off x="4917844" y="2249656"/>
              <a:ext cx="907255" cy="873125"/>
            </a:xfrm>
            <a:prstGeom prst="rect">
              <a:avLst/>
            </a:prstGeom>
            <a:noFill/>
            <a:ln w="9525">
              <a:noFill/>
              <a:miter lim="800000"/>
              <a:headEnd/>
              <a:tailEnd/>
            </a:ln>
          </p:spPr>
        </p:pic>
        <p:sp>
          <p:nvSpPr>
            <p:cNvPr id="14" name="Text Box 11"/>
            <p:cNvSpPr txBox="1">
              <a:spLocks noChangeArrowheads="1"/>
            </p:cNvSpPr>
            <p:nvPr/>
          </p:nvSpPr>
          <p:spPr bwMode="auto">
            <a:xfrm>
              <a:off x="3576638" y="2535188"/>
              <a:ext cx="134849" cy="269698"/>
            </a:xfrm>
            <a:prstGeom prst="rect">
              <a:avLst/>
            </a:prstGeom>
            <a:noFill/>
            <a:ln w="9525">
              <a:noFill/>
              <a:miter lim="800000"/>
              <a:headEnd/>
              <a:tailEnd/>
            </a:ln>
          </p:spPr>
          <p:txBody>
            <a:bodyPr wrap="none" lIns="0" tIns="0" rIns="0" bIns="0">
              <a:spAutoFit/>
            </a:bodyPr>
            <a:lstStyle>
              <a:defPPr>
                <a:defRPr lang="en-US"/>
              </a:defPPr>
              <a:lvl1pPr>
                <a:spcBef>
                  <a:spcPct val="50000"/>
                </a:spcBef>
                <a:defRPr sz="2800">
                  <a:solidFill>
                    <a:schemeClr val="tx2"/>
                  </a:solidFill>
                </a:defRPr>
              </a:lvl1pPr>
            </a:lstStyle>
            <a:p>
              <a:r>
                <a:rPr lang="en-US" sz="2500" b="1" dirty="0"/>
                <a:t>+</a:t>
              </a:r>
            </a:p>
          </p:txBody>
        </p:sp>
        <p:sp>
          <p:nvSpPr>
            <p:cNvPr id="15" name="Text Box 11"/>
            <p:cNvSpPr txBox="1">
              <a:spLocks noChangeArrowheads="1"/>
            </p:cNvSpPr>
            <p:nvPr/>
          </p:nvSpPr>
          <p:spPr bwMode="auto">
            <a:xfrm>
              <a:off x="4706938" y="2535188"/>
              <a:ext cx="134849" cy="269698"/>
            </a:xfrm>
            <a:prstGeom prst="rect">
              <a:avLst/>
            </a:prstGeom>
            <a:noFill/>
            <a:ln w="9525">
              <a:noFill/>
              <a:miter lim="800000"/>
              <a:headEnd/>
              <a:tailEnd/>
            </a:ln>
          </p:spPr>
          <p:txBody>
            <a:bodyPr wrap="none" lIns="0" tIns="0" rIns="0" bIns="0">
              <a:spAutoFit/>
            </a:bodyPr>
            <a:lstStyle>
              <a:defPPr>
                <a:defRPr lang="en-US"/>
              </a:defPPr>
              <a:lvl1pPr>
                <a:spcBef>
                  <a:spcPct val="50000"/>
                </a:spcBef>
                <a:defRPr sz="2800">
                  <a:solidFill>
                    <a:schemeClr val="tx2"/>
                  </a:solidFill>
                </a:defRPr>
              </a:lvl1pPr>
            </a:lstStyle>
            <a:p>
              <a:r>
                <a:rPr lang="en-US" sz="2500" b="1" dirty="0"/>
                <a:t>+</a:t>
              </a:r>
            </a:p>
          </p:txBody>
        </p:sp>
        <p:pic>
          <p:nvPicPr>
            <p:cNvPr id="16" name="Picture 10" descr="Emax2_E1"/>
            <p:cNvPicPr>
              <a:picLocks noChangeAspect="1" noChangeArrowheads="1"/>
            </p:cNvPicPr>
            <p:nvPr/>
          </p:nvPicPr>
          <p:blipFill rotWithShape="1">
            <a:blip r:embed="rId8"/>
            <a:srcRect b="25589"/>
            <a:stretch/>
          </p:blipFill>
          <p:spPr bwMode="auto">
            <a:xfrm>
              <a:off x="1993900" y="1754188"/>
              <a:ext cx="1522413" cy="1864061"/>
            </a:xfrm>
            <a:prstGeom prst="rect">
              <a:avLst/>
            </a:prstGeom>
            <a:noFill/>
            <a:ln w="9525">
              <a:noFill/>
              <a:miter lim="800000"/>
              <a:headEnd/>
              <a:tailEnd/>
            </a:ln>
          </p:spPr>
        </p:pic>
      </p:grpSp>
      <p:pic>
        <p:nvPicPr>
          <p:cNvPr id="10" name="Picture 9"/>
          <p:cNvPicPr>
            <a:picLocks noChangeAspect="1"/>
          </p:cNvPicPr>
          <p:nvPr/>
        </p:nvPicPr>
        <p:blipFill>
          <a:blip r:embed="rId9"/>
          <a:stretch>
            <a:fillRect/>
          </a:stretch>
        </p:blipFill>
        <p:spPr>
          <a:xfrm>
            <a:off x="9249029" y="2442094"/>
            <a:ext cx="730776" cy="1728985"/>
          </a:xfrm>
          <a:prstGeom prst="rect">
            <a:avLst/>
          </a:prstGeom>
        </p:spPr>
      </p:pic>
    </p:spTree>
    <p:extLst>
      <p:ext uri="{BB962C8B-B14F-4D97-AF65-F5344CB8AC3E}">
        <p14:creationId xmlns:p14="http://schemas.microsoft.com/office/powerpoint/2010/main" val="4006183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36071614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546"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Content Placeholder 1"/>
          <p:cNvSpPr>
            <a:spLocks noGrp="1"/>
          </p:cNvSpPr>
          <p:nvPr>
            <p:ph sz="quarter" idx="21"/>
          </p:nvPr>
        </p:nvSpPr>
        <p:spPr>
          <a:xfrm>
            <a:off x="332367" y="1931198"/>
            <a:ext cx="11520000" cy="2336002"/>
          </a:xfrm>
        </p:spPr>
        <p:txBody>
          <a:bodyPr/>
          <a:lstStyle/>
          <a:p>
            <a:r>
              <a:rPr lang="en-US" dirty="0"/>
              <a:t>Each controlled SACE XT2 equipped with:</a:t>
            </a:r>
          </a:p>
          <a:p>
            <a:pPr lvl="1"/>
            <a:r>
              <a:rPr lang="en-US" dirty="0" smtClean="0"/>
              <a:t>Stored energy </a:t>
            </a:r>
            <a:r>
              <a:rPr lang="en-US" dirty="0"/>
              <a:t>motor operator (MOE) </a:t>
            </a:r>
          </a:p>
          <a:p>
            <a:pPr lvl="1"/>
            <a:r>
              <a:rPr lang="en-US" dirty="0" smtClean="0"/>
              <a:t>Contact for </a:t>
            </a:r>
            <a:r>
              <a:rPr lang="en-US" dirty="0"/>
              <a:t>signaling of CB open due to </a:t>
            </a:r>
            <a:r>
              <a:rPr lang="en-US" dirty="0" smtClean="0"/>
              <a:t>overcurrent </a:t>
            </a:r>
            <a:r>
              <a:rPr lang="en-US" dirty="0"/>
              <a:t>(S51) </a:t>
            </a:r>
          </a:p>
          <a:p>
            <a:pPr lvl="1"/>
            <a:r>
              <a:rPr lang="en-US" dirty="0" smtClean="0"/>
              <a:t>Open/closed auxiliary </a:t>
            </a:r>
            <a:r>
              <a:rPr lang="en-US" dirty="0"/>
              <a:t>contact Q/1</a:t>
            </a:r>
          </a:p>
        </p:txBody>
      </p:sp>
      <p:sp>
        <p:nvSpPr>
          <p:cNvPr id="3" name="Title 2"/>
          <p:cNvSpPr>
            <a:spLocks noGrp="1"/>
          </p:cNvSpPr>
          <p:nvPr>
            <p:ph type="title"/>
          </p:nvPr>
        </p:nvSpPr>
        <p:spPr/>
        <p:txBody>
          <a:bodyPr/>
          <a:lstStyle/>
          <a:p>
            <a:r>
              <a:rPr lang="en-US" dirty="0"/>
              <a:t>Hotel</a:t>
            </a:r>
          </a:p>
        </p:txBody>
      </p:sp>
      <p:sp>
        <p:nvSpPr>
          <p:cNvPr id="4" name="Date Placeholder 3"/>
          <p:cNvSpPr>
            <a:spLocks noGrp="1"/>
          </p:cNvSpPr>
          <p:nvPr>
            <p:ph type="dt" sz="half" idx="18"/>
          </p:nvPr>
        </p:nvSpPr>
        <p:spPr/>
        <p:txBody>
          <a:bodyPr/>
          <a:lstStyle/>
          <a:p>
            <a:fld id="{FFAB2352-921F-4DD8-A99A-A1474F6943FF}" type="datetime4">
              <a:rPr lang="en-US" smtClean="0"/>
              <a:t>May 7, 2018</a:t>
            </a:fld>
            <a:endParaRPr lang="en-US" dirty="0"/>
          </a:p>
        </p:txBody>
      </p:sp>
      <p:sp>
        <p:nvSpPr>
          <p:cNvPr id="5" name="Footer Placeholder 4"/>
          <p:cNvSpPr>
            <a:spLocks noGrp="1"/>
          </p:cNvSpPr>
          <p:nvPr>
            <p:ph type="ftr" sz="quarter" idx="19"/>
          </p:nvPr>
        </p:nvSpPr>
        <p:spPr/>
        <p:txBody>
          <a:bodyPr/>
          <a:lstStyle/>
          <a:p>
            <a:pPr lvl="8"/>
            <a:endParaRPr lang="en-US" dirty="0"/>
          </a:p>
        </p:txBody>
      </p:sp>
      <p:sp>
        <p:nvSpPr>
          <p:cNvPr id="6" name="Slide Number Placeholder 5"/>
          <p:cNvSpPr>
            <a:spLocks noGrp="1"/>
          </p:cNvSpPr>
          <p:nvPr>
            <p:ph type="sldNum" sz="quarter" idx="20"/>
          </p:nvPr>
        </p:nvSpPr>
        <p:spPr/>
        <p:txBody>
          <a:bodyPr/>
          <a:lstStyle/>
          <a:p>
            <a:r>
              <a:rPr lang="en-US" dirty="0" smtClean="0"/>
              <a:t>Slide </a:t>
            </a:r>
            <a:fld id="{619F89D8-7AE3-494A-97F3-03D680869632}" type="slidenum">
              <a:rPr lang="en-US" smtClean="0"/>
              <a:pPr/>
              <a:t>16</a:t>
            </a:fld>
            <a:endParaRPr lang="en-US" dirty="0"/>
          </a:p>
        </p:txBody>
      </p:sp>
      <p:sp>
        <p:nvSpPr>
          <p:cNvPr id="7" name="Subtitle 6"/>
          <p:cNvSpPr>
            <a:spLocks noGrp="1"/>
          </p:cNvSpPr>
          <p:nvPr>
            <p:ph type="subTitle" idx="13"/>
          </p:nvPr>
        </p:nvSpPr>
        <p:spPr/>
        <p:txBody>
          <a:bodyPr/>
          <a:lstStyle/>
          <a:p>
            <a:r>
              <a:rPr lang="en-US" dirty="0" smtClean="0"/>
              <a:t>Shopping list</a:t>
            </a:r>
            <a:endParaRPr lang="en-US" dirty="0"/>
          </a:p>
        </p:txBody>
      </p:sp>
      <p:sp>
        <p:nvSpPr>
          <p:cNvPr id="34" name="Content Placeholder 1"/>
          <p:cNvSpPr txBox="1">
            <a:spLocks/>
          </p:cNvSpPr>
          <p:nvPr/>
        </p:nvSpPr>
        <p:spPr bwMode="gray">
          <a:xfrm>
            <a:off x="332367" y="4787900"/>
            <a:ext cx="4146062" cy="474360"/>
          </a:xfrm>
          <a:prstGeom prst="rect">
            <a:avLst/>
          </a:prstGeom>
        </p:spPr>
        <p:txBody>
          <a:bodyPr vert="horz" lIns="0" tIns="0" rIns="0" bIns="0" rtlCol="0">
            <a:noAutofit/>
          </a:bodyP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dirty="0"/>
              <a:t>2x Ekip Signalling 10K (on DIN rail</a:t>
            </a:r>
            <a:r>
              <a:rPr lang="en-US" dirty="0" smtClean="0"/>
              <a:t>)</a:t>
            </a:r>
            <a:endParaRPr lang="en-US" dirty="0"/>
          </a:p>
        </p:txBody>
      </p:sp>
      <p:pic>
        <p:nvPicPr>
          <p:cNvPr id="40" name="Picture 8" descr="XT AUX-No cavi-01"/>
          <p:cNvPicPr>
            <a:picLocks noChangeAspect="1" noChangeArrowheads="1"/>
          </p:cNvPicPr>
          <p:nvPr/>
        </p:nvPicPr>
        <p:blipFill>
          <a:blip r:embed="rId7"/>
          <a:srcRect/>
          <a:stretch>
            <a:fillRect/>
          </a:stretch>
        </p:blipFill>
        <p:spPr bwMode="auto">
          <a:xfrm>
            <a:off x="9899363" y="2132508"/>
            <a:ext cx="654683" cy="1331357"/>
          </a:xfrm>
          <a:prstGeom prst="rect">
            <a:avLst/>
          </a:prstGeom>
          <a:noFill/>
          <a:ln w="9525">
            <a:noFill/>
            <a:miter lim="800000"/>
            <a:headEnd/>
            <a:tailEnd/>
          </a:ln>
        </p:spPr>
      </p:pic>
      <p:pic>
        <p:nvPicPr>
          <p:cNvPr id="41" name="Picture 8" descr="XT AUX-No cavi-01"/>
          <p:cNvPicPr>
            <a:picLocks noChangeAspect="1" noChangeArrowheads="1"/>
          </p:cNvPicPr>
          <p:nvPr/>
        </p:nvPicPr>
        <p:blipFill>
          <a:blip r:embed="rId7"/>
          <a:srcRect/>
          <a:stretch>
            <a:fillRect/>
          </a:stretch>
        </p:blipFill>
        <p:spPr bwMode="auto">
          <a:xfrm>
            <a:off x="11056838" y="2132508"/>
            <a:ext cx="654683" cy="1331357"/>
          </a:xfrm>
          <a:prstGeom prst="rect">
            <a:avLst/>
          </a:prstGeom>
          <a:noFill/>
          <a:ln w="9525">
            <a:noFill/>
            <a:miter lim="800000"/>
            <a:headEnd/>
            <a:tailEnd/>
          </a:ln>
        </p:spPr>
      </p:pic>
      <p:sp>
        <p:nvSpPr>
          <p:cNvPr id="42" name="Rectangle 11"/>
          <p:cNvSpPr>
            <a:spLocks noChangeArrowheads="1"/>
          </p:cNvSpPr>
          <p:nvPr/>
        </p:nvSpPr>
        <p:spPr bwMode="auto">
          <a:xfrm>
            <a:off x="7543735" y="2545279"/>
            <a:ext cx="192360" cy="384721"/>
          </a:xfrm>
          <a:prstGeom prst="rect">
            <a:avLst/>
          </a:prstGeom>
          <a:noFill/>
          <a:ln w="9525">
            <a:noFill/>
            <a:miter lim="800000"/>
            <a:headEnd/>
            <a:tailEnd/>
          </a:ln>
        </p:spPr>
        <p:txBody>
          <a:bodyPr wrap="none" lIns="0" tIns="0" rIns="0" bIns="0">
            <a:spAutoFit/>
          </a:bodyPr>
          <a:lstStyle/>
          <a:p>
            <a:pPr>
              <a:spcBef>
                <a:spcPct val="50000"/>
              </a:spcBef>
            </a:pPr>
            <a:r>
              <a:rPr lang="en-US" sz="2500" b="1" dirty="0">
                <a:solidFill>
                  <a:schemeClr val="tx2"/>
                </a:solidFill>
              </a:rPr>
              <a:t>+</a:t>
            </a:r>
          </a:p>
        </p:txBody>
      </p:sp>
      <p:sp>
        <p:nvSpPr>
          <p:cNvPr id="43" name="Rectangle 12"/>
          <p:cNvSpPr>
            <a:spLocks noChangeArrowheads="1"/>
          </p:cNvSpPr>
          <p:nvPr/>
        </p:nvSpPr>
        <p:spPr bwMode="auto">
          <a:xfrm>
            <a:off x="9533518" y="2545279"/>
            <a:ext cx="192360" cy="384721"/>
          </a:xfrm>
          <a:prstGeom prst="rect">
            <a:avLst/>
          </a:prstGeom>
          <a:noFill/>
          <a:ln w="9525">
            <a:noFill/>
            <a:miter lim="800000"/>
            <a:headEnd/>
            <a:tailEnd/>
          </a:ln>
        </p:spPr>
        <p:txBody>
          <a:bodyPr wrap="none" lIns="0" tIns="0" rIns="0" bIns="0">
            <a:spAutoFit/>
          </a:bodyPr>
          <a:lstStyle/>
          <a:p>
            <a:pPr>
              <a:spcBef>
                <a:spcPct val="50000"/>
              </a:spcBef>
            </a:pPr>
            <a:r>
              <a:rPr lang="en-US" sz="2500" b="1" dirty="0">
                <a:solidFill>
                  <a:schemeClr val="tx2"/>
                </a:solidFill>
              </a:rPr>
              <a:t>+</a:t>
            </a:r>
          </a:p>
        </p:txBody>
      </p:sp>
      <p:pic>
        <p:nvPicPr>
          <p:cNvPr id="44" name="Picture 13" descr="XT2 3p-01 Fronte"/>
          <p:cNvPicPr>
            <a:picLocks noChangeAspect="1" noChangeArrowheads="1"/>
          </p:cNvPicPr>
          <p:nvPr/>
        </p:nvPicPr>
        <p:blipFill>
          <a:blip r:embed="rId8"/>
          <a:srcRect/>
          <a:stretch>
            <a:fillRect/>
          </a:stretch>
        </p:blipFill>
        <p:spPr bwMode="auto">
          <a:xfrm>
            <a:off x="6247985" y="1931198"/>
            <a:ext cx="1158804" cy="1688302"/>
          </a:xfrm>
          <a:prstGeom prst="rect">
            <a:avLst/>
          </a:prstGeom>
          <a:noFill/>
          <a:ln w="9525">
            <a:noFill/>
            <a:miter lim="800000"/>
            <a:headEnd/>
            <a:tailEnd/>
          </a:ln>
        </p:spPr>
      </p:pic>
      <p:pic>
        <p:nvPicPr>
          <p:cNvPr id="45" name="Picture 14" descr="MOE-01"/>
          <p:cNvPicPr>
            <a:picLocks noChangeAspect="1" noChangeArrowheads="1"/>
          </p:cNvPicPr>
          <p:nvPr/>
        </p:nvPicPr>
        <p:blipFill>
          <a:blip r:embed="rId9"/>
          <a:srcRect/>
          <a:stretch>
            <a:fillRect/>
          </a:stretch>
        </p:blipFill>
        <p:spPr bwMode="auto">
          <a:xfrm>
            <a:off x="7909580" y="2164651"/>
            <a:ext cx="1486992" cy="1299214"/>
          </a:xfrm>
          <a:prstGeom prst="rect">
            <a:avLst/>
          </a:prstGeom>
          <a:noFill/>
          <a:ln w="9525">
            <a:noFill/>
            <a:miter lim="800000"/>
            <a:headEnd/>
            <a:tailEnd/>
          </a:ln>
        </p:spPr>
      </p:pic>
      <p:sp>
        <p:nvSpPr>
          <p:cNvPr id="46" name="Rectangle 15"/>
          <p:cNvSpPr>
            <a:spLocks noChangeArrowheads="1"/>
          </p:cNvSpPr>
          <p:nvPr/>
        </p:nvSpPr>
        <p:spPr bwMode="auto">
          <a:xfrm>
            <a:off x="10690992" y="2563888"/>
            <a:ext cx="192360" cy="384721"/>
          </a:xfrm>
          <a:prstGeom prst="rect">
            <a:avLst/>
          </a:prstGeom>
          <a:noFill/>
          <a:ln w="9525">
            <a:noFill/>
            <a:miter lim="800000"/>
            <a:headEnd/>
            <a:tailEnd/>
          </a:ln>
        </p:spPr>
        <p:txBody>
          <a:bodyPr wrap="none" lIns="0" tIns="0" rIns="0" bIns="0">
            <a:spAutoFit/>
          </a:bodyPr>
          <a:lstStyle/>
          <a:p>
            <a:pPr>
              <a:spcBef>
                <a:spcPct val="50000"/>
              </a:spcBef>
            </a:pPr>
            <a:r>
              <a:rPr lang="en-US" sz="2500" b="1" dirty="0">
                <a:solidFill>
                  <a:schemeClr val="tx2"/>
                </a:solidFill>
              </a:rPr>
              <a:t>+</a:t>
            </a:r>
          </a:p>
        </p:txBody>
      </p:sp>
      <p:sp>
        <p:nvSpPr>
          <p:cNvPr id="47" name="TextBox 1"/>
          <p:cNvSpPr txBox="1">
            <a:spLocks noChangeArrowheads="1"/>
          </p:cNvSpPr>
          <p:nvPr/>
        </p:nvSpPr>
        <p:spPr bwMode="auto">
          <a:xfrm>
            <a:off x="6714375" y="4212310"/>
            <a:ext cx="226024" cy="246221"/>
          </a:xfrm>
          <a:prstGeom prst="rect">
            <a:avLst/>
          </a:prstGeom>
          <a:noFill/>
          <a:ln w="9525">
            <a:noFill/>
            <a:miter lim="800000"/>
            <a:headEnd/>
            <a:tailEnd/>
          </a:ln>
        </p:spPr>
        <p:txBody>
          <a:bodyPr wrap="none" lIns="0" tIns="0" rIns="0" bIns="0">
            <a:spAutoFit/>
          </a:bodyPr>
          <a:lstStyle/>
          <a:p>
            <a:pPr>
              <a:spcBef>
                <a:spcPts val="1100"/>
              </a:spcBef>
              <a:buClr>
                <a:schemeClr val="tx2"/>
              </a:buClr>
              <a:buSzPct val="70000"/>
            </a:pPr>
            <a:r>
              <a:rPr lang="en-US" sz="1600" b="1" dirty="0"/>
              <a:t>2x</a:t>
            </a:r>
          </a:p>
        </p:txBody>
      </p:sp>
      <p:pic>
        <p:nvPicPr>
          <p:cNvPr id="48" name="Picture 17" descr="073 - Ekip-10K-01 compressa"/>
          <p:cNvPicPr>
            <a:picLocks noChangeAspect="1" noChangeArrowheads="1"/>
          </p:cNvPicPr>
          <p:nvPr/>
        </p:nvPicPr>
        <p:blipFill>
          <a:blip r:embed="rId10"/>
          <a:srcRect/>
          <a:stretch>
            <a:fillRect/>
          </a:stretch>
        </p:blipFill>
        <p:spPr bwMode="auto">
          <a:xfrm>
            <a:off x="6365389" y="4609185"/>
            <a:ext cx="1041400" cy="1281112"/>
          </a:xfrm>
          <a:prstGeom prst="rect">
            <a:avLst/>
          </a:prstGeom>
          <a:noFill/>
          <a:ln w="9525">
            <a:noFill/>
            <a:miter lim="800000"/>
            <a:headEnd/>
            <a:tailEnd/>
          </a:ln>
        </p:spPr>
      </p:pic>
      <p:sp>
        <p:nvSpPr>
          <p:cNvPr id="49" name="Rectangle 11"/>
          <p:cNvSpPr>
            <a:spLocks noChangeArrowheads="1"/>
          </p:cNvSpPr>
          <p:nvPr/>
        </p:nvSpPr>
        <p:spPr bwMode="auto">
          <a:xfrm>
            <a:off x="1810898" y="3522180"/>
            <a:ext cx="192360" cy="384721"/>
          </a:xfrm>
          <a:prstGeom prst="rect">
            <a:avLst/>
          </a:prstGeom>
          <a:noFill/>
          <a:ln w="9525">
            <a:noFill/>
            <a:miter lim="800000"/>
            <a:headEnd/>
            <a:tailEnd/>
          </a:ln>
        </p:spPr>
        <p:txBody>
          <a:bodyPr wrap="none" lIns="0" tIns="0" rIns="0" bIns="0">
            <a:spAutoFit/>
          </a:bodyPr>
          <a:lstStyle/>
          <a:p>
            <a:pPr>
              <a:spcBef>
                <a:spcPct val="50000"/>
              </a:spcBef>
            </a:pPr>
            <a:r>
              <a:rPr lang="en-US" sz="2500" b="1" dirty="0">
                <a:solidFill>
                  <a:schemeClr val="tx2"/>
                </a:solidFill>
              </a:rPr>
              <a:t>+</a:t>
            </a:r>
          </a:p>
        </p:txBody>
      </p:sp>
      <p:sp>
        <p:nvSpPr>
          <p:cNvPr id="50" name="Text Box 6">
            <a:hlinkClick r:id="rId11" action="ppaction://hlinksldjump"/>
          </p:cNvPr>
          <p:cNvSpPr txBox="1">
            <a:spLocks noChangeArrowheads="1"/>
          </p:cNvSpPr>
          <p:nvPr/>
        </p:nvSpPr>
        <p:spPr bwMode="auto">
          <a:xfrm>
            <a:off x="11444515" y="698500"/>
            <a:ext cx="415177" cy="215444"/>
          </a:xfrm>
          <a:prstGeom prst="rect">
            <a:avLst/>
          </a:prstGeom>
          <a:noFill/>
          <a:ln w="9525">
            <a:noFill/>
            <a:miter lim="800000"/>
            <a:headEnd/>
            <a:tailEnd/>
          </a:ln>
        </p:spPr>
        <p:txBody>
          <a:bodyPr wrap="none" lIns="0" tIns="0" rIns="0" bIns="0">
            <a:spAutoFit/>
          </a:bodyPr>
          <a:lstStyle/>
          <a:p>
            <a:pPr algn="ctr">
              <a:spcBef>
                <a:spcPct val="50000"/>
              </a:spcBef>
            </a:pPr>
            <a:r>
              <a:rPr lang="it-IT" sz="1400" b="1" dirty="0" smtClean="0">
                <a:solidFill>
                  <a:schemeClr val="tx2"/>
                </a:solidFill>
              </a:rPr>
              <a:t>Back</a:t>
            </a:r>
            <a:endParaRPr lang="it-IT" sz="1400" b="1" dirty="0">
              <a:solidFill>
                <a:schemeClr val="tx2"/>
              </a:solidFill>
            </a:endParaRPr>
          </a:p>
        </p:txBody>
      </p:sp>
    </p:spTree>
    <p:extLst>
      <p:ext uri="{BB962C8B-B14F-4D97-AF65-F5344CB8AC3E}">
        <p14:creationId xmlns:p14="http://schemas.microsoft.com/office/powerpoint/2010/main" val="28106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27858858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754"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Building</a:t>
            </a:r>
          </a:p>
        </p:txBody>
      </p:sp>
      <p:sp>
        <p:nvSpPr>
          <p:cNvPr id="3" name="Date Placeholder 2"/>
          <p:cNvSpPr>
            <a:spLocks noGrp="1"/>
          </p:cNvSpPr>
          <p:nvPr>
            <p:ph type="dt" sz="half" idx="14"/>
          </p:nvPr>
        </p:nvSpPr>
        <p:spPr/>
        <p:txBody>
          <a:bodyPr/>
          <a:lstStyle/>
          <a:p>
            <a:fld id="{A1F808C0-290B-4263-8A52-B569B4875133}" type="datetime4">
              <a:rPr lang="en-US" smtClean="0"/>
              <a:t>May 7, 2018</a:t>
            </a:fld>
            <a:endParaRPr lang="en-US" dirty="0"/>
          </a:p>
        </p:txBody>
      </p:sp>
      <p:sp>
        <p:nvSpPr>
          <p:cNvPr id="4" name="Footer Placeholder 3"/>
          <p:cNvSpPr>
            <a:spLocks noGrp="1"/>
          </p:cNvSpPr>
          <p:nvPr>
            <p:ph type="ftr" sz="quarter" idx="15"/>
          </p:nvPr>
        </p:nvSpPr>
        <p:spPr/>
        <p:txBody>
          <a:bodyPr/>
          <a:lstStyle/>
          <a:p>
            <a:pPr lvl="8"/>
            <a:endParaRPr lang="en-US" dirty="0"/>
          </a:p>
        </p:txBody>
      </p:sp>
      <p:sp>
        <p:nvSpPr>
          <p:cNvPr id="5" name="Slide Number Placeholder 4"/>
          <p:cNvSpPr>
            <a:spLocks noGrp="1"/>
          </p:cNvSpPr>
          <p:nvPr>
            <p:ph type="sldNum" sz="quarter" idx="16"/>
          </p:nvPr>
        </p:nvSpPr>
        <p:spPr/>
        <p:txBody>
          <a:bodyPr/>
          <a:lstStyle/>
          <a:p>
            <a:r>
              <a:rPr lang="en-US" dirty="0" smtClean="0"/>
              <a:t>Slide </a:t>
            </a:r>
            <a:fld id="{619F89D8-7AE3-494A-97F3-03D680869632}" type="slidenum">
              <a:rPr lang="en-US" smtClean="0"/>
              <a:pPr/>
              <a:t>17</a:t>
            </a:fld>
            <a:endParaRPr lang="en-US" dirty="0"/>
          </a:p>
        </p:txBody>
      </p:sp>
      <p:sp>
        <p:nvSpPr>
          <p:cNvPr id="6" name="Subtitle 5"/>
          <p:cNvSpPr>
            <a:spLocks noGrp="1"/>
          </p:cNvSpPr>
          <p:nvPr>
            <p:ph type="subTitle" idx="13"/>
          </p:nvPr>
        </p:nvSpPr>
        <p:spPr/>
        <p:txBody>
          <a:bodyPr/>
          <a:lstStyle/>
          <a:p>
            <a:endParaRPr lang="en-US" dirty="0"/>
          </a:p>
        </p:txBody>
      </p:sp>
      <p:sp>
        <p:nvSpPr>
          <p:cNvPr id="29" name="Text Box 12"/>
          <p:cNvSpPr txBox="1">
            <a:spLocks noChangeArrowheads="1"/>
          </p:cNvSpPr>
          <p:nvPr/>
        </p:nvSpPr>
        <p:spPr bwMode="auto">
          <a:xfrm>
            <a:off x="8441192" y="1933575"/>
            <a:ext cx="3417434" cy="561692"/>
          </a:xfrm>
          <a:prstGeom prst="rect">
            <a:avLst/>
          </a:prstGeom>
          <a:ln w="15875">
            <a:solidFill>
              <a:schemeClr val="accent4"/>
            </a:solid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spcBef>
                <a:spcPts val="300"/>
              </a:spcBef>
              <a:defRPr/>
            </a:pPr>
            <a:r>
              <a:rPr lang="en-US" sz="1400" dirty="0">
                <a:solidFill>
                  <a:srgbClr val="000000"/>
                </a:solidFill>
                <a:cs typeface="Arial" charset="0"/>
              </a:rPr>
              <a:t>Office building </a:t>
            </a:r>
          </a:p>
          <a:p>
            <a:pPr>
              <a:spcBef>
                <a:spcPts val="300"/>
              </a:spcBef>
              <a:defRPr/>
            </a:pPr>
            <a:r>
              <a:rPr lang="en-US" sz="1400" dirty="0">
                <a:solidFill>
                  <a:srgbClr val="000000"/>
                </a:solidFill>
                <a:cs typeface="Arial" charset="0"/>
              </a:rPr>
              <a:t>Maximum power absorption 1000kW</a:t>
            </a:r>
          </a:p>
        </p:txBody>
      </p:sp>
      <p:grpSp>
        <p:nvGrpSpPr>
          <p:cNvPr id="30" name="Group 29"/>
          <p:cNvGrpSpPr/>
          <p:nvPr/>
        </p:nvGrpSpPr>
        <p:grpSpPr>
          <a:xfrm>
            <a:off x="8441192" y="2639169"/>
            <a:ext cx="3417434" cy="1141836"/>
            <a:chOff x="8441192" y="2542469"/>
            <a:chExt cx="3417434" cy="1141836"/>
          </a:xfrm>
        </p:grpSpPr>
        <p:sp>
          <p:nvSpPr>
            <p:cNvPr id="31" name="Text Box 12"/>
            <p:cNvSpPr txBox="1">
              <a:spLocks noChangeArrowheads="1"/>
            </p:cNvSpPr>
            <p:nvPr/>
          </p:nvSpPr>
          <p:spPr bwMode="auto">
            <a:xfrm>
              <a:off x="8441192" y="3122613"/>
              <a:ext cx="3417434" cy="561692"/>
            </a:xfrm>
            <a:prstGeom prst="rect">
              <a:avLst/>
            </a:prstGeom>
            <a:ln w="15875">
              <a:solidFill>
                <a:schemeClr val="accent4"/>
              </a:solid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spcBef>
                  <a:spcPts val="300"/>
                </a:spcBef>
                <a:defRPr/>
              </a:pPr>
              <a:r>
                <a:rPr lang="en-US" sz="1400" dirty="0">
                  <a:solidFill>
                    <a:srgbClr val="000000"/>
                  </a:solidFill>
                  <a:cs typeface="Arial" charset="0"/>
                </a:rPr>
                <a:t>Average power absorption with </a:t>
              </a:r>
            </a:p>
            <a:p>
              <a:pPr>
                <a:spcBef>
                  <a:spcPts val="300"/>
                </a:spcBef>
                <a:defRPr/>
              </a:pPr>
              <a:r>
                <a:rPr lang="en-US" sz="1400" dirty="0" smtClean="0">
                  <a:solidFill>
                    <a:srgbClr val="000000"/>
                  </a:solidFill>
                  <a:cs typeface="Arial" charset="0"/>
                </a:rPr>
                <a:t>Ekip </a:t>
              </a:r>
              <a:r>
                <a:rPr lang="en-US" sz="1400" dirty="0">
                  <a:solidFill>
                    <a:srgbClr val="000000"/>
                  </a:solidFill>
                  <a:cs typeface="Arial" charset="0"/>
                </a:rPr>
                <a:t>Power </a:t>
              </a:r>
              <a:r>
                <a:rPr lang="en-US" sz="1400" dirty="0" smtClean="0">
                  <a:solidFill>
                    <a:srgbClr val="000000"/>
                  </a:solidFill>
                  <a:cs typeface="Arial" charset="0"/>
                </a:rPr>
                <a:t>Controller 800kW</a:t>
              </a:r>
              <a:endParaRPr lang="en-US" sz="1400" dirty="0">
                <a:solidFill>
                  <a:srgbClr val="000000"/>
                </a:solidFill>
                <a:cs typeface="Arial" charset="0"/>
              </a:endParaRPr>
            </a:p>
          </p:txBody>
        </p:sp>
        <p:cxnSp>
          <p:nvCxnSpPr>
            <p:cNvPr id="32" name="Straight Connector 31"/>
            <p:cNvCxnSpPr/>
            <p:nvPr/>
          </p:nvCxnSpPr>
          <p:spPr bwMode="gray">
            <a:xfrm>
              <a:off x="10149909" y="2542469"/>
              <a:ext cx="0" cy="466240"/>
            </a:xfrm>
            <a:prstGeom prst="line">
              <a:avLst/>
            </a:prstGeom>
            <a:ln w="41275">
              <a:solidFill>
                <a:schemeClr val="accent3"/>
              </a:solidFill>
              <a:tailEnd type="arrow" w="med" len="sm"/>
            </a:ln>
          </p:spPr>
          <p:style>
            <a:lnRef idx="1">
              <a:schemeClr val="accent1"/>
            </a:lnRef>
            <a:fillRef idx="0">
              <a:schemeClr val="accent1"/>
            </a:fillRef>
            <a:effectRef idx="0">
              <a:schemeClr val="accent1"/>
            </a:effectRef>
            <a:fontRef idx="minor">
              <a:schemeClr val="tx1"/>
            </a:fontRef>
          </p:style>
        </p:cxnSp>
      </p:grpSp>
      <p:sp>
        <p:nvSpPr>
          <p:cNvPr id="33" name="Text Box 12"/>
          <p:cNvSpPr txBox="1">
            <a:spLocks noChangeArrowheads="1"/>
          </p:cNvSpPr>
          <p:nvPr/>
        </p:nvSpPr>
        <p:spPr bwMode="auto">
          <a:xfrm>
            <a:off x="6785941" y="1953431"/>
            <a:ext cx="1290736" cy="1292413"/>
          </a:xfrm>
          <a:prstGeom prst="ellipse">
            <a:avLst/>
          </a:prstGeom>
          <a:solidFill>
            <a:schemeClr val="accent4"/>
          </a:solidFill>
          <a:ln w="15875">
            <a:solidFill>
              <a:schemeClr val="accent4"/>
            </a:solidFill>
            <a:headEnd/>
            <a:tailEnd/>
          </a:ln>
        </p:spPr>
        <p:style>
          <a:lnRef idx="2">
            <a:schemeClr val="accent2"/>
          </a:lnRef>
          <a:fillRef idx="1">
            <a:schemeClr val="lt1"/>
          </a:fillRef>
          <a:effectRef idx="0">
            <a:schemeClr val="accent2"/>
          </a:effectRef>
          <a:fontRef idx="minor">
            <a:schemeClr val="dk1"/>
          </a:fontRef>
        </p:style>
        <p:txBody>
          <a:bodyPr wrap="none" lIns="0" tIns="0" rIns="0" bIns="0" anchor="ctr">
            <a:noAutofit/>
          </a:bodyPr>
          <a:lstStyle/>
          <a:p>
            <a:pPr algn="ctr">
              <a:defRPr/>
            </a:pPr>
            <a:r>
              <a:rPr lang="en-US" sz="1400" b="1" dirty="0">
                <a:solidFill>
                  <a:srgbClr val="000000"/>
                </a:solidFill>
                <a:cs typeface="Arial" charset="0"/>
              </a:rPr>
              <a:t>-</a:t>
            </a:r>
            <a:r>
              <a:rPr lang="en-US" sz="1400" b="1" dirty="0" smtClean="0">
                <a:solidFill>
                  <a:srgbClr val="000000"/>
                </a:solidFill>
                <a:cs typeface="Arial" charset="0"/>
              </a:rPr>
              <a:t>20%</a:t>
            </a:r>
            <a:br>
              <a:rPr lang="en-US" sz="1400" b="1" dirty="0" smtClean="0">
                <a:solidFill>
                  <a:srgbClr val="000000"/>
                </a:solidFill>
                <a:cs typeface="Arial" charset="0"/>
              </a:rPr>
            </a:br>
            <a:r>
              <a:rPr lang="en-US" sz="1400" b="1" dirty="0" smtClean="0">
                <a:solidFill>
                  <a:srgbClr val="000000"/>
                </a:solidFill>
                <a:cs typeface="Arial" charset="0"/>
              </a:rPr>
              <a:t>Power</a:t>
            </a:r>
            <a:br>
              <a:rPr lang="en-US" sz="1400" b="1" dirty="0" smtClean="0">
                <a:solidFill>
                  <a:srgbClr val="000000"/>
                </a:solidFill>
                <a:cs typeface="Arial" charset="0"/>
              </a:rPr>
            </a:br>
            <a:r>
              <a:rPr lang="en-US" sz="1400" b="1" dirty="0" smtClean="0">
                <a:solidFill>
                  <a:srgbClr val="000000"/>
                </a:solidFill>
                <a:cs typeface="Arial" charset="0"/>
              </a:rPr>
              <a:t>absorption</a:t>
            </a:r>
            <a:endParaRPr lang="en-US" sz="1400" b="1" dirty="0">
              <a:solidFill>
                <a:srgbClr val="000000"/>
              </a:solidFill>
              <a:cs typeface="Arial" charset="0"/>
            </a:endParaRPr>
          </a:p>
        </p:txBody>
      </p:sp>
      <p:grpSp>
        <p:nvGrpSpPr>
          <p:cNvPr id="128" name="Group 127"/>
          <p:cNvGrpSpPr/>
          <p:nvPr/>
        </p:nvGrpSpPr>
        <p:grpSpPr>
          <a:xfrm>
            <a:off x="4454944" y="2090788"/>
            <a:ext cx="478629" cy="854869"/>
            <a:chOff x="4454944" y="2090788"/>
            <a:chExt cx="478629" cy="854869"/>
          </a:xfrm>
        </p:grpSpPr>
        <p:cxnSp>
          <p:nvCxnSpPr>
            <p:cNvPr id="11" name="Straight Connector 10"/>
            <p:cNvCxnSpPr/>
            <p:nvPr/>
          </p:nvCxnSpPr>
          <p:spPr bwMode="gray">
            <a:xfrm>
              <a:off x="4914523" y="2090788"/>
              <a:ext cx="0" cy="14287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4894045" y="2233663"/>
              <a:ext cx="39528" cy="157162"/>
              <a:chOff x="4385787" y="2124075"/>
              <a:chExt cx="39528" cy="157162"/>
            </a:xfrm>
          </p:grpSpPr>
          <p:cxnSp>
            <p:nvCxnSpPr>
              <p:cNvPr id="27" name="Straight Connector 26"/>
              <p:cNvCxnSpPr/>
              <p:nvPr/>
            </p:nvCxnSpPr>
            <p:spPr bwMode="gray">
              <a:xfrm>
                <a:off x="4406265" y="2124075"/>
                <a:ext cx="0" cy="1547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gray">
              <a:xfrm flipH="1">
                <a:off x="4385787" y="2281237"/>
                <a:ext cx="395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bwMode="gray">
            <a:xfrm>
              <a:off x="4851658" y="2381301"/>
              <a:ext cx="61913" cy="1071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gray">
            <a:xfrm flipH="1">
              <a:off x="4824037" y="2538464"/>
              <a:ext cx="9191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gray">
            <a:xfrm rot="5400000">
              <a:off x="4801892" y="2539178"/>
              <a:ext cx="395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gray">
            <a:xfrm flipV="1">
              <a:off x="4704021" y="2476552"/>
              <a:ext cx="128587" cy="619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gray">
            <a:xfrm>
              <a:off x="4499233" y="2538463"/>
              <a:ext cx="20716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gray">
            <a:xfrm rot="5400000">
              <a:off x="4435180" y="2539178"/>
              <a:ext cx="395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gray">
            <a:xfrm>
              <a:off x="4474707" y="2505126"/>
              <a:ext cx="0" cy="666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gray">
            <a:xfrm>
              <a:off x="4494471" y="2493221"/>
              <a:ext cx="0" cy="904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4894045" y="2483694"/>
              <a:ext cx="33813" cy="228600"/>
              <a:chOff x="4385787" y="2374106"/>
              <a:chExt cx="33813" cy="228600"/>
            </a:xfrm>
          </p:grpSpPr>
          <p:cxnSp>
            <p:nvCxnSpPr>
              <p:cNvPr id="24" name="Straight Connector 23"/>
              <p:cNvCxnSpPr/>
              <p:nvPr/>
            </p:nvCxnSpPr>
            <p:spPr bwMode="gray">
              <a:xfrm>
                <a:off x="4406265" y="2374106"/>
                <a:ext cx="0" cy="1976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gray">
              <a:xfrm>
                <a:off x="4385787" y="2571750"/>
                <a:ext cx="31432" cy="30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gray">
              <a:xfrm flipH="1">
                <a:off x="4388168" y="2571750"/>
                <a:ext cx="31432" cy="30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p:cNvCxnSpPr/>
            <p:nvPr/>
          </p:nvCxnSpPr>
          <p:spPr bwMode="gray">
            <a:xfrm>
              <a:off x="4851658" y="2677769"/>
              <a:ext cx="61913" cy="1071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gray">
            <a:xfrm>
              <a:off x="4914523" y="2780162"/>
              <a:ext cx="0" cy="1654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bwMode="gray">
          <a:xfrm>
            <a:off x="2810815" y="2945657"/>
            <a:ext cx="3437252" cy="0"/>
          </a:xfrm>
          <a:prstGeom prst="line">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6186154" y="2941309"/>
            <a:ext cx="120032" cy="475423"/>
            <a:chOff x="2504376" y="2832241"/>
            <a:chExt cx="120032" cy="475423"/>
          </a:xfrm>
        </p:grpSpPr>
        <p:grpSp>
          <p:nvGrpSpPr>
            <p:cNvPr id="42" name="Group 41"/>
            <p:cNvGrpSpPr/>
            <p:nvPr/>
          </p:nvGrpSpPr>
          <p:grpSpPr>
            <a:xfrm>
              <a:off x="2504376" y="2896899"/>
              <a:ext cx="120032" cy="410765"/>
              <a:chOff x="4348277" y="2725341"/>
              <a:chExt cx="120032" cy="410765"/>
            </a:xfrm>
          </p:grpSpPr>
          <p:cxnSp>
            <p:nvCxnSpPr>
              <p:cNvPr id="44" name="Straight Connector 43"/>
              <p:cNvCxnSpPr/>
              <p:nvPr/>
            </p:nvCxnSpPr>
            <p:spPr bwMode="gray">
              <a:xfrm flipH="1">
                <a:off x="4388168" y="2725341"/>
                <a:ext cx="31432" cy="30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gray">
              <a:xfrm flipH="1">
                <a:off x="4388168" y="2744988"/>
                <a:ext cx="31432" cy="30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Oval 45"/>
              <p:cNvSpPr/>
              <p:nvPr/>
            </p:nvSpPr>
            <p:spPr bwMode="gray">
              <a:xfrm>
                <a:off x="4348277" y="2787474"/>
                <a:ext cx="120032" cy="120032"/>
              </a:xfrm>
              <a:prstGeom prst="ellips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smtClean="0"/>
              </a:p>
            </p:txBody>
          </p:sp>
          <p:cxnSp>
            <p:nvCxnSpPr>
              <p:cNvPr id="47" name="Straight Connector 46"/>
              <p:cNvCxnSpPr/>
              <p:nvPr/>
            </p:nvCxnSpPr>
            <p:spPr bwMode="gray">
              <a:xfrm flipH="1">
                <a:off x="4388168" y="3007912"/>
                <a:ext cx="31432" cy="30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gray">
              <a:xfrm flipH="1">
                <a:off x="4388168" y="3027559"/>
                <a:ext cx="31432" cy="30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Oval 48"/>
              <p:cNvSpPr/>
              <p:nvPr/>
            </p:nvSpPr>
            <p:spPr bwMode="gray">
              <a:xfrm>
                <a:off x="4348277" y="2878805"/>
                <a:ext cx="120032" cy="120032"/>
              </a:xfrm>
              <a:prstGeom prst="ellips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smtClean="0"/>
              </a:p>
            </p:txBody>
          </p:sp>
          <p:cxnSp>
            <p:nvCxnSpPr>
              <p:cNvPr id="50" name="Straight Connector 49"/>
              <p:cNvCxnSpPr/>
              <p:nvPr/>
            </p:nvCxnSpPr>
            <p:spPr bwMode="gray">
              <a:xfrm>
                <a:off x="4406265" y="2998837"/>
                <a:ext cx="0" cy="1372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3" name="Straight Connector 42"/>
            <p:cNvCxnSpPr>
              <a:endCxn id="46" idx="0"/>
            </p:cNvCxnSpPr>
            <p:nvPr/>
          </p:nvCxnSpPr>
          <p:spPr bwMode="gray">
            <a:xfrm>
              <a:off x="2564392" y="2832241"/>
              <a:ext cx="0" cy="1267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7" name="Picture 16" descr="schema azienda EN compressa"/>
          <p:cNvPicPr>
            <a:picLocks noChangeAspect="1" noChangeArrowheads="1"/>
          </p:cNvPicPr>
          <p:nvPr/>
        </p:nvPicPr>
        <p:blipFill rotWithShape="1">
          <a:blip r:embed="rId7"/>
          <a:srcRect l="33035" t="39378" r="60878" b="47974"/>
          <a:stretch/>
        </p:blipFill>
        <p:spPr bwMode="auto">
          <a:xfrm>
            <a:off x="6074653" y="3403998"/>
            <a:ext cx="347090" cy="396674"/>
          </a:xfrm>
          <a:prstGeom prst="rect">
            <a:avLst/>
          </a:prstGeom>
          <a:noFill/>
          <a:ln w="9525">
            <a:noFill/>
            <a:miter lim="800000"/>
            <a:headEnd/>
            <a:tailEnd/>
          </a:ln>
        </p:spPr>
      </p:pic>
      <p:cxnSp>
        <p:nvCxnSpPr>
          <p:cNvPr id="38" name="Straight Connector 37"/>
          <p:cNvCxnSpPr/>
          <p:nvPr/>
        </p:nvCxnSpPr>
        <p:spPr bwMode="gray">
          <a:xfrm>
            <a:off x="6257477" y="3763907"/>
            <a:ext cx="0" cy="182880"/>
          </a:xfrm>
          <a:prstGeom prst="line">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6186154" y="3953747"/>
            <a:ext cx="65037" cy="223902"/>
            <a:chOff x="2497327" y="3881314"/>
            <a:chExt cx="65037" cy="223902"/>
          </a:xfrm>
        </p:grpSpPr>
        <p:cxnSp>
          <p:nvCxnSpPr>
            <p:cNvPr id="40" name="Straight Connector 39"/>
            <p:cNvCxnSpPr/>
            <p:nvPr/>
          </p:nvCxnSpPr>
          <p:spPr bwMode="gray">
            <a:xfrm>
              <a:off x="2497327" y="3881314"/>
              <a:ext cx="61913" cy="1071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gray">
            <a:xfrm>
              <a:off x="2562364" y="3985295"/>
              <a:ext cx="0" cy="1199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4521758" y="4177649"/>
            <a:ext cx="3646221" cy="69872"/>
            <a:chOff x="4521758" y="4020436"/>
            <a:chExt cx="3646221" cy="69872"/>
          </a:xfrm>
        </p:grpSpPr>
        <p:cxnSp>
          <p:nvCxnSpPr>
            <p:cNvPr id="52" name="Straight Connector 51"/>
            <p:cNvCxnSpPr/>
            <p:nvPr/>
          </p:nvCxnSpPr>
          <p:spPr bwMode="gray">
            <a:xfrm>
              <a:off x="4697457" y="4020436"/>
              <a:ext cx="3470522" cy="0"/>
            </a:xfrm>
            <a:prstGeom prst="line">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gray">
            <a:xfrm flipH="1">
              <a:off x="4521758" y="4020436"/>
              <a:ext cx="178171" cy="698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4" name="Straight Connector 53"/>
          <p:cNvCxnSpPr/>
          <p:nvPr/>
        </p:nvCxnSpPr>
        <p:spPr bwMode="gray">
          <a:xfrm>
            <a:off x="336550" y="4177649"/>
            <a:ext cx="4185208" cy="0"/>
          </a:xfrm>
          <a:prstGeom prst="line">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grpSp>
        <p:nvGrpSpPr>
          <p:cNvPr id="55" name="Group 54"/>
          <p:cNvGrpSpPr/>
          <p:nvPr/>
        </p:nvGrpSpPr>
        <p:grpSpPr>
          <a:xfrm>
            <a:off x="632306" y="4177649"/>
            <a:ext cx="83246" cy="1062347"/>
            <a:chOff x="702181" y="4020436"/>
            <a:chExt cx="83246" cy="1062347"/>
          </a:xfrm>
        </p:grpSpPr>
        <p:grpSp>
          <p:nvGrpSpPr>
            <p:cNvPr id="56" name="Group 55"/>
            <p:cNvGrpSpPr/>
            <p:nvPr/>
          </p:nvGrpSpPr>
          <p:grpSpPr>
            <a:xfrm>
              <a:off x="751614" y="4020436"/>
              <a:ext cx="33813" cy="129748"/>
              <a:chOff x="4385787" y="2472958"/>
              <a:chExt cx="33813" cy="129748"/>
            </a:xfrm>
          </p:grpSpPr>
          <p:cxnSp>
            <p:nvCxnSpPr>
              <p:cNvPr id="60" name="Straight Connector 59"/>
              <p:cNvCxnSpPr/>
              <p:nvPr/>
            </p:nvCxnSpPr>
            <p:spPr bwMode="gray">
              <a:xfrm>
                <a:off x="4403884" y="2472958"/>
                <a:ext cx="0" cy="1059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bwMode="gray">
              <a:xfrm>
                <a:off x="4385787" y="2571750"/>
                <a:ext cx="31432" cy="30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bwMode="gray">
              <a:xfrm flipH="1">
                <a:off x="4388168" y="2571750"/>
                <a:ext cx="31432" cy="30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702181" y="4118473"/>
              <a:ext cx="62865" cy="964310"/>
              <a:chOff x="4343400" y="2568181"/>
              <a:chExt cx="62865" cy="964310"/>
            </a:xfrm>
          </p:grpSpPr>
          <p:cxnSp>
            <p:nvCxnSpPr>
              <p:cNvPr id="58" name="Straight Connector 57"/>
              <p:cNvCxnSpPr/>
              <p:nvPr/>
            </p:nvCxnSpPr>
            <p:spPr bwMode="gray">
              <a:xfrm>
                <a:off x="4343400" y="2568181"/>
                <a:ext cx="61913" cy="1071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gray">
              <a:xfrm>
                <a:off x="4406265" y="2672955"/>
                <a:ext cx="0" cy="859536"/>
              </a:xfrm>
              <a:prstGeom prst="line">
                <a:avLst/>
              </a:prstGeom>
              <a:ln w="1270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grpSp>
      </p:grpSp>
      <p:grpSp>
        <p:nvGrpSpPr>
          <p:cNvPr id="63" name="Group 62"/>
          <p:cNvGrpSpPr/>
          <p:nvPr/>
        </p:nvGrpSpPr>
        <p:grpSpPr>
          <a:xfrm>
            <a:off x="1276393" y="4177649"/>
            <a:ext cx="83246" cy="888611"/>
            <a:chOff x="702181" y="4020436"/>
            <a:chExt cx="83246" cy="888611"/>
          </a:xfrm>
        </p:grpSpPr>
        <p:grpSp>
          <p:nvGrpSpPr>
            <p:cNvPr id="64" name="Group 63"/>
            <p:cNvGrpSpPr/>
            <p:nvPr/>
          </p:nvGrpSpPr>
          <p:grpSpPr>
            <a:xfrm>
              <a:off x="751614" y="4020436"/>
              <a:ext cx="33813" cy="129748"/>
              <a:chOff x="4385787" y="2472958"/>
              <a:chExt cx="33813" cy="129748"/>
            </a:xfrm>
          </p:grpSpPr>
          <p:cxnSp>
            <p:nvCxnSpPr>
              <p:cNvPr id="68" name="Straight Connector 67"/>
              <p:cNvCxnSpPr/>
              <p:nvPr/>
            </p:nvCxnSpPr>
            <p:spPr bwMode="gray">
              <a:xfrm>
                <a:off x="4403884" y="2472958"/>
                <a:ext cx="0" cy="1059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bwMode="gray">
              <a:xfrm>
                <a:off x="4385787" y="2571750"/>
                <a:ext cx="31432" cy="30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bwMode="gray">
              <a:xfrm flipH="1">
                <a:off x="4388168" y="2571750"/>
                <a:ext cx="31432" cy="30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702181" y="4118473"/>
              <a:ext cx="62865" cy="790574"/>
              <a:chOff x="4343400" y="2568181"/>
              <a:chExt cx="62865" cy="790574"/>
            </a:xfrm>
          </p:grpSpPr>
          <p:cxnSp>
            <p:nvCxnSpPr>
              <p:cNvPr id="66" name="Straight Connector 65"/>
              <p:cNvCxnSpPr/>
              <p:nvPr/>
            </p:nvCxnSpPr>
            <p:spPr bwMode="gray">
              <a:xfrm>
                <a:off x="4343400" y="2568181"/>
                <a:ext cx="61913" cy="1071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bwMode="gray">
              <a:xfrm>
                <a:off x="4406265" y="2672955"/>
                <a:ext cx="0" cy="685800"/>
              </a:xfrm>
              <a:prstGeom prst="line">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grpSp>
      </p:grpSp>
      <p:grpSp>
        <p:nvGrpSpPr>
          <p:cNvPr id="71" name="Group 70"/>
          <p:cNvGrpSpPr/>
          <p:nvPr/>
        </p:nvGrpSpPr>
        <p:grpSpPr>
          <a:xfrm>
            <a:off x="2640394" y="2941309"/>
            <a:ext cx="347090" cy="2298687"/>
            <a:chOff x="2388819" y="2784096"/>
            <a:chExt cx="347090" cy="2298687"/>
          </a:xfrm>
        </p:grpSpPr>
        <p:grpSp>
          <p:nvGrpSpPr>
            <p:cNvPr id="72" name="Group 71"/>
            <p:cNvGrpSpPr/>
            <p:nvPr/>
          </p:nvGrpSpPr>
          <p:grpSpPr>
            <a:xfrm>
              <a:off x="2504376" y="2784096"/>
              <a:ext cx="120032" cy="475423"/>
              <a:chOff x="2504376" y="2832241"/>
              <a:chExt cx="120032" cy="475423"/>
            </a:xfrm>
          </p:grpSpPr>
          <p:grpSp>
            <p:nvGrpSpPr>
              <p:cNvPr id="84" name="Group 83"/>
              <p:cNvGrpSpPr/>
              <p:nvPr/>
            </p:nvGrpSpPr>
            <p:grpSpPr>
              <a:xfrm>
                <a:off x="2504376" y="2896899"/>
                <a:ext cx="120032" cy="410765"/>
                <a:chOff x="4348277" y="2725341"/>
                <a:chExt cx="120032" cy="410765"/>
              </a:xfrm>
            </p:grpSpPr>
            <p:cxnSp>
              <p:nvCxnSpPr>
                <p:cNvPr id="86" name="Straight Connector 85"/>
                <p:cNvCxnSpPr/>
                <p:nvPr/>
              </p:nvCxnSpPr>
              <p:spPr bwMode="gray">
                <a:xfrm flipH="1">
                  <a:off x="4388168" y="2725341"/>
                  <a:ext cx="31432" cy="30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bwMode="gray">
                <a:xfrm flipH="1">
                  <a:off x="4388168" y="2744988"/>
                  <a:ext cx="31432" cy="30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bwMode="gray">
                <a:xfrm>
                  <a:off x="4348277" y="2787474"/>
                  <a:ext cx="120032" cy="120032"/>
                </a:xfrm>
                <a:prstGeom prst="ellips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smtClean="0"/>
                </a:p>
              </p:txBody>
            </p:sp>
            <p:cxnSp>
              <p:nvCxnSpPr>
                <p:cNvPr id="89" name="Straight Connector 88"/>
                <p:cNvCxnSpPr/>
                <p:nvPr/>
              </p:nvCxnSpPr>
              <p:spPr bwMode="gray">
                <a:xfrm flipH="1">
                  <a:off x="4388168" y="3007912"/>
                  <a:ext cx="31432" cy="30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bwMode="gray">
                <a:xfrm flipH="1">
                  <a:off x="4388168" y="3027559"/>
                  <a:ext cx="31432" cy="30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Oval 90"/>
                <p:cNvSpPr/>
                <p:nvPr/>
              </p:nvSpPr>
              <p:spPr bwMode="gray">
                <a:xfrm>
                  <a:off x="4348277" y="2878805"/>
                  <a:ext cx="120032" cy="120032"/>
                </a:xfrm>
                <a:prstGeom prst="ellips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smtClean="0"/>
                </a:p>
              </p:txBody>
            </p:sp>
            <p:cxnSp>
              <p:nvCxnSpPr>
                <p:cNvPr id="92" name="Straight Connector 91"/>
                <p:cNvCxnSpPr/>
                <p:nvPr/>
              </p:nvCxnSpPr>
              <p:spPr bwMode="gray">
                <a:xfrm>
                  <a:off x="4406265" y="2998837"/>
                  <a:ext cx="0" cy="1372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5" name="Straight Connector 84"/>
              <p:cNvCxnSpPr>
                <a:endCxn id="88" idx="0"/>
              </p:cNvCxnSpPr>
              <p:nvPr/>
            </p:nvCxnSpPr>
            <p:spPr bwMode="gray">
              <a:xfrm>
                <a:off x="2564392" y="2832241"/>
                <a:ext cx="0" cy="1267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73" name="Picture 16" descr="schema azienda EN compressa"/>
            <p:cNvPicPr>
              <a:picLocks noChangeAspect="1" noChangeArrowheads="1"/>
            </p:cNvPicPr>
            <p:nvPr/>
          </p:nvPicPr>
          <p:blipFill rotWithShape="1">
            <a:blip r:embed="rId7"/>
            <a:srcRect l="33035" t="39378" r="60878" b="47974"/>
            <a:stretch/>
          </p:blipFill>
          <p:spPr bwMode="auto">
            <a:xfrm>
              <a:off x="2388819" y="3246785"/>
              <a:ext cx="347090" cy="396674"/>
            </a:xfrm>
            <a:prstGeom prst="rect">
              <a:avLst/>
            </a:prstGeom>
            <a:noFill/>
            <a:ln w="9525">
              <a:noFill/>
              <a:miter lim="800000"/>
              <a:headEnd/>
              <a:tailEnd/>
            </a:ln>
          </p:spPr>
        </p:pic>
        <p:cxnSp>
          <p:nvCxnSpPr>
            <p:cNvPr id="74" name="Straight Connector 73"/>
            <p:cNvCxnSpPr/>
            <p:nvPr/>
          </p:nvCxnSpPr>
          <p:spPr bwMode="gray">
            <a:xfrm>
              <a:off x="2562364" y="3606694"/>
              <a:ext cx="0" cy="182880"/>
            </a:xfrm>
            <a:prstGeom prst="line">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grpSp>
          <p:nvGrpSpPr>
            <p:cNvPr id="75" name="Group 74"/>
            <p:cNvGrpSpPr/>
            <p:nvPr/>
          </p:nvGrpSpPr>
          <p:grpSpPr>
            <a:xfrm>
              <a:off x="2497327" y="3796534"/>
              <a:ext cx="81547" cy="325864"/>
              <a:chOff x="2497327" y="3796534"/>
              <a:chExt cx="81547" cy="325864"/>
            </a:xfrm>
          </p:grpSpPr>
          <p:cxnSp>
            <p:nvCxnSpPr>
              <p:cNvPr id="79" name="Straight Connector 78"/>
              <p:cNvCxnSpPr/>
              <p:nvPr/>
            </p:nvCxnSpPr>
            <p:spPr bwMode="gray">
              <a:xfrm>
                <a:off x="2497327" y="3796534"/>
                <a:ext cx="61913" cy="1071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bwMode="gray">
              <a:xfrm>
                <a:off x="2562647" y="3900515"/>
                <a:ext cx="0" cy="2024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1" name="Group 80"/>
              <p:cNvGrpSpPr/>
              <p:nvPr/>
            </p:nvGrpSpPr>
            <p:grpSpPr>
              <a:xfrm>
                <a:off x="2547442" y="4091442"/>
                <a:ext cx="31432" cy="30956"/>
                <a:chOff x="5530193" y="4970090"/>
                <a:chExt cx="31432" cy="30956"/>
              </a:xfrm>
            </p:grpSpPr>
            <p:cxnSp>
              <p:nvCxnSpPr>
                <p:cNvPr id="82" name="Straight Connector 81"/>
                <p:cNvCxnSpPr/>
                <p:nvPr/>
              </p:nvCxnSpPr>
              <p:spPr bwMode="gray">
                <a:xfrm>
                  <a:off x="5530193" y="4970090"/>
                  <a:ext cx="31432" cy="30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bwMode="gray">
                <a:xfrm flipH="1">
                  <a:off x="5530193" y="4970090"/>
                  <a:ext cx="31432" cy="30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76" name="Group 75"/>
            <p:cNvGrpSpPr/>
            <p:nvPr/>
          </p:nvGrpSpPr>
          <p:grpSpPr>
            <a:xfrm>
              <a:off x="2499782" y="4118473"/>
              <a:ext cx="62865" cy="964310"/>
              <a:chOff x="2499782" y="4118473"/>
              <a:chExt cx="62865" cy="964310"/>
            </a:xfrm>
          </p:grpSpPr>
          <p:cxnSp>
            <p:nvCxnSpPr>
              <p:cNvPr id="77" name="Straight Connector 76"/>
              <p:cNvCxnSpPr/>
              <p:nvPr/>
            </p:nvCxnSpPr>
            <p:spPr bwMode="gray">
              <a:xfrm>
                <a:off x="2499782" y="4118473"/>
                <a:ext cx="61913" cy="1071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bwMode="gray">
              <a:xfrm>
                <a:off x="2562647" y="4223247"/>
                <a:ext cx="0" cy="859536"/>
              </a:xfrm>
              <a:prstGeom prst="line">
                <a:avLst/>
              </a:prstGeom>
              <a:ln w="1270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grpSp>
      </p:grpSp>
      <p:grpSp>
        <p:nvGrpSpPr>
          <p:cNvPr id="93" name="Group 92"/>
          <p:cNvGrpSpPr/>
          <p:nvPr/>
        </p:nvGrpSpPr>
        <p:grpSpPr>
          <a:xfrm>
            <a:off x="1958393" y="4177649"/>
            <a:ext cx="83246" cy="888611"/>
            <a:chOff x="702181" y="4020436"/>
            <a:chExt cx="83246" cy="888611"/>
          </a:xfrm>
        </p:grpSpPr>
        <p:grpSp>
          <p:nvGrpSpPr>
            <p:cNvPr id="94" name="Group 93"/>
            <p:cNvGrpSpPr/>
            <p:nvPr/>
          </p:nvGrpSpPr>
          <p:grpSpPr>
            <a:xfrm>
              <a:off x="751614" y="4020436"/>
              <a:ext cx="33813" cy="129748"/>
              <a:chOff x="4385787" y="2472958"/>
              <a:chExt cx="33813" cy="129748"/>
            </a:xfrm>
          </p:grpSpPr>
          <p:cxnSp>
            <p:nvCxnSpPr>
              <p:cNvPr id="98" name="Straight Connector 97"/>
              <p:cNvCxnSpPr/>
              <p:nvPr/>
            </p:nvCxnSpPr>
            <p:spPr bwMode="gray">
              <a:xfrm>
                <a:off x="4403884" y="2472958"/>
                <a:ext cx="0" cy="1059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bwMode="gray">
              <a:xfrm>
                <a:off x="4385787" y="2571750"/>
                <a:ext cx="31432" cy="30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bwMode="gray">
              <a:xfrm flipH="1">
                <a:off x="4388168" y="2571750"/>
                <a:ext cx="31432" cy="30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a:off x="702181" y="4118473"/>
              <a:ext cx="62865" cy="790574"/>
              <a:chOff x="4343400" y="2568181"/>
              <a:chExt cx="62865" cy="790574"/>
            </a:xfrm>
          </p:grpSpPr>
          <p:cxnSp>
            <p:nvCxnSpPr>
              <p:cNvPr id="96" name="Straight Connector 95"/>
              <p:cNvCxnSpPr/>
              <p:nvPr/>
            </p:nvCxnSpPr>
            <p:spPr bwMode="gray">
              <a:xfrm>
                <a:off x="4343400" y="2568181"/>
                <a:ext cx="61913" cy="1071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bwMode="gray">
              <a:xfrm>
                <a:off x="4406265" y="2672955"/>
                <a:ext cx="0" cy="685800"/>
              </a:xfrm>
              <a:prstGeom prst="line">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grpSp>
      </p:grpSp>
      <p:grpSp>
        <p:nvGrpSpPr>
          <p:cNvPr id="101" name="Group 100"/>
          <p:cNvGrpSpPr/>
          <p:nvPr/>
        </p:nvGrpSpPr>
        <p:grpSpPr>
          <a:xfrm>
            <a:off x="3647197" y="4177649"/>
            <a:ext cx="83246" cy="1062347"/>
            <a:chOff x="702181" y="4020436"/>
            <a:chExt cx="83246" cy="1062347"/>
          </a:xfrm>
        </p:grpSpPr>
        <p:grpSp>
          <p:nvGrpSpPr>
            <p:cNvPr id="102" name="Group 101"/>
            <p:cNvGrpSpPr/>
            <p:nvPr/>
          </p:nvGrpSpPr>
          <p:grpSpPr>
            <a:xfrm>
              <a:off x="751614" y="4020436"/>
              <a:ext cx="33813" cy="129748"/>
              <a:chOff x="4385787" y="2472958"/>
              <a:chExt cx="33813" cy="129748"/>
            </a:xfrm>
          </p:grpSpPr>
          <p:cxnSp>
            <p:nvCxnSpPr>
              <p:cNvPr id="106" name="Straight Connector 105"/>
              <p:cNvCxnSpPr/>
              <p:nvPr/>
            </p:nvCxnSpPr>
            <p:spPr bwMode="gray">
              <a:xfrm>
                <a:off x="4403884" y="2472958"/>
                <a:ext cx="0" cy="1059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bwMode="gray">
              <a:xfrm>
                <a:off x="4385787" y="2571750"/>
                <a:ext cx="31432" cy="30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bwMode="gray">
              <a:xfrm flipH="1">
                <a:off x="4388168" y="2571750"/>
                <a:ext cx="31432" cy="30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3" name="Group 102"/>
            <p:cNvGrpSpPr/>
            <p:nvPr/>
          </p:nvGrpSpPr>
          <p:grpSpPr>
            <a:xfrm>
              <a:off x="702181" y="4118473"/>
              <a:ext cx="62865" cy="964310"/>
              <a:chOff x="4343400" y="2568181"/>
              <a:chExt cx="62865" cy="964310"/>
            </a:xfrm>
          </p:grpSpPr>
          <p:cxnSp>
            <p:nvCxnSpPr>
              <p:cNvPr id="104" name="Straight Connector 103"/>
              <p:cNvCxnSpPr/>
              <p:nvPr/>
            </p:nvCxnSpPr>
            <p:spPr bwMode="gray">
              <a:xfrm>
                <a:off x="4343400" y="2568181"/>
                <a:ext cx="61913" cy="1071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bwMode="gray">
              <a:xfrm>
                <a:off x="4406265" y="2672955"/>
                <a:ext cx="0" cy="859536"/>
              </a:xfrm>
              <a:prstGeom prst="line">
                <a:avLst/>
              </a:prstGeom>
              <a:ln w="1270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grpSp>
      </p:grpSp>
      <p:cxnSp>
        <p:nvCxnSpPr>
          <p:cNvPr id="109" name="Straight Connector 108"/>
          <p:cNvCxnSpPr/>
          <p:nvPr/>
        </p:nvCxnSpPr>
        <p:spPr bwMode="gray">
          <a:xfrm>
            <a:off x="1277120" y="5093745"/>
            <a:ext cx="61913" cy="1071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bwMode="gray">
          <a:xfrm>
            <a:off x="1340906" y="5198519"/>
            <a:ext cx="0" cy="164625"/>
          </a:xfrm>
          <a:prstGeom prst="line">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sp>
        <p:nvSpPr>
          <p:cNvPr id="111" name="Oval 110"/>
          <p:cNvSpPr/>
          <p:nvPr/>
        </p:nvSpPr>
        <p:spPr bwMode="gray">
          <a:xfrm>
            <a:off x="1150631" y="5363143"/>
            <a:ext cx="375350" cy="375345"/>
          </a:xfrm>
          <a:prstGeom prst="ellips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lang="en-US" sz="700" b="1" dirty="0"/>
              <a:t>M</a:t>
            </a:r>
            <a:endParaRPr lang="en-US" sz="700" b="1" dirty="0" smtClean="0"/>
          </a:p>
          <a:p>
            <a:pPr algn="ctr"/>
            <a:r>
              <a:rPr lang="en-US" sz="700" b="1" dirty="0" smtClean="0"/>
              <a:t>3~</a:t>
            </a:r>
          </a:p>
        </p:txBody>
      </p:sp>
      <p:grpSp>
        <p:nvGrpSpPr>
          <p:cNvPr id="112" name="Group 111"/>
          <p:cNvGrpSpPr/>
          <p:nvPr/>
        </p:nvGrpSpPr>
        <p:grpSpPr>
          <a:xfrm>
            <a:off x="5283706" y="4177649"/>
            <a:ext cx="83246" cy="1062347"/>
            <a:chOff x="702181" y="4020436"/>
            <a:chExt cx="83246" cy="1062347"/>
          </a:xfrm>
        </p:grpSpPr>
        <p:grpSp>
          <p:nvGrpSpPr>
            <p:cNvPr id="113" name="Group 112"/>
            <p:cNvGrpSpPr/>
            <p:nvPr/>
          </p:nvGrpSpPr>
          <p:grpSpPr>
            <a:xfrm>
              <a:off x="751614" y="4020436"/>
              <a:ext cx="33813" cy="129748"/>
              <a:chOff x="4385787" y="2472958"/>
              <a:chExt cx="33813" cy="129748"/>
            </a:xfrm>
          </p:grpSpPr>
          <p:cxnSp>
            <p:nvCxnSpPr>
              <p:cNvPr id="117" name="Straight Connector 116"/>
              <p:cNvCxnSpPr/>
              <p:nvPr/>
            </p:nvCxnSpPr>
            <p:spPr bwMode="gray">
              <a:xfrm>
                <a:off x="4403884" y="2472958"/>
                <a:ext cx="0" cy="105935"/>
              </a:xfrm>
              <a:prstGeom prst="line">
                <a:avLst/>
              </a:prstGeom>
              <a:ln w="12700">
                <a:solidFill>
                  <a:schemeClr val="tx1"/>
                </a:solidFill>
                <a:tailEnd w="med" len="sm"/>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bwMode="gray">
              <a:xfrm>
                <a:off x="4385787" y="2571750"/>
                <a:ext cx="31432" cy="30956"/>
              </a:xfrm>
              <a:prstGeom prst="line">
                <a:avLst/>
              </a:prstGeom>
              <a:ln w="12700">
                <a:solidFill>
                  <a:schemeClr val="tx1"/>
                </a:solidFill>
                <a:tailEnd w="med" len="sm"/>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bwMode="gray">
              <a:xfrm flipH="1">
                <a:off x="4388168" y="2571750"/>
                <a:ext cx="31432" cy="30956"/>
              </a:xfrm>
              <a:prstGeom prst="line">
                <a:avLst/>
              </a:prstGeom>
              <a:ln w="12700">
                <a:solidFill>
                  <a:schemeClr val="tx1"/>
                </a:solidFill>
                <a:tailEnd w="med" len="sm"/>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p:nvGrpSpPr>
          <p:grpSpPr>
            <a:xfrm>
              <a:off x="702181" y="4118473"/>
              <a:ext cx="62865" cy="964310"/>
              <a:chOff x="4343400" y="2568181"/>
              <a:chExt cx="62865" cy="964310"/>
            </a:xfrm>
          </p:grpSpPr>
          <p:cxnSp>
            <p:nvCxnSpPr>
              <p:cNvPr id="115" name="Straight Connector 114"/>
              <p:cNvCxnSpPr/>
              <p:nvPr/>
            </p:nvCxnSpPr>
            <p:spPr bwMode="gray">
              <a:xfrm>
                <a:off x="4343400" y="2568181"/>
                <a:ext cx="61913" cy="107156"/>
              </a:xfrm>
              <a:prstGeom prst="line">
                <a:avLst/>
              </a:prstGeom>
              <a:ln w="12700">
                <a:solidFill>
                  <a:schemeClr val="tx1"/>
                </a:solidFill>
                <a:tailEnd w="med" len="sm"/>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bwMode="gray">
              <a:xfrm>
                <a:off x="4406265" y="2672955"/>
                <a:ext cx="0" cy="859536"/>
              </a:xfrm>
              <a:prstGeom prst="line">
                <a:avLst/>
              </a:prstGeom>
              <a:ln w="1270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grpSp>
      </p:grpSp>
      <p:grpSp>
        <p:nvGrpSpPr>
          <p:cNvPr id="120" name="Group 119"/>
          <p:cNvGrpSpPr/>
          <p:nvPr/>
        </p:nvGrpSpPr>
        <p:grpSpPr>
          <a:xfrm>
            <a:off x="6692615" y="4177649"/>
            <a:ext cx="83246" cy="1062347"/>
            <a:chOff x="702181" y="4020436"/>
            <a:chExt cx="83246" cy="1062347"/>
          </a:xfrm>
        </p:grpSpPr>
        <p:grpSp>
          <p:nvGrpSpPr>
            <p:cNvPr id="121" name="Group 120"/>
            <p:cNvGrpSpPr/>
            <p:nvPr/>
          </p:nvGrpSpPr>
          <p:grpSpPr>
            <a:xfrm>
              <a:off x="751614" y="4020436"/>
              <a:ext cx="33813" cy="129748"/>
              <a:chOff x="4385787" y="2472958"/>
              <a:chExt cx="33813" cy="129748"/>
            </a:xfrm>
          </p:grpSpPr>
          <p:cxnSp>
            <p:nvCxnSpPr>
              <p:cNvPr id="125" name="Straight Connector 124"/>
              <p:cNvCxnSpPr/>
              <p:nvPr/>
            </p:nvCxnSpPr>
            <p:spPr bwMode="gray">
              <a:xfrm>
                <a:off x="4403884" y="2472958"/>
                <a:ext cx="0" cy="1059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bwMode="gray">
              <a:xfrm>
                <a:off x="4385787" y="2571750"/>
                <a:ext cx="31432" cy="30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bwMode="gray">
              <a:xfrm flipH="1">
                <a:off x="4388168" y="2571750"/>
                <a:ext cx="31432" cy="30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2" name="Group 121"/>
            <p:cNvGrpSpPr/>
            <p:nvPr/>
          </p:nvGrpSpPr>
          <p:grpSpPr>
            <a:xfrm>
              <a:off x="702181" y="4118473"/>
              <a:ext cx="62865" cy="964310"/>
              <a:chOff x="4343400" y="2568181"/>
              <a:chExt cx="62865" cy="964310"/>
            </a:xfrm>
          </p:grpSpPr>
          <p:cxnSp>
            <p:nvCxnSpPr>
              <p:cNvPr id="123" name="Straight Connector 122"/>
              <p:cNvCxnSpPr/>
              <p:nvPr/>
            </p:nvCxnSpPr>
            <p:spPr bwMode="gray">
              <a:xfrm>
                <a:off x="4343400" y="2568181"/>
                <a:ext cx="61913" cy="1071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bwMode="gray">
              <a:xfrm>
                <a:off x="4406265" y="2672955"/>
                <a:ext cx="0" cy="859536"/>
              </a:xfrm>
              <a:prstGeom prst="line">
                <a:avLst/>
              </a:prstGeom>
              <a:ln w="1270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grpSp>
      </p:grpSp>
      <p:grpSp>
        <p:nvGrpSpPr>
          <p:cNvPr id="129" name="Group 128"/>
          <p:cNvGrpSpPr/>
          <p:nvPr/>
        </p:nvGrpSpPr>
        <p:grpSpPr>
          <a:xfrm>
            <a:off x="7633446" y="4177649"/>
            <a:ext cx="33813" cy="129748"/>
            <a:chOff x="4385787" y="2472958"/>
            <a:chExt cx="33813" cy="129748"/>
          </a:xfrm>
        </p:grpSpPr>
        <p:cxnSp>
          <p:nvCxnSpPr>
            <p:cNvPr id="133" name="Straight Connector 132"/>
            <p:cNvCxnSpPr/>
            <p:nvPr/>
          </p:nvCxnSpPr>
          <p:spPr bwMode="gray">
            <a:xfrm>
              <a:off x="4403884" y="2472958"/>
              <a:ext cx="0" cy="1059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bwMode="gray">
            <a:xfrm>
              <a:off x="4385787" y="2571750"/>
              <a:ext cx="31432" cy="30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bwMode="gray">
            <a:xfrm flipH="1">
              <a:off x="4388168" y="2571750"/>
              <a:ext cx="31432" cy="30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0" name="Group 129"/>
          <p:cNvGrpSpPr/>
          <p:nvPr/>
        </p:nvGrpSpPr>
        <p:grpSpPr>
          <a:xfrm>
            <a:off x="7584013" y="4275686"/>
            <a:ext cx="62865" cy="1110613"/>
            <a:chOff x="4343400" y="2568181"/>
            <a:chExt cx="62865" cy="1110613"/>
          </a:xfrm>
        </p:grpSpPr>
        <p:cxnSp>
          <p:nvCxnSpPr>
            <p:cNvPr id="131" name="Straight Connector 130"/>
            <p:cNvCxnSpPr/>
            <p:nvPr/>
          </p:nvCxnSpPr>
          <p:spPr bwMode="gray">
            <a:xfrm>
              <a:off x="4343400" y="2568181"/>
              <a:ext cx="61913" cy="1071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bwMode="gray">
            <a:xfrm>
              <a:off x="4406265" y="2672954"/>
              <a:ext cx="0" cy="1005840"/>
            </a:xfrm>
            <a:prstGeom prst="line">
              <a:avLst/>
            </a:prstGeom>
            <a:ln w="12700">
              <a:solidFill>
                <a:schemeClr val="tx1"/>
              </a:solidFill>
              <a:headEnd type="none"/>
              <a:tailEnd type="none" w="sm" len="sm"/>
            </a:ln>
          </p:spPr>
          <p:style>
            <a:lnRef idx="1">
              <a:schemeClr val="accent1"/>
            </a:lnRef>
            <a:fillRef idx="0">
              <a:schemeClr val="accent1"/>
            </a:fillRef>
            <a:effectRef idx="0">
              <a:schemeClr val="accent1"/>
            </a:effectRef>
            <a:fontRef idx="minor">
              <a:schemeClr val="tx1"/>
            </a:fontRef>
          </p:style>
        </p:cxnSp>
      </p:grpSp>
      <p:cxnSp>
        <p:nvCxnSpPr>
          <p:cNvPr id="137" name="Straight Connector 136"/>
          <p:cNvCxnSpPr/>
          <p:nvPr/>
        </p:nvCxnSpPr>
        <p:spPr bwMode="gray">
          <a:xfrm>
            <a:off x="7584450" y="5438312"/>
            <a:ext cx="61913" cy="1071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bwMode="gray">
          <a:xfrm>
            <a:off x="7647315" y="5543086"/>
            <a:ext cx="0" cy="243402"/>
          </a:xfrm>
          <a:prstGeom prst="line">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bwMode="gray">
          <a:xfrm flipH="1">
            <a:off x="7615085" y="5786488"/>
            <a:ext cx="64265" cy="0"/>
          </a:xfrm>
          <a:prstGeom prst="line">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15085" y="5818544"/>
            <a:ext cx="64265" cy="106140"/>
            <a:chOff x="7787545" y="5449869"/>
            <a:chExt cx="64265" cy="106140"/>
          </a:xfrm>
        </p:grpSpPr>
        <p:cxnSp>
          <p:nvCxnSpPr>
            <p:cNvPr id="141" name="Straight Connector 140"/>
            <p:cNvCxnSpPr/>
            <p:nvPr/>
          </p:nvCxnSpPr>
          <p:spPr bwMode="gray">
            <a:xfrm>
              <a:off x="7819775" y="5449869"/>
              <a:ext cx="0" cy="106140"/>
            </a:xfrm>
            <a:prstGeom prst="line">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bwMode="gray">
            <a:xfrm flipH="1">
              <a:off x="7787545" y="5449869"/>
              <a:ext cx="64265" cy="0"/>
            </a:xfrm>
            <a:prstGeom prst="line">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grpSp>
      <p:cxnSp>
        <p:nvCxnSpPr>
          <p:cNvPr id="143" name="Straight Connector 142"/>
          <p:cNvCxnSpPr/>
          <p:nvPr/>
        </p:nvCxnSpPr>
        <p:spPr bwMode="gray">
          <a:xfrm>
            <a:off x="1958184" y="5093745"/>
            <a:ext cx="61913" cy="1071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bwMode="gray">
          <a:xfrm>
            <a:off x="2021970" y="5198519"/>
            <a:ext cx="0" cy="164625"/>
          </a:xfrm>
          <a:prstGeom prst="line">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sp>
        <p:nvSpPr>
          <p:cNvPr id="145" name="Oval 144"/>
          <p:cNvSpPr/>
          <p:nvPr/>
        </p:nvSpPr>
        <p:spPr bwMode="gray">
          <a:xfrm>
            <a:off x="1837184" y="5363143"/>
            <a:ext cx="375350" cy="375345"/>
          </a:xfrm>
          <a:prstGeom prst="ellips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lang="en-US" sz="700" b="1" dirty="0"/>
              <a:t>M</a:t>
            </a:r>
            <a:endParaRPr lang="en-US" sz="700" b="1" dirty="0" smtClean="0"/>
          </a:p>
          <a:p>
            <a:pPr algn="ctr"/>
            <a:r>
              <a:rPr lang="en-US" sz="700" b="1" dirty="0" smtClean="0"/>
              <a:t>3~</a:t>
            </a:r>
          </a:p>
        </p:txBody>
      </p:sp>
      <p:grpSp>
        <p:nvGrpSpPr>
          <p:cNvPr id="148" name="Group 147"/>
          <p:cNvGrpSpPr/>
          <p:nvPr/>
        </p:nvGrpSpPr>
        <p:grpSpPr>
          <a:xfrm>
            <a:off x="6561825" y="5279029"/>
            <a:ext cx="374904" cy="374904"/>
            <a:chOff x="6561825" y="5279029"/>
            <a:chExt cx="374904" cy="374904"/>
          </a:xfrm>
        </p:grpSpPr>
        <p:sp>
          <p:nvSpPr>
            <p:cNvPr id="152" name="Rectangle 151"/>
            <p:cNvSpPr/>
            <p:nvPr/>
          </p:nvSpPr>
          <p:spPr bwMode="gray">
            <a:xfrm>
              <a:off x="6561825" y="5279029"/>
              <a:ext cx="374904" cy="374904"/>
            </a:xfrm>
            <a:prstGeom prst="rect">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lang="en-US" sz="500" dirty="0" smtClean="0"/>
            </a:p>
          </p:txBody>
        </p:sp>
        <p:grpSp>
          <p:nvGrpSpPr>
            <p:cNvPr id="153" name="Group 152"/>
            <p:cNvGrpSpPr/>
            <p:nvPr/>
          </p:nvGrpSpPr>
          <p:grpSpPr>
            <a:xfrm>
              <a:off x="6611980" y="5338492"/>
              <a:ext cx="274596" cy="255978"/>
              <a:chOff x="6711950" y="4538663"/>
              <a:chExt cx="561976" cy="523876"/>
            </a:xfrm>
          </p:grpSpPr>
          <p:sp>
            <p:nvSpPr>
              <p:cNvPr id="154" name="Freeform 160"/>
              <p:cNvSpPr>
                <a:spLocks noEditPoints="1"/>
              </p:cNvSpPr>
              <p:nvPr/>
            </p:nvSpPr>
            <p:spPr bwMode="auto">
              <a:xfrm>
                <a:off x="6904038" y="4768851"/>
                <a:ext cx="177800" cy="204788"/>
              </a:xfrm>
              <a:custGeom>
                <a:avLst/>
                <a:gdLst>
                  <a:gd name="T0" fmla="*/ 161 w 1126"/>
                  <a:gd name="T1" fmla="*/ 161 h 1289"/>
                  <a:gd name="T2" fmla="*/ 161 w 1126"/>
                  <a:gd name="T3" fmla="*/ 1128 h 1289"/>
                  <a:gd name="T4" fmla="*/ 965 w 1126"/>
                  <a:gd name="T5" fmla="*/ 1128 h 1289"/>
                  <a:gd name="T6" fmla="*/ 965 w 1126"/>
                  <a:gd name="T7" fmla="*/ 161 h 1289"/>
                  <a:gd name="T8" fmla="*/ 161 w 1126"/>
                  <a:gd name="T9" fmla="*/ 161 h 1289"/>
                  <a:gd name="T10" fmla="*/ 80 w 1126"/>
                  <a:gd name="T11" fmla="*/ 0 h 1289"/>
                  <a:gd name="T12" fmla="*/ 1046 w 1126"/>
                  <a:gd name="T13" fmla="*/ 0 h 1289"/>
                  <a:gd name="T14" fmla="*/ 1126 w 1126"/>
                  <a:gd name="T15" fmla="*/ 80 h 1289"/>
                  <a:gd name="T16" fmla="*/ 1126 w 1126"/>
                  <a:gd name="T17" fmla="*/ 1208 h 1289"/>
                  <a:gd name="T18" fmla="*/ 1046 w 1126"/>
                  <a:gd name="T19" fmla="*/ 1289 h 1289"/>
                  <a:gd name="T20" fmla="*/ 80 w 1126"/>
                  <a:gd name="T21" fmla="*/ 1289 h 1289"/>
                  <a:gd name="T22" fmla="*/ 0 w 1126"/>
                  <a:gd name="T23" fmla="*/ 1208 h 1289"/>
                  <a:gd name="T24" fmla="*/ 0 w 1126"/>
                  <a:gd name="T25" fmla="*/ 80 h 1289"/>
                  <a:gd name="T26" fmla="*/ 80 w 1126"/>
                  <a:gd name="T27" fmla="*/ 0 h 1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6" h="1289">
                    <a:moveTo>
                      <a:pt x="161" y="161"/>
                    </a:moveTo>
                    <a:lnTo>
                      <a:pt x="161" y="1128"/>
                    </a:lnTo>
                    <a:lnTo>
                      <a:pt x="965" y="1128"/>
                    </a:lnTo>
                    <a:lnTo>
                      <a:pt x="965" y="161"/>
                    </a:lnTo>
                    <a:lnTo>
                      <a:pt x="161" y="161"/>
                    </a:lnTo>
                    <a:close/>
                    <a:moveTo>
                      <a:pt x="80" y="0"/>
                    </a:moveTo>
                    <a:lnTo>
                      <a:pt x="1046" y="0"/>
                    </a:lnTo>
                    <a:lnTo>
                      <a:pt x="1126" y="80"/>
                    </a:lnTo>
                    <a:lnTo>
                      <a:pt x="1126" y="1208"/>
                    </a:lnTo>
                    <a:lnTo>
                      <a:pt x="1046" y="1289"/>
                    </a:lnTo>
                    <a:lnTo>
                      <a:pt x="80" y="1289"/>
                    </a:lnTo>
                    <a:lnTo>
                      <a:pt x="0" y="1208"/>
                    </a:lnTo>
                    <a:lnTo>
                      <a:pt x="0" y="80"/>
                    </a:lnTo>
                    <a:lnTo>
                      <a:pt x="8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 name="Freeform 161"/>
              <p:cNvSpPr>
                <a:spLocks/>
              </p:cNvSpPr>
              <p:nvPr/>
            </p:nvSpPr>
            <p:spPr bwMode="auto">
              <a:xfrm>
                <a:off x="6865938" y="4908551"/>
                <a:ext cx="63500" cy="65088"/>
              </a:xfrm>
              <a:custGeom>
                <a:avLst/>
                <a:gdLst>
                  <a:gd name="T0" fmla="*/ 0 w 403"/>
                  <a:gd name="T1" fmla="*/ 0 h 403"/>
                  <a:gd name="T2" fmla="*/ 161 w 403"/>
                  <a:gd name="T3" fmla="*/ 0 h 403"/>
                  <a:gd name="T4" fmla="*/ 161 w 403"/>
                  <a:gd name="T5" fmla="*/ 242 h 403"/>
                  <a:gd name="T6" fmla="*/ 403 w 403"/>
                  <a:gd name="T7" fmla="*/ 242 h 403"/>
                  <a:gd name="T8" fmla="*/ 403 w 403"/>
                  <a:gd name="T9" fmla="*/ 403 h 403"/>
                  <a:gd name="T10" fmla="*/ 81 w 403"/>
                  <a:gd name="T11" fmla="*/ 403 h 403"/>
                  <a:gd name="T12" fmla="*/ 0 w 403"/>
                  <a:gd name="T13" fmla="*/ 322 h 403"/>
                  <a:gd name="T14" fmla="*/ 0 w 403"/>
                  <a:gd name="T15" fmla="*/ 0 h 4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3" h="403">
                    <a:moveTo>
                      <a:pt x="0" y="0"/>
                    </a:moveTo>
                    <a:lnTo>
                      <a:pt x="161" y="0"/>
                    </a:lnTo>
                    <a:lnTo>
                      <a:pt x="161" y="242"/>
                    </a:lnTo>
                    <a:lnTo>
                      <a:pt x="403" y="242"/>
                    </a:lnTo>
                    <a:lnTo>
                      <a:pt x="403" y="403"/>
                    </a:lnTo>
                    <a:lnTo>
                      <a:pt x="81" y="403"/>
                    </a:lnTo>
                    <a:lnTo>
                      <a:pt x="0" y="322"/>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6" name="Freeform 162"/>
              <p:cNvSpPr>
                <a:spLocks/>
              </p:cNvSpPr>
              <p:nvPr/>
            </p:nvSpPr>
            <p:spPr bwMode="auto">
              <a:xfrm>
                <a:off x="7056438" y="4908551"/>
                <a:ext cx="63500" cy="65088"/>
              </a:xfrm>
              <a:custGeom>
                <a:avLst/>
                <a:gdLst>
                  <a:gd name="T0" fmla="*/ 242 w 403"/>
                  <a:gd name="T1" fmla="*/ 0 h 403"/>
                  <a:gd name="T2" fmla="*/ 403 w 403"/>
                  <a:gd name="T3" fmla="*/ 0 h 403"/>
                  <a:gd name="T4" fmla="*/ 403 w 403"/>
                  <a:gd name="T5" fmla="*/ 322 h 403"/>
                  <a:gd name="T6" fmla="*/ 322 w 403"/>
                  <a:gd name="T7" fmla="*/ 403 h 403"/>
                  <a:gd name="T8" fmla="*/ 0 w 403"/>
                  <a:gd name="T9" fmla="*/ 403 h 403"/>
                  <a:gd name="T10" fmla="*/ 0 w 403"/>
                  <a:gd name="T11" fmla="*/ 242 h 403"/>
                  <a:gd name="T12" fmla="*/ 242 w 403"/>
                  <a:gd name="T13" fmla="*/ 242 h 403"/>
                  <a:gd name="T14" fmla="*/ 242 w 403"/>
                  <a:gd name="T15" fmla="*/ 0 h 4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3" h="403">
                    <a:moveTo>
                      <a:pt x="242" y="0"/>
                    </a:moveTo>
                    <a:lnTo>
                      <a:pt x="403" y="0"/>
                    </a:lnTo>
                    <a:lnTo>
                      <a:pt x="403" y="322"/>
                    </a:lnTo>
                    <a:lnTo>
                      <a:pt x="322" y="403"/>
                    </a:lnTo>
                    <a:lnTo>
                      <a:pt x="0" y="403"/>
                    </a:lnTo>
                    <a:lnTo>
                      <a:pt x="0" y="242"/>
                    </a:lnTo>
                    <a:lnTo>
                      <a:pt x="242" y="242"/>
                    </a:lnTo>
                    <a:lnTo>
                      <a:pt x="24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 name="Rectangle 163"/>
              <p:cNvSpPr>
                <a:spLocks noChangeArrowheads="1"/>
              </p:cNvSpPr>
              <p:nvPr/>
            </p:nvSpPr>
            <p:spPr bwMode="auto">
              <a:xfrm>
                <a:off x="6980238" y="4960938"/>
                <a:ext cx="25400" cy="101600"/>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8" name="Freeform 164"/>
              <p:cNvSpPr>
                <a:spLocks/>
              </p:cNvSpPr>
              <p:nvPr/>
            </p:nvSpPr>
            <p:spPr bwMode="auto">
              <a:xfrm>
                <a:off x="6916738" y="5024438"/>
                <a:ext cx="152400" cy="38100"/>
              </a:xfrm>
              <a:custGeom>
                <a:avLst/>
                <a:gdLst>
                  <a:gd name="T0" fmla="*/ 81 w 966"/>
                  <a:gd name="T1" fmla="*/ 0 h 241"/>
                  <a:gd name="T2" fmla="*/ 885 w 966"/>
                  <a:gd name="T3" fmla="*/ 0 h 241"/>
                  <a:gd name="T4" fmla="*/ 966 w 966"/>
                  <a:gd name="T5" fmla="*/ 80 h 241"/>
                  <a:gd name="T6" fmla="*/ 966 w 966"/>
                  <a:gd name="T7" fmla="*/ 241 h 241"/>
                  <a:gd name="T8" fmla="*/ 805 w 966"/>
                  <a:gd name="T9" fmla="*/ 241 h 241"/>
                  <a:gd name="T10" fmla="*/ 805 w 966"/>
                  <a:gd name="T11" fmla="*/ 161 h 241"/>
                  <a:gd name="T12" fmla="*/ 161 w 966"/>
                  <a:gd name="T13" fmla="*/ 161 h 241"/>
                  <a:gd name="T14" fmla="*/ 161 w 966"/>
                  <a:gd name="T15" fmla="*/ 241 h 241"/>
                  <a:gd name="T16" fmla="*/ 0 w 966"/>
                  <a:gd name="T17" fmla="*/ 241 h 241"/>
                  <a:gd name="T18" fmla="*/ 0 w 966"/>
                  <a:gd name="T19" fmla="*/ 80 h 241"/>
                  <a:gd name="T20" fmla="*/ 81 w 966"/>
                  <a:gd name="T2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6" h="241">
                    <a:moveTo>
                      <a:pt x="81" y="0"/>
                    </a:moveTo>
                    <a:lnTo>
                      <a:pt x="885" y="0"/>
                    </a:lnTo>
                    <a:lnTo>
                      <a:pt x="966" y="80"/>
                    </a:lnTo>
                    <a:lnTo>
                      <a:pt x="966" y="241"/>
                    </a:lnTo>
                    <a:lnTo>
                      <a:pt x="805" y="241"/>
                    </a:lnTo>
                    <a:lnTo>
                      <a:pt x="805" y="161"/>
                    </a:lnTo>
                    <a:lnTo>
                      <a:pt x="161" y="161"/>
                    </a:lnTo>
                    <a:lnTo>
                      <a:pt x="161" y="241"/>
                    </a:lnTo>
                    <a:lnTo>
                      <a:pt x="0" y="241"/>
                    </a:lnTo>
                    <a:lnTo>
                      <a:pt x="0" y="80"/>
                    </a:lnTo>
                    <a:lnTo>
                      <a:pt x="8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9" name="Rectangle 165"/>
              <p:cNvSpPr>
                <a:spLocks noChangeArrowheads="1"/>
              </p:cNvSpPr>
              <p:nvPr/>
            </p:nvSpPr>
            <p:spPr bwMode="auto">
              <a:xfrm>
                <a:off x="7069138" y="4895851"/>
                <a:ext cx="204788" cy="25400"/>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0" name="Rectangle 166"/>
              <p:cNvSpPr>
                <a:spLocks noChangeArrowheads="1"/>
              </p:cNvSpPr>
              <p:nvPr/>
            </p:nvSpPr>
            <p:spPr bwMode="auto">
              <a:xfrm>
                <a:off x="6711950" y="4895851"/>
                <a:ext cx="217488" cy="25400"/>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1" name="Rectangle 167"/>
              <p:cNvSpPr>
                <a:spLocks noChangeArrowheads="1"/>
              </p:cNvSpPr>
              <p:nvPr/>
            </p:nvSpPr>
            <p:spPr bwMode="auto">
              <a:xfrm>
                <a:off x="6762750" y="4921251"/>
                <a:ext cx="25400" cy="1412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2" name="Rectangle 168"/>
              <p:cNvSpPr>
                <a:spLocks noChangeArrowheads="1"/>
              </p:cNvSpPr>
              <p:nvPr/>
            </p:nvSpPr>
            <p:spPr bwMode="auto">
              <a:xfrm>
                <a:off x="7185025" y="4908551"/>
                <a:ext cx="25400" cy="1539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3" name="Freeform 169"/>
              <p:cNvSpPr>
                <a:spLocks noEditPoints="1"/>
              </p:cNvSpPr>
              <p:nvPr/>
            </p:nvSpPr>
            <p:spPr bwMode="auto">
              <a:xfrm>
                <a:off x="6711950" y="4718051"/>
                <a:ext cx="166688" cy="152400"/>
              </a:xfrm>
              <a:custGeom>
                <a:avLst/>
                <a:gdLst>
                  <a:gd name="T0" fmla="*/ 161 w 1046"/>
                  <a:gd name="T1" fmla="*/ 161 h 967"/>
                  <a:gd name="T2" fmla="*/ 161 w 1046"/>
                  <a:gd name="T3" fmla="*/ 806 h 967"/>
                  <a:gd name="T4" fmla="*/ 885 w 1046"/>
                  <a:gd name="T5" fmla="*/ 806 h 967"/>
                  <a:gd name="T6" fmla="*/ 885 w 1046"/>
                  <a:gd name="T7" fmla="*/ 161 h 967"/>
                  <a:gd name="T8" fmla="*/ 161 w 1046"/>
                  <a:gd name="T9" fmla="*/ 161 h 967"/>
                  <a:gd name="T10" fmla="*/ 80 w 1046"/>
                  <a:gd name="T11" fmla="*/ 0 h 967"/>
                  <a:gd name="T12" fmla="*/ 965 w 1046"/>
                  <a:gd name="T13" fmla="*/ 0 h 967"/>
                  <a:gd name="T14" fmla="*/ 1046 w 1046"/>
                  <a:gd name="T15" fmla="*/ 80 h 967"/>
                  <a:gd name="T16" fmla="*/ 1046 w 1046"/>
                  <a:gd name="T17" fmla="*/ 886 h 967"/>
                  <a:gd name="T18" fmla="*/ 965 w 1046"/>
                  <a:gd name="T19" fmla="*/ 967 h 967"/>
                  <a:gd name="T20" fmla="*/ 80 w 1046"/>
                  <a:gd name="T21" fmla="*/ 967 h 967"/>
                  <a:gd name="T22" fmla="*/ 0 w 1046"/>
                  <a:gd name="T23" fmla="*/ 886 h 967"/>
                  <a:gd name="T24" fmla="*/ 0 w 1046"/>
                  <a:gd name="T25" fmla="*/ 80 h 967"/>
                  <a:gd name="T26" fmla="*/ 80 w 1046"/>
                  <a:gd name="T27" fmla="*/ 0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6" h="967">
                    <a:moveTo>
                      <a:pt x="161" y="161"/>
                    </a:moveTo>
                    <a:lnTo>
                      <a:pt x="161" y="806"/>
                    </a:lnTo>
                    <a:lnTo>
                      <a:pt x="885" y="806"/>
                    </a:lnTo>
                    <a:lnTo>
                      <a:pt x="885" y="161"/>
                    </a:lnTo>
                    <a:lnTo>
                      <a:pt x="161" y="161"/>
                    </a:lnTo>
                    <a:close/>
                    <a:moveTo>
                      <a:pt x="80" y="0"/>
                    </a:moveTo>
                    <a:lnTo>
                      <a:pt x="965" y="0"/>
                    </a:lnTo>
                    <a:lnTo>
                      <a:pt x="1046" y="80"/>
                    </a:lnTo>
                    <a:lnTo>
                      <a:pt x="1046" y="886"/>
                    </a:lnTo>
                    <a:lnTo>
                      <a:pt x="965" y="967"/>
                    </a:lnTo>
                    <a:lnTo>
                      <a:pt x="80" y="967"/>
                    </a:lnTo>
                    <a:lnTo>
                      <a:pt x="0" y="886"/>
                    </a:lnTo>
                    <a:lnTo>
                      <a:pt x="0" y="80"/>
                    </a:lnTo>
                    <a:lnTo>
                      <a:pt x="8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4" name="Freeform 170"/>
              <p:cNvSpPr>
                <a:spLocks/>
              </p:cNvSpPr>
              <p:nvPr/>
            </p:nvSpPr>
            <p:spPr bwMode="auto">
              <a:xfrm>
                <a:off x="6904038" y="4718051"/>
                <a:ext cx="177800" cy="152400"/>
              </a:xfrm>
              <a:custGeom>
                <a:avLst/>
                <a:gdLst>
                  <a:gd name="T0" fmla="*/ 80 w 1126"/>
                  <a:gd name="T1" fmla="*/ 0 h 967"/>
                  <a:gd name="T2" fmla="*/ 1046 w 1126"/>
                  <a:gd name="T3" fmla="*/ 0 h 967"/>
                  <a:gd name="T4" fmla="*/ 1126 w 1126"/>
                  <a:gd name="T5" fmla="*/ 80 h 967"/>
                  <a:gd name="T6" fmla="*/ 1126 w 1126"/>
                  <a:gd name="T7" fmla="*/ 967 h 967"/>
                  <a:gd name="T8" fmla="*/ 965 w 1126"/>
                  <a:gd name="T9" fmla="*/ 967 h 967"/>
                  <a:gd name="T10" fmla="*/ 965 w 1126"/>
                  <a:gd name="T11" fmla="*/ 161 h 967"/>
                  <a:gd name="T12" fmla="*/ 161 w 1126"/>
                  <a:gd name="T13" fmla="*/ 161 h 967"/>
                  <a:gd name="T14" fmla="*/ 161 w 1126"/>
                  <a:gd name="T15" fmla="*/ 967 h 967"/>
                  <a:gd name="T16" fmla="*/ 0 w 1126"/>
                  <a:gd name="T17" fmla="*/ 967 h 967"/>
                  <a:gd name="T18" fmla="*/ 0 w 1126"/>
                  <a:gd name="T19" fmla="*/ 80 h 967"/>
                  <a:gd name="T20" fmla="*/ 80 w 1126"/>
                  <a:gd name="T21" fmla="*/ 0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6" h="967">
                    <a:moveTo>
                      <a:pt x="80" y="0"/>
                    </a:moveTo>
                    <a:lnTo>
                      <a:pt x="1046" y="0"/>
                    </a:lnTo>
                    <a:lnTo>
                      <a:pt x="1126" y="80"/>
                    </a:lnTo>
                    <a:lnTo>
                      <a:pt x="1126" y="967"/>
                    </a:lnTo>
                    <a:lnTo>
                      <a:pt x="965" y="967"/>
                    </a:lnTo>
                    <a:lnTo>
                      <a:pt x="965" y="161"/>
                    </a:lnTo>
                    <a:lnTo>
                      <a:pt x="161" y="161"/>
                    </a:lnTo>
                    <a:lnTo>
                      <a:pt x="161" y="967"/>
                    </a:lnTo>
                    <a:lnTo>
                      <a:pt x="0" y="967"/>
                    </a:lnTo>
                    <a:lnTo>
                      <a:pt x="0" y="80"/>
                    </a:lnTo>
                    <a:lnTo>
                      <a:pt x="8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5" name="Freeform 171"/>
              <p:cNvSpPr>
                <a:spLocks noEditPoints="1"/>
              </p:cNvSpPr>
              <p:nvPr/>
            </p:nvSpPr>
            <p:spPr bwMode="auto">
              <a:xfrm>
                <a:off x="7107238" y="4718051"/>
                <a:ext cx="166688" cy="152400"/>
              </a:xfrm>
              <a:custGeom>
                <a:avLst/>
                <a:gdLst>
                  <a:gd name="T0" fmla="*/ 161 w 1046"/>
                  <a:gd name="T1" fmla="*/ 161 h 967"/>
                  <a:gd name="T2" fmla="*/ 161 w 1046"/>
                  <a:gd name="T3" fmla="*/ 806 h 967"/>
                  <a:gd name="T4" fmla="*/ 885 w 1046"/>
                  <a:gd name="T5" fmla="*/ 806 h 967"/>
                  <a:gd name="T6" fmla="*/ 885 w 1046"/>
                  <a:gd name="T7" fmla="*/ 161 h 967"/>
                  <a:gd name="T8" fmla="*/ 161 w 1046"/>
                  <a:gd name="T9" fmla="*/ 161 h 967"/>
                  <a:gd name="T10" fmla="*/ 81 w 1046"/>
                  <a:gd name="T11" fmla="*/ 0 h 967"/>
                  <a:gd name="T12" fmla="*/ 966 w 1046"/>
                  <a:gd name="T13" fmla="*/ 0 h 967"/>
                  <a:gd name="T14" fmla="*/ 1046 w 1046"/>
                  <a:gd name="T15" fmla="*/ 80 h 967"/>
                  <a:gd name="T16" fmla="*/ 1046 w 1046"/>
                  <a:gd name="T17" fmla="*/ 886 h 967"/>
                  <a:gd name="T18" fmla="*/ 966 w 1046"/>
                  <a:gd name="T19" fmla="*/ 967 h 967"/>
                  <a:gd name="T20" fmla="*/ 81 w 1046"/>
                  <a:gd name="T21" fmla="*/ 967 h 967"/>
                  <a:gd name="T22" fmla="*/ 0 w 1046"/>
                  <a:gd name="T23" fmla="*/ 886 h 967"/>
                  <a:gd name="T24" fmla="*/ 0 w 1046"/>
                  <a:gd name="T25" fmla="*/ 80 h 967"/>
                  <a:gd name="T26" fmla="*/ 81 w 1046"/>
                  <a:gd name="T27" fmla="*/ 0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6" h="967">
                    <a:moveTo>
                      <a:pt x="161" y="161"/>
                    </a:moveTo>
                    <a:lnTo>
                      <a:pt x="161" y="806"/>
                    </a:lnTo>
                    <a:lnTo>
                      <a:pt x="885" y="806"/>
                    </a:lnTo>
                    <a:lnTo>
                      <a:pt x="885" y="161"/>
                    </a:lnTo>
                    <a:lnTo>
                      <a:pt x="161" y="161"/>
                    </a:lnTo>
                    <a:close/>
                    <a:moveTo>
                      <a:pt x="81" y="0"/>
                    </a:moveTo>
                    <a:lnTo>
                      <a:pt x="966" y="0"/>
                    </a:lnTo>
                    <a:lnTo>
                      <a:pt x="1046" y="80"/>
                    </a:lnTo>
                    <a:lnTo>
                      <a:pt x="1046" y="886"/>
                    </a:lnTo>
                    <a:lnTo>
                      <a:pt x="966" y="967"/>
                    </a:lnTo>
                    <a:lnTo>
                      <a:pt x="81" y="967"/>
                    </a:lnTo>
                    <a:lnTo>
                      <a:pt x="0" y="886"/>
                    </a:lnTo>
                    <a:lnTo>
                      <a:pt x="0" y="80"/>
                    </a:lnTo>
                    <a:lnTo>
                      <a:pt x="8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6" name="Freeform 172"/>
              <p:cNvSpPr>
                <a:spLocks noEditPoints="1"/>
              </p:cNvSpPr>
              <p:nvPr/>
            </p:nvSpPr>
            <p:spPr bwMode="auto">
              <a:xfrm>
                <a:off x="6711950" y="4538663"/>
                <a:ext cx="561975" cy="152400"/>
              </a:xfrm>
              <a:custGeom>
                <a:avLst/>
                <a:gdLst>
                  <a:gd name="T0" fmla="*/ 161 w 3540"/>
                  <a:gd name="T1" fmla="*/ 161 h 966"/>
                  <a:gd name="T2" fmla="*/ 161 w 3540"/>
                  <a:gd name="T3" fmla="*/ 805 h 966"/>
                  <a:gd name="T4" fmla="*/ 3379 w 3540"/>
                  <a:gd name="T5" fmla="*/ 805 h 966"/>
                  <a:gd name="T6" fmla="*/ 3379 w 3540"/>
                  <a:gd name="T7" fmla="*/ 161 h 966"/>
                  <a:gd name="T8" fmla="*/ 161 w 3540"/>
                  <a:gd name="T9" fmla="*/ 161 h 966"/>
                  <a:gd name="T10" fmla="*/ 79 w 3540"/>
                  <a:gd name="T11" fmla="*/ 0 h 966"/>
                  <a:gd name="T12" fmla="*/ 3461 w 3540"/>
                  <a:gd name="T13" fmla="*/ 0 h 966"/>
                  <a:gd name="T14" fmla="*/ 3540 w 3540"/>
                  <a:gd name="T15" fmla="*/ 80 h 966"/>
                  <a:gd name="T16" fmla="*/ 3540 w 3540"/>
                  <a:gd name="T17" fmla="*/ 885 h 966"/>
                  <a:gd name="T18" fmla="*/ 3460 w 3540"/>
                  <a:gd name="T19" fmla="*/ 966 h 966"/>
                  <a:gd name="T20" fmla="*/ 80 w 3540"/>
                  <a:gd name="T21" fmla="*/ 966 h 966"/>
                  <a:gd name="T22" fmla="*/ 0 w 3540"/>
                  <a:gd name="T23" fmla="*/ 885 h 966"/>
                  <a:gd name="T24" fmla="*/ 0 w 3540"/>
                  <a:gd name="T25" fmla="*/ 80 h 966"/>
                  <a:gd name="T26" fmla="*/ 79 w 3540"/>
                  <a:gd name="T27"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40" h="966">
                    <a:moveTo>
                      <a:pt x="161" y="161"/>
                    </a:moveTo>
                    <a:lnTo>
                      <a:pt x="161" y="805"/>
                    </a:lnTo>
                    <a:lnTo>
                      <a:pt x="3379" y="805"/>
                    </a:lnTo>
                    <a:lnTo>
                      <a:pt x="3379" y="161"/>
                    </a:lnTo>
                    <a:lnTo>
                      <a:pt x="161" y="161"/>
                    </a:lnTo>
                    <a:close/>
                    <a:moveTo>
                      <a:pt x="79" y="0"/>
                    </a:moveTo>
                    <a:lnTo>
                      <a:pt x="3461" y="0"/>
                    </a:lnTo>
                    <a:lnTo>
                      <a:pt x="3540" y="80"/>
                    </a:lnTo>
                    <a:lnTo>
                      <a:pt x="3540" y="885"/>
                    </a:lnTo>
                    <a:lnTo>
                      <a:pt x="3460" y="966"/>
                    </a:lnTo>
                    <a:lnTo>
                      <a:pt x="80" y="966"/>
                    </a:lnTo>
                    <a:lnTo>
                      <a:pt x="0" y="885"/>
                    </a:lnTo>
                    <a:lnTo>
                      <a:pt x="0" y="80"/>
                    </a:lnTo>
                    <a:lnTo>
                      <a:pt x="7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67" name="Group 166"/>
          <p:cNvGrpSpPr/>
          <p:nvPr/>
        </p:nvGrpSpPr>
        <p:grpSpPr>
          <a:xfrm>
            <a:off x="5139917" y="5279029"/>
            <a:ext cx="374904" cy="374904"/>
            <a:chOff x="5139917" y="5205930"/>
            <a:chExt cx="374904" cy="374904"/>
          </a:xfrm>
        </p:grpSpPr>
        <p:grpSp>
          <p:nvGrpSpPr>
            <p:cNvPr id="168" name="Group 167"/>
            <p:cNvGrpSpPr>
              <a:grpSpLocks noChangeAspect="1"/>
            </p:cNvGrpSpPr>
            <p:nvPr/>
          </p:nvGrpSpPr>
          <p:grpSpPr>
            <a:xfrm>
              <a:off x="5181771" y="5282333"/>
              <a:ext cx="291197" cy="222099"/>
              <a:chOff x="5701430" y="1109225"/>
              <a:chExt cx="561976" cy="428625"/>
            </a:xfrm>
          </p:grpSpPr>
          <p:sp>
            <p:nvSpPr>
              <p:cNvPr id="170" name="Freeform 100"/>
              <p:cNvSpPr>
                <a:spLocks noEditPoints="1"/>
              </p:cNvSpPr>
              <p:nvPr/>
            </p:nvSpPr>
            <p:spPr bwMode="auto">
              <a:xfrm>
                <a:off x="5893518" y="1160025"/>
                <a:ext cx="369888" cy="276225"/>
              </a:xfrm>
              <a:custGeom>
                <a:avLst/>
                <a:gdLst>
                  <a:gd name="T0" fmla="*/ 161 w 2333"/>
                  <a:gd name="T1" fmla="*/ 158 h 1747"/>
                  <a:gd name="T2" fmla="*/ 161 w 2333"/>
                  <a:gd name="T3" fmla="*/ 1588 h 1747"/>
                  <a:gd name="T4" fmla="*/ 1978 w 2333"/>
                  <a:gd name="T5" fmla="*/ 1588 h 1747"/>
                  <a:gd name="T6" fmla="*/ 2172 w 2333"/>
                  <a:gd name="T7" fmla="*/ 1396 h 1747"/>
                  <a:gd name="T8" fmla="*/ 2172 w 2333"/>
                  <a:gd name="T9" fmla="*/ 350 h 1747"/>
                  <a:gd name="T10" fmla="*/ 1978 w 2333"/>
                  <a:gd name="T11" fmla="*/ 158 h 1747"/>
                  <a:gd name="T12" fmla="*/ 161 w 2333"/>
                  <a:gd name="T13" fmla="*/ 158 h 1747"/>
                  <a:gd name="T14" fmla="*/ 80 w 2333"/>
                  <a:gd name="T15" fmla="*/ 0 h 1747"/>
                  <a:gd name="T16" fmla="*/ 2011 w 2333"/>
                  <a:gd name="T17" fmla="*/ 0 h 1747"/>
                  <a:gd name="T18" fmla="*/ 2068 w 2333"/>
                  <a:gd name="T19" fmla="*/ 23 h 1747"/>
                  <a:gd name="T20" fmla="*/ 2309 w 2333"/>
                  <a:gd name="T21" fmla="*/ 261 h 1747"/>
                  <a:gd name="T22" fmla="*/ 2333 w 2333"/>
                  <a:gd name="T23" fmla="*/ 317 h 1747"/>
                  <a:gd name="T24" fmla="*/ 2333 w 2333"/>
                  <a:gd name="T25" fmla="*/ 1429 h 1747"/>
                  <a:gd name="T26" fmla="*/ 2309 w 2333"/>
                  <a:gd name="T27" fmla="*/ 1485 h 1747"/>
                  <a:gd name="T28" fmla="*/ 2068 w 2333"/>
                  <a:gd name="T29" fmla="*/ 1723 h 1747"/>
                  <a:gd name="T30" fmla="*/ 2011 w 2333"/>
                  <a:gd name="T31" fmla="*/ 1747 h 1747"/>
                  <a:gd name="T32" fmla="*/ 80 w 2333"/>
                  <a:gd name="T33" fmla="*/ 1747 h 1747"/>
                  <a:gd name="T34" fmla="*/ 0 w 2333"/>
                  <a:gd name="T35" fmla="*/ 1667 h 1747"/>
                  <a:gd name="T36" fmla="*/ 0 w 2333"/>
                  <a:gd name="T37" fmla="*/ 79 h 1747"/>
                  <a:gd name="T38" fmla="*/ 80 w 2333"/>
                  <a:gd name="T39" fmla="*/ 0 h 1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3" h="1747">
                    <a:moveTo>
                      <a:pt x="161" y="158"/>
                    </a:moveTo>
                    <a:lnTo>
                      <a:pt x="161" y="1588"/>
                    </a:lnTo>
                    <a:lnTo>
                      <a:pt x="1978" y="1588"/>
                    </a:lnTo>
                    <a:lnTo>
                      <a:pt x="2172" y="1396"/>
                    </a:lnTo>
                    <a:lnTo>
                      <a:pt x="2172" y="350"/>
                    </a:lnTo>
                    <a:lnTo>
                      <a:pt x="1978" y="158"/>
                    </a:lnTo>
                    <a:lnTo>
                      <a:pt x="161" y="158"/>
                    </a:lnTo>
                    <a:close/>
                    <a:moveTo>
                      <a:pt x="80" y="0"/>
                    </a:moveTo>
                    <a:lnTo>
                      <a:pt x="2011" y="0"/>
                    </a:lnTo>
                    <a:lnTo>
                      <a:pt x="2068" y="23"/>
                    </a:lnTo>
                    <a:lnTo>
                      <a:pt x="2309" y="261"/>
                    </a:lnTo>
                    <a:lnTo>
                      <a:pt x="2333" y="317"/>
                    </a:lnTo>
                    <a:lnTo>
                      <a:pt x="2333" y="1429"/>
                    </a:lnTo>
                    <a:lnTo>
                      <a:pt x="2309" y="1485"/>
                    </a:lnTo>
                    <a:lnTo>
                      <a:pt x="2068" y="1723"/>
                    </a:lnTo>
                    <a:lnTo>
                      <a:pt x="2011" y="1747"/>
                    </a:lnTo>
                    <a:lnTo>
                      <a:pt x="80" y="1747"/>
                    </a:lnTo>
                    <a:lnTo>
                      <a:pt x="0" y="1667"/>
                    </a:lnTo>
                    <a:lnTo>
                      <a:pt x="0" y="79"/>
                    </a:lnTo>
                    <a:lnTo>
                      <a:pt x="8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1" name="Freeform 101"/>
              <p:cNvSpPr>
                <a:spLocks noEditPoints="1"/>
              </p:cNvSpPr>
              <p:nvPr/>
            </p:nvSpPr>
            <p:spPr bwMode="auto">
              <a:xfrm>
                <a:off x="5957018" y="1109225"/>
                <a:ext cx="139700" cy="76200"/>
              </a:xfrm>
              <a:custGeom>
                <a:avLst/>
                <a:gdLst>
                  <a:gd name="T0" fmla="*/ 161 w 885"/>
                  <a:gd name="T1" fmla="*/ 159 h 476"/>
                  <a:gd name="T2" fmla="*/ 161 w 885"/>
                  <a:gd name="T3" fmla="*/ 318 h 476"/>
                  <a:gd name="T4" fmla="*/ 724 w 885"/>
                  <a:gd name="T5" fmla="*/ 318 h 476"/>
                  <a:gd name="T6" fmla="*/ 724 w 885"/>
                  <a:gd name="T7" fmla="*/ 159 h 476"/>
                  <a:gd name="T8" fmla="*/ 161 w 885"/>
                  <a:gd name="T9" fmla="*/ 159 h 476"/>
                  <a:gd name="T10" fmla="*/ 81 w 885"/>
                  <a:gd name="T11" fmla="*/ 0 h 476"/>
                  <a:gd name="T12" fmla="*/ 805 w 885"/>
                  <a:gd name="T13" fmla="*/ 0 h 476"/>
                  <a:gd name="T14" fmla="*/ 885 w 885"/>
                  <a:gd name="T15" fmla="*/ 79 h 476"/>
                  <a:gd name="T16" fmla="*/ 885 w 885"/>
                  <a:gd name="T17" fmla="*/ 397 h 476"/>
                  <a:gd name="T18" fmla="*/ 805 w 885"/>
                  <a:gd name="T19" fmla="*/ 476 h 476"/>
                  <a:gd name="T20" fmla="*/ 81 w 885"/>
                  <a:gd name="T21" fmla="*/ 476 h 476"/>
                  <a:gd name="T22" fmla="*/ 0 w 885"/>
                  <a:gd name="T23" fmla="*/ 397 h 476"/>
                  <a:gd name="T24" fmla="*/ 0 w 885"/>
                  <a:gd name="T25" fmla="*/ 79 h 476"/>
                  <a:gd name="T26" fmla="*/ 81 w 885"/>
                  <a:gd name="T27"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5" h="476">
                    <a:moveTo>
                      <a:pt x="161" y="159"/>
                    </a:moveTo>
                    <a:lnTo>
                      <a:pt x="161" y="318"/>
                    </a:lnTo>
                    <a:lnTo>
                      <a:pt x="724" y="318"/>
                    </a:lnTo>
                    <a:lnTo>
                      <a:pt x="724" y="159"/>
                    </a:lnTo>
                    <a:lnTo>
                      <a:pt x="161" y="159"/>
                    </a:lnTo>
                    <a:close/>
                    <a:moveTo>
                      <a:pt x="81" y="0"/>
                    </a:moveTo>
                    <a:lnTo>
                      <a:pt x="805" y="0"/>
                    </a:lnTo>
                    <a:lnTo>
                      <a:pt x="885" y="79"/>
                    </a:lnTo>
                    <a:lnTo>
                      <a:pt x="885" y="397"/>
                    </a:lnTo>
                    <a:lnTo>
                      <a:pt x="805" y="476"/>
                    </a:lnTo>
                    <a:lnTo>
                      <a:pt x="81" y="476"/>
                    </a:lnTo>
                    <a:lnTo>
                      <a:pt x="0" y="397"/>
                    </a:lnTo>
                    <a:lnTo>
                      <a:pt x="0" y="79"/>
                    </a:lnTo>
                    <a:lnTo>
                      <a:pt x="8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2" name="Freeform 102"/>
              <p:cNvSpPr>
                <a:spLocks noEditPoints="1"/>
              </p:cNvSpPr>
              <p:nvPr/>
            </p:nvSpPr>
            <p:spPr bwMode="auto">
              <a:xfrm>
                <a:off x="5828430" y="1198125"/>
                <a:ext cx="90488" cy="201613"/>
              </a:xfrm>
              <a:custGeom>
                <a:avLst/>
                <a:gdLst>
                  <a:gd name="T0" fmla="*/ 160 w 563"/>
                  <a:gd name="T1" fmla="*/ 159 h 1270"/>
                  <a:gd name="T2" fmla="*/ 160 w 563"/>
                  <a:gd name="T3" fmla="*/ 1112 h 1270"/>
                  <a:gd name="T4" fmla="*/ 402 w 563"/>
                  <a:gd name="T5" fmla="*/ 1112 h 1270"/>
                  <a:gd name="T6" fmla="*/ 402 w 563"/>
                  <a:gd name="T7" fmla="*/ 159 h 1270"/>
                  <a:gd name="T8" fmla="*/ 160 w 563"/>
                  <a:gd name="T9" fmla="*/ 159 h 1270"/>
                  <a:gd name="T10" fmla="*/ 80 w 563"/>
                  <a:gd name="T11" fmla="*/ 0 h 1270"/>
                  <a:gd name="T12" fmla="*/ 482 w 563"/>
                  <a:gd name="T13" fmla="*/ 0 h 1270"/>
                  <a:gd name="T14" fmla="*/ 563 w 563"/>
                  <a:gd name="T15" fmla="*/ 79 h 1270"/>
                  <a:gd name="T16" fmla="*/ 563 w 563"/>
                  <a:gd name="T17" fmla="*/ 1191 h 1270"/>
                  <a:gd name="T18" fmla="*/ 482 w 563"/>
                  <a:gd name="T19" fmla="*/ 1270 h 1270"/>
                  <a:gd name="T20" fmla="*/ 80 w 563"/>
                  <a:gd name="T21" fmla="*/ 1270 h 1270"/>
                  <a:gd name="T22" fmla="*/ 0 w 563"/>
                  <a:gd name="T23" fmla="*/ 1191 h 1270"/>
                  <a:gd name="T24" fmla="*/ 0 w 563"/>
                  <a:gd name="T25" fmla="*/ 79 h 1270"/>
                  <a:gd name="T26" fmla="*/ 80 w 563"/>
                  <a:gd name="T27" fmla="*/ 0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3" h="1270">
                    <a:moveTo>
                      <a:pt x="160" y="159"/>
                    </a:moveTo>
                    <a:lnTo>
                      <a:pt x="160" y="1112"/>
                    </a:lnTo>
                    <a:lnTo>
                      <a:pt x="402" y="1112"/>
                    </a:lnTo>
                    <a:lnTo>
                      <a:pt x="402" y="159"/>
                    </a:lnTo>
                    <a:lnTo>
                      <a:pt x="160" y="159"/>
                    </a:lnTo>
                    <a:close/>
                    <a:moveTo>
                      <a:pt x="80" y="0"/>
                    </a:moveTo>
                    <a:lnTo>
                      <a:pt x="482" y="0"/>
                    </a:lnTo>
                    <a:lnTo>
                      <a:pt x="563" y="79"/>
                    </a:lnTo>
                    <a:lnTo>
                      <a:pt x="563" y="1191"/>
                    </a:lnTo>
                    <a:lnTo>
                      <a:pt x="482" y="1270"/>
                    </a:lnTo>
                    <a:lnTo>
                      <a:pt x="80" y="1270"/>
                    </a:lnTo>
                    <a:lnTo>
                      <a:pt x="0" y="1191"/>
                    </a:lnTo>
                    <a:lnTo>
                      <a:pt x="0" y="79"/>
                    </a:lnTo>
                    <a:lnTo>
                      <a:pt x="8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3" name="Freeform 103"/>
              <p:cNvSpPr>
                <a:spLocks noEditPoints="1"/>
              </p:cNvSpPr>
              <p:nvPr/>
            </p:nvSpPr>
            <p:spPr bwMode="auto">
              <a:xfrm>
                <a:off x="5777630" y="1234638"/>
                <a:ext cx="77788" cy="127000"/>
              </a:xfrm>
              <a:custGeom>
                <a:avLst/>
                <a:gdLst>
                  <a:gd name="T0" fmla="*/ 161 w 482"/>
                  <a:gd name="T1" fmla="*/ 159 h 794"/>
                  <a:gd name="T2" fmla="*/ 161 w 482"/>
                  <a:gd name="T3" fmla="*/ 635 h 794"/>
                  <a:gd name="T4" fmla="*/ 322 w 482"/>
                  <a:gd name="T5" fmla="*/ 635 h 794"/>
                  <a:gd name="T6" fmla="*/ 322 w 482"/>
                  <a:gd name="T7" fmla="*/ 159 h 794"/>
                  <a:gd name="T8" fmla="*/ 161 w 482"/>
                  <a:gd name="T9" fmla="*/ 159 h 794"/>
                  <a:gd name="T10" fmla="*/ 80 w 482"/>
                  <a:gd name="T11" fmla="*/ 0 h 794"/>
                  <a:gd name="T12" fmla="*/ 402 w 482"/>
                  <a:gd name="T13" fmla="*/ 0 h 794"/>
                  <a:gd name="T14" fmla="*/ 482 w 482"/>
                  <a:gd name="T15" fmla="*/ 80 h 794"/>
                  <a:gd name="T16" fmla="*/ 482 w 482"/>
                  <a:gd name="T17" fmla="*/ 715 h 794"/>
                  <a:gd name="T18" fmla="*/ 402 w 482"/>
                  <a:gd name="T19" fmla="*/ 794 h 794"/>
                  <a:gd name="T20" fmla="*/ 80 w 482"/>
                  <a:gd name="T21" fmla="*/ 794 h 794"/>
                  <a:gd name="T22" fmla="*/ 0 w 482"/>
                  <a:gd name="T23" fmla="*/ 715 h 794"/>
                  <a:gd name="T24" fmla="*/ 0 w 482"/>
                  <a:gd name="T25" fmla="*/ 80 h 794"/>
                  <a:gd name="T26" fmla="*/ 80 w 482"/>
                  <a:gd name="T27"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2" h="794">
                    <a:moveTo>
                      <a:pt x="161" y="159"/>
                    </a:moveTo>
                    <a:lnTo>
                      <a:pt x="161" y="635"/>
                    </a:lnTo>
                    <a:lnTo>
                      <a:pt x="322" y="635"/>
                    </a:lnTo>
                    <a:lnTo>
                      <a:pt x="322" y="159"/>
                    </a:lnTo>
                    <a:lnTo>
                      <a:pt x="161" y="159"/>
                    </a:lnTo>
                    <a:close/>
                    <a:moveTo>
                      <a:pt x="80" y="0"/>
                    </a:moveTo>
                    <a:lnTo>
                      <a:pt x="402" y="0"/>
                    </a:lnTo>
                    <a:lnTo>
                      <a:pt x="482" y="80"/>
                    </a:lnTo>
                    <a:lnTo>
                      <a:pt x="482" y="715"/>
                    </a:lnTo>
                    <a:lnTo>
                      <a:pt x="402" y="794"/>
                    </a:lnTo>
                    <a:lnTo>
                      <a:pt x="80" y="794"/>
                    </a:lnTo>
                    <a:lnTo>
                      <a:pt x="0" y="715"/>
                    </a:lnTo>
                    <a:lnTo>
                      <a:pt x="0" y="80"/>
                    </a:lnTo>
                    <a:lnTo>
                      <a:pt x="8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4" name="Freeform 104"/>
              <p:cNvSpPr>
                <a:spLocks noEditPoints="1"/>
              </p:cNvSpPr>
              <p:nvPr/>
            </p:nvSpPr>
            <p:spPr bwMode="auto">
              <a:xfrm>
                <a:off x="5701430" y="1260038"/>
                <a:ext cx="101600" cy="76200"/>
              </a:xfrm>
              <a:custGeom>
                <a:avLst/>
                <a:gdLst>
                  <a:gd name="T0" fmla="*/ 161 w 644"/>
                  <a:gd name="T1" fmla="*/ 159 h 476"/>
                  <a:gd name="T2" fmla="*/ 161 w 644"/>
                  <a:gd name="T3" fmla="*/ 318 h 476"/>
                  <a:gd name="T4" fmla="*/ 483 w 644"/>
                  <a:gd name="T5" fmla="*/ 318 h 476"/>
                  <a:gd name="T6" fmla="*/ 483 w 644"/>
                  <a:gd name="T7" fmla="*/ 159 h 476"/>
                  <a:gd name="T8" fmla="*/ 161 w 644"/>
                  <a:gd name="T9" fmla="*/ 159 h 476"/>
                  <a:gd name="T10" fmla="*/ 80 w 644"/>
                  <a:gd name="T11" fmla="*/ 0 h 476"/>
                  <a:gd name="T12" fmla="*/ 563 w 644"/>
                  <a:gd name="T13" fmla="*/ 0 h 476"/>
                  <a:gd name="T14" fmla="*/ 644 w 644"/>
                  <a:gd name="T15" fmla="*/ 79 h 476"/>
                  <a:gd name="T16" fmla="*/ 644 w 644"/>
                  <a:gd name="T17" fmla="*/ 397 h 476"/>
                  <a:gd name="T18" fmla="*/ 563 w 644"/>
                  <a:gd name="T19" fmla="*/ 476 h 476"/>
                  <a:gd name="T20" fmla="*/ 80 w 644"/>
                  <a:gd name="T21" fmla="*/ 476 h 476"/>
                  <a:gd name="T22" fmla="*/ 0 w 644"/>
                  <a:gd name="T23" fmla="*/ 397 h 476"/>
                  <a:gd name="T24" fmla="*/ 0 w 644"/>
                  <a:gd name="T25" fmla="*/ 79 h 476"/>
                  <a:gd name="T26" fmla="*/ 80 w 644"/>
                  <a:gd name="T27"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4" h="476">
                    <a:moveTo>
                      <a:pt x="161" y="159"/>
                    </a:moveTo>
                    <a:lnTo>
                      <a:pt x="161" y="318"/>
                    </a:lnTo>
                    <a:lnTo>
                      <a:pt x="483" y="318"/>
                    </a:lnTo>
                    <a:lnTo>
                      <a:pt x="483" y="159"/>
                    </a:lnTo>
                    <a:lnTo>
                      <a:pt x="161" y="159"/>
                    </a:lnTo>
                    <a:close/>
                    <a:moveTo>
                      <a:pt x="80" y="0"/>
                    </a:moveTo>
                    <a:lnTo>
                      <a:pt x="563" y="0"/>
                    </a:lnTo>
                    <a:lnTo>
                      <a:pt x="644" y="79"/>
                    </a:lnTo>
                    <a:lnTo>
                      <a:pt x="644" y="397"/>
                    </a:lnTo>
                    <a:lnTo>
                      <a:pt x="563" y="476"/>
                    </a:lnTo>
                    <a:lnTo>
                      <a:pt x="80" y="476"/>
                    </a:lnTo>
                    <a:lnTo>
                      <a:pt x="0" y="397"/>
                    </a:lnTo>
                    <a:lnTo>
                      <a:pt x="0" y="79"/>
                    </a:lnTo>
                    <a:lnTo>
                      <a:pt x="8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 name="Rectangle 105"/>
              <p:cNvSpPr>
                <a:spLocks noChangeArrowheads="1"/>
              </p:cNvSpPr>
              <p:nvPr/>
            </p:nvSpPr>
            <p:spPr bwMode="auto">
              <a:xfrm>
                <a:off x="5957018" y="1210825"/>
                <a:ext cx="179388" cy="23813"/>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6" name="Rectangle 106"/>
              <p:cNvSpPr>
                <a:spLocks noChangeArrowheads="1"/>
              </p:cNvSpPr>
              <p:nvPr/>
            </p:nvSpPr>
            <p:spPr bwMode="auto">
              <a:xfrm>
                <a:off x="5957018" y="1361638"/>
                <a:ext cx="179388" cy="25400"/>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 name="Rectangle 107"/>
              <p:cNvSpPr>
                <a:spLocks noChangeArrowheads="1"/>
              </p:cNvSpPr>
              <p:nvPr/>
            </p:nvSpPr>
            <p:spPr bwMode="auto">
              <a:xfrm>
                <a:off x="5957018" y="1285438"/>
                <a:ext cx="179388" cy="25400"/>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 name="Freeform 108"/>
              <p:cNvSpPr>
                <a:spLocks noEditPoints="1"/>
              </p:cNvSpPr>
              <p:nvPr/>
            </p:nvSpPr>
            <p:spPr bwMode="auto">
              <a:xfrm>
                <a:off x="5906218" y="1474350"/>
                <a:ext cx="280988" cy="63500"/>
              </a:xfrm>
              <a:custGeom>
                <a:avLst/>
                <a:gdLst>
                  <a:gd name="T0" fmla="*/ 161 w 1770"/>
                  <a:gd name="T1" fmla="*/ 159 h 397"/>
                  <a:gd name="T2" fmla="*/ 161 w 1770"/>
                  <a:gd name="T3" fmla="*/ 238 h 397"/>
                  <a:gd name="T4" fmla="*/ 1609 w 1770"/>
                  <a:gd name="T5" fmla="*/ 238 h 397"/>
                  <a:gd name="T6" fmla="*/ 1609 w 1770"/>
                  <a:gd name="T7" fmla="*/ 159 h 397"/>
                  <a:gd name="T8" fmla="*/ 161 w 1770"/>
                  <a:gd name="T9" fmla="*/ 159 h 397"/>
                  <a:gd name="T10" fmla="*/ 81 w 1770"/>
                  <a:gd name="T11" fmla="*/ 0 h 397"/>
                  <a:gd name="T12" fmla="*/ 1690 w 1770"/>
                  <a:gd name="T13" fmla="*/ 0 h 397"/>
                  <a:gd name="T14" fmla="*/ 1770 w 1770"/>
                  <a:gd name="T15" fmla="*/ 79 h 397"/>
                  <a:gd name="T16" fmla="*/ 1770 w 1770"/>
                  <a:gd name="T17" fmla="*/ 318 h 397"/>
                  <a:gd name="T18" fmla="*/ 1690 w 1770"/>
                  <a:gd name="T19" fmla="*/ 397 h 397"/>
                  <a:gd name="T20" fmla="*/ 81 w 1770"/>
                  <a:gd name="T21" fmla="*/ 397 h 397"/>
                  <a:gd name="T22" fmla="*/ 0 w 1770"/>
                  <a:gd name="T23" fmla="*/ 318 h 397"/>
                  <a:gd name="T24" fmla="*/ 0 w 1770"/>
                  <a:gd name="T25" fmla="*/ 79 h 397"/>
                  <a:gd name="T26" fmla="*/ 81 w 1770"/>
                  <a:gd name="T2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0" h="397">
                    <a:moveTo>
                      <a:pt x="161" y="159"/>
                    </a:moveTo>
                    <a:lnTo>
                      <a:pt x="161" y="238"/>
                    </a:lnTo>
                    <a:lnTo>
                      <a:pt x="1609" y="238"/>
                    </a:lnTo>
                    <a:lnTo>
                      <a:pt x="1609" y="159"/>
                    </a:lnTo>
                    <a:lnTo>
                      <a:pt x="161" y="159"/>
                    </a:lnTo>
                    <a:close/>
                    <a:moveTo>
                      <a:pt x="81" y="0"/>
                    </a:moveTo>
                    <a:lnTo>
                      <a:pt x="1690" y="0"/>
                    </a:lnTo>
                    <a:lnTo>
                      <a:pt x="1770" y="79"/>
                    </a:lnTo>
                    <a:lnTo>
                      <a:pt x="1770" y="318"/>
                    </a:lnTo>
                    <a:lnTo>
                      <a:pt x="1690" y="397"/>
                    </a:lnTo>
                    <a:lnTo>
                      <a:pt x="81" y="397"/>
                    </a:lnTo>
                    <a:lnTo>
                      <a:pt x="0" y="318"/>
                    </a:lnTo>
                    <a:lnTo>
                      <a:pt x="0" y="79"/>
                    </a:lnTo>
                    <a:lnTo>
                      <a:pt x="8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9" name="Rectangle 109"/>
              <p:cNvSpPr>
                <a:spLocks noChangeArrowheads="1"/>
              </p:cNvSpPr>
              <p:nvPr/>
            </p:nvSpPr>
            <p:spPr bwMode="auto">
              <a:xfrm>
                <a:off x="5944318" y="1425138"/>
                <a:ext cx="25400" cy="61913"/>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0" name="Rectangle 110"/>
              <p:cNvSpPr>
                <a:spLocks noChangeArrowheads="1"/>
              </p:cNvSpPr>
              <p:nvPr/>
            </p:nvSpPr>
            <p:spPr bwMode="auto">
              <a:xfrm>
                <a:off x="6123705" y="1425138"/>
                <a:ext cx="25400" cy="61913"/>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69" name="Rectangle 168"/>
            <p:cNvSpPr/>
            <p:nvPr/>
          </p:nvSpPr>
          <p:spPr bwMode="gray">
            <a:xfrm>
              <a:off x="5139917" y="5205930"/>
              <a:ext cx="374904" cy="374904"/>
            </a:xfrm>
            <a:prstGeom prst="rect">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lang="en-US" sz="500" dirty="0" smtClean="0"/>
            </a:p>
          </p:txBody>
        </p:sp>
      </p:grpSp>
      <p:grpSp>
        <p:nvGrpSpPr>
          <p:cNvPr id="181" name="Group 180"/>
          <p:cNvGrpSpPr/>
          <p:nvPr/>
        </p:nvGrpSpPr>
        <p:grpSpPr>
          <a:xfrm>
            <a:off x="510003" y="5279029"/>
            <a:ext cx="374904" cy="374904"/>
            <a:chOff x="5139917" y="5205930"/>
            <a:chExt cx="374904" cy="374904"/>
          </a:xfrm>
        </p:grpSpPr>
        <p:grpSp>
          <p:nvGrpSpPr>
            <p:cNvPr id="182" name="Group 181"/>
            <p:cNvGrpSpPr>
              <a:grpSpLocks noChangeAspect="1"/>
            </p:cNvGrpSpPr>
            <p:nvPr/>
          </p:nvGrpSpPr>
          <p:grpSpPr>
            <a:xfrm>
              <a:off x="5181771" y="5282333"/>
              <a:ext cx="291197" cy="222099"/>
              <a:chOff x="5701430" y="1109225"/>
              <a:chExt cx="561976" cy="428625"/>
            </a:xfrm>
          </p:grpSpPr>
          <p:sp>
            <p:nvSpPr>
              <p:cNvPr id="184" name="Freeform 100"/>
              <p:cNvSpPr>
                <a:spLocks noEditPoints="1"/>
              </p:cNvSpPr>
              <p:nvPr/>
            </p:nvSpPr>
            <p:spPr bwMode="auto">
              <a:xfrm>
                <a:off x="5893518" y="1160025"/>
                <a:ext cx="369888" cy="276225"/>
              </a:xfrm>
              <a:custGeom>
                <a:avLst/>
                <a:gdLst>
                  <a:gd name="T0" fmla="*/ 161 w 2333"/>
                  <a:gd name="T1" fmla="*/ 158 h 1747"/>
                  <a:gd name="T2" fmla="*/ 161 w 2333"/>
                  <a:gd name="T3" fmla="*/ 1588 h 1747"/>
                  <a:gd name="T4" fmla="*/ 1978 w 2333"/>
                  <a:gd name="T5" fmla="*/ 1588 h 1747"/>
                  <a:gd name="T6" fmla="*/ 2172 w 2333"/>
                  <a:gd name="T7" fmla="*/ 1396 h 1747"/>
                  <a:gd name="T8" fmla="*/ 2172 w 2333"/>
                  <a:gd name="T9" fmla="*/ 350 h 1747"/>
                  <a:gd name="T10" fmla="*/ 1978 w 2333"/>
                  <a:gd name="T11" fmla="*/ 158 h 1747"/>
                  <a:gd name="T12" fmla="*/ 161 w 2333"/>
                  <a:gd name="T13" fmla="*/ 158 h 1747"/>
                  <a:gd name="T14" fmla="*/ 80 w 2333"/>
                  <a:gd name="T15" fmla="*/ 0 h 1747"/>
                  <a:gd name="T16" fmla="*/ 2011 w 2333"/>
                  <a:gd name="T17" fmla="*/ 0 h 1747"/>
                  <a:gd name="T18" fmla="*/ 2068 w 2333"/>
                  <a:gd name="T19" fmla="*/ 23 h 1747"/>
                  <a:gd name="T20" fmla="*/ 2309 w 2333"/>
                  <a:gd name="T21" fmla="*/ 261 h 1747"/>
                  <a:gd name="T22" fmla="*/ 2333 w 2333"/>
                  <a:gd name="T23" fmla="*/ 317 h 1747"/>
                  <a:gd name="T24" fmla="*/ 2333 w 2333"/>
                  <a:gd name="T25" fmla="*/ 1429 h 1747"/>
                  <a:gd name="T26" fmla="*/ 2309 w 2333"/>
                  <a:gd name="T27" fmla="*/ 1485 h 1747"/>
                  <a:gd name="T28" fmla="*/ 2068 w 2333"/>
                  <a:gd name="T29" fmla="*/ 1723 h 1747"/>
                  <a:gd name="T30" fmla="*/ 2011 w 2333"/>
                  <a:gd name="T31" fmla="*/ 1747 h 1747"/>
                  <a:gd name="T32" fmla="*/ 80 w 2333"/>
                  <a:gd name="T33" fmla="*/ 1747 h 1747"/>
                  <a:gd name="T34" fmla="*/ 0 w 2333"/>
                  <a:gd name="T35" fmla="*/ 1667 h 1747"/>
                  <a:gd name="T36" fmla="*/ 0 w 2333"/>
                  <a:gd name="T37" fmla="*/ 79 h 1747"/>
                  <a:gd name="T38" fmla="*/ 80 w 2333"/>
                  <a:gd name="T39" fmla="*/ 0 h 1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3" h="1747">
                    <a:moveTo>
                      <a:pt x="161" y="158"/>
                    </a:moveTo>
                    <a:lnTo>
                      <a:pt x="161" y="1588"/>
                    </a:lnTo>
                    <a:lnTo>
                      <a:pt x="1978" y="1588"/>
                    </a:lnTo>
                    <a:lnTo>
                      <a:pt x="2172" y="1396"/>
                    </a:lnTo>
                    <a:lnTo>
                      <a:pt x="2172" y="350"/>
                    </a:lnTo>
                    <a:lnTo>
                      <a:pt x="1978" y="158"/>
                    </a:lnTo>
                    <a:lnTo>
                      <a:pt x="161" y="158"/>
                    </a:lnTo>
                    <a:close/>
                    <a:moveTo>
                      <a:pt x="80" y="0"/>
                    </a:moveTo>
                    <a:lnTo>
                      <a:pt x="2011" y="0"/>
                    </a:lnTo>
                    <a:lnTo>
                      <a:pt x="2068" y="23"/>
                    </a:lnTo>
                    <a:lnTo>
                      <a:pt x="2309" y="261"/>
                    </a:lnTo>
                    <a:lnTo>
                      <a:pt x="2333" y="317"/>
                    </a:lnTo>
                    <a:lnTo>
                      <a:pt x="2333" y="1429"/>
                    </a:lnTo>
                    <a:lnTo>
                      <a:pt x="2309" y="1485"/>
                    </a:lnTo>
                    <a:lnTo>
                      <a:pt x="2068" y="1723"/>
                    </a:lnTo>
                    <a:lnTo>
                      <a:pt x="2011" y="1747"/>
                    </a:lnTo>
                    <a:lnTo>
                      <a:pt x="80" y="1747"/>
                    </a:lnTo>
                    <a:lnTo>
                      <a:pt x="0" y="1667"/>
                    </a:lnTo>
                    <a:lnTo>
                      <a:pt x="0" y="79"/>
                    </a:lnTo>
                    <a:lnTo>
                      <a:pt x="8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5" name="Freeform 101"/>
              <p:cNvSpPr>
                <a:spLocks noEditPoints="1"/>
              </p:cNvSpPr>
              <p:nvPr/>
            </p:nvSpPr>
            <p:spPr bwMode="auto">
              <a:xfrm>
                <a:off x="5957018" y="1109225"/>
                <a:ext cx="139700" cy="76200"/>
              </a:xfrm>
              <a:custGeom>
                <a:avLst/>
                <a:gdLst>
                  <a:gd name="T0" fmla="*/ 161 w 885"/>
                  <a:gd name="T1" fmla="*/ 159 h 476"/>
                  <a:gd name="T2" fmla="*/ 161 w 885"/>
                  <a:gd name="T3" fmla="*/ 318 h 476"/>
                  <a:gd name="T4" fmla="*/ 724 w 885"/>
                  <a:gd name="T5" fmla="*/ 318 h 476"/>
                  <a:gd name="T6" fmla="*/ 724 w 885"/>
                  <a:gd name="T7" fmla="*/ 159 h 476"/>
                  <a:gd name="T8" fmla="*/ 161 w 885"/>
                  <a:gd name="T9" fmla="*/ 159 h 476"/>
                  <a:gd name="T10" fmla="*/ 81 w 885"/>
                  <a:gd name="T11" fmla="*/ 0 h 476"/>
                  <a:gd name="T12" fmla="*/ 805 w 885"/>
                  <a:gd name="T13" fmla="*/ 0 h 476"/>
                  <a:gd name="T14" fmla="*/ 885 w 885"/>
                  <a:gd name="T15" fmla="*/ 79 h 476"/>
                  <a:gd name="T16" fmla="*/ 885 w 885"/>
                  <a:gd name="T17" fmla="*/ 397 h 476"/>
                  <a:gd name="T18" fmla="*/ 805 w 885"/>
                  <a:gd name="T19" fmla="*/ 476 h 476"/>
                  <a:gd name="T20" fmla="*/ 81 w 885"/>
                  <a:gd name="T21" fmla="*/ 476 h 476"/>
                  <a:gd name="T22" fmla="*/ 0 w 885"/>
                  <a:gd name="T23" fmla="*/ 397 h 476"/>
                  <a:gd name="T24" fmla="*/ 0 w 885"/>
                  <a:gd name="T25" fmla="*/ 79 h 476"/>
                  <a:gd name="T26" fmla="*/ 81 w 885"/>
                  <a:gd name="T27"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5" h="476">
                    <a:moveTo>
                      <a:pt x="161" y="159"/>
                    </a:moveTo>
                    <a:lnTo>
                      <a:pt x="161" y="318"/>
                    </a:lnTo>
                    <a:lnTo>
                      <a:pt x="724" y="318"/>
                    </a:lnTo>
                    <a:lnTo>
                      <a:pt x="724" y="159"/>
                    </a:lnTo>
                    <a:lnTo>
                      <a:pt x="161" y="159"/>
                    </a:lnTo>
                    <a:close/>
                    <a:moveTo>
                      <a:pt x="81" y="0"/>
                    </a:moveTo>
                    <a:lnTo>
                      <a:pt x="805" y="0"/>
                    </a:lnTo>
                    <a:lnTo>
                      <a:pt x="885" y="79"/>
                    </a:lnTo>
                    <a:lnTo>
                      <a:pt x="885" y="397"/>
                    </a:lnTo>
                    <a:lnTo>
                      <a:pt x="805" y="476"/>
                    </a:lnTo>
                    <a:lnTo>
                      <a:pt x="81" y="476"/>
                    </a:lnTo>
                    <a:lnTo>
                      <a:pt x="0" y="397"/>
                    </a:lnTo>
                    <a:lnTo>
                      <a:pt x="0" y="79"/>
                    </a:lnTo>
                    <a:lnTo>
                      <a:pt x="8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6" name="Freeform 102"/>
              <p:cNvSpPr>
                <a:spLocks noEditPoints="1"/>
              </p:cNvSpPr>
              <p:nvPr/>
            </p:nvSpPr>
            <p:spPr bwMode="auto">
              <a:xfrm>
                <a:off x="5828430" y="1198125"/>
                <a:ext cx="90488" cy="201613"/>
              </a:xfrm>
              <a:custGeom>
                <a:avLst/>
                <a:gdLst>
                  <a:gd name="T0" fmla="*/ 160 w 563"/>
                  <a:gd name="T1" fmla="*/ 159 h 1270"/>
                  <a:gd name="T2" fmla="*/ 160 w 563"/>
                  <a:gd name="T3" fmla="*/ 1112 h 1270"/>
                  <a:gd name="T4" fmla="*/ 402 w 563"/>
                  <a:gd name="T5" fmla="*/ 1112 h 1270"/>
                  <a:gd name="T6" fmla="*/ 402 w 563"/>
                  <a:gd name="T7" fmla="*/ 159 h 1270"/>
                  <a:gd name="T8" fmla="*/ 160 w 563"/>
                  <a:gd name="T9" fmla="*/ 159 h 1270"/>
                  <a:gd name="T10" fmla="*/ 80 w 563"/>
                  <a:gd name="T11" fmla="*/ 0 h 1270"/>
                  <a:gd name="T12" fmla="*/ 482 w 563"/>
                  <a:gd name="T13" fmla="*/ 0 h 1270"/>
                  <a:gd name="T14" fmla="*/ 563 w 563"/>
                  <a:gd name="T15" fmla="*/ 79 h 1270"/>
                  <a:gd name="T16" fmla="*/ 563 w 563"/>
                  <a:gd name="T17" fmla="*/ 1191 h 1270"/>
                  <a:gd name="T18" fmla="*/ 482 w 563"/>
                  <a:gd name="T19" fmla="*/ 1270 h 1270"/>
                  <a:gd name="T20" fmla="*/ 80 w 563"/>
                  <a:gd name="T21" fmla="*/ 1270 h 1270"/>
                  <a:gd name="T22" fmla="*/ 0 w 563"/>
                  <a:gd name="T23" fmla="*/ 1191 h 1270"/>
                  <a:gd name="T24" fmla="*/ 0 w 563"/>
                  <a:gd name="T25" fmla="*/ 79 h 1270"/>
                  <a:gd name="T26" fmla="*/ 80 w 563"/>
                  <a:gd name="T27" fmla="*/ 0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3" h="1270">
                    <a:moveTo>
                      <a:pt x="160" y="159"/>
                    </a:moveTo>
                    <a:lnTo>
                      <a:pt x="160" y="1112"/>
                    </a:lnTo>
                    <a:lnTo>
                      <a:pt x="402" y="1112"/>
                    </a:lnTo>
                    <a:lnTo>
                      <a:pt x="402" y="159"/>
                    </a:lnTo>
                    <a:lnTo>
                      <a:pt x="160" y="159"/>
                    </a:lnTo>
                    <a:close/>
                    <a:moveTo>
                      <a:pt x="80" y="0"/>
                    </a:moveTo>
                    <a:lnTo>
                      <a:pt x="482" y="0"/>
                    </a:lnTo>
                    <a:lnTo>
                      <a:pt x="563" y="79"/>
                    </a:lnTo>
                    <a:lnTo>
                      <a:pt x="563" y="1191"/>
                    </a:lnTo>
                    <a:lnTo>
                      <a:pt x="482" y="1270"/>
                    </a:lnTo>
                    <a:lnTo>
                      <a:pt x="80" y="1270"/>
                    </a:lnTo>
                    <a:lnTo>
                      <a:pt x="0" y="1191"/>
                    </a:lnTo>
                    <a:lnTo>
                      <a:pt x="0" y="79"/>
                    </a:lnTo>
                    <a:lnTo>
                      <a:pt x="8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7" name="Freeform 103"/>
              <p:cNvSpPr>
                <a:spLocks noEditPoints="1"/>
              </p:cNvSpPr>
              <p:nvPr/>
            </p:nvSpPr>
            <p:spPr bwMode="auto">
              <a:xfrm>
                <a:off x="5777630" y="1234638"/>
                <a:ext cx="77788" cy="127000"/>
              </a:xfrm>
              <a:custGeom>
                <a:avLst/>
                <a:gdLst>
                  <a:gd name="T0" fmla="*/ 161 w 482"/>
                  <a:gd name="T1" fmla="*/ 159 h 794"/>
                  <a:gd name="T2" fmla="*/ 161 w 482"/>
                  <a:gd name="T3" fmla="*/ 635 h 794"/>
                  <a:gd name="T4" fmla="*/ 322 w 482"/>
                  <a:gd name="T5" fmla="*/ 635 h 794"/>
                  <a:gd name="T6" fmla="*/ 322 w 482"/>
                  <a:gd name="T7" fmla="*/ 159 h 794"/>
                  <a:gd name="T8" fmla="*/ 161 w 482"/>
                  <a:gd name="T9" fmla="*/ 159 h 794"/>
                  <a:gd name="T10" fmla="*/ 80 w 482"/>
                  <a:gd name="T11" fmla="*/ 0 h 794"/>
                  <a:gd name="T12" fmla="*/ 402 w 482"/>
                  <a:gd name="T13" fmla="*/ 0 h 794"/>
                  <a:gd name="T14" fmla="*/ 482 w 482"/>
                  <a:gd name="T15" fmla="*/ 80 h 794"/>
                  <a:gd name="T16" fmla="*/ 482 w 482"/>
                  <a:gd name="T17" fmla="*/ 715 h 794"/>
                  <a:gd name="T18" fmla="*/ 402 w 482"/>
                  <a:gd name="T19" fmla="*/ 794 h 794"/>
                  <a:gd name="T20" fmla="*/ 80 w 482"/>
                  <a:gd name="T21" fmla="*/ 794 h 794"/>
                  <a:gd name="T22" fmla="*/ 0 w 482"/>
                  <a:gd name="T23" fmla="*/ 715 h 794"/>
                  <a:gd name="T24" fmla="*/ 0 w 482"/>
                  <a:gd name="T25" fmla="*/ 80 h 794"/>
                  <a:gd name="T26" fmla="*/ 80 w 482"/>
                  <a:gd name="T27"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2" h="794">
                    <a:moveTo>
                      <a:pt x="161" y="159"/>
                    </a:moveTo>
                    <a:lnTo>
                      <a:pt x="161" y="635"/>
                    </a:lnTo>
                    <a:lnTo>
                      <a:pt x="322" y="635"/>
                    </a:lnTo>
                    <a:lnTo>
                      <a:pt x="322" y="159"/>
                    </a:lnTo>
                    <a:lnTo>
                      <a:pt x="161" y="159"/>
                    </a:lnTo>
                    <a:close/>
                    <a:moveTo>
                      <a:pt x="80" y="0"/>
                    </a:moveTo>
                    <a:lnTo>
                      <a:pt x="402" y="0"/>
                    </a:lnTo>
                    <a:lnTo>
                      <a:pt x="482" y="80"/>
                    </a:lnTo>
                    <a:lnTo>
                      <a:pt x="482" y="715"/>
                    </a:lnTo>
                    <a:lnTo>
                      <a:pt x="402" y="794"/>
                    </a:lnTo>
                    <a:lnTo>
                      <a:pt x="80" y="794"/>
                    </a:lnTo>
                    <a:lnTo>
                      <a:pt x="0" y="715"/>
                    </a:lnTo>
                    <a:lnTo>
                      <a:pt x="0" y="80"/>
                    </a:lnTo>
                    <a:lnTo>
                      <a:pt x="8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8" name="Freeform 104"/>
              <p:cNvSpPr>
                <a:spLocks noEditPoints="1"/>
              </p:cNvSpPr>
              <p:nvPr/>
            </p:nvSpPr>
            <p:spPr bwMode="auto">
              <a:xfrm>
                <a:off x="5701430" y="1260038"/>
                <a:ext cx="101600" cy="76200"/>
              </a:xfrm>
              <a:custGeom>
                <a:avLst/>
                <a:gdLst>
                  <a:gd name="T0" fmla="*/ 161 w 644"/>
                  <a:gd name="T1" fmla="*/ 159 h 476"/>
                  <a:gd name="T2" fmla="*/ 161 w 644"/>
                  <a:gd name="T3" fmla="*/ 318 h 476"/>
                  <a:gd name="T4" fmla="*/ 483 w 644"/>
                  <a:gd name="T5" fmla="*/ 318 h 476"/>
                  <a:gd name="T6" fmla="*/ 483 w 644"/>
                  <a:gd name="T7" fmla="*/ 159 h 476"/>
                  <a:gd name="T8" fmla="*/ 161 w 644"/>
                  <a:gd name="T9" fmla="*/ 159 h 476"/>
                  <a:gd name="T10" fmla="*/ 80 w 644"/>
                  <a:gd name="T11" fmla="*/ 0 h 476"/>
                  <a:gd name="T12" fmla="*/ 563 w 644"/>
                  <a:gd name="T13" fmla="*/ 0 h 476"/>
                  <a:gd name="T14" fmla="*/ 644 w 644"/>
                  <a:gd name="T15" fmla="*/ 79 h 476"/>
                  <a:gd name="T16" fmla="*/ 644 w 644"/>
                  <a:gd name="T17" fmla="*/ 397 h 476"/>
                  <a:gd name="T18" fmla="*/ 563 w 644"/>
                  <a:gd name="T19" fmla="*/ 476 h 476"/>
                  <a:gd name="T20" fmla="*/ 80 w 644"/>
                  <a:gd name="T21" fmla="*/ 476 h 476"/>
                  <a:gd name="T22" fmla="*/ 0 w 644"/>
                  <a:gd name="T23" fmla="*/ 397 h 476"/>
                  <a:gd name="T24" fmla="*/ 0 w 644"/>
                  <a:gd name="T25" fmla="*/ 79 h 476"/>
                  <a:gd name="T26" fmla="*/ 80 w 644"/>
                  <a:gd name="T27"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4" h="476">
                    <a:moveTo>
                      <a:pt x="161" y="159"/>
                    </a:moveTo>
                    <a:lnTo>
                      <a:pt x="161" y="318"/>
                    </a:lnTo>
                    <a:lnTo>
                      <a:pt x="483" y="318"/>
                    </a:lnTo>
                    <a:lnTo>
                      <a:pt x="483" y="159"/>
                    </a:lnTo>
                    <a:lnTo>
                      <a:pt x="161" y="159"/>
                    </a:lnTo>
                    <a:close/>
                    <a:moveTo>
                      <a:pt x="80" y="0"/>
                    </a:moveTo>
                    <a:lnTo>
                      <a:pt x="563" y="0"/>
                    </a:lnTo>
                    <a:lnTo>
                      <a:pt x="644" y="79"/>
                    </a:lnTo>
                    <a:lnTo>
                      <a:pt x="644" y="397"/>
                    </a:lnTo>
                    <a:lnTo>
                      <a:pt x="563" y="476"/>
                    </a:lnTo>
                    <a:lnTo>
                      <a:pt x="80" y="476"/>
                    </a:lnTo>
                    <a:lnTo>
                      <a:pt x="0" y="397"/>
                    </a:lnTo>
                    <a:lnTo>
                      <a:pt x="0" y="79"/>
                    </a:lnTo>
                    <a:lnTo>
                      <a:pt x="8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9" name="Rectangle 105"/>
              <p:cNvSpPr>
                <a:spLocks noChangeArrowheads="1"/>
              </p:cNvSpPr>
              <p:nvPr/>
            </p:nvSpPr>
            <p:spPr bwMode="auto">
              <a:xfrm>
                <a:off x="5957018" y="1210825"/>
                <a:ext cx="179388" cy="23813"/>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0" name="Rectangle 106"/>
              <p:cNvSpPr>
                <a:spLocks noChangeArrowheads="1"/>
              </p:cNvSpPr>
              <p:nvPr/>
            </p:nvSpPr>
            <p:spPr bwMode="auto">
              <a:xfrm>
                <a:off x="5957018" y="1361638"/>
                <a:ext cx="179388" cy="25400"/>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1" name="Rectangle 107"/>
              <p:cNvSpPr>
                <a:spLocks noChangeArrowheads="1"/>
              </p:cNvSpPr>
              <p:nvPr/>
            </p:nvSpPr>
            <p:spPr bwMode="auto">
              <a:xfrm>
                <a:off x="5957018" y="1285438"/>
                <a:ext cx="179388" cy="25400"/>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2" name="Freeform 108"/>
              <p:cNvSpPr>
                <a:spLocks noEditPoints="1"/>
              </p:cNvSpPr>
              <p:nvPr/>
            </p:nvSpPr>
            <p:spPr bwMode="auto">
              <a:xfrm>
                <a:off x="5906218" y="1474350"/>
                <a:ext cx="280988" cy="63500"/>
              </a:xfrm>
              <a:custGeom>
                <a:avLst/>
                <a:gdLst>
                  <a:gd name="T0" fmla="*/ 161 w 1770"/>
                  <a:gd name="T1" fmla="*/ 159 h 397"/>
                  <a:gd name="T2" fmla="*/ 161 w 1770"/>
                  <a:gd name="T3" fmla="*/ 238 h 397"/>
                  <a:gd name="T4" fmla="*/ 1609 w 1770"/>
                  <a:gd name="T5" fmla="*/ 238 h 397"/>
                  <a:gd name="T6" fmla="*/ 1609 w 1770"/>
                  <a:gd name="T7" fmla="*/ 159 h 397"/>
                  <a:gd name="T8" fmla="*/ 161 w 1770"/>
                  <a:gd name="T9" fmla="*/ 159 h 397"/>
                  <a:gd name="T10" fmla="*/ 81 w 1770"/>
                  <a:gd name="T11" fmla="*/ 0 h 397"/>
                  <a:gd name="T12" fmla="*/ 1690 w 1770"/>
                  <a:gd name="T13" fmla="*/ 0 h 397"/>
                  <a:gd name="T14" fmla="*/ 1770 w 1770"/>
                  <a:gd name="T15" fmla="*/ 79 h 397"/>
                  <a:gd name="T16" fmla="*/ 1770 w 1770"/>
                  <a:gd name="T17" fmla="*/ 318 h 397"/>
                  <a:gd name="T18" fmla="*/ 1690 w 1770"/>
                  <a:gd name="T19" fmla="*/ 397 h 397"/>
                  <a:gd name="T20" fmla="*/ 81 w 1770"/>
                  <a:gd name="T21" fmla="*/ 397 h 397"/>
                  <a:gd name="T22" fmla="*/ 0 w 1770"/>
                  <a:gd name="T23" fmla="*/ 318 h 397"/>
                  <a:gd name="T24" fmla="*/ 0 w 1770"/>
                  <a:gd name="T25" fmla="*/ 79 h 397"/>
                  <a:gd name="T26" fmla="*/ 81 w 1770"/>
                  <a:gd name="T2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0" h="397">
                    <a:moveTo>
                      <a:pt x="161" y="159"/>
                    </a:moveTo>
                    <a:lnTo>
                      <a:pt x="161" y="238"/>
                    </a:lnTo>
                    <a:lnTo>
                      <a:pt x="1609" y="238"/>
                    </a:lnTo>
                    <a:lnTo>
                      <a:pt x="1609" y="159"/>
                    </a:lnTo>
                    <a:lnTo>
                      <a:pt x="161" y="159"/>
                    </a:lnTo>
                    <a:close/>
                    <a:moveTo>
                      <a:pt x="81" y="0"/>
                    </a:moveTo>
                    <a:lnTo>
                      <a:pt x="1690" y="0"/>
                    </a:lnTo>
                    <a:lnTo>
                      <a:pt x="1770" y="79"/>
                    </a:lnTo>
                    <a:lnTo>
                      <a:pt x="1770" y="318"/>
                    </a:lnTo>
                    <a:lnTo>
                      <a:pt x="1690" y="397"/>
                    </a:lnTo>
                    <a:lnTo>
                      <a:pt x="81" y="397"/>
                    </a:lnTo>
                    <a:lnTo>
                      <a:pt x="0" y="318"/>
                    </a:lnTo>
                    <a:lnTo>
                      <a:pt x="0" y="79"/>
                    </a:lnTo>
                    <a:lnTo>
                      <a:pt x="8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3" name="Rectangle 109"/>
              <p:cNvSpPr>
                <a:spLocks noChangeArrowheads="1"/>
              </p:cNvSpPr>
              <p:nvPr/>
            </p:nvSpPr>
            <p:spPr bwMode="auto">
              <a:xfrm>
                <a:off x="5944318" y="1425138"/>
                <a:ext cx="25400" cy="61913"/>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4" name="Rectangle 110"/>
              <p:cNvSpPr>
                <a:spLocks noChangeArrowheads="1"/>
              </p:cNvSpPr>
              <p:nvPr/>
            </p:nvSpPr>
            <p:spPr bwMode="auto">
              <a:xfrm>
                <a:off x="6123705" y="1425138"/>
                <a:ext cx="25400" cy="61913"/>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83" name="Rectangle 182"/>
            <p:cNvSpPr/>
            <p:nvPr/>
          </p:nvSpPr>
          <p:spPr bwMode="gray">
            <a:xfrm>
              <a:off x="5139917" y="5205930"/>
              <a:ext cx="374904" cy="374904"/>
            </a:xfrm>
            <a:prstGeom prst="rect">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lang="en-US" sz="500" dirty="0" smtClean="0"/>
            </a:p>
          </p:txBody>
        </p:sp>
      </p:grpSp>
      <p:sp>
        <p:nvSpPr>
          <p:cNvPr id="147" name="Rectangle 146"/>
          <p:cNvSpPr/>
          <p:nvPr/>
        </p:nvSpPr>
        <p:spPr bwMode="gray">
          <a:xfrm>
            <a:off x="2621646" y="5279029"/>
            <a:ext cx="374904" cy="374904"/>
          </a:xfrm>
          <a:prstGeom prst="rect">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lang="en-US" sz="500" dirty="0" smtClean="0"/>
          </a:p>
        </p:txBody>
      </p:sp>
      <p:sp>
        <p:nvSpPr>
          <p:cNvPr id="149" name="Rectangle 148"/>
          <p:cNvSpPr/>
          <p:nvPr/>
        </p:nvSpPr>
        <p:spPr bwMode="gray">
          <a:xfrm>
            <a:off x="3522322" y="5279029"/>
            <a:ext cx="374904" cy="374904"/>
          </a:xfrm>
          <a:prstGeom prst="rect">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lang="en-US" sz="500" dirty="0" smtClean="0"/>
          </a:p>
        </p:txBody>
      </p:sp>
      <p:grpSp>
        <p:nvGrpSpPr>
          <p:cNvPr id="211" name="Group 210"/>
          <p:cNvGrpSpPr/>
          <p:nvPr/>
        </p:nvGrpSpPr>
        <p:grpSpPr>
          <a:xfrm>
            <a:off x="7147418" y="3953747"/>
            <a:ext cx="65037" cy="223902"/>
            <a:chOff x="2497327" y="3881314"/>
            <a:chExt cx="65037" cy="223902"/>
          </a:xfrm>
        </p:grpSpPr>
        <p:cxnSp>
          <p:nvCxnSpPr>
            <p:cNvPr id="212" name="Straight Connector 211"/>
            <p:cNvCxnSpPr/>
            <p:nvPr/>
          </p:nvCxnSpPr>
          <p:spPr bwMode="gray">
            <a:xfrm>
              <a:off x="2497327" y="3881314"/>
              <a:ext cx="61913" cy="1071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bwMode="gray">
            <a:xfrm>
              <a:off x="2562364" y="3985295"/>
              <a:ext cx="0" cy="1199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p:nvGrpSpPr>
        <p:grpSpPr>
          <a:xfrm>
            <a:off x="7123971" y="3391693"/>
            <a:ext cx="176968" cy="573067"/>
            <a:chOff x="7136805" y="3197612"/>
            <a:chExt cx="176968" cy="573067"/>
          </a:xfrm>
        </p:grpSpPr>
        <p:grpSp>
          <p:nvGrpSpPr>
            <p:cNvPr id="230" name="Group 229"/>
            <p:cNvGrpSpPr/>
            <p:nvPr/>
          </p:nvGrpSpPr>
          <p:grpSpPr>
            <a:xfrm>
              <a:off x="7136805" y="3197612"/>
              <a:ext cx="175535" cy="442752"/>
              <a:chOff x="7066052" y="2994019"/>
              <a:chExt cx="292893" cy="738763"/>
            </a:xfrm>
          </p:grpSpPr>
          <p:grpSp>
            <p:nvGrpSpPr>
              <p:cNvPr id="222" name="Group 221"/>
              <p:cNvGrpSpPr/>
              <p:nvPr/>
            </p:nvGrpSpPr>
            <p:grpSpPr>
              <a:xfrm>
                <a:off x="7131550" y="2994019"/>
                <a:ext cx="161809" cy="309868"/>
                <a:chOff x="7059717" y="3022935"/>
                <a:chExt cx="175402" cy="335898"/>
              </a:xfrm>
            </p:grpSpPr>
            <p:sp>
              <p:nvSpPr>
                <p:cNvPr id="214" name="Rectangle 213"/>
                <p:cNvSpPr/>
                <p:nvPr/>
              </p:nvSpPr>
              <p:spPr bwMode="gray">
                <a:xfrm>
                  <a:off x="7059717" y="3022935"/>
                  <a:ext cx="175402" cy="335898"/>
                </a:xfrm>
                <a:prstGeom prst="rect">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smtClean="0"/>
                </a:p>
              </p:txBody>
            </p:sp>
            <p:cxnSp>
              <p:nvCxnSpPr>
                <p:cNvPr id="216" name="Straight Connector 215"/>
                <p:cNvCxnSpPr/>
                <p:nvPr/>
              </p:nvCxnSpPr>
              <p:spPr bwMode="gray">
                <a:xfrm>
                  <a:off x="7062788" y="3026569"/>
                  <a:ext cx="84678" cy="823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bwMode="gray">
                <a:xfrm flipH="1">
                  <a:off x="7146536" y="3026569"/>
                  <a:ext cx="88583" cy="823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28" name="Straight Connector 227"/>
              <p:cNvCxnSpPr>
                <a:stCxn id="214" idx="2"/>
              </p:cNvCxnSpPr>
              <p:nvPr/>
            </p:nvCxnSpPr>
            <p:spPr bwMode="gray">
              <a:xfrm>
                <a:off x="7212455" y="3303887"/>
                <a:ext cx="44" cy="136002"/>
              </a:xfrm>
              <a:prstGeom prst="line">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sp>
            <p:nvSpPr>
              <p:cNvPr id="229" name="Rectangle 228"/>
              <p:cNvSpPr/>
              <p:nvPr/>
            </p:nvSpPr>
            <p:spPr bwMode="gray">
              <a:xfrm>
                <a:off x="7066052" y="3439889"/>
                <a:ext cx="292893" cy="292893"/>
              </a:xfrm>
              <a:prstGeom prst="rect">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smtClean="0"/>
              </a:p>
            </p:txBody>
          </p:sp>
        </p:grpSp>
        <p:cxnSp>
          <p:nvCxnSpPr>
            <p:cNvPr id="232" name="Straight Connector 231"/>
            <p:cNvCxnSpPr/>
            <p:nvPr/>
          </p:nvCxnSpPr>
          <p:spPr bwMode="gray">
            <a:xfrm>
              <a:off x="7136805" y="3467177"/>
              <a:ext cx="176968" cy="1737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bwMode="gray">
            <a:xfrm>
              <a:off x="7273033" y="3480923"/>
              <a:ext cx="0" cy="877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8" name="TextBox 237"/>
            <p:cNvSpPr txBox="1"/>
            <p:nvPr/>
          </p:nvSpPr>
          <p:spPr bwMode="gray">
            <a:xfrm rot="5400000">
              <a:off x="7165594" y="3509213"/>
              <a:ext cx="107402" cy="133739"/>
            </a:xfrm>
            <a:prstGeom prst="rect">
              <a:avLst/>
            </a:prstGeom>
            <a:noFill/>
          </p:spPr>
          <p:txBody>
            <a:bodyPr wrap="none" lIns="0" tIns="0" rIns="0" bIns="0" rtlCol="0">
              <a:noAutofit/>
            </a:bodyPr>
            <a:lstStyle/>
            <a:p>
              <a:r>
                <a:rPr lang="en-US" sz="1400" dirty="0" smtClean="0"/>
                <a:t>~</a:t>
              </a:r>
            </a:p>
          </p:txBody>
        </p:sp>
        <p:grpSp>
          <p:nvGrpSpPr>
            <p:cNvPr id="239" name="Group 238"/>
            <p:cNvGrpSpPr/>
            <p:nvPr/>
          </p:nvGrpSpPr>
          <p:grpSpPr>
            <a:xfrm>
              <a:off x="7208383" y="3640931"/>
              <a:ext cx="33813" cy="129748"/>
              <a:chOff x="4385787" y="2472958"/>
              <a:chExt cx="33813" cy="129748"/>
            </a:xfrm>
          </p:grpSpPr>
          <p:cxnSp>
            <p:nvCxnSpPr>
              <p:cNvPr id="240" name="Straight Connector 239"/>
              <p:cNvCxnSpPr/>
              <p:nvPr/>
            </p:nvCxnSpPr>
            <p:spPr bwMode="gray">
              <a:xfrm>
                <a:off x="4403884" y="2472958"/>
                <a:ext cx="0" cy="1059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bwMode="gray">
              <a:xfrm>
                <a:off x="4385787" y="2571750"/>
                <a:ext cx="31432" cy="30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bwMode="gray">
              <a:xfrm flipH="1">
                <a:off x="4388168" y="2571750"/>
                <a:ext cx="31432" cy="30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44" name="Group 243"/>
          <p:cNvGrpSpPr/>
          <p:nvPr/>
        </p:nvGrpSpPr>
        <p:grpSpPr>
          <a:xfrm>
            <a:off x="2788680" y="3938554"/>
            <a:ext cx="51413" cy="32012"/>
            <a:chOff x="6911322" y="4734274"/>
            <a:chExt cx="51413" cy="32012"/>
          </a:xfrm>
        </p:grpSpPr>
        <p:sp>
          <p:nvSpPr>
            <p:cNvPr id="245" name="Oval 244"/>
            <p:cNvSpPr/>
            <p:nvPr/>
          </p:nvSpPr>
          <p:spPr bwMode="gray">
            <a:xfrm>
              <a:off x="6923312" y="4738854"/>
              <a:ext cx="27432" cy="27432"/>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cxnSp>
          <p:nvCxnSpPr>
            <p:cNvPr id="246" name="Straight Connector 245"/>
            <p:cNvCxnSpPr/>
            <p:nvPr/>
          </p:nvCxnSpPr>
          <p:spPr bwMode="gray">
            <a:xfrm>
              <a:off x="6911322" y="4734274"/>
              <a:ext cx="5141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7" name="Group 246"/>
          <p:cNvGrpSpPr/>
          <p:nvPr/>
        </p:nvGrpSpPr>
        <p:grpSpPr>
          <a:xfrm>
            <a:off x="6233075" y="3938554"/>
            <a:ext cx="51413" cy="32012"/>
            <a:chOff x="6911322" y="4734274"/>
            <a:chExt cx="51413" cy="32012"/>
          </a:xfrm>
        </p:grpSpPr>
        <p:sp>
          <p:nvSpPr>
            <p:cNvPr id="248" name="Oval 247"/>
            <p:cNvSpPr/>
            <p:nvPr/>
          </p:nvSpPr>
          <p:spPr bwMode="gray">
            <a:xfrm>
              <a:off x="6923312" y="4738854"/>
              <a:ext cx="27432" cy="27432"/>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cxnSp>
          <p:nvCxnSpPr>
            <p:cNvPr id="249" name="Straight Connector 248"/>
            <p:cNvCxnSpPr/>
            <p:nvPr/>
          </p:nvCxnSpPr>
          <p:spPr bwMode="gray">
            <a:xfrm>
              <a:off x="6911322" y="4734274"/>
              <a:ext cx="5141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0" name="Group 249"/>
          <p:cNvGrpSpPr/>
          <p:nvPr/>
        </p:nvGrpSpPr>
        <p:grpSpPr>
          <a:xfrm>
            <a:off x="1313281" y="5058189"/>
            <a:ext cx="51413" cy="32012"/>
            <a:chOff x="6911322" y="4734274"/>
            <a:chExt cx="51413" cy="32012"/>
          </a:xfrm>
        </p:grpSpPr>
        <p:sp>
          <p:nvSpPr>
            <p:cNvPr id="251" name="Oval 250"/>
            <p:cNvSpPr/>
            <p:nvPr/>
          </p:nvSpPr>
          <p:spPr bwMode="gray">
            <a:xfrm>
              <a:off x="6923312" y="4738854"/>
              <a:ext cx="27432" cy="27432"/>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cxnSp>
          <p:nvCxnSpPr>
            <p:cNvPr id="252" name="Straight Connector 251"/>
            <p:cNvCxnSpPr/>
            <p:nvPr/>
          </p:nvCxnSpPr>
          <p:spPr bwMode="gray">
            <a:xfrm>
              <a:off x="6911322" y="4734274"/>
              <a:ext cx="5141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3" name="Group 252"/>
          <p:cNvGrpSpPr/>
          <p:nvPr/>
        </p:nvGrpSpPr>
        <p:grpSpPr>
          <a:xfrm>
            <a:off x="1995454" y="5058189"/>
            <a:ext cx="51413" cy="32012"/>
            <a:chOff x="6911322" y="4734274"/>
            <a:chExt cx="51413" cy="32012"/>
          </a:xfrm>
        </p:grpSpPr>
        <p:sp>
          <p:nvSpPr>
            <p:cNvPr id="254" name="Oval 253"/>
            <p:cNvSpPr/>
            <p:nvPr/>
          </p:nvSpPr>
          <p:spPr bwMode="gray">
            <a:xfrm>
              <a:off x="6923312" y="4738854"/>
              <a:ext cx="27432" cy="27432"/>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cxnSp>
          <p:nvCxnSpPr>
            <p:cNvPr id="255" name="Straight Connector 254"/>
            <p:cNvCxnSpPr/>
            <p:nvPr/>
          </p:nvCxnSpPr>
          <p:spPr bwMode="gray">
            <a:xfrm>
              <a:off x="6911322" y="4734274"/>
              <a:ext cx="5141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7" name="Group 256"/>
          <p:cNvGrpSpPr/>
          <p:nvPr/>
        </p:nvGrpSpPr>
        <p:grpSpPr>
          <a:xfrm rot="16200000">
            <a:off x="4516651" y="4159374"/>
            <a:ext cx="51413" cy="32012"/>
            <a:chOff x="6911322" y="4734274"/>
            <a:chExt cx="51413" cy="32012"/>
          </a:xfrm>
        </p:grpSpPr>
        <p:sp>
          <p:nvSpPr>
            <p:cNvPr id="258" name="Oval 257"/>
            <p:cNvSpPr/>
            <p:nvPr/>
          </p:nvSpPr>
          <p:spPr bwMode="gray">
            <a:xfrm>
              <a:off x="6923312" y="4738854"/>
              <a:ext cx="27432" cy="27432"/>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cxnSp>
          <p:nvCxnSpPr>
            <p:cNvPr id="259" name="Straight Connector 258"/>
            <p:cNvCxnSpPr/>
            <p:nvPr/>
          </p:nvCxnSpPr>
          <p:spPr bwMode="gray">
            <a:xfrm>
              <a:off x="6911322" y="4734274"/>
              <a:ext cx="5141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2" name="Text Box 12"/>
          <p:cNvSpPr txBox="1">
            <a:spLocks noChangeArrowheads="1"/>
          </p:cNvSpPr>
          <p:nvPr/>
        </p:nvSpPr>
        <p:spPr bwMode="auto">
          <a:xfrm>
            <a:off x="8441192" y="4230616"/>
            <a:ext cx="3417434" cy="523220"/>
          </a:xfrm>
          <a:prstGeom prst="rect">
            <a:avLst/>
          </a:prstGeom>
          <a:ln w="15875">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spcBef>
                <a:spcPts val="300"/>
              </a:spcBef>
              <a:defRPr/>
            </a:pPr>
            <a:r>
              <a:rPr lang="en-US" sz="1400" b="1" dirty="0">
                <a:solidFill>
                  <a:srgbClr val="000000"/>
                </a:solidFill>
                <a:cs typeface="Arial" charset="0"/>
              </a:rPr>
              <a:t>The PV plant is a “priority load” as renewable energy source</a:t>
            </a:r>
          </a:p>
        </p:txBody>
      </p:sp>
      <p:sp>
        <p:nvSpPr>
          <p:cNvPr id="263" name="Text Box 12"/>
          <p:cNvSpPr txBox="1">
            <a:spLocks noChangeArrowheads="1"/>
          </p:cNvSpPr>
          <p:nvPr/>
        </p:nvSpPr>
        <p:spPr bwMode="auto">
          <a:xfrm>
            <a:off x="8441192" y="5600284"/>
            <a:ext cx="3417434" cy="307777"/>
          </a:xfrm>
          <a:prstGeom prst="rect">
            <a:avLst/>
          </a:prstGeom>
          <a:ln w="15875">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spcBef>
                <a:spcPts val="300"/>
              </a:spcBef>
              <a:defRPr/>
            </a:pPr>
            <a:r>
              <a:rPr lang="en-US" sz="1400" b="1" dirty="0">
                <a:solidFill>
                  <a:srgbClr val="000000"/>
                </a:solidFill>
                <a:cs typeface="Arial" charset="0"/>
              </a:rPr>
              <a:t>NO DISCONNECTION</a:t>
            </a:r>
          </a:p>
        </p:txBody>
      </p:sp>
      <p:cxnSp>
        <p:nvCxnSpPr>
          <p:cNvPr id="264" name="Straight Connector 263"/>
          <p:cNvCxnSpPr/>
          <p:nvPr/>
        </p:nvCxnSpPr>
        <p:spPr bwMode="gray">
          <a:xfrm>
            <a:off x="10149909" y="4943940"/>
            <a:ext cx="0" cy="466240"/>
          </a:xfrm>
          <a:prstGeom prst="line">
            <a:avLst/>
          </a:prstGeom>
          <a:ln w="41275">
            <a:solidFill>
              <a:schemeClr val="accent3"/>
            </a:solidFill>
            <a:tailEnd type="arrow" w="med" len="sm"/>
          </a:ln>
        </p:spPr>
        <p:style>
          <a:lnRef idx="1">
            <a:schemeClr val="accent1"/>
          </a:lnRef>
          <a:fillRef idx="0">
            <a:schemeClr val="accent1"/>
          </a:fillRef>
          <a:effectRef idx="0">
            <a:schemeClr val="accent1"/>
          </a:effectRef>
          <a:fontRef idx="minor">
            <a:schemeClr val="tx1"/>
          </a:fontRef>
        </p:style>
      </p:cxnSp>
      <p:sp>
        <p:nvSpPr>
          <p:cNvPr id="489" name="Oval 488"/>
          <p:cNvSpPr/>
          <p:nvPr/>
        </p:nvSpPr>
        <p:spPr bwMode="gray">
          <a:xfrm>
            <a:off x="7075362" y="3320907"/>
            <a:ext cx="273655" cy="309824"/>
          </a:xfrm>
          <a:prstGeom prst="ellipse">
            <a:avLst/>
          </a:prstGeom>
          <a:noFill/>
          <a:ln w="19050">
            <a:solidFill>
              <a:srgbClr val="004C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sp>
        <p:nvSpPr>
          <p:cNvPr id="490" name="TextBox 489"/>
          <p:cNvSpPr txBox="1"/>
          <p:nvPr/>
        </p:nvSpPr>
        <p:spPr bwMode="gray">
          <a:xfrm>
            <a:off x="741879" y="4221669"/>
            <a:ext cx="312586" cy="215444"/>
          </a:xfrm>
          <a:prstGeom prst="rect">
            <a:avLst/>
          </a:prstGeom>
          <a:noFill/>
        </p:spPr>
        <p:txBody>
          <a:bodyPr wrap="none" lIns="0" tIns="0" rIns="0" bIns="0" rtlCol="0">
            <a:spAutoFit/>
          </a:bodyPr>
          <a:lstStyle/>
          <a:p>
            <a:r>
              <a:rPr lang="en-US" sz="700" dirty="0" smtClean="0"/>
              <a:t>Priority</a:t>
            </a:r>
            <a:br>
              <a:rPr lang="en-US" sz="700" dirty="0" smtClean="0"/>
            </a:br>
            <a:r>
              <a:rPr lang="en-US" sz="700" dirty="0" smtClean="0"/>
              <a:t>loads</a:t>
            </a:r>
          </a:p>
        </p:txBody>
      </p:sp>
      <p:sp>
        <p:nvSpPr>
          <p:cNvPr id="491" name="TextBox 490"/>
          <p:cNvSpPr txBox="1"/>
          <p:nvPr/>
        </p:nvSpPr>
        <p:spPr bwMode="gray">
          <a:xfrm>
            <a:off x="1386507" y="4200237"/>
            <a:ext cx="506549" cy="215444"/>
          </a:xfrm>
          <a:prstGeom prst="rect">
            <a:avLst/>
          </a:prstGeom>
          <a:noFill/>
        </p:spPr>
        <p:txBody>
          <a:bodyPr wrap="none" lIns="0" tIns="0" rIns="0" bIns="0" rtlCol="0">
            <a:spAutoFit/>
          </a:bodyPr>
          <a:lstStyle/>
          <a:p>
            <a:r>
              <a:rPr lang="en-US" sz="700" dirty="0" smtClean="0"/>
              <a:t>Wastewater</a:t>
            </a:r>
            <a:br>
              <a:rPr lang="en-US" sz="700" dirty="0" smtClean="0"/>
            </a:br>
            <a:r>
              <a:rPr lang="en-US" sz="700" dirty="0" smtClean="0"/>
              <a:t>pumps</a:t>
            </a:r>
            <a:endParaRPr lang="en-US" sz="700" dirty="0"/>
          </a:p>
        </p:txBody>
      </p:sp>
      <p:sp>
        <p:nvSpPr>
          <p:cNvPr id="492" name="TextBox 491"/>
          <p:cNvSpPr txBox="1"/>
          <p:nvPr/>
        </p:nvSpPr>
        <p:spPr bwMode="gray">
          <a:xfrm>
            <a:off x="2074605" y="4200237"/>
            <a:ext cx="511358" cy="215444"/>
          </a:xfrm>
          <a:prstGeom prst="rect">
            <a:avLst/>
          </a:prstGeom>
          <a:noFill/>
        </p:spPr>
        <p:txBody>
          <a:bodyPr wrap="none" lIns="0" tIns="0" rIns="0" bIns="0" rtlCol="0">
            <a:spAutoFit/>
          </a:bodyPr>
          <a:lstStyle/>
          <a:p>
            <a:r>
              <a:rPr lang="en-US" sz="700" dirty="0" smtClean="0"/>
              <a:t>Clean-water</a:t>
            </a:r>
            <a:br>
              <a:rPr lang="en-US" sz="700" dirty="0" smtClean="0"/>
            </a:br>
            <a:r>
              <a:rPr lang="en-US" sz="700" dirty="0" smtClean="0"/>
              <a:t>pumps</a:t>
            </a:r>
            <a:endParaRPr lang="en-US" sz="700" dirty="0"/>
          </a:p>
        </p:txBody>
      </p:sp>
      <p:sp>
        <p:nvSpPr>
          <p:cNvPr id="493" name="TextBox 492"/>
          <p:cNvSpPr txBox="1"/>
          <p:nvPr/>
        </p:nvSpPr>
        <p:spPr bwMode="gray">
          <a:xfrm>
            <a:off x="2862822" y="4200237"/>
            <a:ext cx="302968" cy="107722"/>
          </a:xfrm>
          <a:prstGeom prst="rect">
            <a:avLst/>
          </a:prstGeom>
          <a:noFill/>
        </p:spPr>
        <p:txBody>
          <a:bodyPr wrap="none" lIns="0" tIns="0" rIns="0" bIns="0" rtlCol="0">
            <a:spAutoFit/>
          </a:bodyPr>
          <a:lstStyle/>
          <a:p>
            <a:r>
              <a:rPr lang="en-US" sz="700" dirty="0" smtClean="0"/>
              <a:t>HVAC 1</a:t>
            </a:r>
            <a:endParaRPr lang="en-US" sz="700" dirty="0"/>
          </a:p>
        </p:txBody>
      </p:sp>
      <p:sp>
        <p:nvSpPr>
          <p:cNvPr id="494" name="TextBox 493"/>
          <p:cNvSpPr txBox="1"/>
          <p:nvPr/>
        </p:nvSpPr>
        <p:spPr bwMode="gray">
          <a:xfrm>
            <a:off x="3762141" y="4200237"/>
            <a:ext cx="309380" cy="107722"/>
          </a:xfrm>
          <a:prstGeom prst="rect">
            <a:avLst/>
          </a:prstGeom>
          <a:noFill/>
        </p:spPr>
        <p:txBody>
          <a:bodyPr wrap="none" lIns="0" tIns="0" rIns="0" bIns="0" rtlCol="0">
            <a:spAutoFit/>
          </a:bodyPr>
          <a:lstStyle/>
          <a:p>
            <a:r>
              <a:rPr lang="en-US" sz="700" dirty="0" smtClean="0"/>
              <a:t>HVAC 2</a:t>
            </a:r>
            <a:endParaRPr lang="en-US" sz="700" dirty="0"/>
          </a:p>
        </p:txBody>
      </p:sp>
      <p:sp>
        <p:nvSpPr>
          <p:cNvPr id="495" name="TextBox 494"/>
          <p:cNvSpPr txBox="1"/>
          <p:nvPr/>
        </p:nvSpPr>
        <p:spPr bwMode="gray">
          <a:xfrm>
            <a:off x="5430722" y="4221669"/>
            <a:ext cx="562655" cy="107722"/>
          </a:xfrm>
          <a:prstGeom prst="rect">
            <a:avLst/>
          </a:prstGeom>
          <a:noFill/>
        </p:spPr>
        <p:txBody>
          <a:bodyPr wrap="none" lIns="0" tIns="0" rIns="0" bIns="0" rtlCol="0">
            <a:spAutoFit/>
          </a:bodyPr>
          <a:lstStyle/>
          <a:p>
            <a:r>
              <a:rPr lang="en-US" sz="700" dirty="0" smtClean="0"/>
              <a:t>Priority loads</a:t>
            </a:r>
          </a:p>
        </p:txBody>
      </p:sp>
      <p:sp>
        <p:nvSpPr>
          <p:cNvPr id="496" name="TextBox 495"/>
          <p:cNvSpPr txBox="1"/>
          <p:nvPr/>
        </p:nvSpPr>
        <p:spPr bwMode="gray">
          <a:xfrm>
            <a:off x="6848350" y="4221669"/>
            <a:ext cx="309380" cy="107722"/>
          </a:xfrm>
          <a:prstGeom prst="rect">
            <a:avLst/>
          </a:prstGeom>
          <a:noFill/>
        </p:spPr>
        <p:txBody>
          <a:bodyPr wrap="none" lIns="0" tIns="0" rIns="0" bIns="0" rtlCol="0">
            <a:spAutoFit/>
          </a:bodyPr>
          <a:lstStyle/>
          <a:p>
            <a:r>
              <a:rPr lang="en-US" sz="700" dirty="0" smtClean="0"/>
              <a:t>Offices</a:t>
            </a:r>
          </a:p>
        </p:txBody>
      </p:sp>
      <p:sp>
        <p:nvSpPr>
          <p:cNvPr id="497" name="TextBox 496"/>
          <p:cNvSpPr txBox="1"/>
          <p:nvPr/>
        </p:nvSpPr>
        <p:spPr bwMode="gray">
          <a:xfrm>
            <a:off x="7722426" y="4221669"/>
            <a:ext cx="545021" cy="215444"/>
          </a:xfrm>
          <a:prstGeom prst="rect">
            <a:avLst/>
          </a:prstGeom>
          <a:noFill/>
        </p:spPr>
        <p:txBody>
          <a:bodyPr wrap="none" lIns="0" tIns="0" rIns="0" bIns="0" rtlCol="0">
            <a:spAutoFit/>
          </a:bodyPr>
          <a:lstStyle/>
          <a:p>
            <a:r>
              <a:rPr lang="en-US" sz="700" dirty="0" smtClean="0"/>
              <a:t>Power factor</a:t>
            </a:r>
            <a:br>
              <a:rPr lang="en-US" sz="700" dirty="0" smtClean="0"/>
            </a:br>
            <a:r>
              <a:rPr lang="en-US" sz="700" dirty="0" smtClean="0"/>
              <a:t>correction</a:t>
            </a:r>
          </a:p>
        </p:txBody>
      </p:sp>
      <p:sp>
        <p:nvSpPr>
          <p:cNvPr id="498" name="TextBox 497"/>
          <p:cNvSpPr txBox="1"/>
          <p:nvPr/>
        </p:nvSpPr>
        <p:spPr bwMode="gray">
          <a:xfrm>
            <a:off x="7317026" y="3895556"/>
            <a:ext cx="347852" cy="107722"/>
          </a:xfrm>
          <a:prstGeom prst="rect">
            <a:avLst/>
          </a:prstGeom>
          <a:noFill/>
        </p:spPr>
        <p:txBody>
          <a:bodyPr wrap="none" lIns="0" tIns="0" rIns="0" bIns="0" rtlCol="0">
            <a:spAutoFit/>
          </a:bodyPr>
          <a:lstStyle/>
          <a:p>
            <a:r>
              <a:rPr lang="en-US" sz="700" dirty="0" smtClean="0"/>
              <a:t>PV Plant</a:t>
            </a:r>
          </a:p>
        </p:txBody>
      </p:sp>
      <p:grpSp>
        <p:nvGrpSpPr>
          <p:cNvPr id="502" name="Group 501"/>
          <p:cNvGrpSpPr/>
          <p:nvPr/>
        </p:nvGrpSpPr>
        <p:grpSpPr>
          <a:xfrm>
            <a:off x="7621608" y="5383636"/>
            <a:ext cx="51413" cy="32012"/>
            <a:chOff x="6911322" y="4734274"/>
            <a:chExt cx="51413" cy="32012"/>
          </a:xfrm>
        </p:grpSpPr>
        <p:sp>
          <p:nvSpPr>
            <p:cNvPr id="503" name="Oval 502"/>
            <p:cNvSpPr/>
            <p:nvPr/>
          </p:nvSpPr>
          <p:spPr bwMode="gray">
            <a:xfrm>
              <a:off x="6923312" y="4738854"/>
              <a:ext cx="27432" cy="27432"/>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cxnSp>
          <p:nvCxnSpPr>
            <p:cNvPr id="504" name="Straight Connector 503"/>
            <p:cNvCxnSpPr/>
            <p:nvPr/>
          </p:nvCxnSpPr>
          <p:spPr bwMode="gray">
            <a:xfrm>
              <a:off x="6911322" y="4734274"/>
              <a:ext cx="5141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63617" y="5313059"/>
            <a:ext cx="299158" cy="299158"/>
          </a:xfrm>
          <a:prstGeom prst="rect">
            <a:avLst/>
          </a:prstGeom>
        </p:spPr>
      </p:pic>
      <p:pic>
        <p:nvPicPr>
          <p:cNvPr id="256" name="Picture 25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61236" y="5313059"/>
            <a:ext cx="299158" cy="299158"/>
          </a:xfrm>
          <a:prstGeom prst="rect">
            <a:avLst/>
          </a:prstGeom>
        </p:spPr>
      </p:pic>
      <p:sp>
        <p:nvSpPr>
          <p:cNvPr id="260" name="Oval 259"/>
          <p:cNvSpPr/>
          <p:nvPr/>
        </p:nvSpPr>
        <p:spPr bwMode="gray">
          <a:xfrm>
            <a:off x="1085636" y="5316511"/>
            <a:ext cx="509419" cy="50941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dirty="0" err="1" smtClean="0"/>
          </a:p>
        </p:txBody>
      </p:sp>
      <p:sp>
        <p:nvSpPr>
          <p:cNvPr id="261" name="Oval 260"/>
          <p:cNvSpPr/>
          <p:nvPr/>
        </p:nvSpPr>
        <p:spPr bwMode="gray">
          <a:xfrm>
            <a:off x="1774052" y="5309125"/>
            <a:ext cx="509419" cy="50941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dirty="0" err="1" smtClean="0"/>
          </a:p>
        </p:txBody>
      </p:sp>
      <p:sp>
        <p:nvSpPr>
          <p:cNvPr id="266" name="Oval 265"/>
          <p:cNvSpPr/>
          <p:nvPr/>
        </p:nvSpPr>
        <p:spPr bwMode="gray">
          <a:xfrm>
            <a:off x="2542598" y="5236638"/>
            <a:ext cx="509419" cy="50941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dirty="0" err="1" smtClean="0"/>
          </a:p>
        </p:txBody>
      </p:sp>
      <p:sp>
        <p:nvSpPr>
          <p:cNvPr id="267" name="Oval 266"/>
          <p:cNvSpPr/>
          <p:nvPr/>
        </p:nvSpPr>
        <p:spPr bwMode="gray">
          <a:xfrm>
            <a:off x="3470865" y="5222157"/>
            <a:ext cx="509419" cy="50941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dirty="0" err="1" smtClean="0"/>
          </a:p>
        </p:txBody>
      </p:sp>
    </p:spTree>
    <p:extLst>
      <p:ext uri="{BB962C8B-B14F-4D97-AF65-F5344CB8AC3E}">
        <p14:creationId xmlns:p14="http://schemas.microsoft.com/office/powerpoint/2010/main" val="3646934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62" grpId="0" animBg="1"/>
      <p:bldP spid="263" grpId="0" animBg="1"/>
      <p:bldP spid="48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26562388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568"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itle 2"/>
          <p:cNvSpPr>
            <a:spLocks noGrp="1"/>
          </p:cNvSpPr>
          <p:nvPr>
            <p:ph type="title"/>
          </p:nvPr>
        </p:nvSpPr>
        <p:spPr/>
        <p:txBody>
          <a:bodyPr/>
          <a:lstStyle/>
          <a:p>
            <a:r>
              <a:rPr lang="en-US" dirty="0"/>
              <a:t>Building</a:t>
            </a:r>
          </a:p>
        </p:txBody>
      </p:sp>
      <p:sp>
        <p:nvSpPr>
          <p:cNvPr id="4" name="Date Placeholder 3"/>
          <p:cNvSpPr>
            <a:spLocks noGrp="1"/>
          </p:cNvSpPr>
          <p:nvPr>
            <p:ph type="dt" sz="half" idx="18"/>
          </p:nvPr>
        </p:nvSpPr>
        <p:spPr/>
        <p:txBody>
          <a:bodyPr/>
          <a:lstStyle/>
          <a:p>
            <a:fld id="{FFAB2352-921F-4DD8-A99A-A1474F6943FF}" type="datetime4">
              <a:rPr lang="en-US" smtClean="0"/>
              <a:t>May 7, 2018</a:t>
            </a:fld>
            <a:endParaRPr lang="en-US" dirty="0"/>
          </a:p>
        </p:txBody>
      </p:sp>
      <p:sp>
        <p:nvSpPr>
          <p:cNvPr id="5" name="Footer Placeholder 4"/>
          <p:cNvSpPr>
            <a:spLocks noGrp="1"/>
          </p:cNvSpPr>
          <p:nvPr>
            <p:ph type="ftr" sz="quarter" idx="19"/>
          </p:nvPr>
        </p:nvSpPr>
        <p:spPr/>
        <p:txBody>
          <a:bodyPr/>
          <a:lstStyle/>
          <a:p>
            <a:pPr lvl="8"/>
            <a:endParaRPr lang="en-US" dirty="0"/>
          </a:p>
        </p:txBody>
      </p:sp>
      <p:sp>
        <p:nvSpPr>
          <p:cNvPr id="6" name="Slide Number Placeholder 5"/>
          <p:cNvSpPr>
            <a:spLocks noGrp="1"/>
          </p:cNvSpPr>
          <p:nvPr>
            <p:ph type="sldNum" sz="quarter" idx="20"/>
          </p:nvPr>
        </p:nvSpPr>
        <p:spPr/>
        <p:txBody>
          <a:bodyPr/>
          <a:lstStyle/>
          <a:p>
            <a:r>
              <a:rPr lang="en-US" dirty="0" smtClean="0"/>
              <a:t>Slide </a:t>
            </a:r>
            <a:fld id="{619F89D8-7AE3-494A-97F3-03D680869632}" type="slidenum">
              <a:rPr lang="en-US" smtClean="0"/>
              <a:pPr/>
              <a:t>18</a:t>
            </a:fld>
            <a:endParaRPr lang="en-US" dirty="0"/>
          </a:p>
        </p:txBody>
      </p:sp>
      <p:sp>
        <p:nvSpPr>
          <p:cNvPr id="7" name="Subtitle 6"/>
          <p:cNvSpPr>
            <a:spLocks noGrp="1"/>
          </p:cNvSpPr>
          <p:nvPr>
            <p:ph type="subTitle" idx="13"/>
          </p:nvPr>
        </p:nvSpPr>
        <p:spPr/>
        <p:txBody>
          <a:bodyPr/>
          <a:lstStyle/>
          <a:p>
            <a:r>
              <a:rPr lang="en-US" dirty="0"/>
              <a:t>Controlled </a:t>
            </a:r>
            <a:r>
              <a:rPr lang="en-US" dirty="0" smtClean="0"/>
              <a:t>loads</a:t>
            </a:r>
            <a:endParaRPr lang="en-US" dirty="0"/>
          </a:p>
        </p:txBody>
      </p:sp>
      <p:graphicFrame>
        <p:nvGraphicFramePr>
          <p:cNvPr id="9" name="Group 44"/>
          <p:cNvGraphicFramePr>
            <a:graphicFrameLocks noGrp="1"/>
          </p:cNvGraphicFramePr>
          <p:nvPr>
            <p:extLst>
              <p:ext uri="{D42A27DB-BD31-4B8C-83A1-F6EECF244321}">
                <p14:modId xmlns:p14="http://schemas.microsoft.com/office/powerpoint/2010/main" val="2495061256"/>
              </p:ext>
            </p:extLst>
          </p:nvPr>
        </p:nvGraphicFramePr>
        <p:xfrm>
          <a:off x="332367" y="1931197"/>
          <a:ext cx="11521440" cy="2499288"/>
        </p:xfrm>
        <a:graphic>
          <a:graphicData uri="http://schemas.openxmlformats.org/drawingml/2006/table">
            <a:tbl>
              <a:tblPr>
                <a:tableStyleId>{773F8A54-F971-430D-9108-034FE38666EA}</a:tableStyleId>
              </a:tblPr>
              <a:tblGrid>
                <a:gridCol w="1251730"/>
                <a:gridCol w="2755648"/>
                <a:gridCol w="1837098"/>
                <a:gridCol w="2503460"/>
                <a:gridCol w="3173504"/>
              </a:tblGrid>
              <a:tr h="3294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solidFill>
                            <a:schemeClr val="tx2"/>
                          </a:solidFill>
                          <a:effectLst/>
                        </a:rPr>
                        <a:t>Priority</a:t>
                      </a:r>
                      <a:endParaRPr kumimoji="0" lang="en-US" sz="1600" b="1" i="0" u="none" strike="noStrike" cap="none" normalizeH="0" baseline="0" dirty="0" smtClean="0">
                        <a:ln>
                          <a:noFill/>
                        </a:ln>
                        <a:solidFill>
                          <a:schemeClr val="tx2"/>
                        </a:solidFill>
                        <a:effectLst/>
                        <a:latin typeface="Arial" charset="0"/>
                        <a:cs typeface="Arial" charset="0"/>
                      </a:endParaRPr>
                    </a:p>
                  </a:txBody>
                  <a:tcPr marL="0" marR="0" marT="0" marB="0" anchor="ctr" horzOverflow="overflow">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solidFill>
                            <a:schemeClr val="tx2"/>
                          </a:solidFill>
                          <a:effectLst/>
                        </a:rPr>
                        <a:t>Load</a:t>
                      </a:r>
                      <a:endParaRPr kumimoji="0" lang="en-US" sz="1600" b="1" i="0" u="none" strike="noStrike" cap="none" normalizeH="0" baseline="0" dirty="0" smtClean="0">
                        <a:ln>
                          <a:noFill/>
                        </a:ln>
                        <a:solidFill>
                          <a:schemeClr val="tx2"/>
                        </a:solidFill>
                        <a:effectLst/>
                        <a:latin typeface="Arial" charset="0"/>
                        <a:cs typeface="Arial" charset="0"/>
                      </a:endParaRPr>
                    </a:p>
                  </a:txBody>
                  <a:tcPr marL="0" marR="0" marT="0" marB="0" anchor="ctr" horzOverflow="overflow">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solidFill>
                            <a:schemeClr val="tx2"/>
                          </a:solidFill>
                          <a:effectLst/>
                        </a:rPr>
                        <a:t>Power</a:t>
                      </a:r>
                      <a:endParaRPr kumimoji="0" lang="en-US" sz="1600" b="1" i="0" u="none" strike="noStrike" cap="none" normalizeH="0" baseline="0" dirty="0" smtClean="0">
                        <a:ln>
                          <a:noFill/>
                        </a:ln>
                        <a:solidFill>
                          <a:schemeClr val="tx2"/>
                        </a:solidFill>
                        <a:effectLst/>
                        <a:latin typeface="Arial" charset="0"/>
                        <a:cs typeface="Arial" charset="0"/>
                      </a:endParaRPr>
                    </a:p>
                  </a:txBody>
                  <a:tcPr marL="0" marR="0" marT="0" marB="0" anchor="ctr" horzOverflow="overflow">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solidFill>
                            <a:schemeClr val="tx2"/>
                          </a:solidFill>
                          <a:effectLst/>
                        </a:rPr>
                        <a:t>Nominal current</a:t>
                      </a:r>
                      <a:endParaRPr kumimoji="0" lang="en-US" sz="1600" b="1" i="0" u="none" strike="noStrike" cap="none" normalizeH="0" baseline="0" dirty="0" smtClean="0">
                        <a:ln>
                          <a:noFill/>
                        </a:ln>
                        <a:solidFill>
                          <a:schemeClr val="tx2"/>
                        </a:solidFill>
                        <a:effectLst/>
                        <a:latin typeface="Arial" charset="0"/>
                        <a:cs typeface="Arial" charset="0"/>
                      </a:endParaRPr>
                    </a:p>
                  </a:txBody>
                  <a:tcPr marL="0" marR="0" marT="0" marB="0" anchor="ctr" horzOverflow="overflow">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solidFill>
                            <a:schemeClr val="tx2"/>
                          </a:solidFill>
                          <a:effectLst/>
                        </a:rPr>
                        <a:t>Controlled device</a:t>
                      </a:r>
                      <a:endParaRPr kumimoji="0" lang="en-US" sz="1600" b="1" i="0" u="none" strike="noStrike" cap="none" normalizeH="0" baseline="0" dirty="0" smtClean="0">
                        <a:ln>
                          <a:noFill/>
                        </a:ln>
                        <a:solidFill>
                          <a:schemeClr val="tx2"/>
                        </a:solidFill>
                        <a:effectLst/>
                        <a:latin typeface="Arial" charset="0"/>
                        <a:cs typeface="Arial" charset="0"/>
                      </a:endParaRPr>
                    </a:p>
                  </a:txBody>
                  <a:tcPr marL="0" marR="0" marT="0" marB="0" anchor="ctr" horzOverflow="overflow">
                    <a:lnB w="12700" cap="flat" cmpd="sng" algn="ctr">
                      <a:solidFill>
                        <a:schemeClr val="tx1"/>
                      </a:solidFill>
                      <a:prstDash val="solid"/>
                      <a:round/>
                      <a:headEnd type="none" w="med" len="med"/>
                      <a:tailEnd type="none" w="med" len="med"/>
                    </a:lnB>
                  </a:tcPr>
                </a:tc>
              </a:tr>
              <a:tr h="5306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solidFill>
                            <a:schemeClr val="dk1"/>
                          </a:solidFill>
                          <a:effectLst/>
                          <a:latin typeface="+mn-lt"/>
                          <a:ea typeface="+mn-ea"/>
                          <a:cs typeface="+mn-cs"/>
                        </a:rPr>
                        <a:t>1</a:t>
                      </a:r>
                    </a:p>
                  </a:txBody>
                  <a:tcPr marL="0" marR="0" marT="0" marB="0" anchor="ctr" horzOverflow="overflow">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solidFill>
                            <a:schemeClr val="dk1"/>
                          </a:solidFill>
                          <a:effectLst/>
                          <a:latin typeface="+mn-lt"/>
                          <a:ea typeface="+mn-ea"/>
                          <a:cs typeface="+mn-cs"/>
                        </a:rPr>
                        <a:t>Clean-water pumps</a:t>
                      </a:r>
                    </a:p>
                  </a:txBody>
                  <a:tcPr marL="0" marR="0" marT="0" marB="0" anchor="ctr" horzOverflow="overflow">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solidFill>
                            <a:schemeClr val="dk1"/>
                          </a:solidFill>
                          <a:effectLst/>
                          <a:latin typeface="+mn-lt"/>
                          <a:ea typeface="+mn-ea"/>
                          <a:cs typeface="+mn-cs"/>
                        </a:rPr>
                        <a:t>37kW</a:t>
                      </a:r>
                    </a:p>
                  </a:txBody>
                  <a:tcPr marL="0" marR="0" marT="0" marB="0" anchor="ctr" horzOverflow="overflow">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solidFill>
                            <a:schemeClr val="dk1"/>
                          </a:solidFill>
                          <a:effectLst/>
                          <a:latin typeface="+mn-lt"/>
                          <a:ea typeface="+mn-ea"/>
                          <a:cs typeface="+mn-cs"/>
                        </a:rPr>
                        <a:t>66A</a:t>
                      </a:r>
                    </a:p>
                  </a:txBody>
                  <a:tcPr marL="0" marR="0" marT="0" marB="0" anchor="ctr" horzOverflow="overflow">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solidFill>
                            <a:schemeClr val="dk1"/>
                          </a:solidFill>
                          <a:effectLst/>
                          <a:latin typeface="+mn-lt"/>
                          <a:ea typeface="+mn-ea"/>
                          <a:cs typeface="+mn-cs"/>
                        </a:rPr>
                        <a:t>A75 </a:t>
                      </a:r>
                    </a:p>
                  </a:txBody>
                  <a:tcPr marL="0" marR="0" marT="0" marB="0" anchor="ctr" horzOverflow="overflow">
                    <a:lnT w="12700" cap="flat" cmpd="sng" algn="ctr">
                      <a:solidFill>
                        <a:schemeClr val="tx1"/>
                      </a:solidFill>
                      <a:prstDash val="solid"/>
                      <a:round/>
                      <a:headEnd type="none" w="med" len="med"/>
                      <a:tailEnd type="none" w="med" len="med"/>
                    </a:lnT>
                  </a:tcPr>
                </a:tc>
              </a:tr>
              <a:tr h="5778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solidFill>
                            <a:schemeClr val="dk1"/>
                          </a:solidFill>
                          <a:effectLst/>
                          <a:latin typeface="+mn-lt"/>
                          <a:ea typeface="+mn-ea"/>
                          <a:cs typeface="+mn-cs"/>
                        </a:rPr>
                        <a:t>2</a:t>
                      </a:r>
                    </a:p>
                  </a:txBody>
                  <a:tcPr marL="0" marR="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solidFill>
                            <a:schemeClr val="dk1"/>
                          </a:solidFill>
                          <a:effectLst/>
                          <a:latin typeface="+mn-lt"/>
                          <a:ea typeface="+mn-ea"/>
                          <a:cs typeface="+mn-cs"/>
                        </a:rPr>
                        <a:t>Wastewater pumps</a:t>
                      </a:r>
                    </a:p>
                  </a:txBody>
                  <a:tcPr marL="0" marR="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solidFill>
                            <a:schemeClr val="dk1"/>
                          </a:solidFill>
                          <a:effectLst/>
                          <a:latin typeface="+mn-lt"/>
                          <a:ea typeface="+mn-ea"/>
                          <a:cs typeface="+mn-cs"/>
                        </a:rPr>
                        <a:t>37kW</a:t>
                      </a:r>
                    </a:p>
                  </a:txBody>
                  <a:tcPr marL="0" marR="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solidFill>
                            <a:schemeClr val="dk1"/>
                          </a:solidFill>
                          <a:effectLst/>
                          <a:latin typeface="+mn-lt"/>
                          <a:ea typeface="+mn-ea"/>
                          <a:cs typeface="+mn-cs"/>
                        </a:rPr>
                        <a:t>66A</a:t>
                      </a:r>
                    </a:p>
                  </a:txBody>
                  <a:tcPr marL="0" marR="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solidFill>
                            <a:schemeClr val="dk1"/>
                          </a:solidFill>
                          <a:effectLst/>
                          <a:latin typeface="+mn-lt"/>
                          <a:ea typeface="+mn-ea"/>
                          <a:cs typeface="+mn-cs"/>
                        </a:rPr>
                        <a:t>A75</a:t>
                      </a:r>
                    </a:p>
                  </a:txBody>
                  <a:tcPr marL="0" marR="0" marT="0" marB="0" anchor="ctr" horzOverflow="overflow"/>
                </a:tc>
              </a:tr>
              <a:tr h="5306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solidFill>
                            <a:schemeClr val="dk1"/>
                          </a:solidFill>
                          <a:effectLst/>
                          <a:latin typeface="+mn-lt"/>
                          <a:ea typeface="+mn-ea"/>
                          <a:cs typeface="+mn-cs"/>
                        </a:rPr>
                        <a:t>3</a:t>
                      </a:r>
                    </a:p>
                  </a:txBody>
                  <a:tcPr marL="0" marR="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solidFill>
                            <a:schemeClr val="dk1"/>
                          </a:solidFill>
                          <a:effectLst/>
                          <a:latin typeface="+mn-lt"/>
                          <a:ea typeface="+mn-ea"/>
                          <a:cs typeface="+mn-cs"/>
                        </a:rPr>
                        <a:t>HVAC1</a:t>
                      </a:r>
                    </a:p>
                  </a:txBody>
                  <a:tcPr marL="0" marR="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solidFill>
                            <a:schemeClr val="dk1"/>
                          </a:solidFill>
                          <a:effectLst/>
                          <a:latin typeface="+mn-lt"/>
                          <a:ea typeface="+mn-ea"/>
                          <a:cs typeface="+mn-cs"/>
                        </a:rPr>
                        <a:t>360kW</a:t>
                      </a:r>
                    </a:p>
                  </a:txBody>
                  <a:tcPr marL="0" marR="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solidFill>
                            <a:schemeClr val="dk1"/>
                          </a:solidFill>
                          <a:effectLst/>
                          <a:latin typeface="+mn-lt"/>
                          <a:ea typeface="+mn-ea"/>
                          <a:cs typeface="+mn-cs"/>
                        </a:rPr>
                        <a:t>578A</a:t>
                      </a:r>
                    </a:p>
                  </a:txBody>
                  <a:tcPr marL="0" marR="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solidFill>
                            <a:schemeClr val="dk1"/>
                          </a:solidFill>
                          <a:effectLst/>
                          <a:latin typeface="+mn-lt"/>
                          <a:ea typeface="+mn-ea"/>
                          <a:cs typeface="+mn-cs"/>
                        </a:rPr>
                        <a:t>T5 630 PR222 DS-LSI 630A </a:t>
                      </a:r>
                    </a:p>
                  </a:txBody>
                  <a:tcPr marL="0" marR="0" marT="0" marB="0" anchor="ctr" horzOverflow="overflow"/>
                </a:tc>
              </a:tr>
              <a:tr h="5306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solidFill>
                            <a:schemeClr val="dk1"/>
                          </a:solidFill>
                          <a:effectLst/>
                          <a:latin typeface="+mn-lt"/>
                          <a:ea typeface="+mn-ea"/>
                          <a:cs typeface="+mn-cs"/>
                        </a:rPr>
                        <a:t>4</a:t>
                      </a:r>
                    </a:p>
                  </a:txBody>
                  <a:tcPr marL="0" marR="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solidFill>
                            <a:schemeClr val="dk1"/>
                          </a:solidFill>
                          <a:effectLst/>
                          <a:latin typeface="+mn-lt"/>
                          <a:ea typeface="+mn-ea"/>
                          <a:cs typeface="+mn-cs"/>
                        </a:rPr>
                        <a:t>HVAC2</a:t>
                      </a:r>
                    </a:p>
                  </a:txBody>
                  <a:tcPr marL="0" marR="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solidFill>
                            <a:schemeClr val="dk1"/>
                          </a:solidFill>
                          <a:effectLst/>
                          <a:latin typeface="+mn-lt"/>
                          <a:ea typeface="+mn-ea"/>
                          <a:cs typeface="+mn-cs"/>
                        </a:rPr>
                        <a:t>360kW</a:t>
                      </a:r>
                    </a:p>
                  </a:txBody>
                  <a:tcPr marL="0" marR="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solidFill>
                            <a:schemeClr val="dk1"/>
                          </a:solidFill>
                          <a:effectLst/>
                          <a:latin typeface="+mn-lt"/>
                          <a:ea typeface="+mn-ea"/>
                          <a:cs typeface="+mn-cs"/>
                        </a:rPr>
                        <a:t>578A</a:t>
                      </a:r>
                    </a:p>
                  </a:txBody>
                  <a:tcPr marL="0" marR="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solidFill>
                            <a:schemeClr val="dk1"/>
                          </a:solidFill>
                          <a:effectLst/>
                          <a:latin typeface="+mn-lt"/>
                          <a:ea typeface="+mn-ea"/>
                          <a:cs typeface="+mn-cs"/>
                        </a:rPr>
                        <a:t>T5 630 PR222 DS-LSI 630A</a:t>
                      </a:r>
                    </a:p>
                  </a:txBody>
                  <a:tcPr marL="0" marR="0" marT="0" marB="0" anchor="ctr" horzOverflow="overflow"/>
                </a:tc>
              </a:tr>
            </a:tbl>
          </a:graphicData>
        </a:graphic>
      </p:graphicFrame>
    </p:spTree>
    <p:extLst>
      <p:ext uri="{BB962C8B-B14F-4D97-AF65-F5344CB8AC3E}">
        <p14:creationId xmlns:p14="http://schemas.microsoft.com/office/powerpoint/2010/main" val="300657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17502523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94"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itle 2"/>
          <p:cNvSpPr>
            <a:spLocks noGrp="1"/>
          </p:cNvSpPr>
          <p:nvPr>
            <p:ph type="title"/>
          </p:nvPr>
        </p:nvSpPr>
        <p:spPr/>
        <p:txBody>
          <a:bodyPr/>
          <a:lstStyle/>
          <a:p>
            <a:r>
              <a:rPr lang="en-US" dirty="0"/>
              <a:t>Building</a:t>
            </a:r>
          </a:p>
        </p:txBody>
      </p:sp>
      <p:sp>
        <p:nvSpPr>
          <p:cNvPr id="4" name="Date Placeholder 3"/>
          <p:cNvSpPr>
            <a:spLocks noGrp="1"/>
          </p:cNvSpPr>
          <p:nvPr>
            <p:ph type="dt" sz="half" idx="18"/>
          </p:nvPr>
        </p:nvSpPr>
        <p:spPr/>
        <p:txBody>
          <a:bodyPr/>
          <a:lstStyle/>
          <a:p>
            <a:fld id="{FFAB2352-921F-4DD8-A99A-A1474F6943FF}" type="datetime4">
              <a:rPr lang="en-US" smtClean="0"/>
              <a:t>May 7, 2018</a:t>
            </a:fld>
            <a:endParaRPr lang="en-US" dirty="0"/>
          </a:p>
        </p:txBody>
      </p:sp>
      <p:sp>
        <p:nvSpPr>
          <p:cNvPr id="5" name="Footer Placeholder 4"/>
          <p:cNvSpPr>
            <a:spLocks noGrp="1"/>
          </p:cNvSpPr>
          <p:nvPr>
            <p:ph type="ftr" sz="quarter" idx="19"/>
          </p:nvPr>
        </p:nvSpPr>
        <p:spPr/>
        <p:txBody>
          <a:bodyPr/>
          <a:lstStyle/>
          <a:p>
            <a:pPr lvl="8"/>
            <a:endParaRPr lang="en-US" dirty="0"/>
          </a:p>
        </p:txBody>
      </p:sp>
      <p:sp>
        <p:nvSpPr>
          <p:cNvPr id="6" name="Slide Number Placeholder 5"/>
          <p:cNvSpPr>
            <a:spLocks noGrp="1"/>
          </p:cNvSpPr>
          <p:nvPr>
            <p:ph type="sldNum" sz="quarter" idx="20"/>
          </p:nvPr>
        </p:nvSpPr>
        <p:spPr/>
        <p:txBody>
          <a:bodyPr/>
          <a:lstStyle/>
          <a:p>
            <a:r>
              <a:rPr lang="en-US" dirty="0" smtClean="0"/>
              <a:t>Slide </a:t>
            </a:r>
            <a:fld id="{619F89D8-7AE3-494A-97F3-03D680869632}" type="slidenum">
              <a:rPr lang="en-US" smtClean="0"/>
              <a:pPr/>
              <a:t>19</a:t>
            </a:fld>
            <a:endParaRPr lang="en-US" dirty="0"/>
          </a:p>
        </p:txBody>
      </p:sp>
      <p:sp>
        <p:nvSpPr>
          <p:cNvPr id="7" name="Subtitle 6"/>
          <p:cNvSpPr>
            <a:spLocks noGrp="1"/>
          </p:cNvSpPr>
          <p:nvPr>
            <p:ph type="subTitle" idx="13"/>
          </p:nvPr>
        </p:nvSpPr>
        <p:spPr/>
        <p:txBody>
          <a:bodyPr/>
          <a:lstStyle/>
          <a:p>
            <a:r>
              <a:rPr lang="en-US" dirty="0"/>
              <a:t>Connection through Ekip Link</a:t>
            </a:r>
          </a:p>
        </p:txBody>
      </p:sp>
      <p:sp>
        <p:nvSpPr>
          <p:cNvPr id="10" name="Content Placeholder 1"/>
          <p:cNvSpPr>
            <a:spLocks noGrp="1"/>
          </p:cNvSpPr>
          <p:nvPr>
            <p:ph sz="quarter" idx="21"/>
          </p:nvPr>
        </p:nvSpPr>
        <p:spPr>
          <a:xfrm>
            <a:off x="332367" y="1931197"/>
            <a:ext cx="4036433" cy="3983827"/>
          </a:xfrm>
        </p:spPr>
        <p:txBody>
          <a:bodyPr/>
          <a:lstStyle/>
          <a:p>
            <a:r>
              <a:rPr lang="en-US" dirty="0"/>
              <a:t>It is possible to install only 1 Emax 2 equipped with </a:t>
            </a:r>
            <a:r>
              <a:rPr lang="en-US" b="1" dirty="0"/>
              <a:t>Ekip Power Controller</a:t>
            </a:r>
            <a:r>
              <a:rPr lang="en-US" dirty="0"/>
              <a:t>, without having to duplicate </a:t>
            </a:r>
            <a:r>
              <a:rPr lang="en-US" dirty="0" smtClean="0"/>
              <a:t>wiring</a:t>
            </a:r>
          </a:p>
          <a:p>
            <a:r>
              <a:rPr lang="en-US" dirty="0"/>
              <a:t>The first circuit-breaker will carry out the analysis (and the consequent load management) of the total energy consumed in the </a:t>
            </a:r>
            <a:r>
              <a:rPr lang="en-US" dirty="0" smtClean="0"/>
              <a:t>plant</a:t>
            </a:r>
            <a:endParaRPr lang="en-US" dirty="0"/>
          </a:p>
          <a:p>
            <a:r>
              <a:rPr lang="en-US" dirty="0"/>
              <a:t>The total energy is the sum of the 2 energy profiles detected by the two measure modules</a:t>
            </a:r>
          </a:p>
        </p:txBody>
      </p:sp>
      <p:cxnSp>
        <p:nvCxnSpPr>
          <p:cNvPr id="12" name="Straight Connector 11"/>
          <p:cNvCxnSpPr/>
          <p:nvPr/>
        </p:nvCxnSpPr>
        <p:spPr bwMode="gray">
          <a:xfrm>
            <a:off x="4559300" y="1931197"/>
            <a:ext cx="0" cy="39838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4864287" y="2000250"/>
            <a:ext cx="6908613" cy="3860800"/>
            <a:chOff x="4864287" y="2000250"/>
            <a:chExt cx="6908613" cy="3860800"/>
          </a:xfrm>
        </p:grpSpPr>
        <p:sp>
          <p:nvSpPr>
            <p:cNvPr id="154" name="Rectangle 153"/>
            <p:cNvSpPr/>
            <p:nvPr/>
          </p:nvSpPr>
          <p:spPr bwMode="gray">
            <a:xfrm>
              <a:off x="10613608" y="3361565"/>
              <a:ext cx="1159292" cy="2499485"/>
            </a:xfrm>
            <a:prstGeom prst="rect">
              <a:avLst/>
            </a:prstGeom>
            <a:solidFill>
              <a:schemeClr val="accent5"/>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cxnSp>
          <p:nvCxnSpPr>
            <p:cNvPr id="89" name="Straight Connector 88"/>
            <p:cNvCxnSpPr/>
            <p:nvPr/>
          </p:nvCxnSpPr>
          <p:spPr bwMode="gray">
            <a:xfrm flipH="1">
              <a:off x="10623737" y="3630265"/>
              <a:ext cx="1149163" cy="0"/>
            </a:xfrm>
            <a:prstGeom prst="line">
              <a:avLst/>
            </a:prstGeom>
            <a:ln w="635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bwMode="gray">
            <a:xfrm flipH="1">
              <a:off x="10623737" y="5053724"/>
              <a:ext cx="1149163" cy="0"/>
            </a:xfrm>
            <a:prstGeom prst="line">
              <a:avLst/>
            </a:prstGeom>
            <a:ln w="635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bwMode="gray">
            <a:xfrm flipH="1">
              <a:off x="10623737" y="5571884"/>
              <a:ext cx="1149163" cy="0"/>
            </a:xfrm>
            <a:prstGeom prst="line">
              <a:avLst/>
            </a:prstGeom>
            <a:ln w="6350">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bwMode="gray">
            <a:xfrm>
              <a:off x="7548701" y="3361565"/>
              <a:ext cx="922199" cy="2499485"/>
            </a:xfrm>
            <a:prstGeom prst="rect">
              <a:avLst/>
            </a:prstGeom>
            <a:solidFill>
              <a:schemeClr val="accent5"/>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sp>
          <p:nvSpPr>
            <p:cNvPr id="74" name="Rectangle 73"/>
            <p:cNvSpPr/>
            <p:nvPr/>
          </p:nvSpPr>
          <p:spPr bwMode="gray">
            <a:xfrm>
              <a:off x="8470900" y="3361565"/>
              <a:ext cx="844549" cy="2499485"/>
            </a:xfrm>
            <a:prstGeom prst="rect">
              <a:avLst/>
            </a:prstGeom>
            <a:solidFill>
              <a:schemeClr val="accent5"/>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grpSp>
          <p:nvGrpSpPr>
            <p:cNvPr id="9" name="Group 8"/>
            <p:cNvGrpSpPr/>
            <p:nvPr/>
          </p:nvGrpSpPr>
          <p:grpSpPr>
            <a:xfrm>
              <a:off x="7533145" y="3664132"/>
              <a:ext cx="1782309" cy="1907752"/>
              <a:chOff x="7533142" y="3664132"/>
              <a:chExt cx="1149164" cy="1907752"/>
            </a:xfrm>
          </p:grpSpPr>
          <p:cxnSp>
            <p:nvCxnSpPr>
              <p:cNvPr id="85" name="Straight Connector 84"/>
              <p:cNvCxnSpPr/>
              <p:nvPr/>
            </p:nvCxnSpPr>
            <p:spPr bwMode="gray">
              <a:xfrm flipH="1">
                <a:off x="7533142" y="3664132"/>
                <a:ext cx="1149163" cy="0"/>
              </a:xfrm>
              <a:prstGeom prst="line">
                <a:avLst/>
              </a:prstGeom>
              <a:ln w="635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bwMode="gray">
              <a:xfrm flipH="1">
                <a:off x="7533142" y="4566044"/>
                <a:ext cx="1149163" cy="0"/>
              </a:xfrm>
              <a:prstGeom prst="line">
                <a:avLst/>
              </a:prstGeom>
              <a:ln w="635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bwMode="gray">
              <a:xfrm flipH="1">
                <a:off x="7533142" y="5571884"/>
                <a:ext cx="1149163" cy="0"/>
              </a:xfrm>
              <a:prstGeom prst="line">
                <a:avLst/>
              </a:prstGeom>
              <a:ln w="635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bwMode="gray">
              <a:xfrm flipH="1">
                <a:off x="8144323" y="4107046"/>
                <a:ext cx="537983" cy="0"/>
              </a:xfrm>
              <a:prstGeom prst="line">
                <a:avLst/>
              </a:prstGeom>
              <a:ln w="6350">
                <a:solidFill>
                  <a:schemeClr val="accent4"/>
                </a:solidFill>
                <a:prstDash val="dash"/>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bwMode="gray">
            <a:xfrm>
              <a:off x="4864287" y="3361565"/>
              <a:ext cx="1149163" cy="2499485"/>
            </a:xfrm>
            <a:prstGeom prst="rect">
              <a:avLst/>
            </a:prstGeom>
            <a:solidFill>
              <a:schemeClr val="accent5"/>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cxnSp>
          <p:nvCxnSpPr>
            <p:cNvPr id="79" name="Straight Connector 78"/>
            <p:cNvCxnSpPr/>
            <p:nvPr/>
          </p:nvCxnSpPr>
          <p:spPr bwMode="gray">
            <a:xfrm flipH="1">
              <a:off x="4864287" y="3664132"/>
              <a:ext cx="1149163" cy="0"/>
            </a:xfrm>
            <a:prstGeom prst="line">
              <a:avLst/>
            </a:prstGeom>
            <a:ln w="635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bwMode="gray">
            <a:xfrm flipH="1">
              <a:off x="4864287" y="5053724"/>
              <a:ext cx="1149163" cy="0"/>
            </a:xfrm>
            <a:prstGeom prst="line">
              <a:avLst/>
            </a:prstGeom>
            <a:ln w="635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bwMode="gray">
            <a:xfrm flipH="1">
              <a:off x="4864287" y="5571884"/>
              <a:ext cx="1149163" cy="0"/>
            </a:xfrm>
            <a:prstGeom prst="line">
              <a:avLst/>
            </a:prstGeom>
            <a:ln w="6350">
              <a:solidFill>
                <a:schemeClr val="accent4"/>
              </a:solidFill>
              <a:prstDash val="dash"/>
            </a:ln>
          </p:spPr>
          <p:style>
            <a:lnRef idx="1">
              <a:schemeClr val="accent1"/>
            </a:lnRef>
            <a:fillRef idx="0">
              <a:schemeClr val="accent1"/>
            </a:fillRef>
            <a:effectRef idx="0">
              <a:schemeClr val="accent1"/>
            </a:effectRef>
            <a:fontRef idx="minor">
              <a:schemeClr val="tx1"/>
            </a:fontRef>
          </p:style>
        </p:cxnSp>
        <p:pic>
          <p:nvPicPr>
            <p:cNvPr id="18" name="Picture 8" descr="impianto industria compressa"/>
            <p:cNvPicPr>
              <a:picLocks noChangeAspect="1" noChangeArrowheads="1"/>
            </p:cNvPicPr>
            <p:nvPr/>
          </p:nvPicPr>
          <p:blipFill rotWithShape="1">
            <a:blip r:embed="rId7"/>
            <a:srcRect l="8583" t="27360" r="75976" b="57376"/>
            <a:stretch/>
          </p:blipFill>
          <p:spPr bwMode="auto">
            <a:xfrm>
              <a:off x="5098573" y="4097726"/>
              <a:ext cx="692114" cy="655250"/>
            </a:xfrm>
            <a:prstGeom prst="rect">
              <a:avLst/>
            </a:prstGeom>
            <a:noFill/>
            <a:ln w="9525">
              <a:noFill/>
              <a:miter lim="800000"/>
              <a:headEnd/>
              <a:tailEnd/>
            </a:ln>
          </p:spPr>
        </p:pic>
        <p:sp>
          <p:nvSpPr>
            <p:cNvPr id="19" name="Rectangle 18"/>
            <p:cNvSpPr/>
            <p:nvPr/>
          </p:nvSpPr>
          <p:spPr bwMode="gray">
            <a:xfrm>
              <a:off x="5098573" y="3896368"/>
              <a:ext cx="237077" cy="202397"/>
            </a:xfrm>
            <a:prstGeom prst="rect">
              <a:avLst/>
            </a:prstGeom>
            <a:solidFill>
              <a:schemeClr val="tx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00" dirty="0">
                  <a:solidFill>
                    <a:schemeClr val="bg1"/>
                  </a:solidFill>
                </a:rPr>
                <a:t>Ekip </a:t>
              </a:r>
              <a:br>
                <a:rPr lang="en-US" sz="400" dirty="0">
                  <a:solidFill>
                    <a:schemeClr val="bg1"/>
                  </a:solidFill>
                </a:rPr>
              </a:br>
              <a:r>
                <a:rPr lang="en-US" sz="400" dirty="0">
                  <a:solidFill>
                    <a:schemeClr val="bg1"/>
                  </a:solidFill>
                </a:rPr>
                <a:t>Signaling 4k</a:t>
              </a:r>
            </a:p>
          </p:txBody>
        </p:sp>
        <p:sp>
          <p:nvSpPr>
            <p:cNvPr id="20" name="Rectangle 19"/>
            <p:cNvSpPr/>
            <p:nvPr/>
          </p:nvSpPr>
          <p:spPr bwMode="gray">
            <a:xfrm>
              <a:off x="5335649" y="3896368"/>
              <a:ext cx="453771" cy="202397"/>
            </a:xfrm>
            <a:prstGeom prst="rect">
              <a:avLst/>
            </a:prstGeom>
            <a:solidFill>
              <a:schemeClr val="accent3"/>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00" dirty="0" smtClean="0"/>
                <a:t>Ekip </a:t>
              </a:r>
              <a:br>
                <a:rPr lang="en-US" sz="400" dirty="0" smtClean="0"/>
              </a:br>
              <a:r>
                <a:rPr lang="en-US" sz="400" dirty="0" smtClean="0"/>
                <a:t>power controller</a:t>
              </a:r>
            </a:p>
          </p:txBody>
        </p:sp>
        <p:sp>
          <p:nvSpPr>
            <p:cNvPr id="25" name="Freeform 24"/>
            <p:cNvSpPr/>
            <p:nvPr/>
          </p:nvSpPr>
          <p:spPr bwMode="gray">
            <a:xfrm>
              <a:off x="5430958" y="3440906"/>
              <a:ext cx="516058" cy="186292"/>
            </a:xfrm>
            <a:custGeom>
              <a:avLst/>
              <a:gdLst>
                <a:gd name="connsiteX0" fmla="*/ 0 w 704850"/>
                <a:gd name="connsiteY0" fmla="*/ 254000 h 254000"/>
                <a:gd name="connsiteX1" fmla="*/ 0 w 704850"/>
                <a:gd name="connsiteY1" fmla="*/ 0 h 254000"/>
                <a:gd name="connsiteX2" fmla="*/ 704850 w 704850"/>
                <a:gd name="connsiteY2" fmla="*/ 0 h 254000"/>
              </a:gdLst>
              <a:ahLst/>
              <a:cxnLst>
                <a:cxn ang="0">
                  <a:pos x="connsiteX0" y="connsiteY0"/>
                </a:cxn>
                <a:cxn ang="0">
                  <a:pos x="connsiteX1" y="connsiteY1"/>
                </a:cxn>
                <a:cxn ang="0">
                  <a:pos x="connsiteX2" y="connsiteY2"/>
                </a:cxn>
              </a:cxnLst>
              <a:rect l="l" t="t" r="r" b="b"/>
              <a:pathLst>
                <a:path w="704850" h="254000">
                  <a:moveTo>
                    <a:pt x="0" y="254000"/>
                  </a:moveTo>
                  <a:lnTo>
                    <a:pt x="0" y="0"/>
                  </a:lnTo>
                  <a:lnTo>
                    <a:pt x="704850" y="0"/>
                  </a:lnTo>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p>
          </p:txBody>
        </p:sp>
        <p:sp>
          <p:nvSpPr>
            <p:cNvPr id="27" name="Rectangle 26"/>
            <p:cNvSpPr/>
            <p:nvPr/>
          </p:nvSpPr>
          <p:spPr bwMode="gray">
            <a:xfrm>
              <a:off x="5697797" y="3819445"/>
              <a:ext cx="211597" cy="61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en-US" sz="400" dirty="0" smtClean="0">
                  <a:solidFill>
                    <a:schemeClr val="tx1"/>
                  </a:solidFill>
                </a:rPr>
                <a:t>Emax 2.2</a:t>
              </a:r>
            </a:p>
          </p:txBody>
        </p:sp>
        <p:sp>
          <p:nvSpPr>
            <p:cNvPr id="28" name="Rectangle 27"/>
            <p:cNvSpPr/>
            <p:nvPr/>
          </p:nvSpPr>
          <p:spPr bwMode="gray">
            <a:xfrm>
              <a:off x="5620993" y="3454558"/>
              <a:ext cx="320601" cy="61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en-US" sz="400" dirty="0" smtClean="0">
                  <a:solidFill>
                    <a:schemeClr val="tx1"/>
                  </a:solidFill>
                </a:rPr>
                <a:t>110 – 240 Vac</a:t>
              </a:r>
            </a:p>
          </p:txBody>
        </p:sp>
        <p:sp>
          <p:nvSpPr>
            <p:cNvPr id="29" name="Rectangle 28"/>
            <p:cNvSpPr/>
            <p:nvPr/>
          </p:nvSpPr>
          <p:spPr bwMode="gray">
            <a:xfrm>
              <a:off x="5483410" y="3373213"/>
              <a:ext cx="463268" cy="61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en-US" sz="400" dirty="0" smtClean="0">
                  <a:solidFill>
                    <a:schemeClr val="tx1"/>
                  </a:solidFill>
                </a:rPr>
                <a:t>Energy meter clock</a:t>
              </a:r>
            </a:p>
          </p:txBody>
        </p:sp>
        <p:sp>
          <p:nvSpPr>
            <p:cNvPr id="26" name="Freeform 25"/>
            <p:cNvSpPr/>
            <p:nvPr/>
          </p:nvSpPr>
          <p:spPr bwMode="gray">
            <a:xfrm>
              <a:off x="5533825" y="3521869"/>
              <a:ext cx="413192" cy="105328"/>
            </a:xfrm>
            <a:custGeom>
              <a:avLst/>
              <a:gdLst>
                <a:gd name="connsiteX0" fmla="*/ 0 w 704850"/>
                <a:gd name="connsiteY0" fmla="*/ 254000 h 254000"/>
                <a:gd name="connsiteX1" fmla="*/ 0 w 704850"/>
                <a:gd name="connsiteY1" fmla="*/ 0 h 254000"/>
                <a:gd name="connsiteX2" fmla="*/ 704850 w 704850"/>
                <a:gd name="connsiteY2" fmla="*/ 0 h 254000"/>
              </a:gdLst>
              <a:ahLst/>
              <a:cxnLst>
                <a:cxn ang="0">
                  <a:pos x="connsiteX0" y="connsiteY0"/>
                </a:cxn>
                <a:cxn ang="0">
                  <a:pos x="connsiteX1" y="connsiteY1"/>
                </a:cxn>
                <a:cxn ang="0">
                  <a:pos x="connsiteX2" y="connsiteY2"/>
                </a:cxn>
              </a:cxnLst>
              <a:rect l="l" t="t" r="r" b="b"/>
              <a:pathLst>
                <a:path w="704850" h="254000">
                  <a:moveTo>
                    <a:pt x="0" y="254000"/>
                  </a:moveTo>
                  <a:lnTo>
                    <a:pt x="0" y="0"/>
                  </a:lnTo>
                  <a:lnTo>
                    <a:pt x="70485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p>
          </p:txBody>
        </p:sp>
        <p:sp>
          <p:nvSpPr>
            <p:cNvPr id="39" name="Rectangle 38"/>
            <p:cNvSpPr/>
            <p:nvPr/>
          </p:nvSpPr>
          <p:spPr bwMode="gray">
            <a:xfrm rot="16200000">
              <a:off x="5110017" y="3650263"/>
              <a:ext cx="342050" cy="150160"/>
            </a:xfrm>
            <a:prstGeom prst="rect">
              <a:avLst/>
            </a:prstGeom>
            <a:solidFill>
              <a:schemeClr val="accent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00" dirty="0" smtClean="0">
                  <a:solidFill>
                    <a:schemeClr val="bg1"/>
                  </a:solidFill>
                </a:rPr>
                <a:t>Ekip  link</a:t>
              </a:r>
            </a:p>
          </p:txBody>
        </p:sp>
        <p:sp>
          <p:nvSpPr>
            <p:cNvPr id="40" name="Rectangle 39"/>
            <p:cNvSpPr/>
            <p:nvPr/>
          </p:nvSpPr>
          <p:spPr bwMode="gray">
            <a:xfrm rot="16200000">
              <a:off x="5256863" y="3650263"/>
              <a:ext cx="342050" cy="150160"/>
            </a:xfrm>
            <a:prstGeom prst="rect">
              <a:avLst/>
            </a:prstGeom>
            <a:solidFill>
              <a:schemeClr val="tx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00" dirty="0" smtClean="0">
                  <a:solidFill>
                    <a:schemeClr val="bg1"/>
                  </a:solidFill>
                </a:rPr>
                <a:t>Ekip </a:t>
              </a:r>
              <a:br>
                <a:rPr lang="en-US" sz="400" dirty="0" smtClean="0">
                  <a:solidFill>
                    <a:schemeClr val="bg1"/>
                  </a:solidFill>
                </a:rPr>
              </a:br>
              <a:r>
                <a:rPr lang="en-US" sz="400" dirty="0" smtClean="0">
                  <a:solidFill>
                    <a:schemeClr val="bg1"/>
                  </a:solidFill>
                </a:rPr>
                <a:t>Signaling 2K</a:t>
              </a:r>
            </a:p>
          </p:txBody>
        </p:sp>
        <p:sp>
          <p:nvSpPr>
            <p:cNvPr id="41" name="Rectangle 40"/>
            <p:cNvSpPr/>
            <p:nvPr/>
          </p:nvSpPr>
          <p:spPr bwMode="gray">
            <a:xfrm rot="16200000">
              <a:off x="5406983" y="3650263"/>
              <a:ext cx="342050" cy="150160"/>
            </a:xfrm>
            <a:prstGeom prst="rect">
              <a:avLst/>
            </a:prstGeom>
            <a:solidFill>
              <a:schemeClr val="accent3"/>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00" dirty="0"/>
                <a:t>Ekip Supply</a:t>
              </a:r>
            </a:p>
          </p:txBody>
        </p:sp>
        <p:sp>
          <p:nvSpPr>
            <p:cNvPr id="106" name="Rectangle 105"/>
            <p:cNvSpPr/>
            <p:nvPr/>
          </p:nvSpPr>
          <p:spPr bwMode="gray">
            <a:xfrm rot="16200000">
              <a:off x="10969234" y="3693847"/>
              <a:ext cx="283458" cy="150160"/>
            </a:xfrm>
            <a:prstGeom prst="rect">
              <a:avLst/>
            </a:prstGeom>
            <a:solidFill>
              <a:schemeClr val="accent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00" dirty="0" smtClean="0">
                  <a:solidFill>
                    <a:schemeClr val="bg1"/>
                  </a:solidFill>
                </a:rPr>
                <a:t>Ekip  </a:t>
              </a:r>
              <a:br>
                <a:rPr lang="en-US" sz="400" dirty="0" smtClean="0">
                  <a:solidFill>
                    <a:schemeClr val="bg1"/>
                  </a:solidFill>
                </a:rPr>
              </a:br>
              <a:r>
                <a:rPr lang="en-US" sz="400" dirty="0" smtClean="0">
                  <a:solidFill>
                    <a:schemeClr val="bg1"/>
                  </a:solidFill>
                </a:rPr>
                <a:t>link</a:t>
              </a:r>
            </a:p>
          </p:txBody>
        </p:sp>
        <p:sp>
          <p:nvSpPr>
            <p:cNvPr id="107" name="Rectangle 106"/>
            <p:cNvSpPr/>
            <p:nvPr/>
          </p:nvSpPr>
          <p:spPr bwMode="gray">
            <a:xfrm rot="16200000">
              <a:off x="11161410" y="3693525"/>
              <a:ext cx="282815" cy="150160"/>
            </a:xfrm>
            <a:prstGeom prst="rect">
              <a:avLst/>
            </a:prstGeom>
            <a:solidFill>
              <a:schemeClr val="accent3"/>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00" dirty="0"/>
                <a:t>Ekip </a:t>
              </a:r>
              <a:r>
                <a:rPr lang="en-US" sz="400" dirty="0" smtClean="0"/>
                <a:t/>
              </a:r>
              <a:br>
                <a:rPr lang="en-US" sz="400" dirty="0" smtClean="0"/>
              </a:br>
              <a:r>
                <a:rPr lang="en-US" sz="400" dirty="0" smtClean="0"/>
                <a:t>Supply</a:t>
              </a:r>
              <a:endParaRPr lang="en-US" sz="400" dirty="0"/>
            </a:p>
          </p:txBody>
        </p:sp>
        <p:sp>
          <p:nvSpPr>
            <p:cNvPr id="75" name="Rectangle 74"/>
            <p:cNvSpPr/>
            <p:nvPr/>
          </p:nvSpPr>
          <p:spPr bwMode="gray">
            <a:xfrm>
              <a:off x="7917797" y="3681847"/>
              <a:ext cx="442429" cy="61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en-US" sz="400" dirty="0" smtClean="0">
                  <a:solidFill>
                    <a:schemeClr val="tx1"/>
                  </a:solidFill>
                </a:rPr>
                <a:t>Ekip signaling 10K</a:t>
              </a:r>
            </a:p>
          </p:txBody>
        </p:sp>
        <p:pic>
          <p:nvPicPr>
            <p:cNvPr id="76" name="Picture 9" descr="Impianto albergo compressa"/>
            <p:cNvPicPr>
              <a:picLocks noChangeAspect="1" noChangeArrowheads="1"/>
            </p:cNvPicPr>
            <p:nvPr/>
          </p:nvPicPr>
          <p:blipFill rotWithShape="1">
            <a:blip r:embed="rId8"/>
            <a:srcRect l="31004" t="18980" r="63462" b="68692"/>
            <a:stretch/>
          </p:blipFill>
          <p:spPr bwMode="auto">
            <a:xfrm>
              <a:off x="7797662" y="3767781"/>
              <a:ext cx="191226" cy="332732"/>
            </a:xfrm>
            <a:prstGeom prst="rect">
              <a:avLst/>
            </a:prstGeom>
            <a:noFill/>
            <a:ln w="9525">
              <a:noFill/>
              <a:miter lim="800000"/>
              <a:headEnd/>
              <a:tailEnd/>
            </a:ln>
          </p:spPr>
        </p:pic>
        <p:sp>
          <p:nvSpPr>
            <p:cNvPr id="77" name="Rectangle 76"/>
            <p:cNvSpPr/>
            <p:nvPr/>
          </p:nvSpPr>
          <p:spPr bwMode="gray">
            <a:xfrm>
              <a:off x="7654131" y="5094922"/>
              <a:ext cx="215900" cy="67076"/>
            </a:xfrm>
            <a:prstGeom prst="rect">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sz="400" dirty="0" smtClean="0">
                  <a:solidFill>
                    <a:schemeClr val="tx1"/>
                  </a:solidFill>
                </a:rPr>
                <a:t>???</a:t>
              </a:r>
            </a:p>
          </p:txBody>
        </p:sp>
        <p:sp>
          <p:nvSpPr>
            <p:cNvPr id="78" name="Rectangle 77"/>
            <p:cNvSpPr/>
            <p:nvPr/>
          </p:nvSpPr>
          <p:spPr bwMode="gray">
            <a:xfrm>
              <a:off x="7634038" y="5218005"/>
              <a:ext cx="261290" cy="61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en-US" sz="400" dirty="0" smtClean="0">
                  <a:solidFill>
                    <a:schemeClr val="tx1"/>
                  </a:solidFill>
                </a:rPr>
                <a:t>[Tmax ???]</a:t>
              </a:r>
            </a:p>
          </p:txBody>
        </p:sp>
        <p:sp>
          <p:nvSpPr>
            <p:cNvPr id="80" name="Rectangle 79"/>
            <p:cNvSpPr/>
            <p:nvPr/>
          </p:nvSpPr>
          <p:spPr bwMode="gray">
            <a:xfrm>
              <a:off x="7881779" y="4959527"/>
              <a:ext cx="91256" cy="46166"/>
            </a:xfrm>
            <a:prstGeom prst="rect">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US" sz="300" dirty="0" smtClean="0">
                  <a:solidFill>
                    <a:schemeClr val="tx1"/>
                  </a:solidFill>
                </a:rPr>
                <a:t>???</a:t>
              </a:r>
            </a:p>
          </p:txBody>
        </p:sp>
        <p:sp>
          <p:nvSpPr>
            <p:cNvPr id="81" name="Rectangle 80"/>
            <p:cNvSpPr/>
            <p:nvPr/>
          </p:nvSpPr>
          <p:spPr bwMode="gray">
            <a:xfrm>
              <a:off x="7881779" y="5007558"/>
              <a:ext cx="91256" cy="46166"/>
            </a:xfrm>
            <a:prstGeom prst="rect">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US" sz="300" dirty="0" smtClean="0">
                  <a:solidFill>
                    <a:schemeClr val="tx1"/>
                  </a:solidFill>
                </a:rPr>
                <a:t>???</a:t>
              </a:r>
            </a:p>
          </p:txBody>
        </p:sp>
        <p:pic>
          <p:nvPicPr>
            <p:cNvPr id="83" name="Picture 8" descr="impianto azienda compressa"/>
            <p:cNvPicPr>
              <a:picLocks noChangeAspect="1" noChangeArrowheads="1"/>
            </p:cNvPicPr>
            <p:nvPr/>
          </p:nvPicPr>
          <p:blipFill rotWithShape="1">
            <a:blip r:embed="rId9"/>
            <a:srcRect l="41708" t="69810" r="55615" b="25034"/>
            <a:stretch/>
          </p:blipFill>
          <p:spPr bwMode="auto">
            <a:xfrm>
              <a:off x="7654131" y="4856063"/>
              <a:ext cx="215900" cy="228682"/>
            </a:xfrm>
            <a:prstGeom prst="rect">
              <a:avLst/>
            </a:prstGeom>
            <a:noFill/>
            <a:ln w="9525">
              <a:noFill/>
              <a:miter lim="800000"/>
              <a:headEnd/>
              <a:tailEnd/>
            </a:ln>
          </p:spPr>
        </p:pic>
        <p:sp>
          <p:nvSpPr>
            <p:cNvPr id="94" name="Rectangle 93"/>
            <p:cNvSpPr/>
            <p:nvPr/>
          </p:nvSpPr>
          <p:spPr bwMode="gray">
            <a:xfrm>
              <a:off x="8107724" y="5094922"/>
              <a:ext cx="215900" cy="67076"/>
            </a:xfrm>
            <a:prstGeom prst="rect">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sz="400" dirty="0" smtClean="0">
                  <a:solidFill>
                    <a:schemeClr val="tx1"/>
                  </a:solidFill>
                </a:rPr>
                <a:t>???</a:t>
              </a:r>
            </a:p>
          </p:txBody>
        </p:sp>
        <p:sp>
          <p:nvSpPr>
            <p:cNvPr id="96" name="Rectangle 95"/>
            <p:cNvSpPr/>
            <p:nvPr/>
          </p:nvSpPr>
          <p:spPr bwMode="gray">
            <a:xfrm>
              <a:off x="8335372" y="4959527"/>
              <a:ext cx="91256" cy="46166"/>
            </a:xfrm>
            <a:prstGeom prst="rect">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US" sz="300" dirty="0" smtClean="0">
                  <a:solidFill>
                    <a:schemeClr val="tx1"/>
                  </a:solidFill>
                </a:rPr>
                <a:t>???</a:t>
              </a:r>
            </a:p>
          </p:txBody>
        </p:sp>
        <p:sp>
          <p:nvSpPr>
            <p:cNvPr id="97" name="Rectangle 96"/>
            <p:cNvSpPr/>
            <p:nvPr/>
          </p:nvSpPr>
          <p:spPr bwMode="gray">
            <a:xfrm>
              <a:off x="8335372" y="5007558"/>
              <a:ext cx="91256" cy="46166"/>
            </a:xfrm>
            <a:prstGeom prst="rect">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US" sz="300" dirty="0" smtClean="0">
                  <a:solidFill>
                    <a:schemeClr val="tx1"/>
                  </a:solidFill>
                </a:rPr>
                <a:t>???</a:t>
              </a:r>
            </a:p>
          </p:txBody>
        </p:sp>
        <p:pic>
          <p:nvPicPr>
            <p:cNvPr id="98" name="Picture 8" descr="impianto azienda compressa"/>
            <p:cNvPicPr>
              <a:picLocks noChangeAspect="1" noChangeArrowheads="1"/>
            </p:cNvPicPr>
            <p:nvPr/>
          </p:nvPicPr>
          <p:blipFill rotWithShape="1">
            <a:blip r:embed="rId9"/>
            <a:srcRect l="41708" t="69810" r="55615" b="25034"/>
            <a:stretch/>
          </p:blipFill>
          <p:spPr bwMode="auto">
            <a:xfrm>
              <a:off x="8107724" y="4856063"/>
              <a:ext cx="215900" cy="228682"/>
            </a:xfrm>
            <a:prstGeom prst="rect">
              <a:avLst/>
            </a:prstGeom>
            <a:noFill/>
            <a:ln w="9525">
              <a:noFill/>
              <a:miter lim="800000"/>
              <a:headEnd/>
              <a:tailEnd/>
            </a:ln>
          </p:spPr>
        </p:pic>
        <p:sp>
          <p:nvSpPr>
            <p:cNvPr id="99" name="Rectangle 98"/>
            <p:cNvSpPr/>
            <p:nvPr/>
          </p:nvSpPr>
          <p:spPr bwMode="gray">
            <a:xfrm>
              <a:off x="8591142" y="4921055"/>
              <a:ext cx="117020" cy="61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en-US" sz="400" dirty="0" smtClean="0">
                  <a:solidFill>
                    <a:schemeClr val="tx1"/>
                  </a:solidFill>
                </a:rPr>
                <a:t>[???]</a:t>
              </a:r>
            </a:p>
          </p:txBody>
        </p:sp>
        <p:sp>
          <p:nvSpPr>
            <p:cNvPr id="100" name="Rectangle 99"/>
            <p:cNvSpPr/>
            <p:nvPr/>
          </p:nvSpPr>
          <p:spPr bwMode="gray">
            <a:xfrm>
              <a:off x="9031504" y="4923436"/>
              <a:ext cx="117020" cy="61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en-US" sz="400" dirty="0" smtClean="0">
                  <a:solidFill>
                    <a:schemeClr val="tx1"/>
                  </a:solidFill>
                </a:rPr>
                <a:t>[???]</a:t>
              </a:r>
            </a:p>
          </p:txBody>
        </p:sp>
        <p:pic>
          <p:nvPicPr>
            <p:cNvPr id="103" name="Picture 8" descr="impianto industria compressa"/>
            <p:cNvPicPr>
              <a:picLocks noChangeAspect="1" noChangeArrowheads="1"/>
            </p:cNvPicPr>
            <p:nvPr/>
          </p:nvPicPr>
          <p:blipFill rotWithShape="1">
            <a:blip r:embed="rId7"/>
            <a:srcRect l="8583" t="27360" r="75976" b="57376"/>
            <a:stretch/>
          </p:blipFill>
          <p:spPr bwMode="auto">
            <a:xfrm>
              <a:off x="10873947" y="4019788"/>
              <a:ext cx="692114" cy="655250"/>
            </a:xfrm>
            <a:prstGeom prst="rect">
              <a:avLst/>
            </a:prstGeom>
            <a:noFill/>
            <a:ln w="9525">
              <a:noFill/>
              <a:miter lim="800000"/>
              <a:headEnd/>
              <a:tailEnd/>
            </a:ln>
          </p:spPr>
        </p:pic>
        <p:sp>
          <p:nvSpPr>
            <p:cNvPr id="105" name="Rectangle 104"/>
            <p:cNvSpPr/>
            <p:nvPr/>
          </p:nvSpPr>
          <p:spPr bwMode="gray">
            <a:xfrm>
              <a:off x="10873947" y="3910013"/>
              <a:ext cx="690847" cy="110814"/>
            </a:xfrm>
            <a:prstGeom prst="rect">
              <a:avLst/>
            </a:prstGeom>
            <a:solidFill>
              <a:schemeClr val="accent3"/>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00" dirty="0" smtClean="0"/>
                <a:t>Ekip </a:t>
              </a:r>
            </a:p>
          </p:txBody>
        </p:sp>
        <p:sp>
          <p:nvSpPr>
            <p:cNvPr id="108" name="Rectangle 107"/>
            <p:cNvSpPr/>
            <p:nvPr/>
          </p:nvSpPr>
          <p:spPr bwMode="gray">
            <a:xfrm>
              <a:off x="11403983" y="3819445"/>
              <a:ext cx="211597" cy="61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en-US" sz="400" dirty="0" smtClean="0">
                  <a:solidFill>
                    <a:schemeClr val="tx1"/>
                  </a:solidFill>
                </a:rPr>
                <a:t>Emax 2.2</a:t>
              </a:r>
            </a:p>
          </p:txBody>
        </p:sp>
        <p:sp>
          <p:nvSpPr>
            <p:cNvPr id="109" name="Rectangle 108"/>
            <p:cNvSpPr/>
            <p:nvPr/>
          </p:nvSpPr>
          <p:spPr bwMode="gray">
            <a:xfrm>
              <a:off x="11299178" y="3485336"/>
              <a:ext cx="286938" cy="61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en-US" sz="400" dirty="0" smtClean="0">
                  <a:solidFill>
                    <a:schemeClr val="tx1"/>
                  </a:solidFill>
                </a:rPr>
                <a:t>110-240 Vac</a:t>
              </a:r>
            </a:p>
          </p:txBody>
        </p:sp>
        <p:sp>
          <p:nvSpPr>
            <p:cNvPr id="111" name="Freeform 110"/>
            <p:cNvSpPr/>
            <p:nvPr/>
          </p:nvSpPr>
          <p:spPr bwMode="gray">
            <a:xfrm>
              <a:off x="11275219" y="3571875"/>
              <a:ext cx="321469" cy="57150"/>
            </a:xfrm>
            <a:custGeom>
              <a:avLst/>
              <a:gdLst>
                <a:gd name="connsiteX0" fmla="*/ 0 w 321469"/>
                <a:gd name="connsiteY0" fmla="*/ 57150 h 57150"/>
                <a:gd name="connsiteX1" fmla="*/ 0 w 321469"/>
                <a:gd name="connsiteY1" fmla="*/ 0 h 57150"/>
                <a:gd name="connsiteX2" fmla="*/ 321469 w 321469"/>
                <a:gd name="connsiteY2" fmla="*/ 0 h 57150"/>
              </a:gdLst>
              <a:ahLst/>
              <a:cxnLst>
                <a:cxn ang="0">
                  <a:pos x="connsiteX0" y="connsiteY0"/>
                </a:cxn>
                <a:cxn ang="0">
                  <a:pos x="connsiteX1" y="connsiteY1"/>
                </a:cxn>
                <a:cxn ang="0">
                  <a:pos x="connsiteX2" y="connsiteY2"/>
                </a:cxn>
              </a:cxnLst>
              <a:rect l="l" t="t" r="r" b="b"/>
              <a:pathLst>
                <a:path w="321469" h="57150">
                  <a:moveTo>
                    <a:pt x="0" y="57150"/>
                  </a:moveTo>
                  <a:lnTo>
                    <a:pt x="0" y="0"/>
                  </a:lnTo>
                  <a:lnTo>
                    <a:pt x="321469"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p>
          </p:txBody>
        </p:sp>
        <p:sp>
          <p:nvSpPr>
            <p:cNvPr id="112" name="Freeform 111"/>
            <p:cNvSpPr/>
            <p:nvPr/>
          </p:nvSpPr>
          <p:spPr bwMode="gray">
            <a:xfrm>
              <a:off x="5048250" y="3092450"/>
              <a:ext cx="1476375" cy="1774825"/>
            </a:xfrm>
            <a:custGeom>
              <a:avLst/>
              <a:gdLst>
                <a:gd name="connsiteX0" fmla="*/ 276225 w 1476375"/>
                <a:gd name="connsiteY0" fmla="*/ 460375 h 1774825"/>
                <a:gd name="connsiteX1" fmla="*/ 276225 w 1476375"/>
                <a:gd name="connsiteY1" fmla="*/ 403225 h 1774825"/>
                <a:gd name="connsiteX2" fmla="*/ 0 w 1476375"/>
                <a:gd name="connsiteY2" fmla="*/ 403225 h 1774825"/>
                <a:gd name="connsiteX3" fmla="*/ 0 w 1476375"/>
                <a:gd name="connsiteY3" fmla="*/ 1774825 h 1774825"/>
                <a:gd name="connsiteX4" fmla="*/ 1187450 w 1476375"/>
                <a:gd name="connsiteY4" fmla="*/ 1774825 h 1774825"/>
                <a:gd name="connsiteX5" fmla="*/ 1187450 w 1476375"/>
                <a:gd name="connsiteY5" fmla="*/ 0 h 1774825"/>
                <a:gd name="connsiteX6" fmla="*/ 1476375 w 1476375"/>
                <a:gd name="connsiteY6" fmla="*/ 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6375" h="1774825">
                  <a:moveTo>
                    <a:pt x="276225" y="460375"/>
                  </a:moveTo>
                  <a:lnTo>
                    <a:pt x="276225" y="403225"/>
                  </a:lnTo>
                  <a:lnTo>
                    <a:pt x="0" y="403225"/>
                  </a:lnTo>
                  <a:lnTo>
                    <a:pt x="0" y="1774825"/>
                  </a:lnTo>
                  <a:lnTo>
                    <a:pt x="1187450" y="1774825"/>
                  </a:lnTo>
                  <a:lnTo>
                    <a:pt x="1187450" y="0"/>
                  </a:lnTo>
                  <a:lnTo>
                    <a:pt x="1476375" y="0"/>
                  </a:lnTo>
                </a:path>
              </a:pathLst>
            </a:cu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4" name="Straight Connector 113"/>
            <p:cNvCxnSpPr/>
            <p:nvPr/>
          </p:nvCxnSpPr>
          <p:spPr bwMode="gray">
            <a:xfrm>
              <a:off x="7353300" y="3092450"/>
              <a:ext cx="205263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bwMode="gray">
            <a:xfrm>
              <a:off x="6522382" y="3092450"/>
              <a:ext cx="830918" cy="0"/>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bwMode="gray">
            <a:xfrm>
              <a:off x="9405938" y="3092450"/>
              <a:ext cx="1014412" cy="0"/>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bwMode="gray">
            <a:xfrm>
              <a:off x="10409634" y="3092450"/>
              <a:ext cx="56316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3" name="Freeform 122"/>
            <p:cNvSpPr/>
            <p:nvPr/>
          </p:nvSpPr>
          <p:spPr bwMode="gray">
            <a:xfrm>
              <a:off x="10970419" y="3090863"/>
              <a:ext cx="148431" cy="538162"/>
            </a:xfrm>
            <a:custGeom>
              <a:avLst/>
              <a:gdLst>
                <a:gd name="connsiteX0" fmla="*/ 0 w 183356"/>
                <a:gd name="connsiteY0" fmla="*/ 0 h 538162"/>
                <a:gd name="connsiteX1" fmla="*/ 0 w 183356"/>
                <a:gd name="connsiteY1" fmla="*/ 419100 h 538162"/>
                <a:gd name="connsiteX2" fmla="*/ 183356 w 183356"/>
                <a:gd name="connsiteY2" fmla="*/ 419100 h 538162"/>
                <a:gd name="connsiteX3" fmla="*/ 183356 w 183356"/>
                <a:gd name="connsiteY3" fmla="*/ 538162 h 538162"/>
              </a:gdLst>
              <a:ahLst/>
              <a:cxnLst>
                <a:cxn ang="0">
                  <a:pos x="connsiteX0" y="connsiteY0"/>
                </a:cxn>
                <a:cxn ang="0">
                  <a:pos x="connsiteX1" y="connsiteY1"/>
                </a:cxn>
                <a:cxn ang="0">
                  <a:pos x="connsiteX2" y="connsiteY2"/>
                </a:cxn>
                <a:cxn ang="0">
                  <a:pos x="connsiteX3" y="connsiteY3"/>
                </a:cxn>
              </a:cxnLst>
              <a:rect l="l" t="t" r="r" b="b"/>
              <a:pathLst>
                <a:path w="183356" h="538162">
                  <a:moveTo>
                    <a:pt x="0" y="0"/>
                  </a:moveTo>
                  <a:lnTo>
                    <a:pt x="0" y="419100"/>
                  </a:lnTo>
                  <a:lnTo>
                    <a:pt x="183356" y="419100"/>
                  </a:lnTo>
                  <a:lnTo>
                    <a:pt x="183356" y="538162"/>
                  </a:lnTo>
                </a:path>
              </a:pathLst>
            </a:cu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25" name="Straight Connector 124"/>
            <p:cNvCxnSpPr>
              <a:endCxn id="76" idx="0"/>
            </p:cNvCxnSpPr>
            <p:nvPr/>
          </p:nvCxnSpPr>
          <p:spPr bwMode="gray">
            <a:xfrm>
              <a:off x="7893275" y="3095625"/>
              <a:ext cx="0" cy="67215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6" name="Freeform 125"/>
            <p:cNvSpPr/>
            <p:nvPr/>
          </p:nvSpPr>
          <p:spPr bwMode="gray">
            <a:xfrm>
              <a:off x="7912894" y="4100513"/>
              <a:ext cx="1181100" cy="809625"/>
            </a:xfrm>
            <a:custGeom>
              <a:avLst/>
              <a:gdLst>
                <a:gd name="connsiteX0" fmla="*/ 0 w 1181100"/>
                <a:gd name="connsiteY0" fmla="*/ 0 h 776288"/>
                <a:gd name="connsiteX1" fmla="*/ 0 w 1181100"/>
                <a:gd name="connsiteY1" fmla="*/ 531019 h 776288"/>
                <a:gd name="connsiteX2" fmla="*/ 1181100 w 1181100"/>
                <a:gd name="connsiteY2" fmla="*/ 531019 h 776288"/>
                <a:gd name="connsiteX3" fmla="*/ 1181100 w 1181100"/>
                <a:gd name="connsiteY3" fmla="*/ 776288 h 776288"/>
              </a:gdLst>
              <a:ahLst/>
              <a:cxnLst>
                <a:cxn ang="0">
                  <a:pos x="connsiteX0" y="connsiteY0"/>
                </a:cxn>
                <a:cxn ang="0">
                  <a:pos x="connsiteX1" y="connsiteY1"/>
                </a:cxn>
                <a:cxn ang="0">
                  <a:pos x="connsiteX2" y="connsiteY2"/>
                </a:cxn>
                <a:cxn ang="0">
                  <a:pos x="connsiteX3" y="connsiteY3"/>
                </a:cxn>
              </a:cxnLst>
              <a:rect l="l" t="t" r="r" b="b"/>
              <a:pathLst>
                <a:path w="1181100" h="776288">
                  <a:moveTo>
                    <a:pt x="0" y="0"/>
                  </a:moveTo>
                  <a:lnTo>
                    <a:pt x="0" y="531019"/>
                  </a:lnTo>
                  <a:lnTo>
                    <a:pt x="1181100" y="531019"/>
                  </a:lnTo>
                  <a:lnTo>
                    <a:pt x="1181100" y="776288"/>
                  </a:lnTo>
                </a:path>
              </a:pathLst>
            </a:custGeom>
            <a:ln w="952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7" name="Freeform 126"/>
            <p:cNvSpPr/>
            <p:nvPr/>
          </p:nvSpPr>
          <p:spPr bwMode="gray">
            <a:xfrm>
              <a:off x="7753350" y="4097726"/>
              <a:ext cx="95250" cy="757643"/>
            </a:xfrm>
            <a:custGeom>
              <a:avLst/>
              <a:gdLst>
                <a:gd name="connsiteX0" fmla="*/ 95250 w 95250"/>
                <a:gd name="connsiteY0" fmla="*/ 0 h 716756"/>
                <a:gd name="connsiteX1" fmla="*/ 95250 w 95250"/>
                <a:gd name="connsiteY1" fmla="*/ 626268 h 716756"/>
                <a:gd name="connsiteX2" fmla="*/ 0 w 95250"/>
                <a:gd name="connsiteY2" fmla="*/ 626268 h 716756"/>
                <a:gd name="connsiteX3" fmla="*/ 0 w 95250"/>
                <a:gd name="connsiteY3" fmla="*/ 716756 h 716756"/>
              </a:gdLst>
              <a:ahLst/>
              <a:cxnLst>
                <a:cxn ang="0">
                  <a:pos x="connsiteX0" y="connsiteY0"/>
                </a:cxn>
                <a:cxn ang="0">
                  <a:pos x="connsiteX1" y="connsiteY1"/>
                </a:cxn>
                <a:cxn ang="0">
                  <a:pos x="connsiteX2" y="connsiteY2"/>
                </a:cxn>
                <a:cxn ang="0">
                  <a:pos x="connsiteX3" y="connsiteY3"/>
                </a:cxn>
              </a:cxnLst>
              <a:rect l="l" t="t" r="r" b="b"/>
              <a:pathLst>
                <a:path w="95250" h="716756">
                  <a:moveTo>
                    <a:pt x="95250" y="0"/>
                  </a:moveTo>
                  <a:lnTo>
                    <a:pt x="95250" y="626268"/>
                  </a:lnTo>
                  <a:lnTo>
                    <a:pt x="0" y="626268"/>
                  </a:lnTo>
                  <a:lnTo>
                    <a:pt x="0" y="716756"/>
                  </a:lnTo>
                </a:path>
              </a:pathLst>
            </a:custGeom>
            <a:ln w="952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8" name="Freeform 127"/>
            <p:cNvSpPr/>
            <p:nvPr/>
          </p:nvSpPr>
          <p:spPr bwMode="gray">
            <a:xfrm>
              <a:off x="7891463" y="4098131"/>
              <a:ext cx="762000" cy="800100"/>
            </a:xfrm>
            <a:custGeom>
              <a:avLst/>
              <a:gdLst>
                <a:gd name="connsiteX0" fmla="*/ 0 w 762000"/>
                <a:gd name="connsiteY0" fmla="*/ 0 h 800100"/>
                <a:gd name="connsiteX1" fmla="*/ 0 w 762000"/>
                <a:gd name="connsiteY1" fmla="*/ 616744 h 800100"/>
                <a:gd name="connsiteX2" fmla="*/ 762000 w 762000"/>
                <a:gd name="connsiteY2" fmla="*/ 616744 h 800100"/>
                <a:gd name="connsiteX3" fmla="*/ 762000 w 762000"/>
                <a:gd name="connsiteY3" fmla="*/ 800100 h 800100"/>
              </a:gdLst>
              <a:ahLst/>
              <a:cxnLst>
                <a:cxn ang="0">
                  <a:pos x="connsiteX0" y="connsiteY0"/>
                </a:cxn>
                <a:cxn ang="0">
                  <a:pos x="connsiteX1" y="connsiteY1"/>
                </a:cxn>
                <a:cxn ang="0">
                  <a:pos x="connsiteX2" y="connsiteY2"/>
                </a:cxn>
                <a:cxn ang="0">
                  <a:pos x="connsiteX3" y="connsiteY3"/>
                </a:cxn>
              </a:cxnLst>
              <a:rect l="l" t="t" r="r" b="b"/>
              <a:pathLst>
                <a:path w="762000" h="800100">
                  <a:moveTo>
                    <a:pt x="0" y="0"/>
                  </a:moveTo>
                  <a:lnTo>
                    <a:pt x="0" y="616744"/>
                  </a:lnTo>
                  <a:lnTo>
                    <a:pt x="762000" y="616744"/>
                  </a:lnTo>
                  <a:lnTo>
                    <a:pt x="762000" y="800100"/>
                  </a:lnTo>
                </a:path>
              </a:pathLst>
            </a:custGeom>
            <a:ln w="952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9" name="Freeform 128"/>
            <p:cNvSpPr/>
            <p:nvPr/>
          </p:nvSpPr>
          <p:spPr bwMode="gray">
            <a:xfrm>
              <a:off x="7870031" y="4100514"/>
              <a:ext cx="354807" cy="754856"/>
            </a:xfrm>
            <a:custGeom>
              <a:avLst/>
              <a:gdLst>
                <a:gd name="connsiteX0" fmla="*/ 0 w 354807"/>
                <a:gd name="connsiteY0" fmla="*/ 0 h 721519"/>
                <a:gd name="connsiteX1" fmla="*/ 0 w 354807"/>
                <a:gd name="connsiteY1" fmla="*/ 628650 h 721519"/>
                <a:gd name="connsiteX2" fmla="*/ 354807 w 354807"/>
                <a:gd name="connsiteY2" fmla="*/ 628650 h 721519"/>
                <a:gd name="connsiteX3" fmla="*/ 354807 w 354807"/>
                <a:gd name="connsiteY3" fmla="*/ 721519 h 721519"/>
              </a:gdLst>
              <a:ahLst/>
              <a:cxnLst>
                <a:cxn ang="0">
                  <a:pos x="connsiteX0" y="connsiteY0"/>
                </a:cxn>
                <a:cxn ang="0">
                  <a:pos x="connsiteX1" y="connsiteY1"/>
                </a:cxn>
                <a:cxn ang="0">
                  <a:pos x="connsiteX2" y="connsiteY2"/>
                </a:cxn>
                <a:cxn ang="0">
                  <a:pos x="connsiteX3" y="connsiteY3"/>
                </a:cxn>
              </a:cxnLst>
              <a:rect l="l" t="t" r="r" b="b"/>
              <a:pathLst>
                <a:path w="354807" h="721519">
                  <a:moveTo>
                    <a:pt x="0" y="0"/>
                  </a:moveTo>
                  <a:lnTo>
                    <a:pt x="0" y="628650"/>
                  </a:lnTo>
                  <a:lnTo>
                    <a:pt x="354807" y="628650"/>
                  </a:lnTo>
                  <a:lnTo>
                    <a:pt x="354807" y="721519"/>
                  </a:lnTo>
                </a:path>
              </a:pathLst>
            </a:custGeom>
            <a:ln w="952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0" name="Rectangle 129"/>
            <p:cNvSpPr/>
            <p:nvPr/>
          </p:nvSpPr>
          <p:spPr bwMode="gray">
            <a:xfrm>
              <a:off x="8070168" y="2410653"/>
              <a:ext cx="756332" cy="1953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ctr"/>
            <a:lstStyle/>
            <a:p>
              <a:pPr algn="ctr"/>
              <a:r>
                <a:rPr lang="en-US" sz="700" dirty="0" smtClean="0"/>
                <a:t>Energy meter</a:t>
              </a:r>
            </a:p>
          </p:txBody>
        </p:sp>
        <p:grpSp>
          <p:nvGrpSpPr>
            <p:cNvPr id="131" name="Group 130"/>
            <p:cNvGrpSpPr/>
            <p:nvPr/>
          </p:nvGrpSpPr>
          <p:grpSpPr>
            <a:xfrm>
              <a:off x="8414338" y="2000250"/>
              <a:ext cx="33813" cy="170626"/>
              <a:chOff x="4385787" y="2432080"/>
              <a:chExt cx="33813" cy="170626"/>
            </a:xfrm>
          </p:grpSpPr>
          <p:cxnSp>
            <p:nvCxnSpPr>
              <p:cNvPr id="132" name="Straight Connector 131"/>
              <p:cNvCxnSpPr/>
              <p:nvPr/>
            </p:nvCxnSpPr>
            <p:spPr bwMode="gray">
              <a:xfrm>
                <a:off x="4403090" y="2432080"/>
                <a:ext cx="0" cy="1491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bwMode="gray">
              <a:xfrm>
                <a:off x="4385787" y="2571750"/>
                <a:ext cx="31432" cy="30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bwMode="gray">
              <a:xfrm flipH="1">
                <a:off x="4388168" y="2571750"/>
                <a:ext cx="31432" cy="30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7" name="Group 136"/>
            <p:cNvGrpSpPr/>
            <p:nvPr/>
          </p:nvGrpSpPr>
          <p:grpSpPr>
            <a:xfrm>
              <a:off x="5251470" y="2899757"/>
              <a:ext cx="234930" cy="367970"/>
              <a:chOff x="4348277" y="2787474"/>
              <a:chExt cx="120032" cy="188005"/>
            </a:xfrm>
          </p:grpSpPr>
          <p:sp>
            <p:nvSpPr>
              <p:cNvPr id="135" name="Oval 134"/>
              <p:cNvSpPr/>
              <p:nvPr/>
            </p:nvSpPr>
            <p:spPr bwMode="gray">
              <a:xfrm>
                <a:off x="4348277" y="2787474"/>
                <a:ext cx="120032" cy="120032"/>
              </a:xfrm>
              <a:prstGeom prst="ellips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smtClean="0"/>
              </a:p>
            </p:txBody>
          </p:sp>
          <p:sp>
            <p:nvSpPr>
              <p:cNvPr id="136" name="Oval 135"/>
              <p:cNvSpPr/>
              <p:nvPr/>
            </p:nvSpPr>
            <p:spPr bwMode="gray">
              <a:xfrm>
                <a:off x="4348277" y="2855447"/>
                <a:ext cx="120032" cy="120032"/>
              </a:xfrm>
              <a:prstGeom prst="ellips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smtClean="0"/>
              </a:p>
            </p:txBody>
          </p:sp>
        </p:grpSp>
        <p:sp>
          <p:nvSpPr>
            <p:cNvPr id="139" name="Freeform 138"/>
            <p:cNvSpPr/>
            <p:nvPr/>
          </p:nvSpPr>
          <p:spPr bwMode="gray">
            <a:xfrm>
              <a:off x="8362950" y="2178050"/>
              <a:ext cx="69850" cy="231775"/>
            </a:xfrm>
            <a:custGeom>
              <a:avLst/>
              <a:gdLst>
                <a:gd name="connsiteX0" fmla="*/ 0 w 69850"/>
                <a:gd name="connsiteY0" fmla="*/ 0 h 231775"/>
                <a:gd name="connsiteX1" fmla="*/ 69850 w 69850"/>
                <a:gd name="connsiteY1" fmla="*/ 139700 h 231775"/>
                <a:gd name="connsiteX2" fmla="*/ 69850 w 69850"/>
                <a:gd name="connsiteY2" fmla="*/ 231775 h 231775"/>
              </a:gdLst>
              <a:ahLst/>
              <a:cxnLst>
                <a:cxn ang="0">
                  <a:pos x="connsiteX0" y="connsiteY0"/>
                </a:cxn>
                <a:cxn ang="0">
                  <a:pos x="connsiteX1" y="connsiteY1"/>
                </a:cxn>
                <a:cxn ang="0">
                  <a:pos x="connsiteX2" y="connsiteY2"/>
                </a:cxn>
              </a:cxnLst>
              <a:rect l="l" t="t" r="r" b="b"/>
              <a:pathLst>
                <a:path w="69850" h="231775">
                  <a:moveTo>
                    <a:pt x="0" y="0"/>
                  </a:moveTo>
                  <a:lnTo>
                    <a:pt x="69850" y="139700"/>
                  </a:lnTo>
                  <a:lnTo>
                    <a:pt x="69850" y="231775"/>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Freeform 139"/>
            <p:cNvSpPr/>
            <p:nvPr/>
          </p:nvSpPr>
          <p:spPr bwMode="gray">
            <a:xfrm>
              <a:off x="5353050" y="2781300"/>
              <a:ext cx="5848350" cy="123825"/>
            </a:xfrm>
            <a:custGeom>
              <a:avLst/>
              <a:gdLst>
                <a:gd name="connsiteX0" fmla="*/ 0 w 5848350"/>
                <a:gd name="connsiteY0" fmla="*/ 123825 h 123825"/>
                <a:gd name="connsiteX1" fmla="*/ 0 w 5848350"/>
                <a:gd name="connsiteY1" fmla="*/ 0 h 123825"/>
                <a:gd name="connsiteX2" fmla="*/ 5848350 w 5848350"/>
                <a:gd name="connsiteY2" fmla="*/ 0 h 123825"/>
                <a:gd name="connsiteX3" fmla="*/ 5848350 w 5848350"/>
                <a:gd name="connsiteY3" fmla="*/ 114300 h 123825"/>
              </a:gdLst>
              <a:ahLst/>
              <a:cxnLst>
                <a:cxn ang="0">
                  <a:pos x="connsiteX0" y="connsiteY0"/>
                </a:cxn>
                <a:cxn ang="0">
                  <a:pos x="connsiteX1" y="connsiteY1"/>
                </a:cxn>
                <a:cxn ang="0">
                  <a:pos x="connsiteX2" y="connsiteY2"/>
                </a:cxn>
                <a:cxn ang="0">
                  <a:pos x="connsiteX3" y="connsiteY3"/>
                </a:cxn>
              </a:cxnLst>
              <a:rect l="l" t="t" r="r" b="b"/>
              <a:pathLst>
                <a:path w="5848350" h="123825">
                  <a:moveTo>
                    <a:pt x="0" y="123825"/>
                  </a:moveTo>
                  <a:lnTo>
                    <a:pt x="0" y="0"/>
                  </a:lnTo>
                  <a:lnTo>
                    <a:pt x="5848350" y="0"/>
                  </a:lnTo>
                  <a:lnTo>
                    <a:pt x="5848350" y="11430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2" name="Straight Connector 141"/>
            <p:cNvCxnSpPr/>
            <p:nvPr/>
          </p:nvCxnSpPr>
          <p:spPr bwMode="gray">
            <a:xfrm>
              <a:off x="8432244" y="2609934"/>
              <a:ext cx="0" cy="1739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bwMode="gray">
            <a:xfrm>
              <a:off x="5364058" y="3271922"/>
              <a:ext cx="0" cy="2856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8" name="Group 147"/>
            <p:cNvGrpSpPr/>
            <p:nvPr/>
          </p:nvGrpSpPr>
          <p:grpSpPr>
            <a:xfrm>
              <a:off x="11090712" y="2899757"/>
              <a:ext cx="234930" cy="367970"/>
              <a:chOff x="4348277" y="2787474"/>
              <a:chExt cx="120032" cy="188005"/>
            </a:xfrm>
          </p:grpSpPr>
          <p:sp>
            <p:nvSpPr>
              <p:cNvPr id="149" name="Oval 148"/>
              <p:cNvSpPr/>
              <p:nvPr/>
            </p:nvSpPr>
            <p:spPr bwMode="gray">
              <a:xfrm>
                <a:off x="4348277" y="2787474"/>
                <a:ext cx="120032" cy="120032"/>
              </a:xfrm>
              <a:prstGeom prst="ellips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smtClean="0"/>
              </a:p>
            </p:txBody>
          </p:sp>
          <p:sp>
            <p:nvSpPr>
              <p:cNvPr id="150" name="Oval 149"/>
              <p:cNvSpPr/>
              <p:nvPr/>
            </p:nvSpPr>
            <p:spPr bwMode="gray">
              <a:xfrm>
                <a:off x="4348277" y="2855447"/>
                <a:ext cx="120032" cy="120032"/>
              </a:xfrm>
              <a:prstGeom prst="ellips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smtClean="0"/>
              </a:p>
            </p:txBody>
          </p:sp>
        </p:grpSp>
        <p:cxnSp>
          <p:nvCxnSpPr>
            <p:cNvPr id="151" name="Straight Connector 150"/>
            <p:cNvCxnSpPr/>
            <p:nvPr/>
          </p:nvCxnSpPr>
          <p:spPr bwMode="gray">
            <a:xfrm>
              <a:off x="11206891" y="3271922"/>
              <a:ext cx="0" cy="6357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Rectangle 152"/>
            <p:cNvSpPr/>
            <p:nvPr/>
          </p:nvSpPr>
          <p:spPr bwMode="gray">
            <a:xfrm>
              <a:off x="8500726" y="2193700"/>
              <a:ext cx="479298"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en-US" sz="700" dirty="0" smtClean="0">
                  <a:solidFill>
                    <a:schemeClr val="tx1"/>
                  </a:solidFill>
                </a:rPr>
                <a:t>MV Breaker</a:t>
              </a:r>
            </a:p>
          </p:txBody>
        </p:sp>
        <p:sp>
          <p:nvSpPr>
            <p:cNvPr id="157" name="Rectangle 156"/>
            <p:cNvSpPr/>
            <p:nvPr/>
          </p:nvSpPr>
          <p:spPr bwMode="gray">
            <a:xfrm>
              <a:off x="8085029" y="5218005"/>
              <a:ext cx="261290" cy="61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en-US" sz="400" dirty="0" smtClean="0">
                  <a:solidFill>
                    <a:schemeClr val="tx1"/>
                  </a:solidFill>
                </a:rPr>
                <a:t>[Tmax ???]</a:t>
              </a:r>
            </a:p>
          </p:txBody>
        </p:sp>
        <p:sp>
          <p:nvSpPr>
            <p:cNvPr id="158" name="Rectangle 157"/>
            <p:cNvSpPr/>
            <p:nvPr/>
          </p:nvSpPr>
          <p:spPr bwMode="gray">
            <a:xfrm>
              <a:off x="5461545" y="4901380"/>
              <a:ext cx="201978" cy="61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en-US" sz="400" dirty="0" smtClean="0">
                  <a:solidFill>
                    <a:schemeClr val="tx1"/>
                  </a:solidFill>
                </a:rPr>
                <a:t>Ekip link</a:t>
              </a:r>
            </a:p>
          </p:txBody>
        </p:sp>
      </p:grpSp>
    </p:spTree>
    <p:extLst>
      <p:ext uri="{BB962C8B-B14F-4D97-AF65-F5344CB8AC3E}">
        <p14:creationId xmlns:p14="http://schemas.microsoft.com/office/powerpoint/2010/main" val="295313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38535117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72"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p:cNvSpPr/>
          <p:nvPr>
            <p:custDataLst>
              <p:tags r:id="rId3"/>
            </p:custDataLst>
          </p:nvPr>
        </p:nvSpPr>
        <p:spPr bwMode="gray">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GB" sz="2400" b="1" dirty="0" smtClean="0">
              <a:latin typeface="ABBvoice" panose="020D0603020503020204" pitchFamily="34" charset="0"/>
              <a:ea typeface="ABBvoice" panose="020D0603020503020204" pitchFamily="34" charset="0"/>
              <a:cs typeface="ABBvoice" panose="020D0603020503020204" pitchFamily="34" charset="0"/>
              <a:sym typeface="ABBvoice" panose="020D0603020503020204" pitchFamily="34" charset="0"/>
            </a:endParaRPr>
          </a:p>
        </p:txBody>
      </p:sp>
      <p:sp>
        <p:nvSpPr>
          <p:cNvPr id="2" name="Content Placeholder 1">
            <a:extLst>
              <a:ext uri="{FF2B5EF4-FFF2-40B4-BE49-F238E27FC236}">
                <a16:creationId xmlns="" xmlns:a16="http://schemas.microsoft.com/office/drawing/2014/main" id="{90B36182-58C9-4C1B-84CC-6C61B9F5DD8E}"/>
              </a:ext>
            </a:extLst>
          </p:cNvPr>
          <p:cNvSpPr>
            <a:spLocks noGrp="1"/>
          </p:cNvSpPr>
          <p:nvPr>
            <p:ph sz="quarter" idx="21"/>
          </p:nvPr>
        </p:nvSpPr>
        <p:spPr/>
        <p:txBody>
          <a:bodyPr/>
          <a:lstStyle/>
          <a:p>
            <a:pPr marL="285750" indent="-285750">
              <a:buFont typeface="Arial" panose="020B0604020202020204" pitchFamily="34" charset="0"/>
              <a:buChar char="•"/>
            </a:pPr>
            <a:r>
              <a:rPr lang="en-US" sz="1800" dirty="0" smtClean="0"/>
              <a:t>Introduction</a:t>
            </a:r>
          </a:p>
          <a:p>
            <a:pPr marL="465768" lvl="1" indent="-285750">
              <a:buFont typeface="Arial" panose="020B0604020202020204" pitchFamily="34" charset="0"/>
              <a:buChar char="•"/>
            </a:pPr>
            <a:r>
              <a:rPr lang="en-US" dirty="0"/>
              <a:t>Cost saving on electricity </a:t>
            </a:r>
            <a:r>
              <a:rPr lang="en-US" dirty="0" smtClean="0"/>
              <a:t>billing</a:t>
            </a:r>
          </a:p>
          <a:p>
            <a:pPr marL="465768" lvl="1" indent="-285750">
              <a:buFont typeface="Arial" panose="020B0604020202020204" pitchFamily="34" charset="0"/>
              <a:buChar char="•"/>
            </a:pPr>
            <a:r>
              <a:rPr lang="en-US" dirty="0"/>
              <a:t>Type of loads </a:t>
            </a:r>
            <a:r>
              <a:rPr lang="en-US" dirty="0" smtClean="0"/>
              <a:t>managed</a:t>
            </a:r>
            <a:endParaRPr lang="en-US" dirty="0" smtClean="0"/>
          </a:p>
          <a:p>
            <a:pPr marL="285750" indent="-285750">
              <a:buFont typeface="Arial" panose="020B0604020202020204" pitchFamily="34" charset="0"/>
              <a:buChar char="•"/>
            </a:pPr>
            <a:r>
              <a:rPr lang="en-US" sz="1800" dirty="0" smtClean="0"/>
              <a:t>Application examples</a:t>
            </a:r>
          </a:p>
          <a:p>
            <a:pPr marL="465768" lvl="1" indent="-285750">
              <a:buFont typeface="Arial" panose="020B0604020202020204" pitchFamily="34" charset="0"/>
              <a:buChar char="•"/>
            </a:pPr>
            <a:r>
              <a:rPr lang="en-US" dirty="0" smtClean="0"/>
              <a:t>Industry</a:t>
            </a:r>
          </a:p>
          <a:p>
            <a:pPr marL="465768" lvl="1" indent="-285750">
              <a:buFont typeface="Arial" panose="020B0604020202020204" pitchFamily="34" charset="0"/>
              <a:buChar char="•"/>
            </a:pPr>
            <a:r>
              <a:rPr lang="en-US" dirty="0" smtClean="0"/>
              <a:t>Hotel</a:t>
            </a:r>
          </a:p>
          <a:p>
            <a:pPr marL="465768" lvl="1" indent="-285750">
              <a:buFont typeface="Arial" panose="020B0604020202020204" pitchFamily="34" charset="0"/>
              <a:buChar char="•"/>
            </a:pPr>
            <a:r>
              <a:rPr lang="en-US" dirty="0" smtClean="0"/>
              <a:t>Building</a:t>
            </a:r>
            <a:endParaRPr lang="en-US" dirty="0" smtClean="0"/>
          </a:p>
          <a:p>
            <a:pPr marL="285750" indent="-285750">
              <a:buFont typeface="Arial" panose="020B0604020202020204" pitchFamily="34" charset="0"/>
              <a:buChar char="•"/>
            </a:pPr>
            <a:r>
              <a:rPr lang="en-US" sz="1800" dirty="0" smtClean="0"/>
              <a:t>Algorithm</a:t>
            </a:r>
          </a:p>
          <a:p>
            <a:pPr marL="285750" indent="-285750">
              <a:buFont typeface="Arial" panose="020B0604020202020204" pitchFamily="34" charset="0"/>
              <a:buChar char="•"/>
            </a:pPr>
            <a:r>
              <a:rPr lang="en-US" sz="1800" dirty="0" smtClean="0"/>
              <a:t>Description </a:t>
            </a:r>
            <a:r>
              <a:rPr lang="en-US" sz="1800" dirty="0"/>
              <a:t>of </a:t>
            </a:r>
            <a:r>
              <a:rPr lang="en-US" sz="1800" dirty="0" smtClean="0"/>
              <a:t>operation</a:t>
            </a:r>
            <a:endParaRPr lang="en-US" sz="1800" dirty="0"/>
          </a:p>
          <a:p>
            <a:pPr marL="285750" indent="-285750">
              <a:buFont typeface="Arial" panose="020B0604020202020204" pitchFamily="34" charset="0"/>
              <a:buChar char="•"/>
            </a:pPr>
            <a:r>
              <a:rPr lang="en-US" sz="1800" dirty="0" smtClean="0"/>
              <a:t>Settings</a:t>
            </a:r>
            <a:endParaRPr lang="en-US" sz="1800" dirty="0"/>
          </a:p>
        </p:txBody>
      </p:sp>
      <p:sp>
        <p:nvSpPr>
          <p:cNvPr id="3" name="Title 2">
            <a:extLst>
              <a:ext uri="{FF2B5EF4-FFF2-40B4-BE49-F238E27FC236}">
                <a16:creationId xmlns="" xmlns:a16="http://schemas.microsoft.com/office/drawing/2014/main" id="{6E4D1893-7CAE-44F9-8318-D62393636D68}"/>
              </a:ext>
            </a:extLst>
          </p:cNvPr>
          <p:cNvSpPr>
            <a:spLocks noGrp="1"/>
          </p:cNvSpPr>
          <p:nvPr>
            <p:ph type="title"/>
          </p:nvPr>
        </p:nvSpPr>
        <p:spPr/>
        <p:txBody>
          <a:bodyPr/>
          <a:lstStyle/>
          <a:p>
            <a:r>
              <a:rPr lang="en-GB" dirty="0" smtClean="0"/>
              <a:t>Agenda</a:t>
            </a:r>
            <a:endParaRPr lang="en-GB" dirty="0"/>
          </a:p>
        </p:txBody>
      </p:sp>
      <p:sp>
        <p:nvSpPr>
          <p:cNvPr id="4" name="Date Placeholder 3">
            <a:extLst>
              <a:ext uri="{FF2B5EF4-FFF2-40B4-BE49-F238E27FC236}">
                <a16:creationId xmlns="" xmlns:a16="http://schemas.microsoft.com/office/drawing/2014/main" id="{98844BF6-66EB-4F04-9122-61BFCF2C8B46}"/>
              </a:ext>
            </a:extLst>
          </p:cNvPr>
          <p:cNvSpPr>
            <a:spLocks noGrp="1"/>
          </p:cNvSpPr>
          <p:nvPr>
            <p:ph type="dt" sz="half" idx="18"/>
          </p:nvPr>
        </p:nvSpPr>
        <p:spPr/>
        <p:txBody>
          <a:bodyPr/>
          <a:lstStyle/>
          <a:p>
            <a:fld id="{FFAB2352-921F-4DD8-A99A-A1474F6943FF}" type="datetime4">
              <a:rPr lang="en-US" smtClean="0"/>
              <a:t>May 7, 2018</a:t>
            </a:fld>
            <a:endParaRPr lang="en-US" dirty="0"/>
          </a:p>
        </p:txBody>
      </p:sp>
      <p:sp>
        <p:nvSpPr>
          <p:cNvPr id="5" name="Footer Placeholder 4">
            <a:extLst>
              <a:ext uri="{FF2B5EF4-FFF2-40B4-BE49-F238E27FC236}">
                <a16:creationId xmlns="" xmlns:a16="http://schemas.microsoft.com/office/drawing/2014/main" id="{64AF5C42-3451-4ADA-B792-3353785F5048}"/>
              </a:ext>
            </a:extLst>
          </p:cNvPr>
          <p:cNvSpPr>
            <a:spLocks noGrp="1"/>
          </p:cNvSpPr>
          <p:nvPr>
            <p:ph type="ftr" sz="quarter" idx="19"/>
          </p:nvPr>
        </p:nvSpPr>
        <p:spPr/>
        <p:txBody>
          <a:bodyPr/>
          <a:lstStyle/>
          <a:p>
            <a:pPr lvl="8"/>
            <a:endParaRPr lang="en-US" dirty="0"/>
          </a:p>
        </p:txBody>
      </p:sp>
      <p:sp>
        <p:nvSpPr>
          <p:cNvPr id="6" name="Slide Number Placeholder 5">
            <a:extLst>
              <a:ext uri="{FF2B5EF4-FFF2-40B4-BE49-F238E27FC236}">
                <a16:creationId xmlns="" xmlns:a16="http://schemas.microsoft.com/office/drawing/2014/main" id="{1A25F9FB-736A-4DED-98FB-79F4F03575E1}"/>
              </a:ext>
            </a:extLst>
          </p:cNvPr>
          <p:cNvSpPr>
            <a:spLocks noGrp="1"/>
          </p:cNvSpPr>
          <p:nvPr>
            <p:ph type="sldNum" sz="quarter" idx="20"/>
          </p:nvPr>
        </p:nvSpPr>
        <p:spPr/>
        <p:txBody>
          <a:bodyPr/>
          <a:lstStyle/>
          <a:p>
            <a:r>
              <a:rPr lang="en-US" dirty="0"/>
              <a:t>Slide </a:t>
            </a:r>
            <a:fld id="{619F89D8-7AE3-494A-97F3-03D680869632}" type="slidenum">
              <a:rPr lang="en-US" smtClean="0"/>
              <a:pPr/>
              <a:t>2</a:t>
            </a:fld>
            <a:endParaRPr lang="en-US" dirty="0"/>
          </a:p>
        </p:txBody>
      </p:sp>
      <p:sp>
        <p:nvSpPr>
          <p:cNvPr id="7" name="Subtitle 6">
            <a:extLst>
              <a:ext uri="{FF2B5EF4-FFF2-40B4-BE49-F238E27FC236}">
                <a16:creationId xmlns="" xmlns:a16="http://schemas.microsoft.com/office/drawing/2014/main" id="{A9B7BDA9-78EF-4ABD-8395-ABE5811325BE}"/>
              </a:ext>
            </a:extLst>
          </p:cNvPr>
          <p:cNvSpPr>
            <a:spLocks noGrp="1"/>
          </p:cNvSpPr>
          <p:nvPr>
            <p:ph type="subTitle" idx="13"/>
          </p:nvPr>
        </p:nvSpPr>
        <p:spPr/>
        <p:txBody>
          <a:bodyPr/>
          <a:lstStyle/>
          <a:p>
            <a:endParaRPr lang="en-GB" dirty="0"/>
          </a:p>
        </p:txBody>
      </p:sp>
    </p:spTree>
    <p:extLst>
      <p:ext uri="{BB962C8B-B14F-4D97-AF65-F5344CB8AC3E}">
        <p14:creationId xmlns:p14="http://schemas.microsoft.com/office/powerpoint/2010/main" val="378636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11012900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618"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Content Placeholder 1"/>
          <p:cNvSpPr>
            <a:spLocks noGrp="1"/>
          </p:cNvSpPr>
          <p:nvPr>
            <p:ph sz="quarter" idx="21"/>
          </p:nvPr>
        </p:nvSpPr>
        <p:spPr>
          <a:xfrm>
            <a:off x="332367" y="1931198"/>
            <a:ext cx="3989262" cy="1467009"/>
          </a:xfrm>
        </p:spPr>
        <p:txBody>
          <a:bodyPr/>
          <a:lstStyle/>
          <a:p>
            <a:r>
              <a:rPr lang="en-US" dirty="0"/>
              <a:t>1 of the 2 main SACE Emax 2.2 equipped with:</a:t>
            </a:r>
          </a:p>
          <a:p>
            <a:pPr lvl="1"/>
            <a:r>
              <a:rPr lang="en-US" dirty="0" smtClean="0"/>
              <a:t>Ekip </a:t>
            </a:r>
            <a:r>
              <a:rPr lang="en-US" dirty="0"/>
              <a:t>Touch LSIG + Ekip Measuring </a:t>
            </a:r>
          </a:p>
          <a:p>
            <a:pPr lvl="1"/>
            <a:r>
              <a:rPr lang="en-US" b="1" dirty="0" smtClean="0"/>
              <a:t>Ekip </a:t>
            </a:r>
            <a:r>
              <a:rPr lang="en-US" b="1" dirty="0"/>
              <a:t>Power Controller </a:t>
            </a:r>
            <a:r>
              <a:rPr lang="en-US" dirty="0"/>
              <a:t>function</a:t>
            </a:r>
          </a:p>
          <a:p>
            <a:pPr lvl="1"/>
            <a:r>
              <a:rPr lang="en-US" dirty="0" smtClean="0"/>
              <a:t>Ekip </a:t>
            </a:r>
            <a:r>
              <a:rPr lang="en-US" dirty="0"/>
              <a:t>Supply module</a:t>
            </a:r>
          </a:p>
          <a:p>
            <a:pPr lvl="1"/>
            <a:r>
              <a:rPr lang="en-US" dirty="0" smtClean="0"/>
              <a:t>Ekip </a:t>
            </a:r>
            <a:r>
              <a:rPr lang="en-US" dirty="0"/>
              <a:t>Link module</a:t>
            </a:r>
          </a:p>
        </p:txBody>
      </p:sp>
      <p:sp>
        <p:nvSpPr>
          <p:cNvPr id="3" name="Title 2"/>
          <p:cNvSpPr>
            <a:spLocks noGrp="1"/>
          </p:cNvSpPr>
          <p:nvPr>
            <p:ph type="title"/>
          </p:nvPr>
        </p:nvSpPr>
        <p:spPr/>
        <p:txBody>
          <a:bodyPr/>
          <a:lstStyle/>
          <a:p>
            <a:r>
              <a:rPr lang="en-US" dirty="0"/>
              <a:t>Building</a:t>
            </a:r>
          </a:p>
        </p:txBody>
      </p:sp>
      <p:sp>
        <p:nvSpPr>
          <p:cNvPr id="4" name="Date Placeholder 3"/>
          <p:cNvSpPr>
            <a:spLocks noGrp="1"/>
          </p:cNvSpPr>
          <p:nvPr>
            <p:ph type="dt" sz="half" idx="18"/>
          </p:nvPr>
        </p:nvSpPr>
        <p:spPr/>
        <p:txBody>
          <a:bodyPr/>
          <a:lstStyle/>
          <a:p>
            <a:fld id="{FFAB2352-921F-4DD8-A99A-A1474F6943FF}" type="datetime4">
              <a:rPr lang="en-US" smtClean="0"/>
              <a:t>May 7, 2018</a:t>
            </a:fld>
            <a:endParaRPr lang="en-US" dirty="0"/>
          </a:p>
        </p:txBody>
      </p:sp>
      <p:sp>
        <p:nvSpPr>
          <p:cNvPr id="5" name="Footer Placeholder 4"/>
          <p:cNvSpPr>
            <a:spLocks noGrp="1"/>
          </p:cNvSpPr>
          <p:nvPr>
            <p:ph type="ftr" sz="quarter" idx="19"/>
          </p:nvPr>
        </p:nvSpPr>
        <p:spPr/>
        <p:txBody>
          <a:bodyPr/>
          <a:lstStyle/>
          <a:p>
            <a:pPr lvl="8"/>
            <a:endParaRPr lang="en-US" dirty="0"/>
          </a:p>
        </p:txBody>
      </p:sp>
      <p:sp>
        <p:nvSpPr>
          <p:cNvPr id="6" name="Slide Number Placeholder 5"/>
          <p:cNvSpPr>
            <a:spLocks noGrp="1"/>
          </p:cNvSpPr>
          <p:nvPr>
            <p:ph type="sldNum" sz="quarter" idx="20"/>
          </p:nvPr>
        </p:nvSpPr>
        <p:spPr/>
        <p:txBody>
          <a:bodyPr/>
          <a:lstStyle/>
          <a:p>
            <a:r>
              <a:rPr lang="en-US" dirty="0" smtClean="0"/>
              <a:t>Slide </a:t>
            </a:r>
            <a:fld id="{619F89D8-7AE3-494A-97F3-03D680869632}" type="slidenum">
              <a:rPr lang="en-US" smtClean="0"/>
              <a:pPr/>
              <a:t>20</a:t>
            </a:fld>
            <a:endParaRPr lang="en-US" dirty="0"/>
          </a:p>
        </p:txBody>
      </p:sp>
      <p:sp>
        <p:nvSpPr>
          <p:cNvPr id="7" name="Subtitle 6"/>
          <p:cNvSpPr>
            <a:spLocks noGrp="1"/>
          </p:cNvSpPr>
          <p:nvPr>
            <p:ph type="subTitle" idx="13"/>
          </p:nvPr>
        </p:nvSpPr>
        <p:spPr/>
        <p:txBody>
          <a:bodyPr/>
          <a:lstStyle/>
          <a:p>
            <a:r>
              <a:rPr lang="en-US" dirty="0" smtClean="0"/>
              <a:t>Shopping list</a:t>
            </a:r>
            <a:endParaRPr lang="en-US" dirty="0"/>
          </a:p>
        </p:txBody>
      </p:sp>
      <p:sp>
        <p:nvSpPr>
          <p:cNvPr id="34" name="Content Placeholder 1"/>
          <p:cNvSpPr txBox="1">
            <a:spLocks/>
          </p:cNvSpPr>
          <p:nvPr/>
        </p:nvSpPr>
        <p:spPr bwMode="gray">
          <a:xfrm>
            <a:off x="332367" y="4009559"/>
            <a:ext cx="4146062" cy="1127125"/>
          </a:xfrm>
          <a:prstGeom prst="rect">
            <a:avLst/>
          </a:prstGeom>
        </p:spPr>
        <p:txBody>
          <a:bodyPr vert="horz" lIns="0" tIns="0" rIns="0" bIns="0" rtlCol="0">
            <a:noAutofit/>
          </a:bodyP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dirty="0"/>
              <a:t>The other main SACE Emax 2.2 equipped with:</a:t>
            </a:r>
          </a:p>
          <a:p>
            <a:pPr lvl="1"/>
            <a:r>
              <a:rPr lang="en-US" dirty="0" smtClean="0"/>
              <a:t>Ekip </a:t>
            </a:r>
            <a:r>
              <a:rPr lang="en-US" dirty="0"/>
              <a:t>Touch LSIG + Ekip Measuring</a:t>
            </a:r>
          </a:p>
          <a:p>
            <a:pPr lvl="1"/>
            <a:r>
              <a:rPr lang="en-US" dirty="0" smtClean="0"/>
              <a:t>Ekip </a:t>
            </a:r>
            <a:r>
              <a:rPr lang="en-US" dirty="0"/>
              <a:t>Supply module</a:t>
            </a:r>
          </a:p>
          <a:p>
            <a:pPr lvl="1"/>
            <a:r>
              <a:rPr lang="en-US" dirty="0" smtClean="0"/>
              <a:t>Ekip </a:t>
            </a:r>
            <a:r>
              <a:rPr lang="en-US" dirty="0"/>
              <a:t>Link </a:t>
            </a:r>
            <a:r>
              <a:rPr lang="en-US" dirty="0" smtClean="0"/>
              <a:t>module</a:t>
            </a:r>
            <a:endParaRPr lang="en-US" dirty="0"/>
          </a:p>
        </p:txBody>
      </p:sp>
      <p:pic>
        <p:nvPicPr>
          <p:cNvPr id="41" name="Picture 5"/>
          <p:cNvPicPr>
            <a:picLocks noChangeAspect="1"/>
          </p:cNvPicPr>
          <p:nvPr/>
        </p:nvPicPr>
        <p:blipFill>
          <a:blip r:embed="rId7"/>
          <a:srcRect/>
          <a:stretch>
            <a:fillRect/>
          </a:stretch>
        </p:blipFill>
        <p:spPr bwMode="auto">
          <a:xfrm>
            <a:off x="9504508" y="2328359"/>
            <a:ext cx="1425815" cy="1069848"/>
          </a:xfrm>
          <a:prstGeom prst="rect">
            <a:avLst/>
          </a:prstGeom>
          <a:noFill/>
          <a:ln w="9525">
            <a:noFill/>
            <a:miter lim="800000"/>
            <a:headEnd/>
            <a:tailEnd/>
          </a:ln>
        </p:spPr>
      </p:pic>
      <p:sp>
        <p:nvSpPr>
          <p:cNvPr id="42" name="Rectangle 13"/>
          <p:cNvSpPr>
            <a:spLocks noChangeArrowheads="1"/>
          </p:cNvSpPr>
          <p:nvPr/>
        </p:nvSpPr>
        <p:spPr bwMode="auto">
          <a:xfrm>
            <a:off x="8069523" y="2709395"/>
            <a:ext cx="192360" cy="384721"/>
          </a:xfrm>
          <a:prstGeom prst="rect">
            <a:avLst/>
          </a:prstGeom>
          <a:noFill/>
          <a:ln w="9525">
            <a:noFill/>
            <a:miter lim="800000"/>
            <a:headEnd/>
            <a:tailEnd/>
          </a:ln>
        </p:spPr>
        <p:txBody>
          <a:bodyPr wrap="none" lIns="0" tIns="0" rIns="0" bIns="0">
            <a:spAutoFit/>
          </a:bodyPr>
          <a:lstStyle/>
          <a:p>
            <a:r>
              <a:rPr lang="en-US" sz="2500" b="1" dirty="0">
                <a:solidFill>
                  <a:schemeClr val="tx2"/>
                </a:solidFill>
              </a:rPr>
              <a:t>+</a:t>
            </a:r>
          </a:p>
        </p:txBody>
      </p:sp>
      <p:sp>
        <p:nvSpPr>
          <p:cNvPr id="43" name="Rectangle 15"/>
          <p:cNvSpPr>
            <a:spLocks noChangeArrowheads="1"/>
          </p:cNvSpPr>
          <p:nvPr/>
        </p:nvSpPr>
        <p:spPr bwMode="auto">
          <a:xfrm>
            <a:off x="6485592" y="2709395"/>
            <a:ext cx="192360" cy="384721"/>
          </a:xfrm>
          <a:prstGeom prst="rect">
            <a:avLst/>
          </a:prstGeom>
          <a:noFill/>
          <a:ln w="9525">
            <a:noFill/>
            <a:miter lim="800000"/>
            <a:headEnd/>
            <a:tailEnd/>
          </a:ln>
        </p:spPr>
        <p:txBody>
          <a:bodyPr wrap="none" lIns="0" tIns="0" rIns="0" bIns="0">
            <a:spAutoFit/>
          </a:bodyPr>
          <a:lstStyle/>
          <a:p>
            <a:r>
              <a:rPr lang="en-US" sz="2500" b="1" dirty="0">
                <a:solidFill>
                  <a:schemeClr val="tx2"/>
                </a:solidFill>
              </a:rPr>
              <a:t>+</a:t>
            </a:r>
          </a:p>
        </p:txBody>
      </p:sp>
      <p:sp>
        <p:nvSpPr>
          <p:cNvPr id="44" name="Rectangle 13"/>
          <p:cNvSpPr>
            <a:spLocks noChangeArrowheads="1"/>
          </p:cNvSpPr>
          <p:nvPr/>
        </p:nvSpPr>
        <p:spPr bwMode="auto">
          <a:xfrm>
            <a:off x="10753312" y="2709395"/>
            <a:ext cx="192360" cy="384721"/>
          </a:xfrm>
          <a:prstGeom prst="rect">
            <a:avLst/>
          </a:prstGeom>
          <a:noFill/>
          <a:ln w="9525">
            <a:noFill/>
            <a:miter lim="800000"/>
            <a:headEnd/>
            <a:tailEnd/>
          </a:ln>
        </p:spPr>
        <p:txBody>
          <a:bodyPr wrap="none" lIns="0" tIns="0" rIns="0" bIns="0">
            <a:spAutoFit/>
          </a:bodyPr>
          <a:lstStyle/>
          <a:p>
            <a:r>
              <a:rPr lang="en-US" sz="2500" b="1" dirty="0">
                <a:solidFill>
                  <a:schemeClr val="tx2"/>
                </a:solidFill>
              </a:rPr>
              <a:t>+</a:t>
            </a:r>
          </a:p>
        </p:txBody>
      </p:sp>
      <p:sp>
        <p:nvSpPr>
          <p:cNvPr id="45" name="Rectangle 13"/>
          <p:cNvSpPr>
            <a:spLocks noChangeArrowheads="1"/>
          </p:cNvSpPr>
          <p:nvPr/>
        </p:nvSpPr>
        <p:spPr bwMode="auto">
          <a:xfrm>
            <a:off x="9483110" y="2709395"/>
            <a:ext cx="192360" cy="384721"/>
          </a:xfrm>
          <a:prstGeom prst="rect">
            <a:avLst/>
          </a:prstGeom>
          <a:noFill/>
          <a:ln w="9525">
            <a:noFill/>
            <a:miter lim="800000"/>
            <a:headEnd/>
            <a:tailEnd/>
          </a:ln>
        </p:spPr>
        <p:txBody>
          <a:bodyPr wrap="none" lIns="0" tIns="0" rIns="0" bIns="0">
            <a:spAutoFit/>
          </a:bodyPr>
          <a:lstStyle/>
          <a:p>
            <a:r>
              <a:rPr lang="en-US" sz="2500" b="1" dirty="0">
                <a:solidFill>
                  <a:schemeClr val="tx2"/>
                </a:solidFill>
              </a:rPr>
              <a:t>+</a:t>
            </a:r>
          </a:p>
        </p:txBody>
      </p:sp>
      <p:pic>
        <p:nvPicPr>
          <p:cNvPr id="46" name="Picture 22" descr="Emax2_E2"/>
          <p:cNvPicPr>
            <a:picLocks noChangeAspect="1" noChangeArrowheads="1"/>
          </p:cNvPicPr>
          <p:nvPr/>
        </p:nvPicPr>
        <p:blipFill rotWithShape="1">
          <a:blip r:embed="rId8"/>
          <a:srcRect b="22473"/>
          <a:stretch/>
        </p:blipFill>
        <p:spPr bwMode="auto">
          <a:xfrm>
            <a:off x="4585152" y="1905681"/>
            <a:ext cx="1929617" cy="1915205"/>
          </a:xfrm>
          <a:prstGeom prst="rect">
            <a:avLst/>
          </a:prstGeom>
          <a:noFill/>
          <a:ln w="9525">
            <a:noFill/>
            <a:miter lim="800000"/>
            <a:headEnd/>
            <a:tailEnd/>
          </a:ln>
        </p:spPr>
      </p:pic>
      <p:pic>
        <p:nvPicPr>
          <p:cNvPr id="47" name="Picture 22" descr="105 - Relè-Measuring-02-02 compressa"/>
          <p:cNvPicPr>
            <a:picLocks noChangeAspect="1" noChangeArrowheads="1"/>
          </p:cNvPicPr>
          <p:nvPr/>
        </p:nvPicPr>
        <p:blipFill>
          <a:blip r:embed="rId9"/>
          <a:srcRect/>
          <a:stretch>
            <a:fillRect/>
          </a:stretch>
        </p:blipFill>
        <p:spPr bwMode="auto">
          <a:xfrm>
            <a:off x="6847395" y="2245690"/>
            <a:ext cx="1083464" cy="1235187"/>
          </a:xfrm>
          <a:prstGeom prst="rect">
            <a:avLst/>
          </a:prstGeom>
          <a:noFill/>
          <a:ln w="9525">
            <a:noFill/>
            <a:miter lim="800000"/>
            <a:headEnd/>
            <a:tailEnd/>
          </a:ln>
        </p:spPr>
      </p:pic>
      <p:pic>
        <p:nvPicPr>
          <p:cNvPr id="48" name="Picture 24" descr="109 - Ekip Link-01 compressa"/>
          <p:cNvPicPr>
            <a:picLocks noChangeAspect="1" noChangeArrowheads="1"/>
          </p:cNvPicPr>
          <p:nvPr/>
        </p:nvPicPr>
        <p:blipFill>
          <a:blip r:embed="rId10"/>
          <a:srcRect/>
          <a:stretch>
            <a:fillRect/>
          </a:stretch>
        </p:blipFill>
        <p:spPr bwMode="auto">
          <a:xfrm>
            <a:off x="11115115" y="2238881"/>
            <a:ext cx="785852" cy="1248804"/>
          </a:xfrm>
          <a:prstGeom prst="rect">
            <a:avLst/>
          </a:prstGeom>
          <a:noFill/>
          <a:ln w="9525">
            <a:noFill/>
            <a:miter lim="800000"/>
            <a:headEnd/>
            <a:tailEnd/>
          </a:ln>
        </p:spPr>
      </p:pic>
      <p:pic>
        <p:nvPicPr>
          <p:cNvPr id="50" name="Picture 5"/>
          <p:cNvPicPr>
            <a:picLocks noChangeAspect="1"/>
          </p:cNvPicPr>
          <p:nvPr/>
        </p:nvPicPr>
        <p:blipFill>
          <a:blip r:embed="rId7"/>
          <a:srcRect/>
          <a:stretch>
            <a:fillRect/>
          </a:stretch>
        </p:blipFill>
        <p:spPr bwMode="auto">
          <a:xfrm>
            <a:off x="8163416" y="4396047"/>
            <a:ext cx="1425815" cy="1069848"/>
          </a:xfrm>
          <a:prstGeom prst="rect">
            <a:avLst/>
          </a:prstGeom>
          <a:noFill/>
          <a:ln w="9525">
            <a:noFill/>
            <a:miter lim="800000"/>
            <a:headEnd/>
            <a:tailEnd/>
          </a:ln>
        </p:spPr>
      </p:pic>
      <p:sp>
        <p:nvSpPr>
          <p:cNvPr id="51" name="Rectangle 13"/>
          <p:cNvSpPr>
            <a:spLocks noChangeArrowheads="1"/>
          </p:cNvSpPr>
          <p:nvPr/>
        </p:nvSpPr>
        <p:spPr bwMode="auto">
          <a:xfrm>
            <a:off x="8069523" y="4777083"/>
            <a:ext cx="192360" cy="384721"/>
          </a:xfrm>
          <a:prstGeom prst="rect">
            <a:avLst/>
          </a:prstGeom>
          <a:noFill/>
          <a:ln w="9525">
            <a:noFill/>
            <a:miter lim="800000"/>
            <a:headEnd/>
            <a:tailEnd/>
          </a:ln>
        </p:spPr>
        <p:txBody>
          <a:bodyPr wrap="none" lIns="0" tIns="0" rIns="0" bIns="0">
            <a:spAutoFit/>
          </a:bodyPr>
          <a:lstStyle/>
          <a:p>
            <a:r>
              <a:rPr lang="en-US" sz="2500" b="1" dirty="0">
                <a:solidFill>
                  <a:schemeClr val="tx2"/>
                </a:solidFill>
              </a:rPr>
              <a:t>+</a:t>
            </a:r>
          </a:p>
        </p:txBody>
      </p:sp>
      <p:sp>
        <p:nvSpPr>
          <p:cNvPr id="52" name="Rectangle 15"/>
          <p:cNvSpPr>
            <a:spLocks noChangeArrowheads="1"/>
          </p:cNvSpPr>
          <p:nvPr/>
        </p:nvSpPr>
        <p:spPr bwMode="auto">
          <a:xfrm>
            <a:off x="6485592" y="4777083"/>
            <a:ext cx="192360" cy="384721"/>
          </a:xfrm>
          <a:prstGeom prst="rect">
            <a:avLst/>
          </a:prstGeom>
          <a:noFill/>
          <a:ln w="9525">
            <a:noFill/>
            <a:miter lim="800000"/>
            <a:headEnd/>
            <a:tailEnd/>
          </a:ln>
        </p:spPr>
        <p:txBody>
          <a:bodyPr wrap="none" lIns="0" tIns="0" rIns="0" bIns="0">
            <a:spAutoFit/>
          </a:bodyPr>
          <a:lstStyle/>
          <a:p>
            <a:r>
              <a:rPr lang="en-US" sz="2500" b="1" dirty="0">
                <a:solidFill>
                  <a:schemeClr val="tx2"/>
                </a:solidFill>
              </a:rPr>
              <a:t>+</a:t>
            </a:r>
          </a:p>
        </p:txBody>
      </p:sp>
      <p:sp>
        <p:nvSpPr>
          <p:cNvPr id="53" name="Rectangle 13"/>
          <p:cNvSpPr>
            <a:spLocks noChangeArrowheads="1"/>
          </p:cNvSpPr>
          <p:nvPr/>
        </p:nvSpPr>
        <p:spPr bwMode="auto">
          <a:xfrm>
            <a:off x="9483110" y="4777083"/>
            <a:ext cx="192360" cy="384721"/>
          </a:xfrm>
          <a:prstGeom prst="rect">
            <a:avLst/>
          </a:prstGeom>
          <a:noFill/>
          <a:ln w="9525">
            <a:noFill/>
            <a:miter lim="800000"/>
            <a:headEnd/>
            <a:tailEnd/>
          </a:ln>
        </p:spPr>
        <p:txBody>
          <a:bodyPr wrap="none" lIns="0" tIns="0" rIns="0" bIns="0">
            <a:spAutoFit/>
          </a:bodyPr>
          <a:lstStyle/>
          <a:p>
            <a:r>
              <a:rPr lang="en-US" sz="2500" b="1" dirty="0">
                <a:solidFill>
                  <a:schemeClr val="tx2"/>
                </a:solidFill>
              </a:rPr>
              <a:t>+</a:t>
            </a:r>
          </a:p>
        </p:txBody>
      </p:sp>
      <p:pic>
        <p:nvPicPr>
          <p:cNvPr id="55" name="Picture 22" descr="Emax2_E2"/>
          <p:cNvPicPr>
            <a:picLocks noChangeAspect="1" noChangeArrowheads="1"/>
          </p:cNvPicPr>
          <p:nvPr/>
        </p:nvPicPr>
        <p:blipFill rotWithShape="1">
          <a:blip r:embed="rId8"/>
          <a:srcRect b="22473"/>
          <a:stretch/>
        </p:blipFill>
        <p:spPr bwMode="auto">
          <a:xfrm>
            <a:off x="4585152" y="3973369"/>
            <a:ext cx="1929617" cy="1915205"/>
          </a:xfrm>
          <a:prstGeom prst="rect">
            <a:avLst/>
          </a:prstGeom>
          <a:noFill/>
          <a:ln w="9525">
            <a:noFill/>
            <a:miter lim="800000"/>
            <a:headEnd/>
            <a:tailEnd/>
          </a:ln>
        </p:spPr>
      </p:pic>
      <p:pic>
        <p:nvPicPr>
          <p:cNvPr id="56" name="Picture 22" descr="105 - Relè-Measuring-02-02 compressa"/>
          <p:cNvPicPr>
            <a:picLocks noChangeAspect="1" noChangeArrowheads="1"/>
          </p:cNvPicPr>
          <p:nvPr/>
        </p:nvPicPr>
        <p:blipFill>
          <a:blip r:embed="rId9"/>
          <a:srcRect/>
          <a:stretch>
            <a:fillRect/>
          </a:stretch>
        </p:blipFill>
        <p:spPr bwMode="auto">
          <a:xfrm>
            <a:off x="6847395" y="4313378"/>
            <a:ext cx="1083464" cy="1235187"/>
          </a:xfrm>
          <a:prstGeom prst="rect">
            <a:avLst/>
          </a:prstGeom>
          <a:noFill/>
          <a:ln w="9525">
            <a:noFill/>
            <a:miter lim="800000"/>
            <a:headEnd/>
            <a:tailEnd/>
          </a:ln>
        </p:spPr>
      </p:pic>
      <p:pic>
        <p:nvPicPr>
          <p:cNvPr id="57" name="Picture 24" descr="109 - Ekip Link-01 compressa"/>
          <p:cNvPicPr>
            <a:picLocks noChangeAspect="1" noChangeArrowheads="1"/>
          </p:cNvPicPr>
          <p:nvPr/>
        </p:nvPicPr>
        <p:blipFill>
          <a:blip r:embed="rId10"/>
          <a:srcRect/>
          <a:stretch>
            <a:fillRect/>
          </a:stretch>
        </p:blipFill>
        <p:spPr bwMode="auto">
          <a:xfrm>
            <a:off x="9824489" y="4306569"/>
            <a:ext cx="785852" cy="1248804"/>
          </a:xfrm>
          <a:prstGeom prst="rect">
            <a:avLst/>
          </a:prstGeom>
          <a:noFill/>
          <a:ln w="9525">
            <a:noFill/>
            <a:miter lim="800000"/>
            <a:headEnd/>
            <a:tailEnd/>
          </a:ln>
        </p:spPr>
      </p:pic>
      <p:pic>
        <p:nvPicPr>
          <p:cNvPr id="26" name="Picture 25"/>
          <p:cNvPicPr>
            <a:picLocks noChangeAspect="1"/>
          </p:cNvPicPr>
          <p:nvPr/>
        </p:nvPicPr>
        <p:blipFill>
          <a:blip r:embed="rId11"/>
          <a:stretch>
            <a:fillRect/>
          </a:stretch>
        </p:blipFill>
        <p:spPr>
          <a:xfrm>
            <a:off x="8681473" y="2161429"/>
            <a:ext cx="616845" cy="1459429"/>
          </a:xfrm>
          <a:prstGeom prst="rect">
            <a:avLst/>
          </a:prstGeom>
        </p:spPr>
      </p:pic>
    </p:spTree>
    <p:extLst>
      <p:ext uri="{BB962C8B-B14F-4D97-AF65-F5344CB8AC3E}">
        <p14:creationId xmlns:p14="http://schemas.microsoft.com/office/powerpoint/2010/main" val="45868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11012900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64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Content Placeholder 1"/>
          <p:cNvSpPr>
            <a:spLocks noGrp="1"/>
          </p:cNvSpPr>
          <p:nvPr>
            <p:ph sz="quarter" idx="21"/>
          </p:nvPr>
        </p:nvSpPr>
        <p:spPr>
          <a:xfrm>
            <a:off x="332366" y="1931198"/>
            <a:ext cx="5658581" cy="1467009"/>
          </a:xfrm>
        </p:spPr>
        <p:txBody>
          <a:bodyPr/>
          <a:lstStyle/>
          <a:p>
            <a:r>
              <a:rPr lang="en-US" dirty="0"/>
              <a:t>Each controlled Tmax T5 equipped with:</a:t>
            </a:r>
          </a:p>
          <a:p>
            <a:pPr lvl="1"/>
            <a:r>
              <a:rPr lang="en-US" dirty="0" smtClean="0"/>
              <a:t>Stored energy </a:t>
            </a:r>
            <a:r>
              <a:rPr lang="en-US" dirty="0"/>
              <a:t>motor (MOE) </a:t>
            </a:r>
          </a:p>
          <a:p>
            <a:pPr lvl="1"/>
            <a:r>
              <a:rPr lang="en-US" dirty="0" smtClean="0"/>
              <a:t>Contact for </a:t>
            </a:r>
            <a:r>
              <a:rPr lang="en-US" dirty="0"/>
              <a:t>signaling of CB open due to </a:t>
            </a:r>
            <a:r>
              <a:rPr lang="en-US" dirty="0" smtClean="0"/>
              <a:t>Overcurrent (</a:t>
            </a:r>
            <a:r>
              <a:rPr lang="en-US" dirty="0"/>
              <a:t>S51) </a:t>
            </a:r>
          </a:p>
          <a:p>
            <a:pPr lvl="1"/>
            <a:r>
              <a:rPr lang="en-US" dirty="0" smtClean="0"/>
              <a:t>Open/closed auxiliary </a:t>
            </a:r>
            <a:r>
              <a:rPr lang="en-US" dirty="0"/>
              <a:t>contact </a:t>
            </a:r>
            <a:r>
              <a:rPr lang="en-US" dirty="0" smtClean="0"/>
              <a:t>Q/1</a:t>
            </a:r>
            <a:endParaRPr lang="en-US" dirty="0"/>
          </a:p>
        </p:txBody>
      </p:sp>
      <p:sp>
        <p:nvSpPr>
          <p:cNvPr id="3" name="Title 2"/>
          <p:cNvSpPr>
            <a:spLocks noGrp="1"/>
          </p:cNvSpPr>
          <p:nvPr>
            <p:ph type="title"/>
          </p:nvPr>
        </p:nvSpPr>
        <p:spPr/>
        <p:txBody>
          <a:bodyPr/>
          <a:lstStyle/>
          <a:p>
            <a:r>
              <a:rPr lang="en-US" dirty="0"/>
              <a:t>Building</a:t>
            </a:r>
          </a:p>
        </p:txBody>
      </p:sp>
      <p:sp>
        <p:nvSpPr>
          <p:cNvPr id="4" name="Date Placeholder 3"/>
          <p:cNvSpPr>
            <a:spLocks noGrp="1"/>
          </p:cNvSpPr>
          <p:nvPr>
            <p:ph type="dt" sz="half" idx="18"/>
          </p:nvPr>
        </p:nvSpPr>
        <p:spPr/>
        <p:txBody>
          <a:bodyPr/>
          <a:lstStyle/>
          <a:p>
            <a:fld id="{FFAB2352-921F-4DD8-A99A-A1474F6943FF}" type="datetime4">
              <a:rPr lang="en-US" smtClean="0"/>
              <a:t>May 7, 2018</a:t>
            </a:fld>
            <a:endParaRPr lang="en-US" dirty="0"/>
          </a:p>
        </p:txBody>
      </p:sp>
      <p:sp>
        <p:nvSpPr>
          <p:cNvPr id="5" name="Footer Placeholder 4"/>
          <p:cNvSpPr>
            <a:spLocks noGrp="1"/>
          </p:cNvSpPr>
          <p:nvPr>
            <p:ph type="ftr" sz="quarter" idx="19"/>
          </p:nvPr>
        </p:nvSpPr>
        <p:spPr/>
        <p:txBody>
          <a:bodyPr/>
          <a:lstStyle/>
          <a:p>
            <a:pPr lvl="8"/>
            <a:endParaRPr lang="en-US" dirty="0"/>
          </a:p>
        </p:txBody>
      </p:sp>
      <p:sp>
        <p:nvSpPr>
          <p:cNvPr id="6" name="Slide Number Placeholder 5"/>
          <p:cNvSpPr>
            <a:spLocks noGrp="1"/>
          </p:cNvSpPr>
          <p:nvPr>
            <p:ph type="sldNum" sz="quarter" idx="20"/>
          </p:nvPr>
        </p:nvSpPr>
        <p:spPr/>
        <p:txBody>
          <a:bodyPr/>
          <a:lstStyle/>
          <a:p>
            <a:r>
              <a:rPr lang="en-US" dirty="0" smtClean="0"/>
              <a:t>Slide </a:t>
            </a:r>
            <a:fld id="{619F89D8-7AE3-494A-97F3-03D680869632}" type="slidenum">
              <a:rPr lang="en-US" smtClean="0"/>
              <a:pPr/>
              <a:t>21</a:t>
            </a:fld>
            <a:endParaRPr lang="en-US" dirty="0"/>
          </a:p>
        </p:txBody>
      </p:sp>
      <p:sp>
        <p:nvSpPr>
          <p:cNvPr id="7" name="Subtitle 6"/>
          <p:cNvSpPr>
            <a:spLocks noGrp="1"/>
          </p:cNvSpPr>
          <p:nvPr>
            <p:ph type="subTitle" idx="13"/>
          </p:nvPr>
        </p:nvSpPr>
        <p:spPr/>
        <p:txBody>
          <a:bodyPr/>
          <a:lstStyle/>
          <a:p>
            <a:r>
              <a:rPr lang="en-US" dirty="0" smtClean="0"/>
              <a:t>Shopping list</a:t>
            </a:r>
            <a:endParaRPr lang="en-US" dirty="0"/>
          </a:p>
        </p:txBody>
      </p:sp>
      <p:sp>
        <p:nvSpPr>
          <p:cNvPr id="34" name="Content Placeholder 1"/>
          <p:cNvSpPr txBox="1">
            <a:spLocks/>
          </p:cNvSpPr>
          <p:nvPr/>
        </p:nvSpPr>
        <p:spPr bwMode="gray">
          <a:xfrm>
            <a:off x="332366" y="3931531"/>
            <a:ext cx="5658581" cy="227629"/>
          </a:xfrm>
          <a:prstGeom prst="rect">
            <a:avLst/>
          </a:prstGeom>
        </p:spPr>
        <p:txBody>
          <a:bodyPr vert="horz" lIns="0" tIns="0" rIns="0" bIns="0" rtlCol="0">
            <a:noAutofit/>
          </a:bodyP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dirty="0"/>
              <a:t>Each controlled contactor equipped with an </a:t>
            </a:r>
            <a:r>
              <a:rPr lang="en-US" dirty="0" smtClean="0"/>
              <a:t/>
            </a:r>
            <a:br>
              <a:rPr lang="en-US" dirty="0" smtClean="0"/>
            </a:br>
            <a:r>
              <a:rPr lang="en-US" dirty="0" smtClean="0"/>
              <a:t>auxiliary contact</a:t>
            </a:r>
            <a:endParaRPr lang="en-US" dirty="0"/>
          </a:p>
        </p:txBody>
      </p:sp>
      <p:sp>
        <p:nvSpPr>
          <p:cNvPr id="26" name="Content Placeholder 1"/>
          <p:cNvSpPr txBox="1">
            <a:spLocks/>
          </p:cNvSpPr>
          <p:nvPr/>
        </p:nvSpPr>
        <p:spPr bwMode="gray">
          <a:xfrm>
            <a:off x="332366" y="5378032"/>
            <a:ext cx="5658581" cy="248205"/>
          </a:xfrm>
          <a:prstGeom prst="rect">
            <a:avLst/>
          </a:prstGeom>
        </p:spPr>
        <p:txBody>
          <a:bodyPr vert="horz" lIns="0" tIns="0" rIns="0" bIns="0" rtlCol="0">
            <a:noAutofit/>
          </a:bodyP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US" dirty="0"/>
              <a:t>Ekip Signalling 10K (on DIN rail</a:t>
            </a:r>
            <a:r>
              <a:rPr lang="en-US" dirty="0" smtClean="0"/>
              <a:t>)</a:t>
            </a:r>
            <a:endParaRPr lang="en-US" dirty="0"/>
          </a:p>
        </p:txBody>
      </p:sp>
      <p:sp>
        <p:nvSpPr>
          <p:cNvPr id="27" name="Rectangle 15"/>
          <p:cNvSpPr>
            <a:spLocks noChangeArrowheads="1"/>
          </p:cNvSpPr>
          <p:nvPr/>
        </p:nvSpPr>
        <p:spPr bwMode="auto">
          <a:xfrm>
            <a:off x="1982670" y="4576236"/>
            <a:ext cx="153888" cy="384721"/>
          </a:xfrm>
          <a:prstGeom prst="rect">
            <a:avLst/>
          </a:prstGeom>
          <a:noFill/>
          <a:ln w="9525">
            <a:noFill/>
            <a:miter lim="800000"/>
            <a:headEnd/>
            <a:tailEnd/>
          </a:ln>
        </p:spPr>
        <p:txBody>
          <a:bodyPr wrap="square" lIns="0" tIns="0" rIns="0" bIns="0">
            <a:spAutoFit/>
          </a:bodyPr>
          <a:lstStyle/>
          <a:p>
            <a:r>
              <a:rPr lang="en-US" sz="2500" b="1" dirty="0">
                <a:solidFill>
                  <a:schemeClr val="tx2"/>
                </a:solidFill>
              </a:rPr>
              <a:t>+</a:t>
            </a:r>
          </a:p>
        </p:txBody>
      </p:sp>
      <p:sp>
        <p:nvSpPr>
          <p:cNvPr id="29" name="Rectangle 13"/>
          <p:cNvSpPr>
            <a:spLocks noChangeArrowheads="1"/>
          </p:cNvSpPr>
          <p:nvPr/>
        </p:nvSpPr>
        <p:spPr bwMode="auto">
          <a:xfrm>
            <a:off x="7503479" y="2578202"/>
            <a:ext cx="192360" cy="384721"/>
          </a:xfrm>
          <a:prstGeom prst="rect">
            <a:avLst/>
          </a:prstGeom>
          <a:noFill/>
          <a:ln w="9525">
            <a:noFill/>
            <a:miter lim="800000"/>
            <a:headEnd/>
            <a:tailEnd/>
          </a:ln>
        </p:spPr>
        <p:txBody>
          <a:bodyPr wrap="none" lIns="0" tIns="0" rIns="0" bIns="0">
            <a:spAutoFit/>
          </a:bodyPr>
          <a:lstStyle/>
          <a:p>
            <a:pPr>
              <a:buFont typeface="Arial" charset="0"/>
              <a:buNone/>
            </a:pPr>
            <a:r>
              <a:rPr lang="en-US" sz="2500" b="1" dirty="0">
                <a:solidFill>
                  <a:schemeClr val="tx2"/>
                </a:solidFill>
              </a:rPr>
              <a:t>+</a:t>
            </a:r>
          </a:p>
        </p:txBody>
      </p:sp>
      <p:sp>
        <p:nvSpPr>
          <p:cNvPr id="30" name="Rectangle 13"/>
          <p:cNvSpPr>
            <a:spLocks noChangeArrowheads="1"/>
          </p:cNvSpPr>
          <p:nvPr/>
        </p:nvSpPr>
        <p:spPr bwMode="auto">
          <a:xfrm>
            <a:off x="9216774" y="2578202"/>
            <a:ext cx="192360" cy="384721"/>
          </a:xfrm>
          <a:prstGeom prst="rect">
            <a:avLst/>
          </a:prstGeom>
          <a:noFill/>
          <a:ln w="9525">
            <a:noFill/>
            <a:miter lim="800000"/>
            <a:headEnd/>
            <a:tailEnd/>
          </a:ln>
        </p:spPr>
        <p:txBody>
          <a:bodyPr wrap="none" lIns="0" tIns="0" rIns="0" bIns="0">
            <a:spAutoFit/>
          </a:bodyPr>
          <a:lstStyle/>
          <a:p>
            <a:pPr>
              <a:buFont typeface="Arial" charset="0"/>
              <a:buNone/>
            </a:pPr>
            <a:r>
              <a:rPr lang="en-US" sz="2500" b="1" dirty="0">
                <a:solidFill>
                  <a:schemeClr val="tx2"/>
                </a:solidFill>
              </a:rPr>
              <a:t>+</a:t>
            </a:r>
          </a:p>
        </p:txBody>
      </p:sp>
      <p:pic>
        <p:nvPicPr>
          <p:cNvPr id="31" name="Picture 14" descr="1SDC210C75F0001"/>
          <p:cNvPicPr>
            <a:picLocks noChangeAspect="1" noChangeArrowheads="1"/>
          </p:cNvPicPr>
          <p:nvPr/>
        </p:nvPicPr>
        <p:blipFill>
          <a:blip r:embed="rId7"/>
          <a:srcRect/>
          <a:stretch>
            <a:fillRect/>
          </a:stretch>
        </p:blipFill>
        <p:spPr bwMode="auto">
          <a:xfrm>
            <a:off x="8062969" y="2280125"/>
            <a:ext cx="932869" cy="948048"/>
          </a:xfrm>
          <a:prstGeom prst="rect">
            <a:avLst/>
          </a:prstGeom>
          <a:noFill/>
          <a:ln w="9525">
            <a:noFill/>
            <a:miter lim="800000"/>
            <a:headEnd/>
            <a:tailEnd/>
          </a:ln>
        </p:spPr>
      </p:pic>
      <p:pic>
        <p:nvPicPr>
          <p:cNvPr id="32" name="Picture 15" descr="1SDC210C62F0001"/>
          <p:cNvPicPr>
            <a:picLocks noChangeAspect="1" noChangeArrowheads="1"/>
          </p:cNvPicPr>
          <p:nvPr/>
        </p:nvPicPr>
        <p:blipFill>
          <a:blip r:embed="rId8"/>
          <a:srcRect/>
          <a:stretch>
            <a:fillRect/>
          </a:stretch>
        </p:blipFill>
        <p:spPr bwMode="auto">
          <a:xfrm>
            <a:off x="9776264" y="2332565"/>
            <a:ext cx="408475" cy="895609"/>
          </a:xfrm>
          <a:prstGeom prst="rect">
            <a:avLst/>
          </a:prstGeom>
          <a:noFill/>
          <a:ln w="9525">
            <a:noFill/>
            <a:miter lim="800000"/>
            <a:headEnd/>
            <a:tailEnd/>
          </a:ln>
        </p:spPr>
      </p:pic>
      <p:sp>
        <p:nvSpPr>
          <p:cNvPr id="33" name="Rectangle 13"/>
          <p:cNvSpPr>
            <a:spLocks noChangeArrowheads="1"/>
          </p:cNvSpPr>
          <p:nvPr/>
        </p:nvSpPr>
        <p:spPr bwMode="auto">
          <a:xfrm>
            <a:off x="10405675" y="2593381"/>
            <a:ext cx="192360" cy="384721"/>
          </a:xfrm>
          <a:prstGeom prst="rect">
            <a:avLst/>
          </a:prstGeom>
          <a:noFill/>
          <a:ln w="9525">
            <a:noFill/>
            <a:miter lim="800000"/>
            <a:headEnd/>
            <a:tailEnd/>
          </a:ln>
        </p:spPr>
        <p:txBody>
          <a:bodyPr wrap="none" lIns="0" tIns="0" rIns="0" bIns="0">
            <a:spAutoFit/>
          </a:bodyPr>
          <a:lstStyle/>
          <a:p>
            <a:pPr>
              <a:buFont typeface="Arial" charset="0"/>
              <a:buNone/>
            </a:pPr>
            <a:r>
              <a:rPr lang="en-US" sz="2500" b="1" dirty="0">
                <a:solidFill>
                  <a:schemeClr val="tx2"/>
                </a:solidFill>
              </a:rPr>
              <a:t>+</a:t>
            </a:r>
          </a:p>
        </p:txBody>
      </p:sp>
      <p:pic>
        <p:nvPicPr>
          <p:cNvPr id="35" name="Picture 17" descr="1SDC210C62F0001"/>
          <p:cNvPicPr>
            <a:picLocks noChangeAspect="1" noChangeArrowheads="1"/>
          </p:cNvPicPr>
          <p:nvPr/>
        </p:nvPicPr>
        <p:blipFill>
          <a:blip r:embed="rId8"/>
          <a:srcRect/>
          <a:stretch>
            <a:fillRect/>
          </a:stretch>
        </p:blipFill>
        <p:spPr bwMode="auto">
          <a:xfrm>
            <a:off x="10965168" y="2332565"/>
            <a:ext cx="408475" cy="895609"/>
          </a:xfrm>
          <a:prstGeom prst="rect">
            <a:avLst/>
          </a:prstGeom>
          <a:noFill/>
          <a:ln w="9525">
            <a:noFill/>
            <a:miter lim="800000"/>
            <a:headEnd/>
            <a:tailEnd/>
          </a:ln>
        </p:spPr>
      </p:pic>
      <p:pic>
        <p:nvPicPr>
          <p:cNvPr id="36" name="Picture 21" descr="T5"/>
          <p:cNvPicPr>
            <a:picLocks noChangeAspect="1" noChangeArrowheads="1"/>
          </p:cNvPicPr>
          <p:nvPr/>
        </p:nvPicPr>
        <p:blipFill>
          <a:blip r:embed="rId9"/>
          <a:srcRect/>
          <a:stretch>
            <a:fillRect/>
          </a:stretch>
        </p:blipFill>
        <p:spPr bwMode="auto">
          <a:xfrm>
            <a:off x="6211887" y="1904770"/>
            <a:ext cx="1070656" cy="1532597"/>
          </a:xfrm>
          <a:prstGeom prst="rect">
            <a:avLst/>
          </a:prstGeom>
          <a:noFill/>
          <a:ln w="9525">
            <a:noFill/>
            <a:miter lim="800000"/>
            <a:headEnd/>
            <a:tailEnd/>
          </a:ln>
        </p:spPr>
      </p:pic>
      <p:pic>
        <p:nvPicPr>
          <p:cNvPr id="37" name="Picture 30" descr="npo00002b"/>
          <p:cNvPicPr>
            <a:picLocks noChangeAspect="1" noChangeArrowheads="1"/>
          </p:cNvPicPr>
          <p:nvPr/>
        </p:nvPicPr>
        <p:blipFill>
          <a:blip r:embed="rId10"/>
          <a:srcRect/>
          <a:stretch>
            <a:fillRect/>
          </a:stretch>
        </p:blipFill>
        <p:spPr bwMode="auto">
          <a:xfrm>
            <a:off x="8201843" y="3661297"/>
            <a:ext cx="565150" cy="1044575"/>
          </a:xfrm>
          <a:prstGeom prst="rect">
            <a:avLst/>
          </a:prstGeom>
          <a:noFill/>
          <a:ln w="9525">
            <a:noFill/>
            <a:miter lim="800000"/>
            <a:headEnd/>
            <a:tailEnd/>
          </a:ln>
        </p:spPr>
      </p:pic>
      <p:pic>
        <p:nvPicPr>
          <p:cNvPr id="38" name="Picture 1"/>
          <p:cNvPicPr>
            <a:picLocks noChangeAspect="1"/>
          </p:cNvPicPr>
          <p:nvPr/>
        </p:nvPicPr>
        <p:blipFill rotWithShape="1">
          <a:blip r:embed="rId11"/>
          <a:srcRect l="18769" t="10727" r="23304" b="15503"/>
          <a:stretch/>
        </p:blipFill>
        <p:spPr bwMode="auto">
          <a:xfrm>
            <a:off x="6247185" y="3621609"/>
            <a:ext cx="896484" cy="1141676"/>
          </a:xfrm>
          <a:prstGeom prst="rect">
            <a:avLst/>
          </a:prstGeom>
          <a:noFill/>
          <a:ln w="9525">
            <a:noFill/>
            <a:miter lim="800000"/>
            <a:headEnd/>
            <a:tailEnd/>
          </a:ln>
        </p:spPr>
      </p:pic>
      <p:sp>
        <p:nvSpPr>
          <p:cNvPr id="40" name="Rectangle 13"/>
          <p:cNvSpPr>
            <a:spLocks noChangeArrowheads="1"/>
          </p:cNvSpPr>
          <p:nvPr/>
        </p:nvSpPr>
        <p:spPr bwMode="auto">
          <a:xfrm>
            <a:off x="7503479" y="3959105"/>
            <a:ext cx="192360" cy="384721"/>
          </a:xfrm>
          <a:prstGeom prst="rect">
            <a:avLst/>
          </a:prstGeom>
          <a:noFill/>
          <a:ln w="9525">
            <a:noFill/>
            <a:miter lim="800000"/>
            <a:headEnd/>
            <a:tailEnd/>
          </a:ln>
        </p:spPr>
        <p:txBody>
          <a:bodyPr wrap="none" lIns="0" tIns="0" rIns="0" bIns="0">
            <a:spAutoFit/>
          </a:bodyPr>
          <a:lstStyle/>
          <a:p>
            <a:pPr>
              <a:buFont typeface="Arial" charset="0"/>
              <a:buNone/>
            </a:pPr>
            <a:r>
              <a:rPr lang="en-US" sz="2500" b="1" dirty="0">
                <a:solidFill>
                  <a:schemeClr val="tx2"/>
                </a:solidFill>
              </a:rPr>
              <a:t>+</a:t>
            </a:r>
          </a:p>
        </p:txBody>
      </p:sp>
      <p:pic>
        <p:nvPicPr>
          <p:cNvPr id="54" name="Picture 21" descr="073 - Ekip-10K-01 compressa"/>
          <p:cNvPicPr>
            <a:picLocks noChangeAspect="1" noChangeArrowheads="1"/>
          </p:cNvPicPr>
          <p:nvPr/>
        </p:nvPicPr>
        <p:blipFill>
          <a:blip r:embed="rId12"/>
          <a:srcRect/>
          <a:stretch>
            <a:fillRect/>
          </a:stretch>
        </p:blipFill>
        <p:spPr bwMode="auto">
          <a:xfrm>
            <a:off x="6313714" y="4978471"/>
            <a:ext cx="762000" cy="937399"/>
          </a:xfrm>
          <a:prstGeom prst="rect">
            <a:avLst/>
          </a:prstGeom>
          <a:noFill/>
          <a:ln w="9525">
            <a:noFill/>
            <a:miter lim="800000"/>
            <a:headEnd/>
            <a:tailEnd/>
          </a:ln>
        </p:spPr>
      </p:pic>
      <p:sp>
        <p:nvSpPr>
          <p:cNvPr id="58" name="Text Box 6">
            <a:hlinkClick r:id="rId13" action="ppaction://hlinksldjump"/>
          </p:cNvPr>
          <p:cNvSpPr txBox="1">
            <a:spLocks noChangeArrowheads="1"/>
          </p:cNvSpPr>
          <p:nvPr/>
        </p:nvSpPr>
        <p:spPr bwMode="auto">
          <a:xfrm>
            <a:off x="11433141" y="914372"/>
            <a:ext cx="415177" cy="215444"/>
          </a:xfrm>
          <a:prstGeom prst="rect">
            <a:avLst/>
          </a:prstGeom>
          <a:noFill/>
          <a:ln w="9525">
            <a:noFill/>
            <a:miter lim="800000"/>
            <a:headEnd/>
            <a:tailEnd/>
          </a:ln>
        </p:spPr>
        <p:txBody>
          <a:bodyPr wrap="none" lIns="0" tIns="0" rIns="0" bIns="0">
            <a:spAutoFit/>
          </a:bodyPr>
          <a:lstStyle/>
          <a:p>
            <a:pPr algn="ctr">
              <a:spcBef>
                <a:spcPct val="50000"/>
              </a:spcBef>
            </a:pPr>
            <a:r>
              <a:rPr lang="it-IT" sz="1400" b="1" dirty="0" smtClean="0">
                <a:solidFill>
                  <a:schemeClr val="tx2"/>
                </a:solidFill>
              </a:rPr>
              <a:t>Back</a:t>
            </a:r>
            <a:endParaRPr lang="it-IT" sz="1400" b="1" dirty="0">
              <a:solidFill>
                <a:schemeClr val="tx2"/>
              </a:solidFill>
            </a:endParaRPr>
          </a:p>
        </p:txBody>
      </p:sp>
      <p:sp>
        <p:nvSpPr>
          <p:cNvPr id="59" name="Text Box 6">
            <a:hlinkClick r:id="rId14" action="ppaction://hlinksldjump"/>
          </p:cNvPr>
          <p:cNvSpPr txBox="1">
            <a:spLocks noChangeArrowheads="1"/>
          </p:cNvSpPr>
          <p:nvPr/>
        </p:nvSpPr>
        <p:spPr bwMode="auto">
          <a:xfrm>
            <a:off x="11223215" y="698928"/>
            <a:ext cx="657231" cy="215444"/>
          </a:xfrm>
          <a:prstGeom prst="rect">
            <a:avLst/>
          </a:prstGeom>
          <a:noFill/>
          <a:ln w="9525">
            <a:noFill/>
            <a:miter lim="800000"/>
            <a:headEnd/>
            <a:tailEnd/>
          </a:ln>
        </p:spPr>
        <p:txBody>
          <a:bodyPr wrap="none" lIns="0" tIns="0" rIns="0" bIns="0">
            <a:spAutoFit/>
          </a:bodyPr>
          <a:lstStyle/>
          <a:p>
            <a:pPr algn="ctr">
              <a:spcBef>
                <a:spcPct val="50000"/>
              </a:spcBef>
            </a:pPr>
            <a:r>
              <a:rPr lang="it-IT" sz="1400" b="1" dirty="0" smtClean="0">
                <a:solidFill>
                  <a:schemeClr val="tx2"/>
                </a:solidFill>
              </a:rPr>
              <a:t>Agenda</a:t>
            </a:r>
            <a:endParaRPr lang="it-IT" sz="1400" b="1" dirty="0">
              <a:solidFill>
                <a:schemeClr val="tx2"/>
              </a:solidFill>
            </a:endParaRPr>
          </a:p>
        </p:txBody>
      </p:sp>
    </p:spTree>
    <p:extLst>
      <p:ext uri="{BB962C8B-B14F-4D97-AF65-F5344CB8AC3E}">
        <p14:creationId xmlns:p14="http://schemas.microsoft.com/office/powerpoint/2010/main" val="318258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26026358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684"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p:cNvSpPr/>
          <p:nvPr>
            <p:custDataLst>
              <p:tags r:id="rId3"/>
            </p:custDataLst>
          </p:nvPr>
        </p:nvSpPr>
        <p:spPr bwMode="gray">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US" sz="2400" b="1" dirty="0" smtClean="0">
              <a:latin typeface="ABBvoice" panose="020D0603020503020204" pitchFamily="34" charset="0"/>
              <a:ea typeface="ABBvoice" panose="020D0603020503020204" pitchFamily="34" charset="0"/>
              <a:cs typeface="ABBvoice" panose="020D0603020503020204" pitchFamily="34" charset="0"/>
              <a:sym typeface="ABBvoice" panose="020D0603020503020204" pitchFamily="34" charset="0"/>
            </a:endParaRPr>
          </a:p>
        </p:txBody>
      </p:sp>
      <p:sp>
        <p:nvSpPr>
          <p:cNvPr id="3" name="Title 2"/>
          <p:cNvSpPr>
            <a:spLocks noGrp="1"/>
          </p:cNvSpPr>
          <p:nvPr>
            <p:ph type="title"/>
          </p:nvPr>
        </p:nvSpPr>
        <p:spPr/>
        <p:txBody>
          <a:bodyPr/>
          <a:lstStyle/>
          <a:p>
            <a:r>
              <a:rPr lang="en-US" dirty="0" smtClean="0"/>
              <a:t>Algorithm</a:t>
            </a:r>
            <a:endParaRPr lang="en-US" dirty="0"/>
          </a:p>
        </p:txBody>
      </p:sp>
      <p:sp>
        <p:nvSpPr>
          <p:cNvPr id="5" name="Footer Placeholder 4"/>
          <p:cNvSpPr>
            <a:spLocks noGrp="1"/>
          </p:cNvSpPr>
          <p:nvPr>
            <p:ph type="ftr" sz="quarter" idx="10"/>
          </p:nvPr>
        </p:nvSpPr>
        <p:spPr/>
        <p:txBody>
          <a:bodyPr/>
          <a:lstStyle/>
          <a:p>
            <a:pPr lvl="8"/>
            <a:endParaRPr lang="en-US" dirty="0"/>
          </a:p>
        </p:txBody>
      </p:sp>
      <p:sp>
        <p:nvSpPr>
          <p:cNvPr id="4" name="Date Placeholder 3"/>
          <p:cNvSpPr>
            <a:spLocks noGrp="1"/>
          </p:cNvSpPr>
          <p:nvPr>
            <p:ph type="dt" sz="half" idx="11"/>
          </p:nvPr>
        </p:nvSpPr>
        <p:spPr/>
        <p:txBody>
          <a:bodyPr/>
          <a:lstStyle/>
          <a:p>
            <a:fld id="{FFAB2352-921F-4DD8-A99A-A1474F6943FF}" type="datetime4">
              <a:rPr lang="en-US" smtClean="0"/>
              <a:t>May 7, 2018</a:t>
            </a:fld>
            <a:endParaRPr lang="en-US" dirty="0"/>
          </a:p>
        </p:txBody>
      </p:sp>
      <p:sp>
        <p:nvSpPr>
          <p:cNvPr id="6" name="Slide Number Placeholder 5"/>
          <p:cNvSpPr>
            <a:spLocks noGrp="1"/>
          </p:cNvSpPr>
          <p:nvPr>
            <p:ph type="sldNum" sz="quarter" idx="12"/>
          </p:nvPr>
        </p:nvSpPr>
        <p:spPr/>
        <p:txBody>
          <a:bodyPr/>
          <a:lstStyle/>
          <a:p>
            <a:r>
              <a:rPr lang="en-US" dirty="0" smtClean="0"/>
              <a:t>Slide </a:t>
            </a:r>
            <a:fld id="{619F89D8-7AE3-494A-97F3-03D680869632}" type="slidenum">
              <a:rPr lang="en-US" smtClean="0"/>
              <a:pPr/>
              <a:t>22</a:t>
            </a:fld>
            <a:endParaRPr lang="en-US" dirty="0"/>
          </a:p>
        </p:txBody>
      </p:sp>
      <p:sp>
        <p:nvSpPr>
          <p:cNvPr id="11" name="Text Placeholder 10"/>
          <p:cNvSpPr>
            <a:spLocks noGrp="1"/>
          </p:cNvSpPr>
          <p:nvPr>
            <p:ph type="body" sz="quarter" idx="16"/>
          </p:nvPr>
        </p:nvSpPr>
        <p:spPr/>
        <p:txBody>
          <a:bodyPr/>
          <a:lstStyle/>
          <a:p>
            <a:r>
              <a:rPr lang="en-US" dirty="0"/>
              <a:t>The algorithm consists of 4 </a:t>
            </a:r>
            <a:r>
              <a:rPr lang="en-US" dirty="0" smtClean="0"/>
              <a:t>steps</a:t>
            </a:r>
            <a:endParaRPr lang="en-US" dirty="0"/>
          </a:p>
        </p:txBody>
      </p:sp>
      <p:sp>
        <p:nvSpPr>
          <p:cNvPr id="17" name="Text Placeholder 16"/>
          <p:cNvSpPr>
            <a:spLocks noGrp="1"/>
          </p:cNvSpPr>
          <p:nvPr>
            <p:ph type="body" sz="quarter" idx="17"/>
          </p:nvPr>
        </p:nvSpPr>
        <p:spPr>
          <a:xfrm>
            <a:off x="6248327" y="1931193"/>
            <a:ext cx="5605200" cy="252000"/>
          </a:xfrm>
        </p:spPr>
        <p:txBody>
          <a:bodyPr/>
          <a:lstStyle/>
          <a:p>
            <a:r>
              <a:rPr lang="en-US" dirty="0" smtClean="0"/>
              <a:t>Algorithm</a:t>
            </a:r>
            <a:endParaRPr lang="en-US" dirty="0"/>
          </a:p>
        </p:txBody>
      </p:sp>
      <p:sp>
        <p:nvSpPr>
          <p:cNvPr id="13" name="Content Placeholder 12"/>
          <p:cNvSpPr>
            <a:spLocks noGrp="1"/>
          </p:cNvSpPr>
          <p:nvPr>
            <p:ph sz="quarter" idx="20"/>
          </p:nvPr>
        </p:nvSpPr>
        <p:spPr/>
        <p:txBody>
          <a:bodyPr/>
          <a:lstStyle/>
          <a:p>
            <a:r>
              <a:rPr lang="en-US" dirty="0" smtClean="0"/>
              <a:t> </a:t>
            </a:r>
            <a:endParaRPr lang="en-US" dirty="0"/>
          </a:p>
        </p:txBody>
      </p:sp>
      <p:sp>
        <p:nvSpPr>
          <p:cNvPr id="12" name="Content Placeholder 11"/>
          <p:cNvSpPr>
            <a:spLocks noGrp="1"/>
          </p:cNvSpPr>
          <p:nvPr>
            <p:ph sz="quarter" idx="19"/>
          </p:nvPr>
        </p:nvSpPr>
        <p:spPr/>
        <p:txBody>
          <a:bodyPr/>
          <a:lstStyle/>
          <a:p>
            <a:pPr marL="228600" indent="-228600">
              <a:buFont typeface="+mj-lt"/>
              <a:buAutoNum type="arabicPeriod"/>
            </a:pPr>
            <a:r>
              <a:rPr lang="en-US" b="1" dirty="0"/>
              <a:t>Measure: </a:t>
            </a:r>
            <a:r>
              <a:rPr lang="en-US" dirty="0"/>
              <a:t>measures the total power flow through the SACE </a:t>
            </a:r>
            <a:r>
              <a:rPr lang="en-US" dirty="0" smtClean="0"/>
              <a:t/>
            </a:r>
            <a:br>
              <a:rPr lang="en-US" dirty="0" smtClean="0"/>
            </a:br>
            <a:r>
              <a:rPr lang="en-US" dirty="0" smtClean="0"/>
              <a:t>Emax </a:t>
            </a:r>
            <a:r>
              <a:rPr lang="en-US" dirty="0"/>
              <a:t>2 which implements the </a:t>
            </a:r>
            <a:r>
              <a:rPr lang="en-US" dirty="0" smtClean="0"/>
              <a:t>function</a:t>
            </a:r>
            <a:endParaRPr lang="en-US" dirty="0"/>
          </a:p>
          <a:p>
            <a:pPr marL="228600" indent="-228600">
              <a:buFont typeface="+mj-lt"/>
              <a:buAutoNum type="arabicPeriod"/>
            </a:pPr>
            <a:r>
              <a:rPr lang="en-US" b="1" dirty="0"/>
              <a:t>Synchronization:</a:t>
            </a:r>
            <a:r>
              <a:rPr lang="en-US" dirty="0"/>
              <a:t> defines the time intervals in which the average power demand is </a:t>
            </a:r>
            <a:r>
              <a:rPr lang="en-US" dirty="0" smtClean="0"/>
              <a:t>measured</a:t>
            </a:r>
            <a:endParaRPr lang="en-US" dirty="0"/>
          </a:p>
          <a:p>
            <a:pPr marL="228600" indent="-228600">
              <a:buFont typeface="+mj-lt"/>
              <a:buAutoNum type="arabicPeriod"/>
            </a:pPr>
            <a:r>
              <a:rPr lang="en-US" b="1" dirty="0"/>
              <a:t>Evaluation:</a:t>
            </a:r>
            <a:r>
              <a:rPr lang="en-US" dirty="0"/>
              <a:t> evaluates whether the demand is too high, whether it is within the normal limits or whether it is significantly </a:t>
            </a:r>
            <a:r>
              <a:rPr lang="en-US" dirty="0" smtClean="0"/>
              <a:t>lower</a:t>
            </a:r>
            <a:endParaRPr lang="en-US" dirty="0"/>
          </a:p>
          <a:p>
            <a:pPr marL="228600" indent="-228600">
              <a:buFont typeface="+mj-lt"/>
              <a:buAutoNum type="arabicPeriod"/>
            </a:pPr>
            <a:r>
              <a:rPr lang="en-US" b="1" dirty="0"/>
              <a:t>Load management: </a:t>
            </a:r>
            <a:r>
              <a:rPr lang="en-US" dirty="0"/>
              <a:t>decides which are the loads to be disconnected/reconnected, in compliance with:</a:t>
            </a:r>
          </a:p>
          <a:p>
            <a:pPr marL="403225" lvl="1" indent="-179388"/>
            <a:r>
              <a:rPr lang="en-US" dirty="0" smtClean="0"/>
              <a:t>Priority</a:t>
            </a:r>
            <a:endParaRPr lang="en-US" dirty="0"/>
          </a:p>
          <a:p>
            <a:pPr marL="403225" lvl="1" indent="-179388"/>
            <a:r>
              <a:rPr lang="en-US" dirty="0" smtClean="0"/>
              <a:t>Respect times</a:t>
            </a:r>
            <a:endParaRPr lang="en-US" dirty="0"/>
          </a:p>
          <a:p>
            <a:pPr marL="403225" lvl="1" indent="-179388"/>
            <a:r>
              <a:rPr lang="en-US" dirty="0" smtClean="0"/>
              <a:t>Reordering</a:t>
            </a:r>
            <a:endParaRPr lang="en-US" dirty="0"/>
          </a:p>
        </p:txBody>
      </p:sp>
      <p:sp>
        <p:nvSpPr>
          <p:cNvPr id="16" name="Subtitle 15"/>
          <p:cNvSpPr>
            <a:spLocks noGrp="1"/>
          </p:cNvSpPr>
          <p:nvPr>
            <p:ph type="subTitle" idx="13"/>
          </p:nvPr>
        </p:nvSpPr>
        <p:spPr/>
        <p:txBody>
          <a:bodyPr/>
          <a:lstStyle/>
          <a:p>
            <a:endParaRPr lang="en-US" dirty="0"/>
          </a:p>
        </p:txBody>
      </p:sp>
      <p:grpSp>
        <p:nvGrpSpPr>
          <p:cNvPr id="25" name="Group 24"/>
          <p:cNvGrpSpPr/>
          <p:nvPr/>
        </p:nvGrpSpPr>
        <p:grpSpPr>
          <a:xfrm>
            <a:off x="8257441" y="2569478"/>
            <a:ext cx="1603003" cy="3105885"/>
            <a:chOff x="8609116" y="2569478"/>
            <a:chExt cx="1603003" cy="3105885"/>
          </a:xfrm>
        </p:grpSpPr>
        <p:sp>
          <p:nvSpPr>
            <p:cNvPr id="15" name="TextBox 14"/>
            <p:cNvSpPr txBox="1"/>
            <p:nvPr/>
          </p:nvSpPr>
          <p:spPr bwMode="gray">
            <a:xfrm>
              <a:off x="9040324" y="2569478"/>
              <a:ext cx="732573" cy="215444"/>
            </a:xfrm>
            <a:prstGeom prst="rect">
              <a:avLst/>
            </a:prstGeom>
            <a:noFill/>
          </p:spPr>
          <p:txBody>
            <a:bodyPr wrap="none" lIns="0" tIns="0" rIns="0" bIns="0" rtlCol="0">
              <a:spAutoFit/>
            </a:bodyPr>
            <a:lstStyle/>
            <a:p>
              <a:r>
                <a:rPr lang="en-US" sz="1400" b="1" dirty="0" smtClean="0"/>
                <a:t>Measure</a:t>
              </a:r>
            </a:p>
          </p:txBody>
        </p:sp>
        <p:sp>
          <p:nvSpPr>
            <p:cNvPr id="18" name="TextBox 17"/>
            <p:cNvSpPr txBox="1"/>
            <p:nvPr/>
          </p:nvSpPr>
          <p:spPr bwMode="gray">
            <a:xfrm>
              <a:off x="8719723" y="3532958"/>
              <a:ext cx="1396216" cy="215444"/>
            </a:xfrm>
            <a:prstGeom prst="rect">
              <a:avLst/>
            </a:prstGeom>
            <a:noFill/>
          </p:spPr>
          <p:txBody>
            <a:bodyPr wrap="none" lIns="0" tIns="0" rIns="0" bIns="0" rtlCol="0">
              <a:spAutoFit/>
            </a:bodyPr>
            <a:lstStyle/>
            <a:p>
              <a:r>
                <a:rPr lang="en-US" sz="1400" b="1" dirty="0" smtClean="0"/>
                <a:t>Synchronization</a:t>
              </a:r>
            </a:p>
          </p:txBody>
        </p:sp>
        <p:sp>
          <p:nvSpPr>
            <p:cNvPr id="19" name="TextBox 18"/>
            <p:cNvSpPr txBox="1"/>
            <p:nvPr/>
          </p:nvSpPr>
          <p:spPr bwMode="gray">
            <a:xfrm>
              <a:off x="8956967" y="4496438"/>
              <a:ext cx="913712" cy="215444"/>
            </a:xfrm>
            <a:prstGeom prst="rect">
              <a:avLst/>
            </a:prstGeom>
            <a:noFill/>
          </p:spPr>
          <p:txBody>
            <a:bodyPr wrap="none" lIns="0" tIns="0" rIns="0" bIns="0" rtlCol="0">
              <a:spAutoFit/>
            </a:bodyPr>
            <a:lstStyle/>
            <a:p>
              <a:r>
                <a:rPr lang="en-US" sz="1400" b="1" dirty="0" smtClean="0"/>
                <a:t>Evaluation</a:t>
              </a:r>
            </a:p>
          </p:txBody>
        </p:sp>
        <p:sp>
          <p:nvSpPr>
            <p:cNvPr id="20" name="TextBox 19"/>
            <p:cNvSpPr txBox="1"/>
            <p:nvPr/>
          </p:nvSpPr>
          <p:spPr bwMode="gray">
            <a:xfrm>
              <a:off x="8609116" y="5459919"/>
              <a:ext cx="1603003" cy="215444"/>
            </a:xfrm>
            <a:prstGeom prst="rect">
              <a:avLst/>
            </a:prstGeom>
            <a:noFill/>
          </p:spPr>
          <p:txBody>
            <a:bodyPr wrap="none" lIns="0" tIns="0" rIns="0" bIns="0" rtlCol="0">
              <a:spAutoFit/>
            </a:bodyPr>
            <a:lstStyle/>
            <a:p>
              <a:r>
                <a:rPr lang="en-US" sz="1400" b="1" dirty="0" smtClean="0"/>
                <a:t>Load Management</a:t>
              </a:r>
            </a:p>
          </p:txBody>
        </p:sp>
        <p:cxnSp>
          <p:nvCxnSpPr>
            <p:cNvPr id="22" name="Straight Arrow Connector 21"/>
            <p:cNvCxnSpPr/>
            <p:nvPr/>
          </p:nvCxnSpPr>
          <p:spPr bwMode="gray">
            <a:xfrm>
              <a:off x="9402602" y="2969772"/>
              <a:ext cx="0" cy="378336"/>
            </a:xfrm>
            <a:prstGeom prst="straightConnector1">
              <a:avLst/>
            </a:prstGeom>
            <a:ln w="31750">
              <a:solidFill>
                <a:schemeClr val="tx2"/>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bwMode="gray">
            <a:xfrm>
              <a:off x="9402602" y="3933252"/>
              <a:ext cx="0" cy="378336"/>
            </a:xfrm>
            <a:prstGeom prst="straightConnector1">
              <a:avLst/>
            </a:prstGeom>
            <a:ln w="31750">
              <a:solidFill>
                <a:schemeClr val="tx2"/>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bwMode="gray">
            <a:xfrm>
              <a:off x="9402602" y="4896732"/>
              <a:ext cx="0" cy="378336"/>
            </a:xfrm>
            <a:prstGeom prst="straightConnector1">
              <a:avLst/>
            </a:prstGeom>
            <a:ln w="31750">
              <a:solidFill>
                <a:schemeClr val="tx2"/>
              </a:solidFill>
              <a:tailEnd type="arrow" w="med"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5668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ext uri="{D42A27DB-BD31-4B8C-83A1-F6EECF244321}">
                <p14:modId xmlns:p14="http://schemas.microsoft.com/office/powerpoint/2010/main" val="37323326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706"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Rectangle 8" hidden="1"/>
          <p:cNvSpPr/>
          <p:nvPr>
            <p:custDataLst>
              <p:tags r:id="rId3"/>
            </p:custDataLst>
          </p:nvPr>
        </p:nvSpPr>
        <p:spPr bwMode="gray">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US" sz="2400" b="1" dirty="0" smtClean="0">
              <a:latin typeface="ABBvoice" panose="020D0603020503020204" pitchFamily="34" charset="0"/>
              <a:ea typeface="ABBvoice" panose="020D0603020503020204" pitchFamily="34" charset="0"/>
              <a:cs typeface="ABBvoice" panose="020D0603020503020204" pitchFamily="34" charset="0"/>
              <a:sym typeface="ABBvoice" panose="020D0603020503020204" pitchFamily="34" charset="0"/>
            </a:endParaRPr>
          </a:p>
        </p:txBody>
      </p:sp>
      <p:sp>
        <p:nvSpPr>
          <p:cNvPr id="2" name="Title 1"/>
          <p:cNvSpPr>
            <a:spLocks noGrp="1"/>
          </p:cNvSpPr>
          <p:nvPr>
            <p:ph type="title"/>
          </p:nvPr>
        </p:nvSpPr>
        <p:spPr/>
        <p:txBody>
          <a:bodyPr/>
          <a:lstStyle/>
          <a:p>
            <a:r>
              <a:rPr lang="en-US" dirty="0"/>
              <a:t>Description of operation</a:t>
            </a:r>
          </a:p>
        </p:txBody>
      </p:sp>
      <p:sp>
        <p:nvSpPr>
          <p:cNvPr id="3" name="Footer Placeholder 2"/>
          <p:cNvSpPr>
            <a:spLocks noGrp="1"/>
          </p:cNvSpPr>
          <p:nvPr>
            <p:ph type="ftr" sz="quarter" idx="10"/>
          </p:nvPr>
        </p:nvSpPr>
        <p:spPr/>
        <p:txBody>
          <a:bodyPr/>
          <a:lstStyle/>
          <a:p>
            <a:pPr lvl="8"/>
            <a:endParaRPr lang="en-US" dirty="0"/>
          </a:p>
        </p:txBody>
      </p:sp>
      <p:sp>
        <p:nvSpPr>
          <p:cNvPr id="4" name="Date Placeholder 3"/>
          <p:cNvSpPr>
            <a:spLocks noGrp="1"/>
          </p:cNvSpPr>
          <p:nvPr>
            <p:ph type="dt" sz="half" idx="11"/>
          </p:nvPr>
        </p:nvSpPr>
        <p:spPr/>
        <p:txBody>
          <a:bodyPr/>
          <a:lstStyle/>
          <a:p>
            <a:fld id="{8F8FF341-9601-47A6-A4C1-F2885A66BAA5}" type="datetime4">
              <a:rPr lang="en-US" smtClean="0"/>
              <a:t>May 7, 2018</a:t>
            </a:fld>
            <a:endParaRPr lang="en-US" dirty="0"/>
          </a:p>
        </p:txBody>
      </p:sp>
      <p:sp>
        <p:nvSpPr>
          <p:cNvPr id="5" name="Slide Number Placeholder 4"/>
          <p:cNvSpPr>
            <a:spLocks noGrp="1"/>
          </p:cNvSpPr>
          <p:nvPr>
            <p:ph type="sldNum" sz="quarter" idx="12"/>
          </p:nvPr>
        </p:nvSpPr>
        <p:spPr/>
        <p:txBody>
          <a:bodyPr/>
          <a:lstStyle/>
          <a:p>
            <a:r>
              <a:rPr lang="en-US" dirty="0" smtClean="0"/>
              <a:t>Slide </a:t>
            </a:r>
            <a:fld id="{619F89D8-7AE3-494A-97F3-03D680869632}" type="slidenum">
              <a:rPr lang="en-US" smtClean="0"/>
              <a:pPr/>
              <a:t>23</a:t>
            </a:fld>
            <a:endParaRPr lang="en-US" dirty="0"/>
          </a:p>
        </p:txBody>
      </p:sp>
      <p:sp>
        <p:nvSpPr>
          <p:cNvPr id="11" name="Text Placeholder 10"/>
          <p:cNvSpPr>
            <a:spLocks noGrp="1"/>
          </p:cNvSpPr>
          <p:nvPr>
            <p:ph type="body" sz="quarter" idx="16"/>
          </p:nvPr>
        </p:nvSpPr>
        <p:spPr/>
        <p:txBody>
          <a:bodyPr/>
          <a:lstStyle/>
          <a:p>
            <a:r>
              <a:rPr lang="en-US" dirty="0"/>
              <a:t>Each load is controlled in one of the following </a:t>
            </a:r>
            <a:r>
              <a:rPr lang="en-US" dirty="0" smtClean="0"/>
              <a:t>ways</a:t>
            </a:r>
            <a:endParaRPr lang="en-US" dirty="0"/>
          </a:p>
        </p:txBody>
      </p:sp>
      <p:sp>
        <p:nvSpPr>
          <p:cNvPr id="13" name="Content Placeholder 12"/>
          <p:cNvSpPr>
            <a:spLocks noGrp="1"/>
          </p:cNvSpPr>
          <p:nvPr>
            <p:ph sz="quarter" idx="20"/>
          </p:nvPr>
        </p:nvSpPr>
        <p:spPr>
          <a:xfrm>
            <a:off x="6248045" y="1931195"/>
            <a:ext cx="5605200" cy="3980918"/>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Ekip </a:t>
            </a:r>
            <a:r>
              <a:rPr lang="en-US" dirty="0"/>
              <a:t>Power Controller is able to automatically manage the following situations, allowing integration with the selectivity of the protection devices in the plant:</a:t>
            </a:r>
          </a:p>
          <a:p>
            <a:pPr lvl="1"/>
            <a:r>
              <a:rPr lang="en-US" dirty="0" smtClean="0"/>
              <a:t>Tripping of </a:t>
            </a:r>
            <a:r>
              <a:rPr lang="en-US" dirty="0"/>
              <a:t>protection trip units</a:t>
            </a:r>
          </a:p>
          <a:p>
            <a:pPr lvl="1"/>
            <a:r>
              <a:rPr lang="en-US" dirty="0" smtClean="0"/>
              <a:t>Manual operation</a:t>
            </a:r>
            <a:endParaRPr lang="en-US" dirty="0"/>
          </a:p>
        </p:txBody>
      </p:sp>
      <p:sp>
        <p:nvSpPr>
          <p:cNvPr id="12" name="Content Placeholder 11"/>
          <p:cNvSpPr>
            <a:spLocks noGrp="1"/>
          </p:cNvSpPr>
          <p:nvPr>
            <p:ph sz="quarter" idx="19"/>
          </p:nvPr>
        </p:nvSpPr>
        <p:spPr/>
        <p:txBody>
          <a:bodyPr/>
          <a:lstStyle/>
          <a:p>
            <a:r>
              <a:rPr lang="en-US" b="1" dirty="0"/>
              <a:t>1 - Wired control</a:t>
            </a:r>
          </a:p>
          <a:p>
            <a:pPr lvl="1"/>
            <a:r>
              <a:rPr lang="en-US" dirty="0" smtClean="0"/>
              <a:t>1 </a:t>
            </a:r>
            <a:r>
              <a:rPr lang="en-US" dirty="0"/>
              <a:t>digital input (mandatory) to get information about the open/closed state of the downstream device</a:t>
            </a:r>
          </a:p>
          <a:p>
            <a:pPr lvl="1"/>
            <a:r>
              <a:rPr lang="en-US" dirty="0" smtClean="0"/>
              <a:t>1 </a:t>
            </a:r>
            <a:r>
              <a:rPr lang="en-US" dirty="0"/>
              <a:t>digital input (optional) to get information about the enabled/disabled state of the downstream device (or tripped state or redundant contact state)</a:t>
            </a:r>
          </a:p>
          <a:p>
            <a:pPr lvl="1">
              <a:spcAft>
                <a:spcPts val="600"/>
              </a:spcAft>
            </a:pPr>
            <a:r>
              <a:rPr lang="en-US" dirty="0" smtClean="0"/>
              <a:t>2 </a:t>
            </a:r>
            <a:r>
              <a:rPr lang="en-US" dirty="0"/>
              <a:t>digital outputs to give the opening/closing command to the downstream device when it is a circuit breaker or switch </a:t>
            </a:r>
            <a:r>
              <a:rPr lang="en-US" dirty="0" smtClean="0"/>
              <a:t>disconnector</a:t>
            </a:r>
            <a:endParaRPr lang="en-US" dirty="0"/>
          </a:p>
          <a:p>
            <a:r>
              <a:rPr lang="en-US" b="1" dirty="0"/>
              <a:t>2 - Ekip Link control</a:t>
            </a:r>
          </a:p>
          <a:p>
            <a:pPr lvl="1"/>
            <a:r>
              <a:rPr lang="en-US" dirty="0" smtClean="0"/>
              <a:t>Using </a:t>
            </a:r>
            <a:r>
              <a:rPr lang="en-US" dirty="0"/>
              <a:t>Ethernet cable with Ekip Link module</a:t>
            </a:r>
          </a:p>
          <a:p>
            <a:endParaRPr lang="en-US" dirty="0"/>
          </a:p>
        </p:txBody>
      </p:sp>
      <p:sp>
        <p:nvSpPr>
          <p:cNvPr id="8" name="Subtitle 7"/>
          <p:cNvSpPr>
            <a:spLocks noGrp="1"/>
          </p:cNvSpPr>
          <p:nvPr>
            <p:ph type="subTitle" idx="13"/>
          </p:nvPr>
        </p:nvSpPr>
        <p:spPr/>
        <p:txBody>
          <a:bodyPr/>
          <a:lstStyle/>
          <a:p>
            <a:r>
              <a:rPr lang="en-US" dirty="0"/>
              <a:t>Connection details</a:t>
            </a:r>
          </a:p>
        </p:txBody>
      </p:sp>
      <p:grpSp>
        <p:nvGrpSpPr>
          <p:cNvPr id="17" name="Group 16"/>
          <p:cNvGrpSpPr/>
          <p:nvPr/>
        </p:nvGrpSpPr>
        <p:grpSpPr>
          <a:xfrm>
            <a:off x="7881258" y="1936524"/>
            <a:ext cx="3462561" cy="2352448"/>
            <a:chOff x="7881258" y="1936524"/>
            <a:chExt cx="3462561" cy="2352448"/>
          </a:xfrm>
        </p:grpSpPr>
        <p:pic>
          <p:nvPicPr>
            <p:cNvPr id="14" name="Picture 4"/>
            <p:cNvPicPr>
              <a:picLocks noChangeAspect="1" noChangeArrowheads="1"/>
            </p:cNvPicPr>
            <p:nvPr/>
          </p:nvPicPr>
          <p:blipFill rotWithShape="1">
            <a:blip r:embed="rId8"/>
            <a:srcRect l="25729"/>
            <a:stretch/>
          </p:blipFill>
          <p:spPr bwMode="auto">
            <a:xfrm>
              <a:off x="7937500" y="1936524"/>
              <a:ext cx="3406319" cy="2352448"/>
            </a:xfrm>
            <a:prstGeom prst="rect">
              <a:avLst/>
            </a:prstGeom>
            <a:noFill/>
            <a:ln w="9525">
              <a:noFill/>
              <a:miter lim="800000"/>
              <a:headEnd/>
              <a:tailEnd/>
            </a:ln>
          </p:spPr>
        </p:pic>
        <p:cxnSp>
          <p:nvCxnSpPr>
            <p:cNvPr id="16" name="Straight Connector 15"/>
            <p:cNvCxnSpPr/>
            <p:nvPr/>
          </p:nvCxnSpPr>
          <p:spPr bwMode="gray">
            <a:xfrm>
              <a:off x="7881258" y="3145971"/>
              <a:ext cx="881743"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7033190" y="2734529"/>
            <a:ext cx="826770" cy="810634"/>
            <a:chOff x="9068592" y="2087472"/>
            <a:chExt cx="530352" cy="519998"/>
          </a:xfrm>
        </p:grpSpPr>
        <p:sp>
          <p:nvSpPr>
            <p:cNvPr id="18" name="Rectangle 17"/>
            <p:cNvSpPr/>
            <p:nvPr/>
          </p:nvSpPr>
          <p:spPr bwMode="gray">
            <a:xfrm>
              <a:off x="9109984" y="2087472"/>
              <a:ext cx="448353" cy="51761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cxnSp>
          <p:nvCxnSpPr>
            <p:cNvPr id="19" name="Straight Connector 18"/>
            <p:cNvCxnSpPr/>
            <p:nvPr/>
          </p:nvCxnSpPr>
          <p:spPr bwMode="gray">
            <a:xfrm>
              <a:off x="9068592" y="2607470"/>
              <a:ext cx="5303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gray">
            <a:xfrm>
              <a:off x="9114747" y="2212183"/>
              <a:ext cx="4402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bwMode="gray">
            <a:xfrm>
              <a:off x="9247793" y="2115696"/>
              <a:ext cx="169444" cy="7505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cxnSp>
          <p:nvCxnSpPr>
            <p:cNvPr id="22" name="Straight Connector 21"/>
            <p:cNvCxnSpPr/>
            <p:nvPr/>
          </p:nvCxnSpPr>
          <p:spPr bwMode="gray">
            <a:xfrm>
              <a:off x="9414981" y="2212183"/>
              <a:ext cx="0" cy="3931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gray">
            <a:xfrm>
              <a:off x="9198287" y="2212183"/>
              <a:ext cx="0" cy="3931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gray">
            <a:xfrm>
              <a:off x="9250069" y="2212183"/>
              <a:ext cx="0" cy="3931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gray">
            <a:xfrm flipH="1" flipV="1">
              <a:off x="9195695" y="2263776"/>
              <a:ext cx="54864"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gray">
            <a:xfrm flipH="1" flipV="1">
              <a:off x="9195695" y="2582862"/>
              <a:ext cx="54864"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bwMode="gray">
            <a:xfrm>
              <a:off x="9351923" y="2277939"/>
              <a:ext cx="36576" cy="3657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sp>
          <p:nvSpPr>
            <p:cNvPr id="28" name="Rectangle 27"/>
            <p:cNvSpPr/>
            <p:nvPr/>
          </p:nvSpPr>
          <p:spPr bwMode="gray">
            <a:xfrm>
              <a:off x="9351923" y="2355701"/>
              <a:ext cx="36576" cy="3657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grpSp>
    </p:spTree>
    <p:extLst>
      <p:ext uri="{BB962C8B-B14F-4D97-AF65-F5344CB8AC3E}">
        <p14:creationId xmlns:p14="http://schemas.microsoft.com/office/powerpoint/2010/main" val="399546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20011923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912"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2" name="Rectangle 11" hidden="1"/>
          <p:cNvSpPr/>
          <p:nvPr>
            <p:custDataLst>
              <p:tags r:id="rId3"/>
            </p:custDataLst>
          </p:nvPr>
        </p:nvSpPr>
        <p:spPr bwMode="gray">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US" sz="2400" b="1" dirty="0" smtClean="0">
              <a:latin typeface="ABBvoice" panose="020D0603020503020204" pitchFamily="34" charset="0"/>
              <a:ea typeface="ABBvoice" panose="020D0603020503020204" pitchFamily="34" charset="0"/>
              <a:cs typeface="ABBvoice" panose="020D0603020503020204" pitchFamily="34" charset="0"/>
              <a:sym typeface="ABBvoice" panose="020D0603020503020204" pitchFamily="34" charset="0"/>
            </a:endParaRPr>
          </a:p>
        </p:txBody>
      </p:sp>
      <p:sp>
        <p:nvSpPr>
          <p:cNvPr id="4" name="Date Placeholder 3"/>
          <p:cNvSpPr>
            <a:spLocks noGrp="1"/>
          </p:cNvSpPr>
          <p:nvPr>
            <p:ph type="dt" sz="half" idx="24"/>
          </p:nvPr>
        </p:nvSpPr>
        <p:spPr/>
        <p:txBody>
          <a:bodyPr/>
          <a:lstStyle/>
          <a:p>
            <a:fld id="{FFAB2352-921F-4DD8-A99A-A1474F6943FF}" type="datetime4">
              <a:rPr lang="en-US" smtClean="0"/>
              <a:t>May 7, 2018</a:t>
            </a:fld>
            <a:endParaRPr lang="en-US" dirty="0"/>
          </a:p>
        </p:txBody>
      </p:sp>
      <p:sp>
        <p:nvSpPr>
          <p:cNvPr id="5" name="Footer Placeholder 4"/>
          <p:cNvSpPr>
            <a:spLocks noGrp="1"/>
          </p:cNvSpPr>
          <p:nvPr>
            <p:ph type="ftr" sz="quarter" idx="25"/>
          </p:nvPr>
        </p:nvSpPr>
        <p:spPr/>
        <p:txBody>
          <a:bodyPr/>
          <a:lstStyle/>
          <a:p>
            <a:pPr lvl="8"/>
            <a:endParaRPr lang="en-US" dirty="0"/>
          </a:p>
        </p:txBody>
      </p:sp>
      <p:sp>
        <p:nvSpPr>
          <p:cNvPr id="6" name="Slide Number Placeholder 5"/>
          <p:cNvSpPr>
            <a:spLocks noGrp="1"/>
          </p:cNvSpPr>
          <p:nvPr>
            <p:ph type="sldNum" sz="quarter" idx="26"/>
          </p:nvPr>
        </p:nvSpPr>
        <p:spPr/>
        <p:txBody>
          <a:bodyPr/>
          <a:lstStyle/>
          <a:p>
            <a:r>
              <a:rPr lang="en-US" dirty="0" smtClean="0"/>
              <a:t>Slide </a:t>
            </a:r>
            <a:fld id="{619F89D8-7AE3-494A-97F3-03D680869632}" type="slidenum">
              <a:rPr lang="en-US" smtClean="0"/>
              <a:pPr/>
              <a:t>24</a:t>
            </a:fld>
            <a:endParaRPr lang="en-US" dirty="0"/>
          </a:p>
        </p:txBody>
      </p:sp>
      <p:sp>
        <p:nvSpPr>
          <p:cNvPr id="7" name="Subtitle 6"/>
          <p:cNvSpPr>
            <a:spLocks noGrp="1"/>
          </p:cNvSpPr>
          <p:nvPr>
            <p:ph type="subTitle" idx="13"/>
          </p:nvPr>
        </p:nvSpPr>
        <p:spPr/>
        <p:txBody>
          <a:bodyPr/>
          <a:lstStyle/>
          <a:p>
            <a:r>
              <a:rPr lang="en-US" dirty="0"/>
              <a:t>Example of operating </a:t>
            </a:r>
            <a:r>
              <a:rPr lang="en-US" dirty="0" smtClean="0"/>
              <a:t>logic</a:t>
            </a:r>
            <a:endParaRPr lang="en-US" dirty="0"/>
          </a:p>
        </p:txBody>
      </p:sp>
      <p:sp>
        <p:nvSpPr>
          <p:cNvPr id="3" name="Title 2"/>
          <p:cNvSpPr>
            <a:spLocks noGrp="1"/>
          </p:cNvSpPr>
          <p:nvPr>
            <p:ph type="title"/>
          </p:nvPr>
        </p:nvSpPr>
        <p:spPr/>
        <p:txBody>
          <a:bodyPr/>
          <a:lstStyle/>
          <a:p>
            <a:r>
              <a:rPr lang="en-US" dirty="0"/>
              <a:t>Description of operation</a:t>
            </a:r>
          </a:p>
        </p:txBody>
      </p:sp>
      <p:cxnSp>
        <p:nvCxnSpPr>
          <p:cNvPr id="91" name="Straight Connector 90"/>
          <p:cNvCxnSpPr/>
          <p:nvPr/>
        </p:nvCxnSpPr>
        <p:spPr bwMode="gray">
          <a:xfrm>
            <a:off x="6092367" y="1931197"/>
            <a:ext cx="0" cy="39822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5" name="Group 124"/>
          <p:cNvGrpSpPr/>
          <p:nvPr/>
        </p:nvGrpSpPr>
        <p:grpSpPr>
          <a:xfrm>
            <a:off x="2019300" y="1933575"/>
            <a:ext cx="2108200" cy="1781175"/>
            <a:chOff x="2019300" y="1933575"/>
            <a:chExt cx="2108200" cy="1781175"/>
          </a:xfrm>
        </p:grpSpPr>
        <p:cxnSp>
          <p:nvCxnSpPr>
            <p:cNvPr id="31" name="Straight Connector 30"/>
            <p:cNvCxnSpPr/>
            <p:nvPr/>
          </p:nvCxnSpPr>
          <p:spPr bwMode="gray">
            <a:xfrm>
              <a:off x="2136558" y="2797175"/>
              <a:ext cx="19083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2019300" y="2806700"/>
              <a:ext cx="2108200" cy="908050"/>
              <a:chOff x="2019300" y="2806700"/>
              <a:chExt cx="2108200" cy="1092200"/>
            </a:xfrm>
          </p:grpSpPr>
          <p:grpSp>
            <p:nvGrpSpPr>
              <p:cNvPr id="28" name="Group 27"/>
              <p:cNvGrpSpPr/>
              <p:nvPr/>
            </p:nvGrpSpPr>
            <p:grpSpPr>
              <a:xfrm>
                <a:off x="2019300" y="2806700"/>
                <a:ext cx="469900" cy="1092200"/>
                <a:chOff x="2019300" y="2806700"/>
                <a:chExt cx="469900" cy="1092200"/>
              </a:xfrm>
            </p:grpSpPr>
            <p:sp>
              <p:nvSpPr>
                <p:cNvPr id="17" name="Rectangle 16"/>
                <p:cNvSpPr/>
                <p:nvPr/>
              </p:nvSpPr>
              <p:spPr bwMode="gray">
                <a:xfrm>
                  <a:off x="2019300" y="3644900"/>
                  <a:ext cx="469900" cy="25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P</a:t>
                  </a:r>
                  <a:r>
                    <a:rPr lang="en-US" sz="1200" b="1" baseline="-25000" dirty="0" smtClean="0">
                      <a:solidFill>
                        <a:schemeClr val="tx1"/>
                      </a:solidFill>
                    </a:rPr>
                    <a:t>1</a:t>
                  </a:r>
                </a:p>
              </p:txBody>
            </p:sp>
            <p:cxnSp>
              <p:nvCxnSpPr>
                <p:cNvPr id="19" name="Straight Connector 18"/>
                <p:cNvCxnSpPr/>
                <p:nvPr/>
              </p:nvCxnSpPr>
              <p:spPr bwMode="gray">
                <a:xfrm>
                  <a:off x="2254250" y="2806700"/>
                  <a:ext cx="0" cy="3937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bwMode="gray">
                <a:xfrm>
                  <a:off x="2254250" y="3350419"/>
                  <a:ext cx="0" cy="2944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gray">
                <a:xfrm>
                  <a:off x="2229644" y="3181352"/>
                  <a:ext cx="47625" cy="50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bwMode="gray">
                <a:xfrm rot="5400000">
                  <a:off x="2229644" y="3181352"/>
                  <a:ext cx="47625" cy="50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bwMode="gray">
                <a:xfrm>
                  <a:off x="2185988" y="3200400"/>
                  <a:ext cx="68262" cy="1500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p:nvGrpSpPr>
            <p:grpSpPr>
              <a:xfrm>
                <a:off x="2851055" y="2806700"/>
                <a:ext cx="469900" cy="1092200"/>
                <a:chOff x="2019300" y="2806700"/>
                <a:chExt cx="469900" cy="1092200"/>
              </a:xfrm>
            </p:grpSpPr>
            <p:sp>
              <p:nvSpPr>
                <p:cNvPr id="237" name="Rectangle 236"/>
                <p:cNvSpPr/>
                <p:nvPr/>
              </p:nvSpPr>
              <p:spPr bwMode="gray">
                <a:xfrm>
                  <a:off x="2019300" y="3644900"/>
                  <a:ext cx="469900" cy="25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P</a:t>
                  </a:r>
                  <a:r>
                    <a:rPr lang="en-US" sz="1200" b="1" baseline="-25000" dirty="0" smtClean="0">
                      <a:solidFill>
                        <a:schemeClr val="tx1"/>
                      </a:solidFill>
                    </a:rPr>
                    <a:t>2</a:t>
                  </a:r>
                </a:p>
              </p:txBody>
            </p:sp>
            <p:cxnSp>
              <p:nvCxnSpPr>
                <p:cNvPr id="238" name="Straight Connector 237"/>
                <p:cNvCxnSpPr/>
                <p:nvPr/>
              </p:nvCxnSpPr>
              <p:spPr bwMode="gray">
                <a:xfrm>
                  <a:off x="2254250" y="2806700"/>
                  <a:ext cx="0" cy="3937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bwMode="gray">
                <a:xfrm>
                  <a:off x="2254250" y="3350419"/>
                  <a:ext cx="0" cy="2944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bwMode="gray">
                <a:xfrm>
                  <a:off x="2229644" y="3181352"/>
                  <a:ext cx="47625" cy="50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bwMode="gray">
                <a:xfrm rot="5400000">
                  <a:off x="2229644" y="3181352"/>
                  <a:ext cx="47625" cy="50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bwMode="gray">
                <a:xfrm>
                  <a:off x="2185988" y="3200400"/>
                  <a:ext cx="68262" cy="1500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p:nvGrpSpPr>
            <p:grpSpPr>
              <a:xfrm>
                <a:off x="3657600" y="2806700"/>
                <a:ext cx="469900" cy="1092200"/>
                <a:chOff x="2019300" y="2806700"/>
                <a:chExt cx="469900" cy="1092200"/>
              </a:xfrm>
            </p:grpSpPr>
            <p:sp>
              <p:nvSpPr>
                <p:cNvPr id="244" name="Rectangle 243"/>
                <p:cNvSpPr/>
                <p:nvPr/>
              </p:nvSpPr>
              <p:spPr bwMode="gray">
                <a:xfrm>
                  <a:off x="2019300" y="3644900"/>
                  <a:ext cx="469900" cy="25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P</a:t>
                  </a:r>
                  <a:r>
                    <a:rPr lang="en-US" sz="1200" b="1" baseline="-25000" dirty="0" smtClean="0">
                      <a:solidFill>
                        <a:schemeClr val="tx1"/>
                      </a:solidFill>
                    </a:rPr>
                    <a:t>3</a:t>
                  </a:r>
                </a:p>
              </p:txBody>
            </p:sp>
            <p:cxnSp>
              <p:nvCxnSpPr>
                <p:cNvPr id="245" name="Straight Connector 244"/>
                <p:cNvCxnSpPr/>
                <p:nvPr/>
              </p:nvCxnSpPr>
              <p:spPr bwMode="gray">
                <a:xfrm>
                  <a:off x="2254250" y="2806700"/>
                  <a:ext cx="0" cy="3937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bwMode="gray">
                <a:xfrm>
                  <a:off x="2254250" y="3350419"/>
                  <a:ext cx="0" cy="2944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bwMode="gray">
                <a:xfrm>
                  <a:off x="2229644" y="3181352"/>
                  <a:ext cx="47625" cy="50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bwMode="gray">
                <a:xfrm rot="5400000">
                  <a:off x="2229644" y="3181352"/>
                  <a:ext cx="47625" cy="50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bwMode="gray">
                <a:xfrm>
                  <a:off x="2185988" y="3200400"/>
                  <a:ext cx="68262" cy="1500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265" name="Straight Connector 264"/>
            <p:cNvCxnSpPr/>
            <p:nvPr/>
          </p:nvCxnSpPr>
          <p:spPr bwMode="gray">
            <a:xfrm>
              <a:off x="3086005" y="2606675"/>
              <a:ext cx="0" cy="1889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66" name="Picture 11"/>
            <p:cNvPicPr>
              <a:picLocks noChangeAspect="1" noChangeArrowheads="1"/>
            </p:cNvPicPr>
            <p:nvPr/>
          </p:nvPicPr>
          <p:blipFill rotWithShape="1">
            <a:blip r:embed="rId8"/>
            <a:srcRect l="37381" t="9392" r="37452" b="61319"/>
            <a:stretch/>
          </p:blipFill>
          <p:spPr bwMode="auto">
            <a:xfrm>
              <a:off x="2843200" y="2041526"/>
              <a:ext cx="485611" cy="565150"/>
            </a:xfrm>
            <a:prstGeom prst="rect">
              <a:avLst/>
            </a:prstGeom>
            <a:noFill/>
            <a:ln>
              <a:noFill/>
            </a:ln>
          </p:spPr>
        </p:pic>
        <p:cxnSp>
          <p:nvCxnSpPr>
            <p:cNvPr id="271" name="Straight Connector 270"/>
            <p:cNvCxnSpPr>
              <a:endCxn id="266" idx="0"/>
            </p:cNvCxnSpPr>
            <p:nvPr/>
          </p:nvCxnSpPr>
          <p:spPr bwMode="gray">
            <a:xfrm>
              <a:off x="3086005" y="1933575"/>
              <a:ext cx="1" cy="1079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8" name="Text Box 12"/>
          <p:cNvSpPr txBox="1">
            <a:spLocks noChangeArrowheads="1"/>
          </p:cNvSpPr>
          <p:nvPr/>
        </p:nvSpPr>
        <p:spPr bwMode="auto">
          <a:xfrm>
            <a:off x="8624831" y="1901083"/>
            <a:ext cx="807913" cy="215444"/>
          </a:xfrm>
          <a:prstGeom prst="rect">
            <a:avLst/>
          </a:prstGeom>
          <a:noFill/>
          <a:ln w="9525">
            <a:noFill/>
            <a:miter lim="800000"/>
            <a:headEnd/>
            <a:tailEnd/>
          </a:ln>
        </p:spPr>
        <p:txBody>
          <a:bodyPr wrap="none" lIns="0" tIns="0" rIns="0" bIns="0">
            <a:spAutoFit/>
          </a:bodyPr>
          <a:lstStyle/>
          <a:p>
            <a:pPr>
              <a:spcBef>
                <a:spcPct val="50000"/>
              </a:spcBef>
            </a:pPr>
            <a:r>
              <a:rPr lang="it-IT" sz="1400" b="1" dirty="0">
                <a:solidFill>
                  <a:schemeClr val="tx2"/>
                </a:solidFill>
              </a:rPr>
              <a:t>Load – P1</a:t>
            </a:r>
            <a:endParaRPr lang="en-US" sz="1400" b="1" dirty="0">
              <a:solidFill>
                <a:schemeClr val="tx2"/>
              </a:solidFill>
            </a:endParaRPr>
          </a:p>
        </p:txBody>
      </p:sp>
      <p:sp>
        <p:nvSpPr>
          <p:cNvPr id="512" name="Text Box 12"/>
          <p:cNvSpPr txBox="1">
            <a:spLocks noChangeArrowheads="1"/>
          </p:cNvSpPr>
          <p:nvPr/>
        </p:nvSpPr>
        <p:spPr bwMode="auto">
          <a:xfrm>
            <a:off x="2767182" y="4082402"/>
            <a:ext cx="815929" cy="215444"/>
          </a:xfrm>
          <a:prstGeom prst="rect">
            <a:avLst/>
          </a:prstGeom>
          <a:noFill/>
          <a:ln w="9525">
            <a:noFill/>
            <a:miter lim="800000"/>
            <a:headEnd/>
            <a:tailEnd/>
          </a:ln>
        </p:spPr>
        <p:txBody>
          <a:bodyPr wrap="none" lIns="0" tIns="0" rIns="0" bIns="0">
            <a:spAutoFit/>
          </a:bodyPr>
          <a:lstStyle/>
          <a:p>
            <a:pPr>
              <a:spcBef>
                <a:spcPct val="50000"/>
              </a:spcBef>
            </a:pPr>
            <a:r>
              <a:rPr lang="it-IT" sz="1400" b="1" dirty="0">
                <a:solidFill>
                  <a:schemeClr val="tx2"/>
                </a:solidFill>
              </a:rPr>
              <a:t>Load – </a:t>
            </a:r>
            <a:r>
              <a:rPr lang="it-IT" sz="1400" b="1" dirty="0" smtClean="0">
                <a:solidFill>
                  <a:schemeClr val="tx2"/>
                </a:solidFill>
              </a:rPr>
              <a:t>P2</a:t>
            </a:r>
            <a:endParaRPr lang="en-US" sz="1400" b="1" dirty="0">
              <a:solidFill>
                <a:schemeClr val="tx2"/>
              </a:solidFill>
            </a:endParaRPr>
          </a:p>
        </p:txBody>
      </p:sp>
      <p:sp>
        <p:nvSpPr>
          <p:cNvPr id="457" name="Text Box 12"/>
          <p:cNvSpPr txBox="1">
            <a:spLocks noChangeArrowheads="1"/>
          </p:cNvSpPr>
          <p:nvPr/>
        </p:nvSpPr>
        <p:spPr bwMode="auto">
          <a:xfrm>
            <a:off x="8624831" y="4082402"/>
            <a:ext cx="814325" cy="215444"/>
          </a:xfrm>
          <a:prstGeom prst="rect">
            <a:avLst/>
          </a:prstGeom>
          <a:noFill/>
          <a:ln w="9525">
            <a:noFill/>
            <a:miter lim="800000"/>
            <a:headEnd/>
            <a:tailEnd/>
          </a:ln>
        </p:spPr>
        <p:txBody>
          <a:bodyPr wrap="none" lIns="0" tIns="0" rIns="0" bIns="0">
            <a:spAutoFit/>
          </a:bodyPr>
          <a:lstStyle/>
          <a:p>
            <a:pPr>
              <a:spcBef>
                <a:spcPct val="50000"/>
              </a:spcBef>
            </a:pPr>
            <a:r>
              <a:rPr lang="it-IT" sz="1400" b="1" dirty="0">
                <a:solidFill>
                  <a:schemeClr val="tx2"/>
                </a:solidFill>
              </a:rPr>
              <a:t>Load – </a:t>
            </a:r>
            <a:r>
              <a:rPr lang="it-IT" sz="1400" b="1" dirty="0" smtClean="0">
                <a:solidFill>
                  <a:schemeClr val="tx2"/>
                </a:solidFill>
              </a:rPr>
              <a:t>P3</a:t>
            </a:r>
            <a:endParaRPr lang="en-US" sz="1400" b="1" dirty="0">
              <a:solidFill>
                <a:schemeClr val="tx2"/>
              </a:solidFill>
            </a:endParaRPr>
          </a:p>
        </p:txBody>
      </p:sp>
      <p:sp>
        <p:nvSpPr>
          <p:cNvPr id="160" name="TextBox 159"/>
          <p:cNvSpPr txBox="1"/>
          <p:nvPr/>
        </p:nvSpPr>
        <p:spPr bwMode="gray">
          <a:xfrm>
            <a:off x="3402333" y="2237084"/>
            <a:ext cx="517770" cy="184666"/>
          </a:xfrm>
          <a:prstGeom prst="rect">
            <a:avLst/>
          </a:prstGeom>
          <a:noFill/>
        </p:spPr>
        <p:txBody>
          <a:bodyPr wrap="none" lIns="0" tIns="0" rIns="0" bIns="0" rtlCol="0">
            <a:spAutoFit/>
          </a:bodyPr>
          <a:lstStyle/>
          <a:p>
            <a:pPr algn="r"/>
            <a:r>
              <a:rPr lang="en-US" sz="1200" dirty="0" smtClean="0"/>
              <a:t>Emax 2</a:t>
            </a:r>
          </a:p>
        </p:txBody>
      </p:sp>
      <p:graphicFrame>
        <p:nvGraphicFramePr>
          <p:cNvPr id="157" name="Chart 156"/>
          <p:cNvGraphicFramePr/>
          <p:nvPr>
            <p:extLst>
              <p:ext uri="{D42A27DB-BD31-4B8C-83A1-F6EECF244321}">
                <p14:modId xmlns:p14="http://schemas.microsoft.com/office/powerpoint/2010/main" val="3921482531"/>
              </p:ext>
            </p:extLst>
          </p:nvPr>
        </p:nvGraphicFramePr>
        <p:xfrm>
          <a:off x="340097" y="4292060"/>
          <a:ext cx="5540146" cy="162138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59" name="Chart 158"/>
          <p:cNvGraphicFramePr/>
          <p:nvPr>
            <p:extLst>
              <p:ext uri="{D42A27DB-BD31-4B8C-83A1-F6EECF244321}">
                <p14:modId xmlns:p14="http://schemas.microsoft.com/office/powerpoint/2010/main" val="1744873389"/>
              </p:ext>
            </p:extLst>
          </p:nvPr>
        </p:nvGraphicFramePr>
        <p:xfrm>
          <a:off x="6340317" y="2141242"/>
          <a:ext cx="5540146" cy="162138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61" name="Chart 160"/>
          <p:cNvGraphicFramePr/>
          <p:nvPr>
            <p:extLst>
              <p:ext uri="{D42A27DB-BD31-4B8C-83A1-F6EECF244321}">
                <p14:modId xmlns:p14="http://schemas.microsoft.com/office/powerpoint/2010/main" val="1370324491"/>
              </p:ext>
            </p:extLst>
          </p:nvPr>
        </p:nvGraphicFramePr>
        <p:xfrm>
          <a:off x="6340317" y="4292060"/>
          <a:ext cx="5540146" cy="1621382"/>
        </p:xfrm>
        <a:graphic>
          <a:graphicData uri="http://schemas.openxmlformats.org/drawingml/2006/chart">
            <c:chart xmlns:c="http://schemas.openxmlformats.org/drawingml/2006/chart" xmlns:r="http://schemas.openxmlformats.org/officeDocument/2006/relationships" r:id="rId11"/>
          </a:graphicData>
        </a:graphic>
      </p:graphicFrame>
      <p:grpSp>
        <p:nvGrpSpPr>
          <p:cNvPr id="13" name="Group 12"/>
          <p:cNvGrpSpPr/>
          <p:nvPr/>
        </p:nvGrpSpPr>
        <p:grpSpPr>
          <a:xfrm>
            <a:off x="8298960" y="2480752"/>
            <a:ext cx="2919095" cy="777993"/>
            <a:chOff x="8298960" y="2480752"/>
            <a:chExt cx="2919095" cy="777993"/>
          </a:xfrm>
        </p:grpSpPr>
        <p:cxnSp>
          <p:nvCxnSpPr>
            <p:cNvPr id="163" name="Straight Connector 162"/>
            <p:cNvCxnSpPr/>
            <p:nvPr/>
          </p:nvCxnSpPr>
          <p:spPr bwMode="gray">
            <a:xfrm>
              <a:off x="8298960" y="2480752"/>
              <a:ext cx="0" cy="77799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bwMode="gray">
            <a:xfrm>
              <a:off x="9757555" y="2480752"/>
              <a:ext cx="0" cy="77799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bwMode="gray">
            <a:xfrm>
              <a:off x="11218055" y="2480752"/>
              <a:ext cx="0" cy="77799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p:nvGrpSpPr>
        <p:grpSpPr>
          <a:xfrm>
            <a:off x="8298960" y="4638724"/>
            <a:ext cx="2919095" cy="777993"/>
            <a:chOff x="8298960" y="2480752"/>
            <a:chExt cx="2919095" cy="777993"/>
          </a:xfrm>
        </p:grpSpPr>
        <p:cxnSp>
          <p:nvCxnSpPr>
            <p:cNvPr id="168" name="Straight Connector 167"/>
            <p:cNvCxnSpPr/>
            <p:nvPr/>
          </p:nvCxnSpPr>
          <p:spPr bwMode="gray">
            <a:xfrm>
              <a:off x="8298960" y="2480752"/>
              <a:ext cx="0" cy="77799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bwMode="gray">
            <a:xfrm>
              <a:off x="9757555" y="2480752"/>
              <a:ext cx="0" cy="77799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bwMode="gray">
            <a:xfrm>
              <a:off x="11218055" y="2480752"/>
              <a:ext cx="0" cy="77799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p:nvGrpSpPr>
        <p:grpSpPr>
          <a:xfrm>
            <a:off x="2299776" y="4629199"/>
            <a:ext cx="2919095" cy="777993"/>
            <a:chOff x="8298960" y="2480752"/>
            <a:chExt cx="2919095" cy="777993"/>
          </a:xfrm>
        </p:grpSpPr>
        <p:cxnSp>
          <p:nvCxnSpPr>
            <p:cNvPr id="172" name="Straight Connector 171"/>
            <p:cNvCxnSpPr/>
            <p:nvPr/>
          </p:nvCxnSpPr>
          <p:spPr bwMode="gray">
            <a:xfrm>
              <a:off x="8298960" y="2480752"/>
              <a:ext cx="0" cy="77799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bwMode="gray">
            <a:xfrm>
              <a:off x="9757555" y="2480752"/>
              <a:ext cx="0" cy="77799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bwMode="gray">
            <a:xfrm>
              <a:off x="11218055" y="2480752"/>
              <a:ext cx="0" cy="77799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89488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14609972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98"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US" sz="2400" b="1" dirty="0" smtClean="0">
              <a:latin typeface="ABBvoice" panose="020D0603020503020204" pitchFamily="34" charset="0"/>
              <a:ea typeface="ABBvoice" panose="020D0603020503020204" pitchFamily="34" charset="0"/>
              <a:cs typeface="ABBvoice" panose="020D0603020503020204" pitchFamily="34" charset="0"/>
              <a:sym typeface="ABBvoice" panose="020D0603020503020204" pitchFamily="34" charset="0"/>
            </a:endParaRPr>
          </a:p>
        </p:txBody>
      </p:sp>
      <p:sp>
        <p:nvSpPr>
          <p:cNvPr id="2" name="Title 1"/>
          <p:cNvSpPr>
            <a:spLocks noGrp="1"/>
          </p:cNvSpPr>
          <p:nvPr>
            <p:ph type="title"/>
          </p:nvPr>
        </p:nvSpPr>
        <p:spPr/>
        <p:txBody>
          <a:bodyPr/>
          <a:lstStyle/>
          <a:p>
            <a:r>
              <a:rPr lang="en-US" dirty="0"/>
              <a:t>Description of operation</a:t>
            </a:r>
          </a:p>
        </p:txBody>
      </p:sp>
      <p:sp>
        <p:nvSpPr>
          <p:cNvPr id="3" name="Date Placeholder 2"/>
          <p:cNvSpPr>
            <a:spLocks noGrp="1"/>
          </p:cNvSpPr>
          <p:nvPr>
            <p:ph type="dt" sz="half" idx="14"/>
          </p:nvPr>
        </p:nvSpPr>
        <p:spPr/>
        <p:txBody>
          <a:bodyPr/>
          <a:lstStyle/>
          <a:p>
            <a:fld id="{A1F808C0-290B-4263-8A52-B569B4875133}" type="datetime4">
              <a:rPr lang="en-US" smtClean="0"/>
              <a:t>May 7, 2018</a:t>
            </a:fld>
            <a:endParaRPr lang="en-US" dirty="0"/>
          </a:p>
        </p:txBody>
      </p:sp>
      <p:sp>
        <p:nvSpPr>
          <p:cNvPr id="4" name="Footer Placeholder 3"/>
          <p:cNvSpPr>
            <a:spLocks noGrp="1"/>
          </p:cNvSpPr>
          <p:nvPr>
            <p:ph type="ftr" sz="quarter" idx="15"/>
          </p:nvPr>
        </p:nvSpPr>
        <p:spPr/>
        <p:txBody>
          <a:bodyPr/>
          <a:lstStyle/>
          <a:p>
            <a:pPr lvl="8"/>
            <a:endParaRPr lang="en-US" dirty="0"/>
          </a:p>
        </p:txBody>
      </p:sp>
      <p:sp>
        <p:nvSpPr>
          <p:cNvPr id="5" name="Slide Number Placeholder 4"/>
          <p:cNvSpPr>
            <a:spLocks noGrp="1"/>
          </p:cNvSpPr>
          <p:nvPr>
            <p:ph type="sldNum" sz="quarter" idx="16"/>
          </p:nvPr>
        </p:nvSpPr>
        <p:spPr/>
        <p:txBody>
          <a:bodyPr/>
          <a:lstStyle/>
          <a:p>
            <a:r>
              <a:rPr lang="en-US" dirty="0" smtClean="0"/>
              <a:t>Slide </a:t>
            </a:r>
            <a:fld id="{619F89D8-7AE3-494A-97F3-03D680869632}" type="slidenum">
              <a:rPr lang="en-US" smtClean="0"/>
              <a:pPr/>
              <a:t>25</a:t>
            </a:fld>
            <a:endParaRPr lang="en-US" dirty="0"/>
          </a:p>
        </p:txBody>
      </p:sp>
      <p:sp>
        <p:nvSpPr>
          <p:cNvPr id="6" name="Subtitle 5"/>
          <p:cNvSpPr>
            <a:spLocks noGrp="1"/>
          </p:cNvSpPr>
          <p:nvPr>
            <p:ph type="subTitle" idx="13"/>
          </p:nvPr>
        </p:nvSpPr>
        <p:spPr/>
        <p:txBody>
          <a:bodyPr/>
          <a:lstStyle/>
          <a:p>
            <a:r>
              <a:rPr lang="en-US" dirty="0"/>
              <a:t>Example of operating logic</a:t>
            </a:r>
          </a:p>
        </p:txBody>
      </p:sp>
      <p:grpSp>
        <p:nvGrpSpPr>
          <p:cNvPr id="53" name="Group 52"/>
          <p:cNvGrpSpPr/>
          <p:nvPr/>
        </p:nvGrpSpPr>
        <p:grpSpPr>
          <a:xfrm>
            <a:off x="366802" y="2011363"/>
            <a:ext cx="1980429" cy="1693863"/>
            <a:chOff x="366802" y="2057400"/>
            <a:chExt cx="2108200" cy="1803146"/>
          </a:xfrm>
        </p:grpSpPr>
        <p:grpSp>
          <p:nvGrpSpPr>
            <p:cNvPr id="10" name="Group 9"/>
            <p:cNvGrpSpPr/>
            <p:nvPr/>
          </p:nvGrpSpPr>
          <p:grpSpPr>
            <a:xfrm>
              <a:off x="366802" y="2057400"/>
              <a:ext cx="2108200" cy="1803146"/>
              <a:chOff x="2019300" y="1933575"/>
              <a:chExt cx="2108200" cy="1803146"/>
            </a:xfrm>
          </p:grpSpPr>
          <p:cxnSp>
            <p:nvCxnSpPr>
              <p:cNvPr id="11" name="Straight Connector 10"/>
              <p:cNvCxnSpPr/>
              <p:nvPr/>
            </p:nvCxnSpPr>
            <p:spPr bwMode="gray">
              <a:xfrm>
                <a:off x="2136558" y="2797175"/>
                <a:ext cx="19083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2019300" y="2806701"/>
                <a:ext cx="2108200" cy="930020"/>
                <a:chOff x="2019300" y="2806700"/>
                <a:chExt cx="2108200" cy="1118625"/>
              </a:xfrm>
            </p:grpSpPr>
            <p:grpSp>
              <p:nvGrpSpPr>
                <p:cNvPr id="16" name="Group 15"/>
                <p:cNvGrpSpPr/>
                <p:nvPr/>
              </p:nvGrpSpPr>
              <p:grpSpPr>
                <a:xfrm>
                  <a:off x="2019300" y="2806700"/>
                  <a:ext cx="469900" cy="1118625"/>
                  <a:chOff x="2019300" y="2806700"/>
                  <a:chExt cx="469900" cy="1118625"/>
                </a:xfrm>
              </p:grpSpPr>
              <p:sp>
                <p:nvSpPr>
                  <p:cNvPr id="31" name="Rectangle 30"/>
                  <p:cNvSpPr/>
                  <p:nvPr/>
                </p:nvSpPr>
                <p:spPr bwMode="gray">
                  <a:xfrm>
                    <a:off x="2019300" y="3644900"/>
                    <a:ext cx="469900" cy="2804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P</a:t>
                    </a:r>
                    <a:r>
                      <a:rPr lang="en-US" sz="1200" b="1" baseline="-25000" dirty="0" smtClean="0">
                        <a:solidFill>
                          <a:schemeClr val="tx1"/>
                        </a:solidFill>
                      </a:rPr>
                      <a:t>1</a:t>
                    </a:r>
                  </a:p>
                </p:txBody>
              </p:sp>
              <p:cxnSp>
                <p:nvCxnSpPr>
                  <p:cNvPr id="32" name="Straight Connector 31"/>
                  <p:cNvCxnSpPr/>
                  <p:nvPr/>
                </p:nvCxnSpPr>
                <p:spPr bwMode="gray">
                  <a:xfrm>
                    <a:off x="2254250" y="2806700"/>
                    <a:ext cx="0" cy="3937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gray">
                  <a:xfrm>
                    <a:off x="2254250" y="3350419"/>
                    <a:ext cx="0" cy="2944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gray">
                  <a:xfrm>
                    <a:off x="2229644" y="3181352"/>
                    <a:ext cx="47625" cy="50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gray">
                  <a:xfrm rot="5400000">
                    <a:off x="2229644" y="3181352"/>
                    <a:ext cx="47625" cy="50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gray">
                  <a:xfrm>
                    <a:off x="2185988" y="3200400"/>
                    <a:ext cx="68262" cy="1500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2851055" y="2806700"/>
                  <a:ext cx="469900" cy="1118623"/>
                  <a:chOff x="2019300" y="2806700"/>
                  <a:chExt cx="469900" cy="1118623"/>
                </a:xfrm>
              </p:grpSpPr>
              <p:sp>
                <p:nvSpPr>
                  <p:cNvPr id="25" name="Rectangle 24"/>
                  <p:cNvSpPr/>
                  <p:nvPr/>
                </p:nvSpPr>
                <p:spPr bwMode="gray">
                  <a:xfrm>
                    <a:off x="2019300" y="3644898"/>
                    <a:ext cx="469900" cy="2804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P</a:t>
                    </a:r>
                    <a:r>
                      <a:rPr lang="en-US" sz="1200" b="1" baseline="-25000" dirty="0" smtClean="0">
                        <a:solidFill>
                          <a:schemeClr val="tx1"/>
                        </a:solidFill>
                      </a:rPr>
                      <a:t>2</a:t>
                    </a:r>
                  </a:p>
                </p:txBody>
              </p:sp>
              <p:cxnSp>
                <p:nvCxnSpPr>
                  <p:cNvPr id="26" name="Straight Connector 25"/>
                  <p:cNvCxnSpPr/>
                  <p:nvPr/>
                </p:nvCxnSpPr>
                <p:spPr bwMode="gray">
                  <a:xfrm>
                    <a:off x="2254250" y="2806700"/>
                    <a:ext cx="0" cy="3937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gray">
                  <a:xfrm>
                    <a:off x="2254250" y="3350419"/>
                    <a:ext cx="0" cy="2944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gray">
                  <a:xfrm>
                    <a:off x="2229644" y="3181352"/>
                    <a:ext cx="47625" cy="50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gray">
                  <a:xfrm rot="5400000">
                    <a:off x="2229644" y="3181352"/>
                    <a:ext cx="47625" cy="50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gray">
                  <a:xfrm>
                    <a:off x="2185988" y="3200400"/>
                    <a:ext cx="68262" cy="1500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3657600" y="2806700"/>
                  <a:ext cx="469900" cy="1118623"/>
                  <a:chOff x="2019300" y="2806700"/>
                  <a:chExt cx="469900" cy="1118623"/>
                </a:xfrm>
              </p:grpSpPr>
              <p:sp>
                <p:nvSpPr>
                  <p:cNvPr id="19" name="Rectangle 18"/>
                  <p:cNvSpPr/>
                  <p:nvPr/>
                </p:nvSpPr>
                <p:spPr bwMode="gray">
                  <a:xfrm>
                    <a:off x="2019300" y="3644898"/>
                    <a:ext cx="469900" cy="2804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P</a:t>
                    </a:r>
                    <a:r>
                      <a:rPr lang="en-US" sz="1200" b="1" baseline="-25000" dirty="0" smtClean="0">
                        <a:solidFill>
                          <a:schemeClr val="tx1"/>
                        </a:solidFill>
                      </a:rPr>
                      <a:t>3</a:t>
                    </a:r>
                  </a:p>
                </p:txBody>
              </p:sp>
              <p:cxnSp>
                <p:nvCxnSpPr>
                  <p:cNvPr id="20" name="Straight Connector 19"/>
                  <p:cNvCxnSpPr/>
                  <p:nvPr/>
                </p:nvCxnSpPr>
                <p:spPr bwMode="gray">
                  <a:xfrm>
                    <a:off x="2254250" y="2806700"/>
                    <a:ext cx="0" cy="3937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gray">
                  <a:xfrm>
                    <a:off x="2254250" y="3350419"/>
                    <a:ext cx="0" cy="2944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gray">
                  <a:xfrm>
                    <a:off x="2229644" y="3181352"/>
                    <a:ext cx="47625" cy="50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gray">
                  <a:xfrm rot="5400000">
                    <a:off x="2229644" y="3181352"/>
                    <a:ext cx="47625" cy="50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gray">
                  <a:xfrm>
                    <a:off x="2185988" y="3200400"/>
                    <a:ext cx="68262" cy="1500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3" name="Straight Connector 12"/>
              <p:cNvCxnSpPr/>
              <p:nvPr/>
            </p:nvCxnSpPr>
            <p:spPr bwMode="gray">
              <a:xfrm>
                <a:off x="3086005" y="2606675"/>
                <a:ext cx="0" cy="1889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1"/>
              <p:cNvPicPr>
                <a:picLocks noChangeAspect="1" noChangeArrowheads="1"/>
              </p:cNvPicPr>
              <p:nvPr/>
            </p:nvPicPr>
            <p:blipFill rotWithShape="1">
              <a:blip r:embed="rId8"/>
              <a:srcRect l="37381" t="9392" r="37452" b="61319"/>
              <a:stretch/>
            </p:blipFill>
            <p:spPr bwMode="auto">
              <a:xfrm>
                <a:off x="2843200" y="2041526"/>
                <a:ext cx="485611" cy="565150"/>
              </a:xfrm>
              <a:prstGeom prst="rect">
                <a:avLst/>
              </a:prstGeom>
              <a:noFill/>
              <a:ln>
                <a:noFill/>
              </a:ln>
            </p:spPr>
          </p:pic>
          <p:cxnSp>
            <p:nvCxnSpPr>
              <p:cNvPr id="15" name="Straight Connector 14"/>
              <p:cNvCxnSpPr>
                <a:endCxn id="14" idx="0"/>
              </p:cNvCxnSpPr>
              <p:nvPr/>
            </p:nvCxnSpPr>
            <p:spPr bwMode="gray">
              <a:xfrm>
                <a:off x="3086005" y="1933575"/>
                <a:ext cx="1" cy="1079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bwMode="gray">
            <a:xfrm>
              <a:off x="1749835" y="2360909"/>
              <a:ext cx="517770" cy="184666"/>
            </a:xfrm>
            <a:prstGeom prst="rect">
              <a:avLst/>
            </a:prstGeom>
            <a:noFill/>
          </p:spPr>
          <p:txBody>
            <a:bodyPr wrap="none" lIns="0" tIns="0" rIns="0" bIns="0" rtlCol="0">
              <a:spAutoFit/>
            </a:bodyPr>
            <a:lstStyle/>
            <a:p>
              <a:pPr algn="r"/>
              <a:r>
                <a:rPr lang="en-US" sz="1200" dirty="0" smtClean="0"/>
                <a:t>Emax 2</a:t>
              </a:r>
            </a:p>
          </p:txBody>
        </p:sp>
      </p:grpSp>
      <p:graphicFrame>
        <p:nvGraphicFramePr>
          <p:cNvPr id="39" name="Chart 38"/>
          <p:cNvGraphicFramePr/>
          <p:nvPr>
            <p:extLst>
              <p:ext uri="{D42A27DB-BD31-4B8C-83A1-F6EECF244321}">
                <p14:modId xmlns:p14="http://schemas.microsoft.com/office/powerpoint/2010/main" val="4056160586"/>
              </p:ext>
            </p:extLst>
          </p:nvPr>
        </p:nvGraphicFramePr>
        <p:xfrm>
          <a:off x="2604250" y="2360909"/>
          <a:ext cx="9252788" cy="3554116"/>
        </p:xfrm>
        <a:graphic>
          <a:graphicData uri="http://schemas.openxmlformats.org/drawingml/2006/chart">
            <c:chart xmlns:c="http://schemas.openxmlformats.org/drawingml/2006/chart" xmlns:r="http://schemas.openxmlformats.org/officeDocument/2006/relationships" r:id="rId9"/>
          </a:graphicData>
        </a:graphic>
      </p:graphicFrame>
      <p:grpSp>
        <p:nvGrpSpPr>
          <p:cNvPr id="59" name="Group 58"/>
          <p:cNvGrpSpPr/>
          <p:nvPr/>
        </p:nvGrpSpPr>
        <p:grpSpPr>
          <a:xfrm>
            <a:off x="5709362" y="2838450"/>
            <a:ext cx="5076209" cy="2487041"/>
            <a:chOff x="5709362" y="2767008"/>
            <a:chExt cx="5076209" cy="2558483"/>
          </a:xfrm>
        </p:grpSpPr>
        <p:cxnSp>
          <p:nvCxnSpPr>
            <p:cNvPr id="41" name="Straight Connector 40"/>
            <p:cNvCxnSpPr/>
            <p:nvPr/>
          </p:nvCxnSpPr>
          <p:spPr bwMode="gray">
            <a:xfrm>
              <a:off x="5709362" y="2767008"/>
              <a:ext cx="0" cy="255848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gray">
            <a:xfrm>
              <a:off x="8248687" y="2767008"/>
              <a:ext cx="0" cy="255848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gray">
            <a:xfrm>
              <a:off x="10785571" y="2767008"/>
              <a:ext cx="0" cy="255848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52" name="Straight Connector 51"/>
          <p:cNvCxnSpPr/>
          <p:nvPr/>
        </p:nvCxnSpPr>
        <p:spPr bwMode="gray">
          <a:xfrm>
            <a:off x="2475740" y="1933575"/>
            <a:ext cx="0" cy="39814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2604250" y="1931193"/>
            <a:ext cx="9248995" cy="307982"/>
            <a:chOff x="6248045" y="1931193"/>
            <a:chExt cx="5605200" cy="307982"/>
          </a:xfrm>
        </p:grpSpPr>
        <p:sp>
          <p:nvSpPr>
            <p:cNvPr id="54" name="Text Placeholder 11"/>
            <p:cNvSpPr txBox="1">
              <a:spLocks/>
            </p:cNvSpPr>
            <p:nvPr/>
          </p:nvSpPr>
          <p:spPr bwMode="gray">
            <a:xfrm>
              <a:off x="6248045" y="1931193"/>
              <a:ext cx="5605200" cy="252000"/>
            </a:xfrm>
            <a:prstGeom prst="rect">
              <a:avLst/>
            </a:prstGeom>
          </p:spPr>
          <p:txBody>
            <a:bodyPr lIns="0" tIns="0" rIns="0" bIns="0" anchor="b"/>
            <a:lstStyle>
              <a:lvl1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1pPr>
              <a:lvl2pPr marL="0" indent="0" algn="l" defTabSz="914491" rtl="0" eaLnBrk="1" latinLnBrk="0" hangingPunct="1">
                <a:spcBef>
                  <a:spcPts val="0"/>
                </a:spcBef>
                <a:buFont typeface="ABBvoiceOffice" panose="020D0603020503020204" pitchFamily="34" charset="0"/>
                <a:buNone/>
                <a:defRPr sz="1600" b="1" kern="1200">
                  <a:solidFill>
                    <a:schemeClr val="tx2"/>
                  </a:solidFill>
                  <a:latin typeface="+mn-lt"/>
                  <a:ea typeface="+mn-ea"/>
                  <a:cs typeface="+mn-cs"/>
                </a:defRPr>
              </a:lvl2pPr>
              <a:lvl3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3pPr>
              <a:lvl4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4pPr>
              <a:lvl5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5pPr>
              <a:lvl6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6pPr>
              <a:lvl7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7pPr>
              <a:lvl8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8pPr>
              <a:lvl9pPr marL="0" indent="0" algn="l" defTabSz="914491" rtl="0" eaLnBrk="1" latinLnBrk="0" hangingPunct="1">
                <a:spcBef>
                  <a:spcPts val="0"/>
                </a:spcBef>
                <a:buFont typeface="Arial" panose="020B0604020202020204" pitchFamily="34" charset="0"/>
                <a:buNone/>
                <a:defRPr sz="1600" b="1" kern="1200">
                  <a:solidFill>
                    <a:schemeClr val="tx2"/>
                  </a:solidFill>
                  <a:latin typeface="+mn-lt"/>
                  <a:ea typeface="+mn-ea"/>
                  <a:cs typeface="+mn-cs"/>
                </a:defRPr>
              </a:lvl9pPr>
            </a:lstStyle>
            <a:p>
              <a:r>
                <a:rPr lang="en-US" sz="1400" dirty="0"/>
                <a:t>Total </a:t>
              </a:r>
              <a:r>
                <a:rPr lang="en-US" sz="1400" dirty="0" smtClean="0"/>
                <a:t>load</a:t>
              </a:r>
              <a:endParaRPr lang="en-US" sz="1400" dirty="0"/>
            </a:p>
          </p:txBody>
        </p:sp>
        <p:cxnSp>
          <p:nvCxnSpPr>
            <p:cNvPr id="55" name="Straight Connector 14"/>
            <p:cNvCxnSpPr/>
            <p:nvPr/>
          </p:nvCxnSpPr>
          <p:spPr bwMode="gray">
            <a:xfrm>
              <a:off x="6248045"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grpSp>
      <p:cxnSp>
        <p:nvCxnSpPr>
          <p:cNvPr id="61" name="Straight Connector 60"/>
          <p:cNvCxnSpPr/>
          <p:nvPr/>
        </p:nvCxnSpPr>
        <p:spPr bwMode="gray">
          <a:xfrm flipH="1" flipV="1">
            <a:off x="3819558" y="3361690"/>
            <a:ext cx="181473" cy="272685"/>
          </a:xfrm>
          <a:prstGeom prst="line">
            <a:avLst/>
          </a:prstGeom>
          <a:ln w="12700">
            <a:solidFill>
              <a:schemeClr val="tx1"/>
            </a:solidFill>
            <a:headEnd type="arrow" w="med" len="sm"/>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bwMode="gray">
          <a:xfrm>
            <a:off x="3655008" y="3151625"/>
            <a:ext cx="120226" cy="184666"/>
          </a:xfrm>
          <a:prstGeom prst="rect">
            <a:avLst/>
          </a:prstGeom>
          <a:noFill/>
        </p:spPr>
        <p:txBody>
          <a:bodyPr wrap="none" lIns="0" tIns="0" rIns="0" bIns="0" rtlCol="0">
            <a:spAutoFit/>
          </a:bodyPr>
          <a:lstStyle/>
          <a:p>
            <a:r>
              <a:rPr lang="en-US" sz="1200" b="1" dirty="0" smtClean="0"/>
              <a:t>t</a:t>
            </a:r>
            <a:r>
              <a:rPr lang="en-US" sz="1200" b="1" baseline="-25000" dirty="0" smtClean="0"/>
              <a:t>1</a:t>
            </a:r>
          </a:p>
        </p:txBody>
      </p:sp>
      <p:cxnSp>
        <p:nvCxnSpPr>
          <p:cNvPr id="64" name="Straight Connector 63"/>
          <p:cNvCxnSpPr/>
          <p:nvPr/>
        </p:nvCxnSpPr>
        <p:spPr bwMode="gray">
          <a:xfrm flipH="1" flipV="1">
            <a:off x="4471238" y="3508445"/>
            <a:ext cx="181473" cy="272685"/>
          </a:xfrm>
          <a:prstGeom prst="line">
            <a:avLst/>
          </a:prstGeom>
          <a:ln w="12700">
            <a:solidFill>
              <a:schemeClr val="tx1"/>
            </a:solidFill>
            <a:headEnd type="arrow" w="med" len="sm"/>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bwMode="gray">
          <a:xfrm>
            <a:off x="4336685" y="3267900"/>
            <a:ext cx="125034" cy="184666"/>
          </a:xfrm>
          <a:prstGeom prst="rect">
            <a:avLst/>
          </a:prstGeom>
          <a:noFill/>
        </p:spPr>
        <p:txBody>
          <a:bodyPr wrap="none" lIns="0" tIns="0" rIns="0" bIns="0" rtlCol="0">
            <a:spAutoFit/>
          </a:bodyPr>
          <a:lstStyle/>
          <a:p>
            <a:r>
              <a:rPr lang="en-US" sz="1200" b="1" dirty="0" smtClean="0"/>
              <a:t>t</a:t>
            </a:r>
            <a:r>
              <a:rPr lang="en-US" sz="1200" b="1" baseline="-25000" dirty="0" smtClean="0"/>
              <a:t>2</a:t>
            </a:r>
          </a:p>
        </p:txBody>
      </p:sp>
      <p:cxnSp>
        <p:nvCxnSpPr>
          <p:cNvPr id="66" name="Straight Connector 65"/>
          <p:cNvCxnSpPr/>
          <p:nvPr/>
        </p:nvCxnSpPr>
        <p:spPr bwMode="gray">
          <a:xfrm flipV="1">
            <a:off x="5709362" y="3508446"/>
            <a:ext cx="239673" cy="690174"/>
          </a:xfrm>
          <a:prstGeom prst="line">
            <a:avLst/>
          </a:prstGeom>
          <a:ln w="12700">
            <a:solidFill>
              <a:schemeClr val="tx1"/>
            </a:solidFill>
            <a:headEnd type="arrow" w="med" len="sm"/>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bwMode="gray">
          <a:xfrm>
            <a:off x="5896051" y="3290231"/>
            <a:ext cx="145874" cy="184666"/>
          </a:xfrm>
          <a:prstGeom prst="rect">
            <a:avLst/>
          </a:prstGeom>
          <a:noFill/>
        </p:spPr>
        <p:txBody>
          <a:bodyPr wrap="square" lIns="0" tIns="0" rIns="0" bIns="0" rtlCol="0">
            <a:spAutoFit/>
          </a:bodyPr>
          <a:lstStyle/>
          <a:p>
            <a:r>
              <a:rPr lang="en-US" sz="1200" b="1" dirty="0" smtClean="0"/>
              <a:t>t</a:t>
            </a:r>
            <a:r>
              <a:rPr lang="en-US" sz="1200" b="1" baseline="-25000" dirty="0" smtClean="0"/>
              <a:t>3</a:t>
            </a:r>
          </a:p>
        </p:txBody>
      </p:sp>
      <p:cxnSp>
        <p:nvCxnSpPr>
          <p:cNvPr id="69" name="Straight Connector 68"/>
          <p:cNvCxnSpPr/>
          <p:nvPr/>
        </p:nvCxnSpPr>
        <p:spPr bwMode="gray">
          <a:xfrm>
            <a:off x="6585217" y="4759254"/>
            <a:ext cx="332847" cy="304723"/>
          </a:xfrm>
          <a:prstGeom prst="line">
            <a:avLst/>
          </a:prstGeom>
          <a:ln w="12700">
            <a:solidFill>
              <a:schemeClr val="tx1"/>
            </a:solidFill>
            <a:headEnd type="arrow" w="med" len="sm"/>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bwMode="gray">
          <a:xfrm>
            <a:off x="6952987" y="4956255"/>
            <a:ext cx="224234" cy="184666"/>
          </a:xfrm>
          <a:prstGeom prst="rect">
            <a:avLst/>
          </a:prstGeom>
          <a:noFill/>
        </p:spPr>
        <p:txBody>
          <a:bodyPr wrap="square" lIns="0" tIns="0" rIns="0" bIns="0" rtlCol="0">
            <a:spAutoFit/>
          </a:bodyPr>
          <a:lstStyle/>
          <a:p>
            <a:r>
              <a:rPr lang="en-US" sz="1200" b="1" dirty="0" smtClean="0"/>
              <a:t>t</a:t>
            </a:r>
            <a:r>
              <a:rPr lang="en-US" sz="1200" b="1" baseline="-25000" dirty="0" smtClean="0"/>
              <a:t>4</a:t>
            </a:r>
          </a:p>
        </p:txBody>
      </p:sp>
      <p:cxnSp>
        <p:nvCxnSpPr>
          <p:cNvPr id="72" name="Straight Connector 71"/>
          <p:cNvCxnSpPr/>
          <p:nvPr/>
        </p:nvCxnSpPr>
        <p:spPr bwMode="gray">
          <a:xfrm flipH="1" flipV="1">
            <a:off x="6689109" y="2936945"/>
            <a:ext cx="181473" cy="272685"/>
          </a:xfrm>
          <a:prstGeom prst="line">
            <a:avLst/>
          </a:prstGeom>
          <a:ln w="12700">
            <a:solidFill>
              <a:schemeClr val="tx1"/>
            </a:solidFill>
            <a:headEnd type="arrow" w="med" len="sm"/>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bwMode="gray">
          <a:xfrm>
            <a:off x="6546936" y="2696400"/>
            <a:ext cx="128240" cy="184666"/>
          </a:xfrm>
          <a:prstGeom prst="rect">
            <a:avLst/>
          </a:prstGeom>
          <a:noFill/>
        </p:spPr>
        <p:txBody>
          <a:bodyPr wrap="none" lIns="0" tIns="0" rIns="0" bIns="0" rtlCol="0">
            <a:spAutoFit/>
          </a:bodyPr>
          <a:lstStyle/>
          <a:p>
            <a:r>
              <a:rPr lang="en-US" sz="1200" b="1" dirty="0" smtClean="0"/>
              <a:t>t</a:t>
            </a:r>
            <a:r>
              <a:rPr lang="en-US" sz="1200" b="1" baseline="-25000" dirty="0" smtClean="0"/>
              <a:t>5</a:t>
            </a:r>
          </a:p>
        </p:txBody>
      </p:sp>
      <p:cxnSp>
        <p:nvCxnSpPr>
          <p:cNvPr id="74" name="Straight Connector 73"/>
          <p:cNvCxnSpPr/>
          <p:nvPr/>
        </p:nvCxnSpPr>
        <p:spPr bwMode="gray">
          <a:xfrm flipV="1">
            <a:off x="7442282" y="2964180"/>
            <a:ext cx="131998" cy="245451"/>
          </a:xfrm>
          <a:prstGeom prst="line">
            <a:avLst/>
          </a:prstGeom>
          <a:ln w="12700">
            <a:solidFill>
              <a:schemeClr val="tx1"/>
            </a:solidFill>
            <a:headEnd type="arrow" w="med" len="sm"/>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bwMode="gray">
          <a:xfrm>
            <a:off x="7570790" y="2739445"/>
            <a:ext cx="131446" cy="184666"/>
          </a:xfrm>
          <a:prstGeom prst="rect">
            <a:avLst/>
          </a:prstGeom>
          <a:noFill/>
        </p:spPr>
        <p:txBody>
          <a:bodyPr wrap="none" lIns="0" tIns="0" rIns="0" bIns="0" rtlCol="0">
            <a:spAutoFit/>
          </a:bodyPr>
          <a:lstStyle/>
          <a:p>
            <a:r>
              <a:rPr lang="en-US" sz="1200" b="1" dirty="0" smtClean="0"/>
              <a:t>t</a:t>
            </a:r>
            <a:r>
              <a:rPr lang="en-US" sz="1200" b="1" baseline="-25000" dirty="0" smtClean="0"/>
              <a:t>6</a:t>
            </a:r>
          </a:p>
        </p:txBody>
      </p:sp>
      <p:cxnSp>
        <p:nvCxnSpPr>
          <p:cNvPr id="77" name="Straight Connector 76"/>
          <p:cNvCxnSpPr/>
          <p:nvPr/>
        </p:nvCxnSpPr>
        <p:spPr bwMode="gray">
          <a:xfrm>
            <a:off x="7743825" y="4352925"/>
            <a:ext cx="62553" cy="415854"/>
          </a:xfrm>
          <a:prstGeom prst="line">
            <a:avLst/>
          </a:prstGeom>
          <a:ln w="12700">
            <a:solidFill>
              <a:schemeClr val="tx1"/>
            </a:solidFill>
            <a:headEnd type="arrow" w="med" len="sm"/>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bwMode="gray">
          <a:xfrm>
            <a:off x="7775101" y="4770019"/>
            <a:ext cx="224234" cy="184666"/>
          </a:xfrm>
          <a:prstGeom prst="rect">
            <a:avLst/>
          </a:prstGeom>
          <a:noFill/>
        </p:spPr>
        <p:txBody>
          <a:bodyPr wrap="square" lIns="0" tIns="0" rIns="0" bIns="0" rtlCol="0">
            <a:spAutoFit/>
          </a:bodyPr>
          <a:lstStyle/>
          <a:p>
            <a:r>
              <a:rPr lang="en-US" sz="1200" b="1" dirty="0" smtClean="0"/>
              <a:t>t</a:t>
            </a:r>
            <a:r>
              <a:rPr lang="en-US" sz="1200" b="1" baseline="-25000" dirty="0" smtClean="0"/>
              <a:t>7</a:t>
            </a:r>
          </a:p>
        </p:txBody>
      </p:sp>
      <p:cxnSp>
        <p:nvCxnSpPr>
          <p:cNvPr id="80" name="Straight Connector 79"/>
          <p:cNvCxnSpPr/>
          <p:nvPr/>
        </p:nvCxnSpPr>
        <p:spPr bwMode="gray">
          <a:xfrm flipV="1">
            <a:off x="10822479" y="3508446"/>
            <a:ext cx="167553" cy="393220"/>
          </a:xfrm>
          <a:prstGeom prst="line">
            <a:avLst/>
          </a:prstGeom>
          <a:ln w="12700">
            <a:solidFill>
              <a:schemeClr val="tx1"/>
            </a:solidFill>
            <a:headEnd type="arrow" w="med" len="sm"/>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bwMode="gray">
          <a:xfrm>
            <a:off x="9844888" y="3302076"/>
            <a:ext cx="1998945" cy="184666"/>
          </a:xfrm>
          <a:prstGeom prst="rect">
            <a:avLst/>
          </a:prstGeom>
          <a:noFill/>
        </p:spPr>
        <p:txBody>
          <a:bodyPr wrap="none" lIns="0" tIns="0" rIns="0" bIns="0" rtlCol="0">
            <a:spAutoFit/>
          </a:bodyPr>
          <a:lstStyle/>
          <a:p>
            <a:r>
              <a:rPr lang="en-US" sz="1200" b="1" dirty="0"/>
              <a:t>Limit contractual power </a:t>
            </a:r>
            <a:r>
              <a:rPr lang="en-US" sz="1200" b="1" dirty="0" smtClean="0"/>
              <a:t>P</a:t>
            </a:r>
            <a:r>
              <a:rPr lang="en-US" sz="1200" b="1" baseline="-25000" dirty="0" smtClean="0"/>
              <a:t>c</a:t>
            </a:r>
            <a:endParaRPr lang="en-US" sz="1200" b="1" baseline="-25000" dirty="0"/>
          </a:p>
        </p:txBody>
      </p:sp>
      <p:cxnSp>
        <p:nvCxnSpPr>
          <p:cNvPr id="83" name="Straight Connector 82"/>
          <p:cNvCxnSpPr/>
          <p:nvPr/>
        </p:nvCxnSpPr>
        <p:spPr bwMode="gray">
          <a:xfrm>
            <a:off x="10807326" y="4263334"/>
            <a:ext cx="219613" cy="448401"/>
          </a:xfrm>
          <a:prstGeom prst="line">
            <a:avLst/>
          </a:prstGeom>
          <a:ln w="12700">
            <a:solidFill>
              <a:schemeClr val="tx1"/>
            </a:solidFill>
            <a:headEnd type="arrow" w="med" len="sm"/>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bwMode="gray">
          <a:xfrm>
            <a:off x="9844888" y="4741135"/>
            <a:ext cx="1384995" cy="184666"/>
          </a:xfrm>
          <a:prstGeom prst="rect">
            <a:avLst/>
          </a:prstGeom>
          <a:noFill/>
        </p:spPr>
        <p:txBody>
          <a:bodyPr wrap="none" lIns="0" tIns="0" rIns="0" bIns="0" rtlCol="0">
            <a:spAutoFit/>
          </a:bodyPr>
          <a:lstStyle/>
          <a:p>
            <a:r>
              <a:rPr lang="en-US" sz="1200" b="1" dirty="0"/>
              <a:t>Average power P</a:t>
            </a:r>
            <a:r>
              <a:rPr lang="en-US" sz="1200" b="1" baseline="-25000" dirty="0"/>
              <a:t>m</a:t>
            </a:r>
          </a:p>
        </p:txBody>
      </p:sp>
      <p:sp>
        <p:nvSpPr>
          <p:cNvPr id="86" name="Text Box 6">
            <a:hlinkClick r:id="rId10" action="ppaction://hlinksldjump"/>
          </p:cNvPr>
          <p:cNvSpPr txBox="1">
            <a:spLocks noChangeArrowheads="1"/>
          </p:cNvSpPr>
          <p:nvPr/>
        </p:nvSpPr>
        <p:spPr bwMode="auto">
          <a:xfrm>
            <a:off x="11223215" y="698928"/>
            <a:ext cx="657231" cy="215444"/>
          </a:xfrm>
          <a:prstGeom prst="rect">
            <a:avLst/>
          </a:prstGeom>
          <a:noFill/>
          <a:ln w="9525">
            <a:noFill/>
            <a:miter lim="800000"/>
            <a:headEnd/>
            <a:tailEnd/>
          </a:ln>
        </p:spPr>
        <p:txBody>
          <a:bodyPr wrap="none" lIns="0" tIns="0" rIns="0" bIns="0">
            <a:spAutoFit/>
          </a:bodyPr>
          <a:lstStyle/>
          <a:p>
            <a:pPr algn="ctr">
              <a:spcBef>
                <a:spcPct val="50000"/>
              </a:spcBef>
            </a:pPr>
            <a:r>
              <a:rPr lang="it-IT" sz="1400" b="1" dirty="0" smtClean="0">
                <a:solidFill>
                  <a:schemeClr val="tx2"/>
                </a:solidFill>
              </a:rPr>
              <a:t>Agenda</a:t>
            </a:r>
            <a:endParaRPr lang="it-IT" sz="1400" b="1" dirty="0">
              <a:solidFill>
                <a:schemeClr val="tx2"/>
              </a:solidFill>
            </a:endParaRPr>
          </a:p>
        </p:txBody>
      </p:sp>
    </p:spTree>
    <p:extLst>
      <p:ext uri="{BB962C8B-B14F-4D97-AF65-F5344CB8AC3E}">
        <p14:creationId xmlns:p14="http://schemas.microsoft.com/office/powerpoint/2010/main" val="310794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32635757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847"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Settings</a:t>
            </a:r>
          </a:p>
        </p:txBody>
      </p:sp>
      <p:sp>
        <p:nvSpPr>
          <p:cNvPr id="3" name="Footer Placeholder 2"/>
          <p:cNvSpPr>
            <a:spLocks noGrp="1"/>
          </p:cNvSpPr>
          <p:nvPr>
            <p:ph type="ftr" sz="quarter" idx="10"/>
          </p:nvPr>
        </p:nvSpPr>
        <p:spPr/>
        <p:txBody>
          <a:bodyPr/>
          <a:lstStyle/>
          <a:p>
            <a:pPr lvl="8"/>
            <a:endParaRPr lang="en-US" dirty="0"/>
          </a:p>
        </p:txBody>
      </p:sp>
      <p:sp>
        <p:nvSpPr>
          <p:cNvPr id="4" name="Date Placeholder 3"/>
          <p:cNvSpPr>
            <a:spLocks noGrp="1"/>
          </p:cNvSpPr>
          <p:nvPr>
            <p:ph type="dt" sz="half" idx="11"/>
          </p:nvPr>
        </p:nvSpPr>
        <p:spPr/>
        <p:txBody>
          <a:bodyPr/>
          <a:lstStyle/>
          <a:p>
            <a:fld id="{8F8FF341-9601-47A6-A4C1-F2885A66BAA5}" type="datetime4">
              <a:rPr lang="en-US" smtClean="0"/>
              <a:t>May 7, 2018</a:t>
            </a:fld>
            <a:endParaRPr lang="en-US" dirty="0"/>
          </a:p>
        </p:txBody>
      </p:sp>
      <p:sp>
        <p:nvSpPr>
          <p:cNvPr id="5" name="Slide Number Placeholder 4"/>
          <p:cNvSpPr>
            <a:spLocks noGrp="1"/>
          </p:cNvSpPr>
          <p:nvPr>
            <p:ph type="sldNum" sz="quarter" idx="12"/>
          </p:nvPr>
        </p:nvSpPr>
        <p:spPr/>
        <p:txBody>
          <a:bodyPr/>
          <a:lstStyle/>
          <a:p>
            <a:r>
              <a:rPr lang="en-US" dirty="0" smtClean="0"/>
              <a:t>Slide </a:t>
            </a:r>
            <a:fld id="{619F89D8-7AE3-494A-97F3-03D680869632}" type="slidenum">
              <a:rPr lang="en-US" smtClean="0"/>
              <a:pPr/>
              <a:t>26</a:t>
            </a:fld>
            <a:endParaRPr lang="en-US" dirty="0"/>
          </a:p>
        </p:txBody>
      </p:sp>
      <p:sp>
        <p:nvSpPr>
          <p:cNvPr id="6" name="Content Placeholder 5"/>
          <p:cNvSpPr>
            <a:spLocks noGrp="1"/>
          </p:cNvSpPr>
          <p:nvPr>
            <p:ph sz="quarter" idx="20"/>
          </p:nvPr>
        </p:nvSpPr>
        <p:spPr>
          <a:xfrm>
            <a:off x="6249107" y="1931194"/>
            <a:ext cx="5604420" cy="3980918"/>
          </a:xfrm>
        </p:spPr>
        <p:txBody>
          <a:bodyPr/>
          <a:lstStyle/>
          <a:p>
            <a:r>
              <a:rPr lang="en-US" dirty="0" smtClean="0"/>
              <a:t> </a:t>
            </a:r>
            <a:endParaRPr lang="en-US" dirty="0"/>
          </a:p>
        </p:txBody>
      </p:sp>
      <p:sp>
        <p:nvSpPr>
          <p:cNvPr id="7" name="Content Placeholder 6"/>
          <p:cNvSpPr>
            <a:spLocks noGrp="1"/>
          </p:cNvSpPr>
          <p:nvPr>
            <p:ph sz="quarter" idx="19"/>
          </p:nvPr>
        </p:nvSpPr>
        <p:spPr/>
        <p:txBody>
          <a:bodyPr/>
          <a:lstStyle/>
          <a:p>
            <a:r>
              <a:rPr lang="en-US" dirty="0"/>
              <a:t>To initiate the Power Controller, the user may set a list of parameters:</a:t>
            </a:r>
          </a:p>
          <a:p>
            <a:pPr lvl="1"/>
            <a:r>
              <a:rPr lang="en-US" dirty="0" smtClean="0"/>
              <a:t>Enable/ disable </a:t>
            </a:r>
            <a:endParaRPr lang="en-US" dirty="0"/>
          </a:p>
          <a:p>
            <a:pPr lvl="1"/>
            <a:r>
              <a:rPr lang="en-US" dirty="0" smtClean="0"/>
              <a:t>Power limits</a:t>
            </a:r>
            <a:endParaRPr lang="en-US" dirty="0"/>
          </a:p>
          <a:p>
            <a:pPr lvl="1"/>
            <a:r>
              <a:rPr lang="en-US" dirty="0" smtClean="0"/>
              <a:t>Week scheduling</a:t>
            </a:r>
            <a:endParaRPr lang="en-US" dirty="0"/>
          </a:p>
          <a:p>
            <a:pPr lvl="1"/>
            <a:r>
              <a:rPr lang="en-US" dirty="0" smtClean="0"/>
              <a:t>Saturday scheduling </a:t>
            </a:r>
            <a:endParaRPr lang="en-US" dirty="0"/>
          </a:p>
          <a:p>
            <a:pPr lvl="1"/>
            <a:r>
              <a:rPr lang="en-US" dirty="0" smtClean="0"/>
              <a:t>Sunday scheduling </a:t>
            </a:r>
            <a:endParaRPr lang="en-US" dirty="0"/>
          </a:p>
          <a:p>
            <a:pPr lvl="1"/>
            <a:r>
              <a:rPr lang="en-US" dirty="0" smtClean="0"/>
              <a:t>Synch configuration </a:t>
            </a:r>
            <a:endParaRPr lang="en-US" dirty="0"/>
          </a:p>
          <a:p>
            <a:pPr lvl="1"/>
            <a:r>
              <a:rPr lang="en-US" dirty="0" smtClean="0"/>
              <a:t>Start-up behavior</a:t>
            </a:r>
            <a:endParaRPr lang="en-US" dirty="0"/>
          </a:p>
        </p:txBody>
      </p:sp>
      <p:sp>
        <p:nvSpPr>
          <p:cNvPr id="8" name="Subtitle 7"/>
          <p:cNvSpPr>
            <a:spLocks noGrp="1"/>
          </p:cNvSpPr>
          <p:nvPr>
            <p:ph type="subTitle" idx="13"/>
          </p:nvPr>
        </p:nvSpPr>
        <p:spPr/>
        <p:txBody>
          <a:bodyPr/>
          <a:lstStyle/>
          <a:p>
            <a:r>
              <a:rPr lang="en-US" dirty="0"/>
              <a:t>Ekip connect 2- Power Controller Wizard</a:t>
            </a:r>
            <a:endParaRPr lang="en-US" dirty="0"/>
          </a:p>
        </p:txBody>
      </p:sp>
      <p:pic>
        <p:nvPicPr>
          <p:cNvPr id="11" name="Picture 10"/>
          <p:cNvPicPr>
            <a:picLocks noChangeAspect="1"/>
          </p:cNvPicPr>
          <p:nvPr/>
        </p:nvPicPr>
        <p:blipFill>
          <a:blip r:embed="rId7"/>
          <a:stretch>
            <a:fillRect/>
          </a:stretch>
        </p:blipFill>
        <p:spPr>
          <a:xfrm>
            <a:off x="6744907" y="1225708"/>
            <a:ext cx="4694043" cy="4605337"/>
          </a:xfrm>
          <a:prstGeom prst="rect">
            <a:avLst/>
          </a:prstGeom>
        </p:spPr>
      </p:pic>
    </p:spTree>
    <p:extLst>
      <p:ext uri="{BB962C8B-B14F-4D97-AF65-F5344CB8AC3E}">
        <p14:creationId xmlns:p14="http://schemas.microsoft.com/office/powerpoint/2010/main" val="3691008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32635757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87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Settings</a:t>
            </a:r>
          </a:p>
        </p:txBody>
      </p:sp>
      <p:sp>
        <p:nvSpPr>
          <p:cNvPr id="3" name="Footer Placeholder 2"/>
          <p:cNvSpPr>
            <a:spLocks noGrp="1"/>
          </p:cNvSpPr>
          <p:nvPr>
            <p:ph type="ftr" sz="quarter" idx="10"/>
          </p:nvPr>
        </p:nvSpPr>
        <p:spPr/>
        <p:txBody>
          <a:bodyPr/>
          <a:lstStyle/>
          <a:p>
            <a:pPr lvl="8"/>
            <a:endParaRPr lang="en-US" dirty="0"/>
          </a:p>
        </p:txBody>
      </p:sp>
      <p:sp>
        <p:nvSpPr>
          <p:cNvPr id="4" name="Date Placeholder 3"/>
          <p:cNvSpPr>
            <a:spLocks noGrp="1"/>
          </p:cNvSpPr>
          <p:nvPr>
            <p:ph type="dt" sz="half" idx="11"/>
          </p:nvPr>
        </p:nvSpPr>
        <p:spPr/>
        <p:txBody>
          <a:bodyPr/>
          <a:lstStyle/>
          <a:p>
            <a:fld id="{8F8FF341-9601-47A6-A4C1-F2885A66BAA5}" type="datetime4">
              <a:rPr lang="en-US" smtClean="0"/>
              <a:t>May 7, 2018</a:t>
            </a:fld>
            <a:endParaRPr lang="en-US" dirty="0"/>
          </a:p>
        </p:txBody>
      </p:sp>
      <p:sp>
        <p:nvSpPr>
          <p:cNvPr id="5" name="Slide Number Placeholder 4"/>
          <p:cNvSpPr>
            <a:spLocks noGrp="1"/>
          </p:cNvSpPr>
          <p:nvPr>
            <p:ph type="sldNum" sz="quarter" idx="12"/>
          </p:nvPr>
        </p:nvSpPr>
        <p:spPr/>
        <p:txBody>
          <a:bodyPr/>
          <a:lstStyle/>
          <a:p>
            <a:r>
              <a:rPr lang="en-US" dirty="0" smtClean="0"/>
              <a:t>Slide </a:t>
            </a:r>
            <a:fld id="{619F89D8-7AE3-494A-97F3-03D680869632}" type="slidenum">
              <a:rPr lang="en-US" smtClean="0"/>
              <a:pPr/>
              <a:t>27</a:t>
            </a:fld>
            <a:endParaRPr lang="en-US" dirty="0"/>
          </a:p>
        </p:txBody>
      </p:sp>
      <p:sp>
        <p:nvSpPr>
          <p:cNvPr id="6" name="Content Placeholder 5"/>
          <p:cNvSpPr>
            <a:spLocks noGrp="1"/>
          </p:cNvSpPr>
          <p:nvPr>
            <p:ph sz="quarter" idx="20"/>
          </p:nvPr>
        </p:nvSpPr>
        <p:spPr>
          <a:xfrm>
            <a:off x="6249107" y="1931194"/>
            <a:ext cx="5604420" cy="3980918"/>
          </a:xfrm>
        </p:spPr>
        <p:txBody>
          <a:bodyPr/>
          <a:lstStyle/>
          <a:p>
            <a:r>
              <a:rPr lang="en-US" dirty="0" smtClean="0"/>
              <a:t> </a:t>
            </a:r>
            <a:endParaRPr lang="en-US" dirty="0"/>
          </a:p>
        </p:txBody>
      </p:sp>
      <p:sp>
        <p:nvSpPr>
          <p:cNvPr id="7" name="Content Placeholder 6"/>
          <p:cNvSpPr>
            <a:spLocks noGrp="1"/>
          </p:cNvSpPr>
          <p:nvPr>
            <p:ph sz="quarter" idx="19"/>
          </p:nvPr>
        </p:nvSpPr>
        <p:spPr/>
        <p:txBody>
          <a:bodyPr/>
          <a:lstStyle/>
          <a:p>
            <a:r>
              <a:rPr lang="en-US" dirty="0"/>
              <a:t>For each load, the following parameters may be set:</a:t>
            </a:r>
          </a:p>
          <a:p>
            <a:pPr lvl="1"/>
            <a:r>
              <a:rPr lang="en-US" dirty="0" smtClean="0"/>
              <a:t>Connection type </a:t>
            </a:r>
            <a:endParaRPr lang="en-US" dirty="0"/>
          </a:p>
          <a:p>
            <a:pPr lvl="1"/>
            <a:r>
              <a:rPr lang="en-US" dirty="0" smtClean="0"/>
              <a:t>Open/closed input </a:t>
            </a:r>
            <a:endParaRPr lang="en-US" dirty="0"/>
          </a:p>
          <a:p>
            <a:pPr lvl="1"/>
            <a:r>
              <a:rPr lang="en-US" dirty="0" smtClean="0"/>
              <a:t>Optional input </a:t>
            </a:r>
            <a:endParaRPr lang="en-US" dirty="0"/>
          </a:p>
          <a:p>
            <a:pPr lvl="1"/>
            <a:r>
              <a:rPr lang="en-US" dirty="0" smtClean="0"/>
              <a:t>Enable/disable </a:t>
            </a:r>
            <a:endParaRPr lang="en-US" dirty="0"/>
          </a:p>
          <a:p>
            <a:pPr lvl="1"/>
            <a:r>
              <a:rPr lang="en-US" dirty="0" smtClean="0"/>
              <a:t>Shed priority</a:t>
            </a:r>
            <a:endParaRPr lang="en-US" dirty="0"/>
          </a:p>
          <a:p>
            <a:pPr lvl="1"/>
            <a:r>
              <a:rPr lang="en-US" dirty="0" smtClean="0"/>
              <a:t>Ton_min</a:t>
            </a:r>
            <a:endParaRPr lang="en-US" dirty="0"/>
          </a:p>
          <a:p>
            <a:pPr lvl="1"/>
            <a:r>
              <a:rPr lang="en-US" dirty="0" smtClean="0"/>
              <a:t>Toff_min</a:t>
            </a:r>
            <a:endParaRPr lang="en-US" dirty="0"/>
          </a:p>
          <a:p>
            <a:pPr lvl="1"/>
            <a:r>
              <a:rPr lang="en-US" dirty="0" smtClean="0"/>
              <a:t>Toff_max</a:t>
            </a:r>
            <a:endParaRPr lang="en-US" dirty="0"/>
          </a:p>
          <a:p>
            <a:pPr lvl="1"/>
            <a:r>
              <a:rPr lang="en-US" dirty="0" smtClean="0"/>
              <a:t>User type</a:t>
            </a:r>
            <a:endParaRPr lang="en-US" dirty="0"/>
          </a:p>
          <a:p>
            <a:pPr lvl="1"/>
            <a:r>
              <a:rPr lang="en-US" dirty="0" smtClean="0"/>
              <a:t>Nickname</a:t>
            </a:r>
            <a:endParaRPr lang="en-US" dirty="0"/>
          </a:p>
          <a:p>
            <a:pPr lvl="1"/>
            <a:endParaRPr lang="en-US" dirty="0"/>
          </a:p>
        </p:txBody>
      </p:sp>
      <p:sp>
        <p:nvSpPr>
          <p:cNvPr id="8" name="Subtitle 7"/>
          <p:cNvSpPr>
            <a:spLocks noGrp="1"/>
          </p:cNvSpPr>
          <p:nvPr>
            <p:ph type="subTitle" idx="13"/>
          </p:nvPr>
        </p:nvSpPr>
        <p:spPr/>
        <p:txBody>
          <a:bodyPr/>
          <a:lstStyle/>
          <a:p>
            <a:r>
              <a:rPr lang="en-US" dirty="0"/>
              <a:t>Ekip </a:t>
            </a:r>
            <a:r>
              <a:rPr lang="en-US" dirty="0" smtClean="0"/>
              <a:t>connect 2- Power Controller Wizard</a:t>
            </a:r>
            <a:endParaRPr lang="en-US" dirty="0"/>
          </a:p>
        </p:txBody>
      </p:sp>
      <p:pic>
        <p:nvPicPr>
          <p:cNvPr id="10" name="Picture 9"/>
          <p:cNvPicPr>
            <a:picLocks noChangeAspect="1"/>
          </p:cNvPicPr>
          <p:nvPr/>
        </p:nvPicPr>
        <p:blipFill>
          <a:blip r:embed="rId7"/>
          <a:stretch>
            <a:fillRect/>
          </a:stretch>
        </p:blipFill>
        <p:spPr>
          <a:xfrm>
            <a:off x="6744907" y="1302702"/>
            <a:ext cx="4808298" cy="4451350"/>
          </a:xfrm>
          <a:prstGeom prst="rect">
            <a:avLst/>
          </a:prstGeom>
        </p:spPr>
      </p:pic>
    </p:spTree>
    <p:extLst>
      <p:ext uri="{BB962C8B-B14F-4D97-AF65-F5344CB8AC3E}">
        <p14:creationId xmlns:p14="http://schemas.microsoft.com/office/powerpoint/2010/main" val="280275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 xmlns:a16="http://schemas.microsoft.com/office/drawing/2014/main" id="{3154AAD2-0FA1-40C3-BDB9-1741228A7DD6}"/>
              </a:ext>
            </a:extLst>
          </p:cNvPr>
          <p:cNvSpPr>
            <a:spLocks noGrp="1"/>
          </p:cNvSpPr>
          <p:nvPr>
            <p:ph type="dt" sz="half" idx="11"/>
          </p:nvPr>
        </p:nvSpPr>
        <p:spPr/>
        <p:txBody>
          <a:bodyPr/>
          <a:lstStyle/>
          <a:p>
            <a:fld id="{70479A72-920A-415B-8469-E7772A79C549}" type="datetime4">
              <a:rPr lang="en-US" smtClean="0"/>
              <a:t>May 7, 2018</a:t>
            </a:fld>
            <a:endParaRPr lang="en-US" dirty="0"/>
          </a:p>
        </p:txBody>
      </p:sp>
      <p:sp>
        <p:nvSpPr>
          <p:cNvPr id="4" name="Slide Number Placeholder 3">
            <a:extLst>
              <a:ext uri="{FF2B5EF4-FFF2-40B4-BE49-F238E27FC236}">
                <a16:creationId xmlns="" xmlns:a16="http://schemas.microsoft.com/office/drawing/2014/main" id="{49AC3271-A931-471E-A9DC-A2357A91E9F3}"/>
              </a:ext>
            </a:extLst>
          </p:cNvPr>
          <p:cNvSpPr>
            <a:spLocks noGrp="1"/>
          </p:cNvSpPr>
          <p:nvPr>
            <p:ph type="sldNum" sz="quarter" idx="12"/>
          </p:nvPr>
        </p:nvSpPr>
        <p:spPr/>
        <p:txBody>
          <a:bodyPr/>
          <a:lstStyle/>
          <a:p>
            <a:r>
              <a:rPr lang="en-US" dirty="0"/>
              <a:t>Slide </a:t>
            </a:r>
            <a:fld id="{619F89D8-7AE3-494A-97F3-03D680869632}" type="slidenum">
              <a:rPr lang="en-US" smtClean="0"/>
              <a:pPr/>
              <a:t>28</a:t>
            </a:fld>
            <a:endParaRPr lang="en-US" dirty="0"/>
          </a:p>
        </p:txBody>
      </p:sp>
    </p:spTree>
    <p:extLst>
      <p:ext uri="{BB962C8B-B14F-4D97-AF65-F5344CB8AC3E}">
        <p14:creationId xmlns:p14="http://schemas.microsoft.com/office/powerpoint/2010/main" val="169995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12706571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52"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itle 2"/>
          <p:cNvSpPr>
            <a:spLocks noGrp="1"/>
          </p:cNvSpPr>
          <p:nvPr>
            <p:ph type="title"/>
          </p:nvPr>
        </p:nvSpPr>
        <p:spPr/>
        <p:txBody>
          <a:bodyPr/>
          <a:lstStyle/>
          <a:p>
            <a:r>
              <a:rPr lang="en-US" dirty="0" smtClean="0"/>
              <a:t>Introduction</a:t>
            </a:r>
            <a:endParaRPr lang="en-US" dirty="0"/>
          </a:p>
        </p:txBody>
      </p:sp>
      <p:sp>
        <p:nvSpPr>
          <p:cNvPr id="5" name="Footer Placeholder 4"/>
          <p:cNvSpPr>
            <a:spLocks noGrp="1"/>
          </p:cNvSpPr>
          <p:nvPr>
            <p:ph type="ftr" sz="quarter" idx="10"/>
          </p:nvPr>
        </p:nvSpPr>
        <p:spPr/>
        <p:txBody>
          <a:bodyPr/>
          <a:lstStyle/>
          <a:p>
            <a:pPr lvl="8"/>
            <a:endParaRPr lang="en-US" dirty="0"/>
          </a:p>
        </p:txBody>
      </p:sp>
      <p:sp>
        <p:nvSpPr>
          <p:cNvPr id="4" name="Date Placeholder 3"/>
          <p:cNvSpPr>
            <a:spLocks noGrp="1"/>
          </p:cNvSpPr>
          <p:nvPr>
            <p:ph type="dt" sz="half" idx="11"/>
          </p:nvPr>
        </p:nvSpPr>
        <p:spPr/>
        <p:txBody>
          <a:bodyPr/>
          <a:lstStyle/>
          <a:p>
            <a:fld id="{FFAB2352-921F-4DD8-A99A-A1474F6943FF}" type="datetime4">
              <a:rPr lang="en-US" smtClean="0"/>
              <a:pPr/>
              <a:t>May 7, 2018</a:t>
            </a:fld>
            <a:endParaRPr lang="en-US" dirty="0"/>
          </a:p>
        </p:txBody>
      </p:sp>
      <p:sp>
        <p:nvSpPr>
          <p:cNvPr id="6" name="Slide Number Placeholder 5"/>
          <p:cNvSpPr>
            <a:spLocks noGrp="1"/>
          </p:cNvSpPr>
          <p:nvPr>
            <p:ph type="sldNum" sz="quarter" idx="12"/>
          </p:nvPr>
        </p:nvSpPr>
        <p:spPr/>
        <p:txBody>
          <a:bodyPr/>
          <a:lstStyle/>
          <a:p>
            <a:r>
              <a:rPr lang="en-US" dirty="0" smtClean="0"/>
              <a:t>Slide </a:t>
            </a:r>
            <a:fld id="{619F89D8-7AE3-494A-97F3-03D680869632}" type="slidenum">
              <a:rPr lang="en-US" smtClean="0"/>
              <a:pPr/>
              <a:t>3</a:t>
            </a:fld>
            <a:endParaRPr lang="en-US" dirty="0"/>
          </a:p>
        </p:txBody>
      </p:sp>
      <p:sp>
        <p:nvSpPr>
          <p:cNvPr id="16" name="Content Placeholder 15"/>
          <p:cNvSpPr>
            <a:spLocks noGrp="1"/>
          </p:cNvSpPr>
          <p:nvPr>
            <p:ph sz="quarter" idx="19"/>
          </p:nvPr>
        </p:nvSpPr>
        <p:spPr/>
        <p:txBody>
          <a:bodyPr/>
          <a:lstStyle/>
          <a:p>
            <a:pPr>
              <a:spcAft>
                <a:spcPts val="600"/>
              </a:spcAft>
            </a:pPr>
            <a:r>
              <a:rPr lang="en-US" b="1" dirty="0"/>
              <a:t>SACE Emax 2 </a:t>
            </a:r>
            <a:r>
              <a:rPr lang="en-US" dirty="0"/>
              <a:t>with Ekip Power Controller is the ideal solution for load management and provides the optimum balance between </a:t>
            </a:r>
            <a:r>
              <a:rPr lang="en-US" b="1" dirty="0"/>
              <a:t>reliability, simplicity </a:t>
            </a:r>
            <a:r>
              <a:rPr lang="en-US" dirty="0"/>
              <a:t>and </a:t>
            </a:r>
            <a:r>
              <a:rPr lang="en-US" b="1" dirty="0" smtClean="0"/>
              <a:t>cost-effectiveness</a:t>
            </a:r>
            <a:endParaRPr lang="en-US" b="1" dirty="0"/>
          </a:p>
          <a:p>
            <a:r>
              <a:rPr lang="en-US" dirty="0"/>
              <a:t>Its features and advantages include: </a:t>
            </a:r>
          </a:p>
          <a:p>
            <a:pPr lvl="1"/>
            <a:r>
              <a:rPr lang="en-US" dirty="0" smtClean="0"/>
              <a:t>Integration in </a:t>
            </a:r>
            <a:r>
              <a:rPr lang="en-US" dirty="0"/>
              <a:t>the trip unit for </a:t>
            </a:r>
            <a:r>
              <a:rPr lang="en-US" b="1" dirty="0"/>
              <a:t>simplicity of use</a:t>
            </a:r>
            <a:r>
              <a:rPr lang="en-US" dirty="0"/>
              <a:t> and </a:t>
            </a:r>
            <a:r>
              <a:rPr lang="en-US" b="1" dirty="0"/>
              <a:t>quick commissioning</a:t>
            </a:r>
          </a:p>
          <a:p>
            <a:pPr lvl="1"/>
            <a:r>
              <a:rPr lang="en-US" dirty="0" smtClean="0"/>
              <a:t>Patented calculation </a:t>
            </a:r>
            <a:r>
              <a:rPr lang="en-US" dirty="0"/>
              <a:t>algorithm to </a:t>
            </a:r>
            <a:r>
              <a:rPr lang="en-US" b="1" dirty="0"/>
              <a:t>avoid penalties </a:t>
            </a:r>
            <a:r>
              <a:rPr lang="en-US" dirty="0"/>
              <a:t>and </a:t>
            </a:r>
            <a:r>
              <a:rPr lang="en-US" b="1" dirty="0"/>
              <a:t>reduce overall power consumption</a:t>
            </a:r>
          </a:p>
          <a:p>
            <a:pPr lvl="1"/>
            <a:r>
              <a:rPr lang="en-US" dirty="0" smtClean="0"/>
              <a:t>One circuit-breaker </a:t>
            </a:r>
            <a:r>
              <a:rPr lang="en-US" dirty="0"/>
              <a:t>controls up to </a:t>
            </a:r>
            <a:r>
              <a:rPr lang="en-US" b="1" dirty="0"/>
              <a:t>15 loads to eliminate the need for additional systems and </a:t>
            </a:r>
            <a:r>
              <a:rPr lang="en-US" b="1" dirty="0" smtClean="0"/>
              <a:t>software</a:t>
            </a:r>
            <a:endParaRPr lang="en-US" b="1" dirty="0"/>
          </a:p>
        </p:txBody>
      </p:sp>
      <p:sp>
        <p:nvSpPr>
          <p:cNvPr id="15" name="Subtitle 14"/>
          <p:cNvSpPr>
            <a:spLocks noGrp="1"/>
          </p:cNvSpPr>
          <p:nvPr>
            <p:ph type="subTitle" idx="13"/>
          </p:nvPr>
        </p:nvSpPr>
        <p:spPr/>
        <p:txBody>
          <a:bodyPr/>
          <a:lstStyle/>
          <a:p>
            <a:endParaRPr lang="en-US" dirty="0"/>
          </a:p>
        </p:txBody>
      </p:sp>
      <p:sp>
        <p:nvSpPr>
          <p:cNvPr id="11" name="TextBox 10"/>
          <p:cNvSpPr txBox="1"/>
          <p:nvPr/>
        </p:nvSpPr>
        <p:spPr bwMode="gray">
          <a:xfrm>
            <a:off x="7670439" y="2096082"/>
            <a:ext cx="612347" cy="184666"/>
          </a:xfrm>
          <a:prstGeom prst="rect">
            <a:avLst/>
          </a:prstGeom>
          <a:noFill/>
        </p:spPr>
        <p:txBody>
          <a:bodyPr wrap="none" lIns="0" tIns="0" rIns="0" bIns="0" rtlCol="0">
            <a:spAutoFit/>
          </a:bodyPr>
          <a:lstStyle/>
          <a:p>
            <a:r>
              <a:rPr lang="en-US" sz="600" dirty="0" smtClean="0"/>
              <a:t>Non-controllable</a:t>
            </a:r>
            <a:br>
              <a:rPr lang="en-US" sz="600" dirty="0" smtClean="0"/>
            </a:br>
            <a:r>
              <a:rPr lang="en-US" sz="600" dirty="0" smtClean="0"/>
              <a:t>generator</a:t>
            </a:r>
          </a:p>
        </p:txBody>
      </p:sp>
      <p:grpSp>
        <p:nvGrpSpPr>
          <p:cNvPr id="12" name="Group 90"/>
          <p:cNvGrpSpPr>
            <a:grpSpLocks noChangeAspect="1"/>
          </p:cNvGrpSpPr>
          <p:nvPr/>
        </p:nvGrpSpPr>
        <p:grpSpPr bwMode="auto">
          <a:xfrm>
            <a:off x="7365883" y="1985897"/>
            <a:ext cx="251024" cy="335330"/>
            <a:chOff x="3270" y="1948"/>
            <a:chExt cx="265" cy="354"/>
          </a:xfrm>
        </p:grpSpPr>
        <p:sp>
          <p:nvSpPr>
            <p:cNvPr id="13" name="Freeform 92"/>
            <p:cNvSpPr>
              <a:spLocks noEditPoints="1"/>
            </p:cNvSpPr>
            <p:nvPr/>
          </p:nvSpPr>
          <p:spPr bwMode="auto">
            <a:xfrm>
              <a:off x="3270" y="2254"/>
              <a:ext cx="265" cy="48"/>
            </a:xfrm>
            <a:custGeom>
              <a:avLst/>
              <a:gdLst>
                <a:gd name="T0" fmla="*/ 407 w 2653"/>
                <a:gd name="T1" fmla="*/ 161 h 483"/>
                <a:gd name="T2" fmla="*/ 248 w 2653"/>
                <a:gd name="T3" fmla="*/ 322 h 483"/>
                <a:gd name="T4" fmla="*/ 2406 w 2653"/>
                <a:gd name="T5" fmla="*/ 322 h 483"/>
                <a:gd name="T6" fmla="*/ 2247 w 2653"/>
                <a:gd name="T7" fmla="*/ 161 h 483"/>
                <a:gd name="T8" fmla="*/ 407 w 2653"/>
                <a:gd name="T9" fmla="*/ 161 h 483"/>
                <a:gd name="T10" fmla="*/ 374 w 2653"/>
                <a:gd name="T11" fmla="*/ 0 h 483"/>
                <a:gd name="T12" fmla="*/ 2280 w 2653"/>
                <a:gd name="T13" fmla="*/ 0 h 483"/>
                <a:gd name="T14" fmla="*/ 2336 w 2653"/>
                <a:gd name="T15" fmla="*/ 24 h 483"/>
                <a:gd name="T16" fmla="*/ 2653 w 2653"/>
                <a:gd name="T17" fmla="*/ 346 h 483"/>
                <a:gd name="T18" fmla="*/ 2597 w 2653"/>
                <a:gd name="T19" fmla="*/ 483 h 483"/>
                <a:gd name="T20" fmla="*/ 56 w 2653"/>
                <a:gd name="T21" fmla="*/ 483 h 483"/>
                <a:gd name="T22" fmla="*/ 0 w 2653"/>
                <a:gd name="T23" fmla="*/ 346 h 483"/>
                <a:gd name="T24" fmla="*/ 0 w 2653"/>
                <a:gd name="T25" fmla="*/ 346 h 483"/>
                <a:gd name="T26" fmla="*/ 318 w 2653"/>
                <a:gd name="T27" fmla="*/ 24 h 483"/>
                <a:gd name="T28" fmla="*/ 374 w 2653"/>
                <a:gd name="T29"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53" h="483">
                  <a:moveTo>
                    <a:pt x="407" y="161"/>
                  </a:moveTo>
                  <a:lnTo>
                    <a:pt x="248" y="322"/>
                  </a:lnTo>
                  <a:lnTo>
                    <a:pt x="2406" y="322"/>
                  </a:lnTo>
                  <a:lnTo>
                    <a:pt x="2247" y="161"/>
                  </a:lnTo>
                  <a:lnTo>
                    <a:pt x="407" y="161"/>
                  </a:lnTo>
                  <a:close/>
                  <a:moveTo>
                    <a:pt x="374" y="0"/>
                  </a:moveTo>
                  <a:lnTo>
                    <a:pt x="2280" y="0"/>
                  </a:lnTo>
                  <a:lnTo>
                    <a:pt x="2336" y="24"/>
                  </a:lnTo>
                  <a:lnTo>
                    <a:pt x="2653" y="346"/>
                  </a:lnTo>
                  <a:lnTo>
                    <a:pt x="2597" y="483"/>
                  </a:lnTo>
                  <a:lnTo>
                    <a:pt x="56" y="483"/>
                  </a:lnTo>
                  <a:lnTo>
                    <a:pt x="0" y="346"/>
                  </a:lnTo>
                  <a:lnTo>
                    <a:pt x="0" y="346"/>
                  </a:lnTo>
                  <a:lnTo>
                    <a:pt x="318" y="24"/>
                  </a:lnTo>
                  <a:lnTo>
                    <a:pt x="37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93"/>
            <p:cNvSpPr>
              <a:spLocks/>
            </p:cNvSpPr>
            <p:nvPr/>
          </p:nvSpPr>
          <p:spPr bwMode="auto">
            <a:xfrm>
              <a:off x="3366" y="2152"/>
              <a:ext cx="58" cy="92"/>
            </a:xfrm>
            <a:custGeom>
              <a:avLst/>
              <a:gdLst>
                <a:gd name="T0" fmla="*/ 389 w 582"/>
                <a:gd name="T1" fmla="*/ 0 h 918"/>
                <a:gd name="T2" fmla="*/ 502 w 582"/>
                <a:gd name="T3" fmla="*/ 113 h 918"/>
                <a:gd name="T4" fmla="*/ 246 w 582"/>
                <a:gd name="T5" fmla="*/ 377 h 918"/>
                <a:gd name="T6" fmla="*/ 526 w 582"/>
                <a:gd name="T7" fmla="*/ 377 h 918"/>
                <a:gd name="T8" fmla="*/ 582 w 582"/>
                <a:gd name="T9" fmla="*/ 514 h 918"/>
                <a:gd name="T10" fmla="*/ 187 w 582"/>
                <a:gd name="T11" fmla="*/ 918 h 918"/>
                <a:gd name="T12" fmla="*/ 73 w 582"/>
                <a:gd name="T13" fmla="*/ 806 h 918"/>
                <a:gd name="T14" fmla="*/ 335 w 582"/>
                <a:gd name="T15" fmla="*/ 538 h 918"/>
                <a:gd name="T16" fmla="*/ 56 w 582"/>
                <a:gd name="T17" fmla="*/ 538 h 918"/>
                <a:gd name="T18" fmla="*/ 0 w 582"/>
                <a:gd name="T19" fmla="*/ 400 h 918"/>
                <a:gd name="T20" fmla="*/ 389 w 582"/>
                <a:gd name="T21" fmla="*/ 0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2" h="918">
                  <a:moveTo>
                    <a:pt x="389" y="0"/>
                  </a:moveTo>
                  <a:lnTo>
                    <a:pt x="502" y="113"/>
                  </a:lnTo>
                  <a:lnTo>
                    <a:pt x="246" y="377"/>
                  </a:lnTo>
                  <a:lnTo>
                    <a:pt x="526" y="377"/>
                  </a:lnTo>
                  <a:lnTo>
                    <a:pt x="582" y="514"/>
                  </a:lnTo>
                  <a:lnTo>
                    <a:pt x="187" y="918"/>
                  </a:lnTo>
                  <a:lnTo>
                    <a:pt x="73" y="806"/>
                  </a:lnTo>
                  <a:lnTo>
                    <a:pt x="335" y="538"/>
                  </a:lnTo>
                  <a:lnTo>
                    <a:pt x="56" y="538"/>
                  </a:lnTo>
                  <a:lnTo>
                    <a:pt x="0" y="400"/>
                  </a:lnTo>
                  <a:lnTo>
                    <a:pt x="3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Rectangle 94"/>
            <p:cNvSpPr>
              <a:spLocks noChangeArrowheads="1"/>
            </p:cNvSpPr>
            <p:nvPr/>
          </p:nvSpPr>
          <p:spPr bwMode="auto">
            <a:xfrm>
              <a:off x="3395" y="1948"/>
              <a:ext cx="16" cy="4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95"/>
            <p:cNvSpPr>
              <a:spLocks/>
            </p:cNvSpPr>
            <p:nvPr/>
          </p:nvSpPr>
          <p:spPr bwMode="auto">
            <a:xfrm>
              <a:off x="3453" y="1980"/>
              <a:ext cx="45" cy="46"/>
            </a:xfrm>
            <a:custGeom>
              <a:avLst/>
              <a:gdLst>
                <a:gd name="T0" fmla="*/ 338 w 450"/>
                <a:gd name="T1" fmla="*/ 0 h 456"/>
                <a:gd name="T2" fmla="*/ 450 w 450"/>
                <a:gd name="T3" fmla="*/ 113 h 456"/>
                <a:gd name="T4" fmla="*/ 112 w 450"/>
                <a:gd name="T5" fmla="*/ 456 h 456"/>
                <a:gd name="T6" fmla="*/ 0 w 450"/>
                <a:gd name="T7" fmla="*/ 342 h 456"/>
                <a:gd name="T8" fmla="*/ 338 w 450"/>
                <a:gd name="T9" fmla="*/ 0 h 456"/>
              </a:gdLst>
              <a:ahLst/>
              <a:cxnLst>
                <a:cxn ang="0">
                  <a:pos x="T0" y="T1"/>
                </a:cxn>
                <a:cxn ang="0">
                  <a:pos x="T2" y="T3"/>
                </a:cxn>
                <a:cxn ang="0">
                  <a:pos x="T4" y="T5"/>
                </a:cxn>
                <a:cxn ang="0">
                  <a:pos x="T6" y="T7"/>
                </a:cxn>
                <a:cxn ang="0">
                  <a:pos x="T8" y="T9"/>
                </a:cxn>
              </a:cxnLst>
              <a:rect l="0" t="0" r="r" b="b"/>
              <a:pathLst>
                <a:path w="450" h="456">
                  <a:moveTo>
                    <a:pt x="338" y="0"/>
                  </a:moveTo>
                  <a:lnTo>
                    <a:pt x="450" y="113"/>
                  </a:lnTo>
                  <a:lnTo>
                    <a:pt x="112" y="456"/>
                  </a:lnTo>
                  <a:lnTo>
                    <a:pt x="0" y="342"/>
                  </a:lnTo>
                  <a:lnTo>
                    <a:pt x="33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Rectangle 96"/>
            <p:cNvSpPr>
              <a:spLocks noChangeArrowheads="1"/>
            </p:cNvSpPr>
            <p:nvPr/>
          </p:nvSpPr>
          <p:spPr bwMode="auto">
            <a:xfrm>
              <a:off x="3482" y="2069"/>
              <a:ext cx="48"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97"/>
            <p:cNvSpPr>
              <a:spLocks/>
            </p:cNvSpPr>
            <p:nvPr/>
          </p:nvSpPr>
          <p:spPr bwMode="auto">
            <a:xfrm>
              <a:off x="3453" y="2128"/>
              <a:ext cx="45" cy="45"/>
            </a:xfrm>
            <a:custGeom>
              <a:avLst/>
              <a:gdLst>
                <a:gd name="T0" fmla="*/ 112 w 450"/>
                <a:gd name="T1" fmla="*/ 0 h 456"/>
                <a:gd name="T2" fmla="*/ 450 w 450"/>
                <a:gd name="T3" fmla="*/ 342 h 456"/>
                <a:gd name="T4" fmla="*/ 338 w 450"/>
                <a:gd name="T5" fmla="*/ 456 h 456"/>
                <a:gd name="T6" fmla="*/ 0 w 450"/>
                <a:gd name="T7" fmla="*/ 114 h 456"/>
                <a:gd name="T8" fmla="*/ 112 w 450"/>
                <a:gd name="T9" fmla="*/ 0 h 456"/>
              </a:gdLst>
              <a:ahLst/>
              <a:cxnLst>
                <a:cxn ang="0">
                  <a:pos x="T0" y="T1"/>
                </a:cxn>
                <a:cxn ang="0">
                  <a:pos x="T2" y="T3"/>
                </a:cxn>
                <a:cxn ang="0">
                  <a:pos x="T4" y="T5"/>
                </a:cxn>
                <a:cxn ang="0">
                  <a:pos x="T6" y="T7"/>
                </a:cxn>
                <a:cxn ang="0">
                  <a:pos x="T8" y="T9"/>
                </a:cxn>
              </a:cxnLst>
              <a:rect l="0" t="0" r="r" b="b"/>
              <a:pathLst>
                <a:path w="450" h="456">
                  <a:moveTo>
                    <a:pt x="112" y="0"/>
                  </a:moveTo>
                  <a:lnTo>
                    <a:pt x="450" y="342"/>
                  </a:lnTo>
                  <a:lnTo>
                    <a:pt x="338" y="456"/>
                  </a:lnTo>
                  <a:lnTo>
                    <a:pt x="0" y="114"/>
                  </a:lnTo>
                  <a:lnTo>
                    <a:pt x="11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98"/>
            <p:cNvSpPr>
              <a:spLocks/>
            </p:cNvSpPr>
            <p:nvPr/>
          </p:nvSpPr>
          <p:spPr bwMode="auto">
            <a:xfrm>
              <a:off x="3307" y="2128"/>
              <a:ext cx="45" cy="45"/>
            </a:xfrm>
            <a:custGeom>
              <a:avLst/>
              <a:gdLst>
                <a:gd name="T0" fmla="*/ 337 w 450"/>
                <a:gd name="T1" fmla="*/ 0 h 456"/>
                <a:gd name="T2" fmla="*/ 450 w 450"/>
                <a:gd name="T3" fmla="*/ 114 h 456"/>
                <a:gd name="T4" fmla="*/ 113 w 450"/>
                <a:gd name="T5" fmla="*/ 456 h 456"/>
                <a:gd name="T6" fmla="*/ 0 w 450"/>
                <a:gd name="T7" fmla="*/ 341 h 456"/>
                <a:gd name="T8" fmla="*/ 337 w 450"/>
                <a:gd name="T9" fmla="*/ 0 h 456"/>
              </a:gdLst>
              <a:ahLst/>
              <a:cxnLst>
                <a:cxn ang="0">
                  <a:pos x="T0" y="T1"/>
                </a:cxn>
                <a:cxn ang="0">
                  <a:pos x="T2" y="T3"/>
                </a:cxn>
                <a:cxn ang="0">
                  <a:pos x="T4" y="T5"/>
                </a:cxn>
                <a:cxn ang="0">
                  <a:pos x="T6" y="T7"/>
                </a:cxn>
                <a:cxn ang="0">
                  <a:pos x="T8" y="T9"/>
                </a:cxn>
              </a:cxnLst>
              <a:rect l="0" t="0" r="r" b="b"/>
              <a:pathLst>
                <a:path w="450" h="456">
                  <a:moveTo>
                    <a:pt x="337" y="0"/>
                  </a:moveTo>
                  <a:lnTo>
                    <a:pt x="450" y="114"/>
                  </a:lnTo>
                  <a:lnTo>
                    <a:pt x="113" y="456"/>
                  </a:lnTo>
                  <a:lnTo>
                    <a:pt x="0" y="341"/>
                  </a:lnTo>
                  <a:lnTo>
                    <a:pt x="33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Rectangle 99"/>
            <p:cNvSpPr>
              <a:spLocks noChangeArrowheads="1"/>
            </p:cNvSpPr>
            <p:nvPr/>
          </p:nvSpPr>
          <p:spPr bwMode="auto">
            <a:xfrm>
              <a:off x="3276" y="2069"/>
              <a:ext cx="47"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100"/>
            <p:cNvSpPr>
              <a:spLocks/>
            </p:cNvSpPr>
            <p:nvPr/>
          </p:nvSpPr>
          <p:spPr bwMode="auto">
            <a:xfrm>
              <a:off x="3307" y="1980"/>
              <a:ext cx="45" cy="46"/>
            </a:xfrm>
            <a:custGeom>
              <a:avLst/>
              <a:gdLst>
                <a:gd name="T0" fmla="*/ 112 w 450"/>
                <a:gd name="T1" fmla="*/ 0 h 456"/>
                <a:gd name="T2" fmla="*/ 450 w 450"/>
                <a:gd name="T3" fmla="*/ 342 h 456"/>
                <a:gd name="T4" fmla="*/ 337 w 450"/>
                <a:gd name="T5" fmla="*/ 456 h 456"/>
                <a:gd name="T6" fmla="*/ 0 w 450"/>
                <a:gd name="T7" fmla="*/ 114 h 456"/>
                <a:gd name="T8" fmla="*/ 112 w 450"/>
                <a:gd name="T9" fmla="*/ 0 h 456"/>
              </a:gdLst>
              <a:ahLst/>
              <a:cxnLst>
                <a:cxn ang="0">
                  <a:pos x="T0" y="T1"/>
                </a:cxn>
                <a:cxn ang="0">
                  <a:pos x="T2" y="T3"/>
                </a:cxn>
                <a:cxn ang="0">
                  <a:pos x="T4" y="T5"/>
                </a:cxn>
                <a:cxn ang="0">
                  <a:pos x="T6" y="T7"/>
                </a:cxn>
                <a:cxn ang="0">
                  <a:pos x="T8" y="T9"/>
                </a:cxn>
              </a:cxnLst>
              <a:rect l="0" t="0" r="r" b="b"/>
              <a:pathLst>
                <a:path w="450" h="456">
                  <a:moveTo>
                    <a:pt x="112" y="0"/>
                  </a:moveTo>
                  <a:lnTo>
                    <a:pt x="450" y="342"/>
                  </a:lnTo>
                  <a:lnTo>
                    <a:pt x="337" y="456"/>
                  </a:lnTo>
                  <a:lnTo>
                    <a:pt x="0" y="114"/>
                  </a:lnTo>
                  <a:lnTo>
                    <a:pt x="11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101"/>
            <p:cNvSpPr>
              <a:spLocks noEditPoints="1"/>
            </p:cNvSpPr>
            <p:nvPr/>
          </p:nvSpPr>
          <p:spPr bwMode="auto">
            <a:xfrm>
              <a:off x="3339" y="2012"/>
              <a:ext cx="127" cy="129"/>
            </a:xfrm>
            <a:custGeom>
              <a:avLst/>
              <a:gdLst>
                <a:gd name="T0" fmla="*/ 581 w 1271"/>
                <a:gd name="T1" fmla="*/ 164 h 1287"/>
                <a:gd name="T2" fmla="*/ 475 w 1271"/>
                <a:gd name="T3" fmla="*/ 188 h 1287"/>
                <a:gd name="T4" fmla="*/ 381 w 1271"/>
                <a:gd name="T5" fmla="*/ 236 h 1287"/>
                <a:gd name="T6" fmla="*/ 299 w 1271"/>
                <a:gd name="T7" fmla="*/ 302 h 1287"/>
                <a:gd name="T8" fmla="*/ 233 w 1271"/>
                <a:gd name="T9" fmla="*/ 385 h 1287"/>
                <a:gd name="T10" fmla="*/ 187 w 1271"/>
                <a:gd name="T11" fmla="*/ 480 h 1287"/>
                <a:gd name="T12" fmla="*/ 162 w 1271"/>
                <a:gd name="T13" fmla="*/ 587 h 1287"/>
                <a:gd name="T14" fmla="*/ 162 w 1271"/>
                <a:gd name="T15" fmla="*/ 699 h 1287"/>
                <a:gd name="T16" fmla="*/ 187 w 1271"/>
                <a:gd name="T17" fmla="*/ 806 h 1287"/>
                <a:gd name="T18" fmla="*/ 233 w 1271"/>
                <a:gd name="T19" fmla="*/ 902 h 1287"/>
                <a:gd name="T20" fmla="*/ 299 w 1271"/>
                <a:gd name="T21" fmla="*/ 984 h 1287"/>
                <a:gd name="T22" fmla="*/ 381 w 1271"/>
                <a:gd name="T23" fmla="*/ 1051 h 1287"/>
                <a:gd name="T24" fmla="*/ 475 w 1271"/>
                <a:gd name="T25" fmla="*/ 1098 h 1287"/>
                <a:gd name="T26" fmla="*/ 581 w 1271"/>
                <a:gd name="T27" fmla="*/ 1123 h 1287"/>
                <a:gd name="T28" fmla="*/ 691 w 1271"/>
                <a:gd name="T29" fmla="*/ 1123 h 1287"/>
                <a:gd name="T30" fmla="*/ 797 w 1271"/>
                <a:gd name="T31" fmla="*/ 1098 h 1287"/>
                <a:gd name="T32" fmla="*/ 891 w 1271"/>
                <a:gd name="T33" fmla="*/ 1051 h 1287"/>
                <a:gd name="T34" fmla="*/ 972 w 1271"/>
                <a:gd name="T35" fmla="*/ 984 h 1287"/>
                <a:gd name="T36" fmla="*/ 1038 w 1271"/>
                <a:gd name="T37" fmla="*/ 902 h 1287"/>
                <a:gd name="T38" fmla="*/ 1085 w 1271"/>
                <a:gd name="T39" fmla="*/ 806 h 1287"/>
                <a:gd name="T40" fmla="*/ 1109 w 1271"/>
                <a:gd name="T41" fmla="*/ 699 h 1287"/>
                <a:gd name="T42" fmla="*/ 1109 w 1271"/>
                <a:gd name="T43" fmla="*/ 587 h 1287"/>
                <a:gd name="T44" fmla="*/ 1085 w 1271"/>
                <a:gd name="T45" fmla="*/ 480 h 1287"/>
                <a:gd name="T46" fmla="*/ 1038 w 1271"/>
                <a:gd name="T47" fmla="*/ 385 h 1287"/>
                <a:gd name="T48" fmla="*/ 972 w 1271"/>
                <a:gd name="T49" fmla="*/ 302 h 1287"/>
                <a:gd name="T50" fmla="*/ 891 w 1271"/>
                <a:gd name="T51" fmla="*/ 236 h 1287"/>
                <a:gd name="T52" fmla="*/ 797 w 1271"/>
                <a:gd name="T53" fmla="*/ 188 h 1287"/>
                <a:gd name="T54" fmla="*/ 691 w 1271"/>
                <a:gd name="T55" fmla="*/ 164 h 1287"/>
                <a:gd name="T56" fmla="*/ 636 w 1271"/>
                <a:gd name="T57" fmla="*/ 0 h 1287"/>
                <a:gd name="T58" fmla="*/ 764 w 1271"/>
                <a:gd name="T59" fmla="*/ 13 h 1287"/>
                <a:gd name="T60" fmla="*/ 882 w 1271"/>
                <a:gd name="T61" fmla="*/ 50 h 1287"/>
                <a:gd name="T62" fmla="*/ 990 w 1271"/>
                <a:gd name="T63" fmla="*/ 110 h 1287"/>
                <a:gd name="T64" fmla="*/ 1085 w 1271"/>
                <a:gd name="T65" fmla="*/ 188 h 1287"/>
                <a:gd name="T66" fmla="*/ 1162 w 1271"/>
                <a:gd name="T67" fmla="*/ 284 h 1287"/>
                <a:gd name="T68" fmla="*/ 1221 w 1271"/>
                <a:gd name="T69" fmla="*/ 393 h 1287"/>
                <a:gd name="T70" fmla="*/ 1258 w 1271"/>
                <a:gd name="T71" fmla="*/ 513 h 1287"/>
                <a:gd name="T72" fmla="*/ 1271 w 1271"/>
                <a:gd name="T73" fmla="*/ 643 h 1287"/>
                <a:gd name="T74" fmla="*/ 1258 w 1271"/>
                <a:gd name="T75" fmla="*/ 773 h 1287"/>
                <a:gd name="T76" fmla="*/ 1221 w 1271"/>
                <a:gd name="T77" fmla="*/ 893 h 1287"/>
                <a:gd name="T78" fmla="*/ 1162 w 1271"/>
                <a:gd name="T79" fmla="*/ 1003 h 1287"/>
                <a:gd name="T80" fmla="*/ 1085 w 1271"/>
                <a:gd name="T81" fmla="*/ 1098 h 1287"/>
                <a:gd name="T82" fmla="*/ 990 w 1271"/>
                <a:gd name="T83" fmla="*/ 1176 h 1287"/>
                <a:gd name="T84" fmla="*/ 882 w 1271"/>
                <a:gd name="T85" fmla="*/ 1236 h 1287"/>
                <a:gd name="T86" fmla="*/ 764 w 1271"/>
                <a:gd name="T87" fmla="*/ 1274 h 1287"/>
                <a:gd name="T88" fmla="*/ 636 w 1271"/>
                <a:gd name="T89" fmla="*/ 1287 h 1287"/>
                <a:gd name="T90" fmla="*/ 508 w 1271"/>
                <a:gd name="T91" fmla="*/ 1274 h 1287"/>
                <a:gd name="T92" fmla="*/ 389 w 1271"/>
                <a:gd name="T93" fmla="*/ 1236 h 1287"/>
                <a:gd name="T94" fmla="*/ 281 w 1271"/>
                <a:gd name="T95" fmla="*/ 1176 h 1287"/>
                <a:gd name="T96" fmla="*/ 187 w 1271"/>
                <a:gd name="T97" fmla="*/ 1098 h 1287"/>
                <a:gd name="T98" fmla="*/ 109 w 1271"/>
                <a:gd name="T99" fmla="*/ 1003 h 1287"/>
                <a:gd name="T100" fmla="*/ 50 w 1271"/>
                <a:gd name="T101" fmla="*/ 893 h 1287"/>
                <a:gd name="T102" fmla="*/ 13 w 1271"/>
                <a:gd name="T103" fmla="*/ 773 h 1287"/>
                <a:gd name="T104" fmla="*/ 0 w 1271"/>
                <a:gd name="T105" fmla="*/ 643 h 1287"/>
                <a:gd name="T106" fmla="*/ 13 w 1271"/>
                <a:gd name="T107" fmla="*/ 513 h 1287"/>
                <a:gd name="T108" fmla="*/ 50 w 1271"/>
                <a:gd name="T109" fmla="*/ 393 h 1287"/>
                <a:gd name="T110" fmla="*/ 109 w 1271"/>
                <a:gd name="T111" fmla="*/ 284 h 1287"/>
                <a:gd name="T112" fmla="*/ 187 w 1271"/>
                <a:gd name="T113" fmla="*/ 188 h 1287"/>
                <a:gd name="T114" fmla="*/ 281 w 1271"/>
                <a:gd name="T115" fmla="*/ 110 h 1287"/>
                <a:gd name="T116" fmla="*/ 389 w 1271"/>
                <a:gd name="T117" fmla="*/ 50 h 1287"/>
                <a:gd name="T118" fmla="*/ 508 w 1271"/>
                <a:gd name="T119" fmla="*/ 13 h 1287"/>
                <a:gd name="T120" fmla="*/ 636 w 1271"/>
                <a:gd name="T121" fmla="*/ 0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71" h="1287">
                  <a:moveTo>
                    <a:pt x="636" y="161"/>
                  </a:moveTo>
                  <a:lnTo>
                    <a:pt x="581" y="164"/>
                  </a:lnTo>
                  <a:lnTo>
                    <a:pt x="527" y="173"/>
                  </a:lnTo>
                  <a:lnTo>
                    <a:pt x="475" y="188"/>
                  </a:lnTo>
                  <a:lnTo>
                    <a:pt x="426" y="210"/>
                  </a:lnTo>
                  <a:lnTo>
                    <a:pt x="381" y="236"/>
                  </a:lnTo>
                  <a:lnTo>
                    <a:pt x="338" y="267"/>
                  </a:lnTo>
                  <a:lnTo>
                    <a:pt x="299" y="302"/>
                  </a:lnTo>
                  <a:lnTo>
                    <a:pt x="264" y="342"/>
                  </a:lnTo>
                  <a:lnTo>
                    <a:pt x="233" y="385"/>
                  </a:lnTo>
                  <a:lnTo>
                    <a:pt x="208" y="431"/>
                  </a:lnTo>
                  <a:lnTo>
                    <a:pt x="187" y="480"/>
                  </a:lnTo>
                  <a:lnTo>
                    <a:pt x="172" y="533"/>
                  </a:lnTo>
                  <a:lnTo>
                    <a:pt x="162" y="587"/>
                  </a:lnTo>
                  <a:lnTo>
                    <a:pt x="159" y="643"/>
                  </a:lnTo>
                  <a:lnTo>
                    <a:pt x="162" y="699"/>
                  </a:lnTo>
                  <a:lnTo>
                    <a:pt x="172" y="754"/>
                  </a:lnTo>
                  <a:lnTo>
                    <a:pt x="187" y="806"/>
                  </a:lnTo>
                  <a:lnTo>
                    <a:pt x="208" y="856"/>
                  </a:lnTo>
                  <a:lnTo>
                    <a:pt x="233" y="902"/>
                  </a:lnTo>
                  <a:lnTo>
                    <a:pt x="264" y="945"/>
                  </a:lnTo>
                  <a:lnTo>
                    <a:pt x="299" y="984"/>
                  </a:lnTo>
                  <a:lnTo>
                    <a:pt x="338" y="1020"/>
                  </a:lnTo>
                  <a:lnTo>
                    <a:pt x="381" y="1051"/>
                  </a:lnTo>
                  <a:lnTo>
                    <a:pt x="426" y="1077"/>
                  </a:lnTo>
                  <a:lnTo>
                    <a:pt x="475" y="1098"/>
                  </a:lnTo>
                  <a:lnTo>
                    <a:pt x="527" y="1113"/>
                  </a:lnTo>
                  <a:lnTo>
                    <a:pt x="581" y="1123"/>
                  </a:lnTo>
                  <a:lnTo>
                    <a:pt x="636" y="1126"/>
                  </a:lnTo>
                  <a:lnTo>
                    <a:pt x="691" y="1123"/>
                  </a:lnTo>
                  <a:lnTo>
                    <a:pt x="745" y="1113"/>
                  </a:lnTo>
                  <a:lnTo>
                    <a:pt x="797" y="1098"/>
                  </a:lnTo>
                  <a:lnTo>
                    <a:pt x="845" y="1077"/>
                  </a:lnTo>
                  <a:lnTo>
                    <a:pt x="891" y="1051"/>
                  </a:lnTo>
                  <a:lnTo>
                    <a:pt x="933" y="1020"/>
                  </a:lnTo>
                  <a:lnTo>
                    <a:pt x="972" y="984"/>
                  </a:lnTo>
                  <a:lnTo>
                    <a:pt x="1007" y="945"/>
                  </a:lnTo>
                  <a:lnTo>
                    <a:pt x="1038" y="902"/>
                  </a:lnTo>
                  <a:lnTo>
                    <a:pt x="1063" y="856"/>
                  </a:lnTo>
                  <a:lnTo>
                    <a:pt x="1085" y="806"/>
                  </a:lnTo>
                  <a:lnTo>
                    <a:pt x="1099" y="754"/>
                  </a:lnTo>
                  <a:lnTo>
                    <a:pt x="1109" y="699"/>
                  </a:lnTo>
                  <a:lnTo>
                    <a:pt x="1112" y="643"/>
                  </a:lnTo>
                  <a:lnTo>
                    <a:pt x="1109" y="587"/>
                  </a:lnTo>
                  <a:lnTo>
                    <a:pt x="1099" y="533"/>
                  </a:lnTo>
                  <a:lnTo>
                    <a:pt x="1085" y="480"/>
                  </a:lnTo>
                  <a:lnTo>
                    <a:pt x="1063" y="431"/>
                  </a:lnTo>
                  <a:lnTo>
                    <a:pt x="1038" y="385"/>
                  </a:lnTo>
                  <a:lnTo>
                    <a:pt x="1007" y="342"/>
                  </a:lnTo>
                  <a:lnTo>
                    <a:pt x="972" y="302"/>
                  </a:lnTo>
                  <a:lnTo>
                    <a:pt x="933" y="267"/>
                  </a:lnTo>
                  <a:lnTo>
                    <a:pt x="891" y="236"/>
                  </a:lnTo>
                  <a:lnTo>
                    <a:pt x="845" y="210"/>
                  </a:lnTo>
                  <a:lnTo>
                    <a:pt x="797" y="188"/>
                  </a:lnTo>
                  <a:lnTo>
                    <a:pt x="745" y="173"/>
                  </a:lnTo>
                  <a:lnTo>
                    <a:pt x="691" y="164"/>
                  </a:lnTo>
                  <a:lnTo>
                    <a:pt x="636" y="161"/>
                  </a:lnTo>
                  <a:close/>
                  <a:moveTo>
                    <a:pt x="636" y="0"/>
                  </a:moveTo>
                  <a:lnTo>
                    <a:pt x="700" y="3"/>
                  </a:lnTo>
                  <a:lnTo>
                    <a:pt x="764" y="13"/>
                  </a:lnTo>
                  <a:lnTo>
                    <a:pt x="824" y="29"/>
                  </a:lnTo>
                  <a:lnTo>
                    <a:pt x="882" y="50"/>
                  </a:lnTo>
                  <a:lnTo>
                    <a:pt x="939" y="78"/>
                  </a:lnTo>
                  <a:lnTo>
                    <a:pt x="990" y="110"/>
                  </a:lnTo>
                  <a:lnTo>
                    <a:pt x="1039" y="147"/>
                  </a:lnTo>
                  <a:lnTo>
                    <a:pt x="1085" y="188"/>
                  </a:lnTo>
                  <a:lnTo>
                    <a:pt x="1126" y="235"/>
                  </a:lnTo>
                  <a:lnTo>
                    <a:pt x="1162" y="284"/>
                  </a:lnTo>
                  <a:lnTo>
                    <a:pt x="1194" y="336"/>
                  </a:lnTo>
                  <a:lnTo>
                    <a:pt x="1221" y="393"/>
                  </a:lnTo>
                  <a:lnTo>
                    <a:pt x="1242" y="452"/>
                  </a:lnTo>
                  <a:lnTo>
                    <a:pt x="1258" y="513"/>
                  </a:lnTo>
                  <a:lnTo>
                    <a:pt x="1268" y="578"/>
                  </a:lnTo>
                  <a:lnTo>
                    <a:pt x="1271" y="643"/>
                  </a:lnTo>
                  <a:lnTo>
                    <a:pt x="1268" y="709"/>
                  </a:lnTo>
                  <a:lnTo>
                    <a:pt x="1258" y="773"/>
                  </a:lnTo>
                  <a:lnTo>
                    <a:pt x="1242" y="834"/>
                  </a:lnTo>
                  <a:lnTo>
                    <a:pt x="1221" y="893"/>
                  </a:lnTo>
                  <a:lnTo>
                    <a:pt x="1194" y="950"/>
                  </a:lnTo>
                  <a:lnTo>
                    <a:pt x="1162" y="1003"/>
                  </a:lnTo>
                  <a:lnTo>
                    <a:pt x="1126" y="1052"/>
                  </a:lnTo>
                  <a:lnTo>
                    <a:pt x="1085" y="1098"/>
                  </a:lnTo>
                  <a:lnTo>
                    <a:pt x="1039" y="1140"/>
                  </a:lnTo>
                  <a:lnTo>
                    <a:pt x="990" y="1176"/>
                  </a:lnTo>
                  <a:lnTo>
                    <a:pt x="939" y="1209"/>
                  </a:lnTo>
                  <a:lnTo>
                    <a:pt x="882" y="1236"/>
                  </a:lnTo>
                  <a:lnTo>
                    <a:pt x="824" y="1258"/>
                  </a:lnTo>
                  <a:lnTo>
                    <a:pt x="764" y="1274"/>
                  </a:lnTo>
                  <a:lnTo>
                    <a:pt x="700" y="1284"/>
                  </a:lnTo>
                  <a:lnTo>
                    <a:pt x="636" y="1287"/>
                  </a:lnTo>
                  <a:lnTo>
                    <a:pt x="571" y="1284"/>
                  </a:lnTo>
                  <a:lnTo>
                    <a:pt x="508" y="1274"/>
                  </a:lnTo>
                  <a:lnTo>
                    <a:pt x="447" y="1258"/>
                  </a:lnTo>
                  <a:lnTo>
                    <a:pt x="389" y="1236"/>
                  </a:lnTo>
                  <a:lnTo>
                    <a:pt x="333" y="1209"/>
                  </a:lnTo>
                  <a:lnTo>
                    <a:pt x="281" y="1176"/>
                  </a:lnTo>
                  <a:lnTo>
                    <a:pt x="232" y="1140"/>
                  </a:lnTo>
                  <a:lnTo>
                    <a:pt x="187" y="1098"/>
                  </a:lnTo>
                  <a:lnTo>
                    <a:pt x="145" y="1052"/>
                  </a:lnTo>
                  <a:lnTo>
                    <a:pt x="109" y="1003"/>
                  </a:lnTo>
                  <a:lnTo>
                    <a:pt x="78" y="950"/>
                  </a:lnTo>
                  <a:lnTo>
                    <a:pt x="50" y="893"/>
                  </a:lnTo>
                  <a:lnTo>
                    <a:pt x="29" y="834"/>
                  </a:lnTo>
                  <a:lnTo>
                    <a:pt x="13" y="773"/>
                  </a:lnTo>
                  <a:lnTo>
                    <a:pt x="4" y="709"/>
                  </a:lnTo>
                  <a:lnTo>
                    <a:pt x="0" y="643"/>
                  </a:lnTo>
                  <a:lnTo>
                    <a:pt x="4" y="578"/>
                  </a:lnTo>
                  <a:lnTo>
                    <a:pt x="13" y="513"/>
                  </a:lnTo>
                  <a:lnTo>
                    <a:pt x="29" y="452"/>
                  </a:lnTo>
                  <a:lnTo>
                    <a:pt x="50" y="393"/>
                  </a:lnTo>
                  <a:lnTo>
                    <a:pt x="78" y="336"/>
                  </a:lnTo>
                  <a:lnTo>
                    <a:pt x="109" y="284"/>
                  </a:lnTo>
                  <a:lnTo>
                    <a:pt x="145" y="235"/>
                  </a:lnTo>
                  <a:lnTo>
                    <a:pt x="187" y="188"/>
                  </a:lnTo>
                  <a:lnTo>
                    <a:pt x="232" y="147"/>
                  </a:lnTo>
                  <a:lnTo>
                    <a:pt x="281" y="110"/>
                  </a:lnTo>
                  <a:lnTo>
                    <a:pt x="333" y="78"/>
                  </a:lnTo>
                  <a:lnTo>
                    <a:pt x="389" y="50"/>
                  </a:lnTo>
                  <a:lnTo>
                    <a:pt x="447" y="29"/>
                  </a:lnTo>
                  <a:lnTo>
                    <a:pt x="508" y="13"/>
                  </a:lnTo>
                  <a:lnTo>
                    <a:pt x="571" y="3"/>
                  </a:lnTo>
                  <a:lnTo>
                    <a:pt x="63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5" name="Group 93"/>
          <p:cNvGrpSpPr>
            <a:grpSpLocks noChangeAspect="1"/>
          </p:cNvGrpSpPr>
          <p:nvPr/>
        </p:nvGrpSpPr>
        <p:grpSpPr bwMode="auto">
          <a:xfrm>
            <a:off x="8380619" y="2063577"/>
            <a:ext cx="332457" cy="264839"/>
            <a:chOff x="1092" y="1564"/>
            <a:chExt cx="354" cy="282"/>
          </a:xfrm>
        </p:grpSpPr>
        <p:sp>
          <p:nvSpPr>
            <p:cNvPr id="26" name="Freeform 95"/>
            <p:cNvSpPr>
              <a:spLocks noEditPoints="1"/>
            </p:cNvSpPr>
            <p:nvPr/>
          </p:nvSpPr>
          <p:spPr bwMode="auto">
            <a:xfrm>
              <a:off x="1221" y="1564"/>
              <a:ext cx="112" cy="282"/>
            </a:xfrm>
            <a:custGeom>
              <a:avLst/>
              <a:gdLst>
                <a:gd name="T0" fmla="*/ 161 w 1127"/>
                <a:gd name="T1" fmla="*/ 161 h 2821"/>
                <a:gd name="T2" fmla="*/ 161 w 1127"/>
                <a:gd name="T3" fmla="*/ 2660 h 2821"/>
                <a:gd name="T4" fmla="*/ 966 w 1127"/>
                <a:gd name="T5" fmla="*/ 2660 h 2821"/>
                <a:gd name="T6" fmla="*/ 966 w 1127"/>
                <a:gd name="T7" fmla="*/ 161 h 2821"/>
                <a:gd name="T8" fmla="*/ 161 w 1127"/>
                <a:gd name="T9" fmla="*/ 161 h 2821"/>
                <a:gd name="T10" fmla="*/ 81 w 1127"/>
                <a:gd name="T11" fmla="*/ 0 h 2821"/>
                <a:gd name="T12" fmla="*/ 1047 w 1127"/>
                <a:gd name="T13" fmla="*/ 0 h 2821"/>
                <a:gd name="T14" fmla="*/ 1127 w 1127"/>
                <a:gd name="T15" fmla="*/ 80 h 2821"/>
                <a:gd name="T16" fmla="*/ 1127 w 1127"/>
                <a:gd name="T17" fmla="*/ 2740 h 2821"/>
                <a:gd name="T18" fmla="*/ 1047 w 1127"/>
                <a:gd name="T19" fmla="*/ 2821 h 2821"/>
                <a:gd name="T20" fmla="*/ 81 w 1127"/>
                <a:gd name="T21" fmla="*/ 2821 h 2821"/>
                <a:gd name="T22" fmla="*/ 0 w 1127"/>
                <a:gd name="T23" fmla="*/ 2740 h 2821"/>
                <a:gd name="T24" fmla="*/ 0 w 1127"/>
                <a:gd name="T25" fmla="*/ 80 h 2821"/>
                <a:gd name="T26" fmla="*/ 81 w 1127"/>
                <a:gd name="T27" fmla="*/ 0 h 2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7" h="2821">
                  <a:moveTo>
                    <a:pt x="161" y="161"/>
                  </a:moveTo>
                  <a:lnTo>
                    <a:pt x="161" y="2660"/>
                  </a:lnTo>
                  <a:lnTo>
                    <a:pt x="966" y="2660"/>
                  </a:lnTo>
                  <a:lnTo>
                    <a:pt x="966" y="161"/>
                  </a:lnTo>
                  <a:lnTo>
                    <a:pt x="161" y="161"/>
                  </a:lnTo>
                  <a:close/>
                  <a:moveTo>
                    <a:pt x="81" y="0"/>
                  </a:moveTo>
                  <a:lnTo>
                    <a:pt x="1047" y="0"/>
                  </a:lnTo>
                  <a:lnTo>
                    <a:pt x="1127" y="80"/>
                  </a:lnTo>
                  <a:lnTo>
                    <a:pt x="1127" y="2740"/>
                  </a:lnTo>
                  <a:lnTo>
                    <a:pt x="1047" y="2821"/>
                  </a:lnTo>
                  <a:lnTo>
                    <a:pt x="81" y="2821"/>
                  </a:lnTo>
                  <a:lnTo>
                    <a:pt x="0" y="2740"/>
                  </a:lnTo>
                  <a:lnTo>
                    <a:pt x="0" y="80"/>
                  </a:lnTo>
                  <a:lnTo>
                    <a:pt x="8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Rectangle 96"/>
            <p:cNvSpPr>
              <a:spLocks noChangeArrowheads="1"/>
            </p:cNvSpPr>
            <p:nvPr/>
          </p:nvSpPr>
          <p:spPr bwMode="auto">
            <a:xfrm>
              <a:off x="1225" y="1693"/>
              <a:ext cx="96"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Rectangle 97"/>
            <p:cNvSpPr>
              <a:spLocks noChangeArrowheads="1"/>
            </p:cNvSpPr>
            <p:nvPr/>
          </p:nvSpPr>
          <p:spPr bwMode="auto">
            <a:xfrm>
              <a:off x="1229" y="1653"/>
              <a:ext cx="96"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Rectangle 98"/>
            <p:cNvSpPr>
              <a:spLocks noChangeArrowheads="1"/>
            </p:cNvSpPr>
            <p:nvPr/>
          </p:nvSpPr>
          <p:spPr bwMode="auto">
            <a:xfrm>
              <a:off x="1229" y="1733"/>
              <a:ext cx="96"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Rectangle 99"/>
            <p:cNvSpPr>
              <a:spLocks noChangeArrowheads="1"/>
            </p:cNvSpPr>
            <p:nvPr/>
          </p:nvSpPr>
          <p:spPr bwMode="auto">
            <a:xfrm>
              <a:off x="1253" y="1596"/>
              <a:ext cx="16"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Rectangle 100"/>
            <p:cNvSpPr>
              <a:spLocks noChangeArrowheads="1"/>
            </p:cNvSpPr>
            <p:nvPr/>
          </p:nvSpPr>
          <p:spPr bwMode="auto">
            <a:xfrm>
              <a:off x="1285" y="1596"/>
              <a:ext cx="16"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Rectangle 101"/>
            <p:cNvSpPr>
              <a:spLocks noChangeArrowheads="1"/>
            </p:cNvSpPr>
            <p:nvPr/>
          </p:nvSpPr>
          <p:spPr bwMode="auto">
            <a:xfrm>
              <a:off x="1253" y="1765"/>
              <a:ext cx="16" cy="17"/>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Rectangle 102"/>
            <p:cNvSpPr>
              <a:spLocks noChangeArrowheads="1"/>
            </p:cNvSpPr>
            <p:nvPr/>
          </p:nvSpPr>
          <p:spPr bwMode="auto">
            <a:xfrm>
              <a:off x="1253" y="1798"/>
              <a:ext cx="16"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103"/>
            <p:cNvSpPr>
              <a:spLocks noEditPoints="1"/>
            </p:cNvSpPr>
            <p:nvPr/>
          </p:nvSpPr>
          <p:spPr bwMode="auto">
            <a:xfrm>
              <a:off x="1317" y="1564"/>
              <a:ext cx="129" cy="282"/>
            </a:xfrm>
            <a:custGeom>
              <a:avLst/>
              <a:gdLst>
                <a:gd name="T0" fmla="*/ 161 w 1287"/>
                <a:gd name="T1" fmla="*/ 161 h 2821"/>
                <a:gd name="T2" fmla="*/ 161 w 1287"/>
                <a:gd name="T3" fmla="*/ 2660 h 2821"/>
                <a:gd name="T4" fmla="*/ 1126 w 1287"/>
                <a:gd name="T5" fmla="*/ 2660 h 2821"/>
                <a:gd name="T6" fmla="*/ 1126 w 1287"/>
                <a:gd name="T7" fmla="*/ 161 h 2821"/>
                <a:gd name="T8" fmla="*/ 161 w 1287"/>
                <a:gd name="T9" fmla="*/ 161 h 2821"/>
                <a:gd name="T10" fmla="*/ 80 w 1287"/>
                <a:gd name="T11" fmla="*/ 0 h 2821"/>
                <a:gd name="T12" fmla="*/ 1208 w 1287"/>
                <a:gd name="T13" fmla="*/ 0 h 2821"/>
                <a:gd name="T14" fmla="*/ 1287 w 1287"/>
                <a:gd name="T15" fmla="*/ 80 h 2821"/>
                <a:gd name="T16" fmla="*/ 1287 w 1287"/>
                <a:gd name="T17" fmla="*/ 2740 h 2821"/>
                <a:gd name="T18" fmla="*/ 1208 w 1287"/>
                <a:gd name="T19" fmla="*/ 2821 h 2821"/>
                <a:gd name="T20" fmla="*/ 80 w 1287"/>
                <a:gd name="T21" fmla="*/ 2821 h 2821"/>
                <a:gd name="T22" fmla="*/ 0 w 1287"/>
                <a:gd name="T23" fmla="*/ 2740 h 2821"/>
                <a:gd name="T24" fmla="*/ 0 w 1287"/>
                <a:gd name="T25" fmla="*/ 80 h 2821"/>
                <a:gd name="T26" fmla="*/ 80 w 1287"/>
                <a:gd name="T27" fmla="*/ 0 h 2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7" h="2821">
                  <a:moveTo>
                    <a:pt x="161" y="161"/>
                  </a:moveTo>
                  <a:lnTo>
                    <a:pt x="161" y="2660"/>
                  </a:lnTo>
                  <a:lnTo>
                    <a:pt x="1126" y="2660"/>
                  </a:lnTo>
                  <a:lnTo>
                    <a:pt x="1126" y="161"/>
                  </a:lnTo>
                  <a:lnTo>
                    <a:pt x="161" y="161"/>
                  </a:lnTo>
                  <a:close/>
                  <a:moveTo>
                    <a:pt x="80" y="0"/>
                  </a:moveTo>
                  <a:lnTo>
                    <a:pt x="1208" y="0"/>
                  </a:lnTo>
                  <a:lnTo>
                    <a:pt x="1287" y="80"/>
                  </a:lnTo>
                  <a:lnTo>
                    <a:pt x="1287" y="2740"/>
                  </a:lnTo>
                  <a:lnTo>
                    <a:pt x="1208" y="2821"/>
                  </a:lnTo>
                  <a:lnTo>
                    <a:pt x="80" y="2821"/>
                  </a:lnTo>
                  <a:lnTo>
                    <a:pt x="0" y="2740"/>
                  </a:lnTo>
                  <a:lnTo>
                    <a:pt x="0" y="80"/>
                  </a:lnTo>
                  <a:lnTo>
                    <a:pt x="8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Rectangle 104"/>
            <p:cNvSpPr>
              <a:spLocks noChangeArrowheads="1"/>
            </p:cNvSpPr>
            <p:nvPr/>
          </p:nvSpPr>
          <p:spPr bwMode="auto">
            <a:xfrm>
              <a:off x="1321" y="1693"/>
              <a:ext cx="113"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Rectangle 105"/>
            <p:cNvSpPr>
              <a:spLocks noChangeArrowheads="1"/>
            </p:cNvSpPr>
            <p:nvPr/>
          </p:nvSpPr>
          <p:spPr bwMode="auto">
            <a:xfrm>
              <a:off x="1325" y="1596"/>
              <a:ext cx="113"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Rectangle 106"/>
            <p:cNvSpPr>
              <a:spLocks noChangeArrowheads="1"/>
            </p:cNvSpPr>
            <p:nvPr/>
          </p:nvSpPr>
          <p:spPr bwMode="auto">
            <a:xfrm>
              <a:off x="1325" y="1733"/>
              <a:ext cx="113"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Rectangle 107"/>
            <p:cNvSpPr>
              <a:spLocks noChangeArrowheads="1"/>
            </p:cNvSpPr>
            <p:nvPr/>
          </p:nvSpPr>
          <p:spPr bwMode="auto">
            <a:xfrm>
              <a:off x="1349" y="1765"/>
              <a:ext cx="25" cy="17"/>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Rectangle 108"/>
            <p:cNvSpPr>
              <a:spLocks noChangeArrowheads="1"/>
            </p:cNvSpPr>
            <p:nvPr/>
          </p:nvSpPr>
          <p:spPr bwMode="auto">
            <a:xfrm>
              <a:off x="1349" y="1798"/>
              <a:ext cx="25"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109"/>
            <p:cNvSpPr>
              <a:spLocks noEditPoints="1"/>
            </p:cNvSpPr>
            <p:nvPr/>
          </p:nvSpPr>
          <p:spPr bwMode="auto">
            <a:xfrm>
              <a:off x="1092" y="1564"/>
              <a:ext cx="145" cy="282"/>
            </a:xfrm>
            <a:custGeom>
              <a:avLst/>
              <a:gdLst>
                <a:gd name="T0" fmla="*/ 161 w 1448"/>
                <a:gd name="T1" fmla="*/ 161 h 2821"/>
                <a:gd name="T2" fmla="*/ 161 w 1448"/>
                <a:gd name="T3" fmla="*/ 2660 h 2821"/>
                <a:gd name="T4" fmla="*/ 1287 w 1448"/>
                <a:gd name="T5" fmla="*/ 2660 h 2821"/>
                <a:gd name="T6" fmla="*/ 1287 w 1448"/>
                <a:gd name="T7" fmla="*/ 161 h 2821"/>
                <a:gd name="T8" fmla="*/ 161 w 1448"/>
                <a:gd name="T9" fmla="*/ 161 h 2821"/>
                <a:gd name="T10" fmla="*/ 79 w 1448"/>
                <a:gd name="T11" fmla="*/ 0 h 2821"/>
                <a:gd name="T12" fmla="*/ 1369 w 1448"/>
                <a:gd name="T13" fmla="*/ 0 h 2821"/>
                <a:gd name="T14" fmla="*/ 1448 w 1448"/>
                <a:gd name="T15" fmla="*/ 80 h 2821"/>
                <a:gd name="T16" fmla="*/ 1448 w 1448"/>
                <a:gd name="T17" fmla="*/ 2740 h 2821"/>
                <a:gd name="T18" fmla="*/ 1369 w 1448"/>
                <a:gd name="T19" fmla="*/ 2821 h 2821"/>
                <a:gd name="T20" fmla="*/ 79 w 1448"/>
                <a:gd name="T21" fmla="*/ 2821 h 2821"/>
                <a:gd name="T22" fmla="*/ 0 w 1448"/>
                <a:gd name="T23" fmla="*/ 2740 h 2821"/>
                <a:gd name="T24" fmla="*/ 0 w 1448"/>
                <a:gd name="T25" fmla="*/ 80 h 2821"/>
                <a:gd name="T26" fmla="*/ 79 w 1448"/>
                <a:gd name="T27" fmla="*/ 0 h 2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8" h="2821">
                  <a:moveTo>
                    <a:pt x="161" y="161"/>
                  </a:moveTo>
                  <a:lnTo>
                    <a:pt x="161" y="2660"/>
                  </a:lnTo>
                  <a:lnTo>
                    <a:pt x="1287" y="2660"/>
                  </a:lnTo>
                  <a:lnTo>
                    <a:pt x="1287" y="161"/>
                  </a:lnTo>
                  <a:lnTo>
                    <a:pt x="161" y="161"/>
                  </a:lnTo>
                  <a:close/>
                  <a:moveTo>
                    <a:pt x="79" y="0"/>
                  </a:moveTo>
                  <a:lnTo>
                    <a:pt x="1369" y="0"/>
                  </a:lnTo>
                  <a:lnTo>
                    <a:pt x="1448" y="80"/>
                  </a:lnTo>
                  <a:lnTo>
                    <a:pt x="1448" y="2740"/>
                  </a:lnTo>
                  <a:lnTo>
                    <a:pt x="1369" y="2821"/>
                  </a:lnTo>
                  <a:lnTo>
                    <a:pt x="79" y="2821"/>
                  </a:lnTo>
                  <a:lnTo>
                    <a:pt x="0" y="2740"/>
                  </a:lnTo>
                  <a:lnTo>
                    <a:pt x="0" y="80"/>
                  </a:lnTo>
                  <a:lnTo>
                    <a:pt x="7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Rectangle 110"/>
            <p:cNvSpPr>
              <a:spLocks noChangeArrowheads="1"/>
            </p:cNvSpPr>
            <p:nvPr/>
          </p:nvSpPr>
          <p:spPr bwMode="auto">
            <a:xfrm>
              <a:off x="1096" y="1693"/>
              <a:ext cx="129"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Rectangle 111"/>
            <p:cNvSpPr>
              <a:spLocks noChangeArrowheads="1"/>
            </p:cNvSpPr>
            <p:nvPr/>
          </p:nvSpPr>
          <p:spPr bwMode="auto">
            <a:xfrm>
              <a:off x="1100" y="1733"/>
              <a:ext cx="129"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Rectangle 112"/>
            <p:cNvSpPr>
              <a:spLocks noChangeArrowheads="1"/>
            </p:cNvSpPr>
            <p:nvPr/>
          </p:nvSpPr>
          <p:spPr bwMode="auto">
            <a:xfrm>
              <a:off x="1124" y="1596"/>
              <a:ext cx="16"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Rectangle 113"/>
            <p:cNvSpPr>
              <a:spLocks noChangeArrowheads="1"/>
            </p:cNvSpPr>
            <p:nvPr/>
          </p:nvSpPr>
          <p:spPr bwMode="auto">
            <a:xfrm>
              <a:off x="1124" y="1628"/>
              <a:ext cx="16"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Rectangle 114"/>
            <p:cNvSpPr>
              <a:spLocks noChangeArrowheads="1"/>
            </p:cNvSpPr>
            <p:nvPr/>
          </p:nvSpPr>
          <p:spPr bwMode="auto">
            <a:xfrm>
              <a:off x="1124" y="1661"/>
              <a:ext cx="16"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Rectangle 115"/>
            <p:cNvSpPr>
              <a:spLocks noChangeArrowheads="1"/>
            </p:cNvSpPr>
            <p:nvPr/>
          </p:nvSpPr>
          <p:spPr bwMode="auto">
            <a:xfrm>
              <a:off x="1189" y="1596"/>
              <a:ext cx="16"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Rectangle 116"/>
            <p:cNvSpPr>
              <a:spLocks noChangeArrowheads="1"/>
            </p:cNvSpPr>
            <p:nvPr/>
          </p:nvSpPr>
          <p:spPr bwMode="auto">
            <a:xfrm>
              <a:off x="1124" y="1765"/>
              <a:ext cx="32" cy="17"/>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 name="Rectangle 117"/>
            <p:cNvSpPr>
              <a:spLocks noChangeArrowheads="1"/>
            </p:cNvSpPr>
            <p:nvPr/>
          </p:nvSpPr>
          <p:spPr bwMode="auto">
            <a:xfrm>
              <a:off x="1100" y="1798"/>
              <a:ext cx="129"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9" name="Rectangle 118"/>
            <p:cNvSpPr>
              <a:spLocks noChangeArrowheads="1"/>
            </p:cNvSpPr>
            <p:nvPr/>
          </p:nvSpPr>
          <p:spPr bwMode="auto">
            <a:xfrm>
              <a:off x="1349" y="1653"/>
              <a:ext cx="17"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Rectangle 119"/>
            <p:cNvSpPr>
              <a:spLocks noChangeArrowheads="1"/>
            </p:cNvSpPr>
            <p:nvPr/>
          </p:nvSpPr>
          <p:spPr bwMode="auto">
            <a:xfrm>
              <a:off x="1398" y="1653"/>
              <a:ext cx="16"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51" name="TextBox 50"/>
          <p:cNvSpPr txBox="1"/>
          <p:nvPr/>
        </p:nvSpPr>
        <p:spPr bwMode="gray">
          <a:xfrm>
            <a:off x="8743129" y="2096082"/>
            <a:ext cx="612347" cy="184666"/>
          </a:xfrm>
          <a:prstGeom prst="rect">
            <a:avLst/>
          </a:prstGeom>
          <a:noFill/>
        </p:spPr>
        <p:txBody>
          <a:bodyPr wrap="none" lIns="0" tIns="0" rIns="0" bIns="0" rtlCol="0">
            <a:spAutoFit/>
          </a:bodyPr>
          <a:lstStyle/>
          <a:p>
            <a:r>
              <a:rPr lang="en-US" sz="600" dirty="0" smtClean="0"/>
              <a:t>Non-controllable</a:t>
            </a:r>
            <a:br>
              <a:rPr lang="en-US" sz="600" dirty="0" smtClean="0"/>
            </a:br>
            <a:r>
              <a:rPr lang="en-US" sz="600" dirty="0" smtClean="0"/>
              <a:t>load</a:t>
            </a:r>
          </a:p>
        </p:txBody>
      </p:sp>
      <p:grpSp>
        <p:nvGrpSpPr>
          <p:cNvPr id="52" name="Group 59"/>
          <p:cNvGrpSpPr>
            <a:grpSpLocks noChangeAspect="1"/>
          </p:cNvGrpSpPr>
          <p:nvPr/>
        </p:nvGrpSpPr>
        <p:grpSpPr bwMode="auto">
          <a:xfrm>
            <a:off x="9419455" y="2060255"/>
            <a:ext cx="344798" cy="280514"/>
            <a:chOff x="2703" y="2016"/>
            <a:chExt cx="354" cy="288"/>
          </a:xfrm>
        </p:grpSpPr>
        <p:sp>
          <p:nvSpPr>
            <p:cNvPr id="53" name="Rectangle 61"/>
            <p:cNvSpPr>
              <a:spLocks noChangeArrowheads="1"/>
            </p:cNvSpPr>
            <p:nvPr/>
          </p:nvSpPr>
          <p:spPr bwMode="auto">
            <a:xfrm>
              <a:off x="2928" y="2024"/>
              <a:ext cx="16" cy="224"/>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Rectangle 62"/>
            <p:cNvSpPr>
              <a:spLocks noChangeArrowheads="1"/>
            </p:cNvSpPr>
            <p:nvPr/>
          </p:nvSpPr>
          <p:spPr bwMode="auto">
            <a:xfrm>
              <a:off x="2928" y="2240"/>
              <a:ext cx="16" cy="5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5" name="Freeform 63"/>
            <p:cNvSpPr>
              <a:spLocks noEditPoints="1"/>
            </p:cNvSpPr>
            <p:nvPr/>
          </p:nvSpPr>
          <p:spPr bwMode="auto">
            <a:xfrm>
              <a:off x="2928" y="2016"/>
              <a:ext cx="129" cy="288"/>
            </a:xfrm>
            <a:custGeom>
              <a:avLst/>
              <a:gdLst>
                <a:gd name="T0" fmla="*/ 161 w 1287"/>
                <a:gd name="T1" fmla="*/ 160 h 2880"/>
                <a:gd name="T2" fmla="*/ 161 w 1287"/>
                <a:gd name="T3" fmla="*/ 2720 h 2880"/>
                <a:gd name="T4" fmla="*/ 1126 w 1287"/>
                <a:gd name="T5" fmla="*/ 2720 h 2880"/>
                <a:gd name="T6" fmla="*/ 1126 w 1287"/>
                <a:gd name="T7" fmla="*/ 160 h 2880"/>
                <a:gd name="T8" fmla="*/ 161 w 1287"/>
                <a:gd name="T9" fmla="*/ 160 h 2880"/>
                <a:gd name="T10" fmla="*/ 80 w 1287"/>
                <a:gd name="T11" fmla="*/ 0 h 2880"/>
                <a:gd name="T12" fmla="*/ 1207 w 1287"/>
                <a:gd name="T13" fmla="*/ 0 h 2880"/>
                <a:gd name="T14" fmla="*/ 1287 w 1287"/>
                <a:gd name="T15" fmla="*/ 80 h 2880"/>
                <a:gd name="T16" fmla="*/ 1287 w 1287"/>
                <a:gd name="T17" fmla="*/ 2800 h 2880"/>
                <a:gd name="T18" fmla="*/ 1207 w 1287"/>
                <a:gd name="T19" fmla="*/ 2880 h 2880"/>
                <a:gd name="T20" fmla="*/ 80 w 1287"/>
                <a:gd name="T21" fmla="*/ 2880 h 2880"/>
                <a:gd name="T22" fmla="*/ 0 w 1287"/>
                <a:gd name="T23" fmla="*/ 2800 h 2880"/>
                <a:gd name="T24" fmla="*/ 0 w 1287"/>
                <a:gd name="T25" fmla="*/ 80 h 2880"/>
                <a:gd name="T26" fmla="*/ 80 w 1287"/>
                <a:gd name="T27" fmla="*/ 0 h 2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7" h="2880">
                  <a:moveTo>
                    <a:pt x="161" y="160"/>
                  </a:moveTo>
                  <a:lnTo>
                    <a:pt x="161" y="2720"/>
                  </a:lnTo>
                  <a:lnTo>
                    <a:pt x="1126" y="2720"/>
                  </a:lnTo>
                  <a:lnTo>
                    <a:pt x="1126" y="160"/>
                  </a:lnTo>
                  <a:lnTo>
                    <a:pt x="161" y="160"/>
                  </a:lnTo>
                  <a:close/>
                  <a:moveTo>
                    <a:pt x="80" y="0"/>
                  </a:moveTo>
                  <a:lnTo>
                    <a:pt x="1207" y="0"/>
                  </a:lnTo>
                  <a:lnTo>
                    <a:pt x="1287" y="80"/>
                  </a:lnTo>
                  <a:lnTo>
                    <a:pt x="1287" y="2800"/>
                  </a:lnTo>
                  <a:lnTo>
                    <a:pt x="1207" y="2880"/>
                  </a:lnTo>
                  <a:lnTo>
                    <a:pt x="80" y="2880"/>
                  </a:lnTo>
                  <a:lnTo>
                    <a:pt x="0" y="2800"/>
                  </a:lnTo>
                  <a:lnTo>
                    <a:pt x="0" y="80"/>
                  </a:lnTo>
                  <a:lnTo>
                    <a:pt x="8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 name="Rectangle 64"/>
            <p:cNvSpPr>
              <a:spLocks noChangeArrowheads="1"/>
            </p:cNvSpPr>
            <p:nvPr/>
          </p:nvSpPr>
          <p:spPr bwMode="auto">
            <a:xfrm>
              <a:off x="2936" y="2112"/>
              <a:ext cx="113"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7" name="Rectangle 65"/>
            <p:cNvSpPr>
              <a:spLocks noChangeArrowheads="1"/>
            </p:cNvSpPr>
            <p:nvPr/>
          </p:nvSpPr>
          <p:spPr bwMode="auto">
            <a:xfrm>
              <a:off x="3017" y="2200"/>
              <a:ext cx="16"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8" name="Rectangle 66"/>
            <p:cNvSpPr>
              <a:spLocks noChangeArrowheads="1"/>
            </p:cNvSpPr>
            <p:nvPr/>
          </p:nvSpPr>
          <p:spPr bwMode="auto">
            <a:xfrm>
              <a:off x="2960" y="2048"/>
              <a:ext cx="17"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Rectangle 67"/>
            <p:cNvSpPr>
              <a:spLocks noChangeArrowheads="1"/>
            </p:cNvSpPr>
            <p:nvPr/>
          </p:nvSpPr>
          <p:spPr bwMode="auto">
            <a:xfrm>
              <a:off x="2985" y="2048"/>
              <a:ext cx="16"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Rectangle 68"/>
            <p:cNvSpPr>
              <a:spLocks noChangeArrowheads="1"/>
            </p:cNvSpPr>
            <p:nvPr/>
          </p:nvSpPr>
          <p:spPr bwMode="auto">
            <a:xfrm>
              <a:off x="3009" y="2048"/>
              <a:ext cx="16"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Rectangle 69"/>
            <p:cNvSpPr>
              <a:spLocks noChangeArrowheads="1"/>
            </p:cNvSpPr>
            <p:nvPr/>
          </p:nvSpPr>
          <p:spPr bwMode="auto">
            <a:xfrm>
              <a:off x="3017" y="2264"/>
              <a:ext cx="16"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2" name="Rectangle 70"/>
            <p:cNvSpPr>
              <a:spLocks noChangeArrowheads="1"/>
            </p:cNvSpPr>
            <p:nvPr/>
          </p:nvSpPr>
          <p:spPr bwMode="auto">
            <a:xfrm>
              <a:off x="2977" y="2152"/>
              <a:ext cx="32"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Rectangle 71"/>
            <p:cNvSpPr>
              <a:spLocks noChangeArrowheads="1"/>
            </p:cNvSpPr>
            <p:nvPr/>
          </p:nvSpPr>
          <p:spPr bwMode="auto">
            <a:xfrm>
              <a:off x="2816" y="2024"/>
              <a:ext cx="16" cy="224"/>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Rectangle 72"/>
            <p:cNvSpPr>
              <a:spLocks noChangeArrowheads="1"/>
            </p:cNvSpPr>
            <p:nvPr/>
          </p:nvSpPr>
          <p:spPr bwMode="auto">
            <a:xfrm>
              <a:off x="2816" y="2240"/>
              <a:ext cx="16" cy="5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Freeform 73"/>
            <p:cNvSpPr>
              <a:spLocks noEditPoints="1"/>
            </p:cNvSpPr>
            <p:nvPr/>
          </p:nvSpPr>
          <p:spPr bwMode="auto">
            <a:xfrm>
              <a:off x="2816" y="2016"/>
              <a:ext cx="128" cy="288"/>
            </a:xfrm>
            <a:custGeom>
              <a:avLst/>
              <a:gdLst>
                <a:gd name="T0" fmla="*/ 161 w 1288"/>
                <a:gd name="T1" fmla="*/ 160 h 2880"/>
                <a:gd name="T2" fmla="*/ 161 w 1288"/>
                <a:gd name="T3" fmla="*/ 2720 h 2880"/>
                <a:gd name="T4" fmla="*/ 1127 w 1288"/>
                <a:gd name="T5" fmla="*/ 2720 h 2880"/>
                <a:gd name="T6" fmla="*/ 1127 w 1288"/>
                <a:gd name="T7" fmla="*/ 160 h 2880"/>
                <a:gd name="T8" fmla="*/ 161 w 1288"/>
                <a:gd name="T9" fmla="*/ 160 h 2880"/>
                <a:gd name="T10" fmla="*/ 81 w 1288"/>
                <a:gd name="T11" fmla="*/ 0 h 2880"/>
                <a:gd name="T12" fmla="*/ 1207 w 1288"/>
                <a:gd name="T13" fmla="*/ 0 h 2880"/>
                <a:gd name="T14" fmla="*/ 1288 w 1288"/>
                <a:gd name="T15" fmla="*/ 80 h 2880"/>
                <a:gd name="T16" fmla="*/ 1288 w 1288"/>
                <a:gd name="T17" fmla="*/ 2800 h 2880"/>
                <a:gd name="T18" fmla="*/ 1207 w 1288"/>
                <a:gd name="T19" fmla="*/ 2880 h 2880"/>
                <a:gd name="T20" fmla="*/ 81 w 1288"/>
                <a:gd name="T21" fmla="*/ 2880 h 2880"/>
                <a:gd name="T22" fmla="*/ 0 w 1288"/>
                <a:gd name="T23" fmla="*/ 2800 h 2880"/>
                <a:gd name="T24" fmla="*/ 0 w 1288"/>
                <a:gd name="T25" fmla="*/ 80 h 2880"/>
                <a:gd name="T26" fmla="*/ 81 w 1288"/>
                <a:gd name="T27" fmla="*/ 0 h 2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8" h="2880">
                  <a:moveTo>
                    <a:pt x="161" y="160"/>
                  </a:moveTo>
                  <a:lnTo>
                    <a:pt x="161" y="2720"/>
                  </a:lnTo>
                  <a:lnTo>
                    <a:pt x="1127" y="2720"/>
                  </a:lnTo>
                  <a:lnTo>
                    <a:pt x="1127" y="160"/>
                  </a:lnTo>
                  <a:lnTo>
                    <a:pt x="161" y="160"/>
                  </a:lnTo>
                  <a:close/>
                  <a:moveTo>
                    <a:pt x="81" y="0"/>
                  </a:moveTo>
                  <a:lnTo>
                    <a:pt x="1207" y="0"/>
                  </a:lnTo>
                  <a:lnTo>
                    <a:pt x="1288" y="80"/>
                  </a:lnTo>
                  <a:lnTo>
                    <a:pt x="1288" y="2800"/>
                  </a:lnTo>
                  <a:lnTo>
                    <a:pt x="1207" y="2880"/>
                  </a:lnTo>
                  <a:lnTo>
                    <a:pt x="81" y="2880"/>
                  </a:lnTo>
                  <a:lnTo>
                    <a:pt x="0" y="2800"/>
                  </a:lnTo>
                  <a:lnTo>
                    <a:pt x="0" y="80"/>
                  </a:lnTo>
                  <a:lnTo>
                    <a:pt x="8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Rectangle 74"/>
            <p:cNvSpPr>
              <a:spLocks noChangeArrowheads="1"/>
            </p:cNvSpPr>
            <p:nvPr/>
          </p:nvSpPr>
          <p:spPr bwMode="auto">
            <a:xfrm>
              <a:off x="2824" y="2112"/>
              <a:ext cx="112"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Rectangle 75"/>
            <p:cNvSpPr>
              <a:spLocks noChangeArrowheads="1"/>
            </p:cNvSpPr>
            <p:nvPr/>
          </p:nvSpPr>
          <p:spPr bwMode="auto">
            <a:xfrm>
              <a:off x="2904" y="2200"/>
              <a:ext cx="16"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Rectangle 76"/>
            <p:cNvSpPr>
              <a:spLocks noChangeArrowheads="1"/>
            </p:cNvSpPr>
            <p:nvPr/>
          </p:nvSpPr>
          <p:spPr bwMode="auto">
            <a:xfrm>
              <a:off x="2848" y="2048"/>
              <a:ext cx="16"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Rectangle 77"/>
            <p:cNvSpPr>
              <a:spLocks noChangeArrowheads="1"/>
            </p:cNvSpPr>
            <p:nvPr/>
          </p:nvSpPr>
          <p:spPr bwMode="auto">
            <a:xfrm>
              <a:off x="2872" y="2048"/>
              <a:ext cx="16"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Rectangle 78"/>
            <p:cNvSpPr>
              <a:spLocks noChangeArrowheads="1"/>
            </p:cNvSpPr>
            <p:nvPr/>
          </p:nvSpPr>
          <p:spPr bwMode="auto">
            <a:xfrm>
              <a:off x="2896" y="2048"/>
              <a:ext cx="16"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Rectangle 79"/>
            <p:cNvSpPr>
              <a:spLocks noChangeArrowheads="1"/>
            </p:cNvSpPr>
            <p:nvPr/>
          </p:nvSpPr>
          <p:spPr bwMode="auto">
            <a:xfrm>
              <a:off x="2904" y="2264"/>
              <a:ext cx="16"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Rectangle 80"/>
            <p:cNvSpPr>
              <a:spLocks noChangeArrowheads="1"/>
            </p:cNvSpPr>
            <p:nvPr/>
          </p:nvSpPr>
          <p:spPr bwMode="auto">
            <a:xfrm>
              <a:off x="2864" y="2152"/>
              <a:ext cx="32"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3" name="Rectangle 81"/>
            <p:cNvSpPr>
              <a:spLocks noChangeArrowheads="1"/>
            </p:cNvSpPr>
            <p:nvPr/>
          </p:nvSpPr>
          <p:spPr bwMode="auto">
            <a:xfrm>
              <a:off x="2703" y="2024"/>
              <a:ext cx="16" cy="224"/>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4" name="Rectangle 82"/>
            <p:cNvSpPr>
              <a:spLocks noChangeArrowheads="1"/>
            </p:cNvSpPr>
            <p:nvPr/>
          </p:nvSpPr>
          <p:spPr bwMode="auto">
            <a:xfrm>
              <a:off x="2703" y="2240"/>
              <a:ext cx="16" cy="5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5" name="Freeform 83"/>
            <p:cNvSpPr>
              <a:spLocks noEditPoints="1"/>
            </p:cNvSpPr>
            <p:nvPr/>
          </p:nvSpPr>
          <p:spPr bwMode="auto">
            <a:xfrm>
              <a:off x="2703" y="2016"/>
              <a:ext cx="129" cy="288"/>
            </a:xfrm>
            <a:custGeom>
              <a:avLst/>
              <a:gdLst>
                <a:gd name="T0" fmla="*/ 161 w 1287"/>
                <a:gd name="T1" fmla="*/ 160 h 2880"/>
                <a:gd name="T2" fmla="*/ 161 w 1287"/>
                <a:gd name="T3" fmla="*/ 2720 h 2880"/>
                <a:gd name="T4" fmla="*/ 1126 w 1287"/>
                <a:gd name="T5" fmla="*/ 2720 h 2880"/>
                <a:gd name="T6" fmla="*/ 1126 w 1287"/>
                <a:gd name="T7" fmla="*/ 160 h 2880"/>
                <a:gd name="T8" fmla="*/ 161 w 1287"/>
                <a:gd name="T9" fmla="*/ 160 h 2880"/>
                <a:gd name="T10" fmla="*/ 80 w 1287"/>
                <a:gd name="T11" fmla="*/ 0 h 2880"/>
                <a:gd name="T12" fmla="*/ 1207 w 1287"/>
                <a:gd name="T13" fmla="*/ 0 h 2880"/>
                <a:gd name="T14" fmla="*/ 1287 w 1287"/>
                <a:gd name="T15" fmla="*/ 80 h 2880"/>
                <a:gd name="T16" fmla="*/ 1287 w 1287"/>
                <a:gd name="T17" fmla="*/ 2800 h 2880"/>
                <a:gd name="T18" fmla="*/ 1207 w 1287"/>
                <a:gd name="T19" fmla="*/ 2880 h 2880"/>
                <a:gd name="T20" fmla="*/ 80 w 1287"/>
                <a:gd name="T21" fmla="*/ 2880 h 2880"/>
                <a:gd name="T22" fmla="*/ 0 w 1287"/>
                <a:gd name="T23" fmla="*/ 2800 h 2880"/>
                <a:gd name="T24" fmla="*/ 0 w 1287"/>
                <a:gd name="T25" fmla="*/ 80 h 2880"/>
                <a:gd name="T26" fmla="*/ 80 w 1287"/>
                <a:gd name="T27" fmla="*/ 0 h 2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7" h="2880">
                  <a:moveTo>
                    <a:pt x="161" y="160"/>
                  </a:moveTo>
                  <a:lnTo>
                    <a:pt x="161" y="2720"/>
                  </a:lnTo>
                  <a:lnTo>
                    <a:pt x="1126" y="2720"/>
                  </a:lnTo>
                  <a:lnTo>
                    <a:pt x="1126" y="160"/>
                  </a:lnTo>
                  <a:lnTo>
                    <a:pt x="161" y="160"/>
                  </a:lnTo>
                  <a:close/>
                  <a:moveTo>
                    <a:pt x="80" y="0"/>
                  </a:moveTo>
                  <a:lnTo>
                    <a:pt x="1207" y="0"/>
                  </a:lnTo>
                  <a:lnTo>
                    <a:pt x="1287" y="80"/>
                  </a:lnTo>
                  <a:lnTo>
                    <a:pt x="1287" y="2800"/>
                  </a:lnTo>
                  <a:lnTo>
                    <a:pt x="1207" y="2880"/>
                  </a:lnTo>
                  <a:lnTo>
                    <a:pt x="80" y="2880"/>
                  </a:lnTo>
                  <a:lnTo>
                    <a:pt x="0" y="2800"/>
                  </a:lnTo>
                  <a:lnTo>
                    <a:pt x="0" y="80"/>
                  </a:lnTo>
                  <a:lnTo>
                    <a:pt x="8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 name="Rectangle 84"/>
            <p:cNvSpPr>
              <a:spLocks noChangeArrowheads="1"/>
            </p:cNvSpPr>
            <p:nvPr/>
          </p:nvSpPr>
          <p:spPr bwMode="auto">
            <a:xfrm>
              <a:off x="2711" y="2112"/>
              <a:ext cx="113"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7" name="Rectangle 85"/>
            <p:cNvSpPr>
              <a:spLocks noChangeArrowheads="1"/>
            </p:cNvSpPr>
            <p:nvPr/>
          </p:nvSpPr>
          <p:spPr bwMode="auto">
            <a:xfrm>
              <a:off x="2792" y="2200"/>
              <a:ext cx="16"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8" name="Rectangle 86"/>
            <p:cNvSpPr>
              <a:spLocks noChangeArrowheads="1"/>
            </p:cNvSpPr>
            <p:nvPr/>
          </p:nvSpPr>
          <p:spPr bwMode="auto">
            <a:xfrm>
              <a:off x="2735" y="2048"/>
              <a:ext cx="16"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9" name="Rectangle 87"/>
            <p:cNvSpPr>
              <a:spLocks noChangeArrowheads="1"/>
            </p:cNvSpPr>
            <p:nvPr/>
          </p:nvSpPr>
          <p:spPr bwMode="auto">
            <a:xfrm>
              <a:off x="2759" y="2048"/>
              <a:ext cx="16"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0" name="Rectangle 88"/>
            <p:cNvSpPr>
              <a:spLocks noChangeArrowheads="1"/>
            </p:cNvSpPr>
            <p:nvPr/>
          </p:nvSpPr>
          <p:spPr bwMode="auto">
            <a:xfrm>
              <a:off x="2783" y="2048"/>
              <a:ext cx="17"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1" name="Rectangle 89"/>
            <p:cNvSpPr>
              <a:spLocks noChangeArrowheads="1"/>
            </p:cNvSpPr>
            <p:nvPr/>
          </p:nvSpPr>
          <p:spPr bwMode="auto">
            <a:xfrm>
              <a:off x="2792" y="2264"/>
              <a:ext cx="16"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2" name="Rectangle 90"/>
            <p:cNvSpPr>
              <a:spLocks noChangeArrowheads="1"/>
            </p:cNvSpPr>
            <p:nvPr/>
          </p:nvSpPr>
          <p:spPr bwMode="auto">
            <a:xfrm>
              <a:off x="2751" y="2152"/>
              <a:ext cx="32"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83" name="TextBox 82"/>
          <p:cNvSpPr txBox="1"/>
          <p:nvPr/>
        </p:nvSpPr>
        <p:spPr bwMode="gray">
          <a:xfrm>
            <a:off x="9806704" y="2096082"/>
            <a:ext cx="447238" cy="184666"/>
          </a:xfrm>
          <a:prstGeom prst="rect">
            <a:avLst/>
          </a:prstGeom>
          <a:noFill/>
        </p:spPr>
        <p:txBody>
          <a:bodyPr wrap="none" lIns="0" tIns="0" rIns="0" bIns="0" rtlCol="0">
            <a:spAutoFit/>
          </a:bodyPr>
          <a:lstStyle/>
          <a:p>
            <a:r>
              <a:rPr lang="en-US" sz="600" dirty="0" smtClean="0"/>
              <a:t>Controllable</a:t>
            </a:r>
            <a:br>
              <a:rPr lang="en-US" sz="600" dirty="0" smtClean="0"/>
            </a:br>
            <a:r>
              <a:rPr lang="en-US" sz="600" dirty="0" smtClean="0"/>
              <a:t>generator</a:t>
            </a:r>
          </a:p>
        </p:txBody>
      </p:sp>
      <p:grpSp>
        <p:nvGrpSpPr>
          <p:cNvPr id="84" name="Group 98"/>
          <p:cNvGrpSpPr>
            <a:grpSpLocks noChangeAspect="1"/>
          </p:cNvGrpSpPr>
          <p:nvPr/>
        </p:nvGrpSpPr>
        <p:grpSpPr bwMode="auto">
          <a:xfrm>
            <a:off x="10576113" y="2069992"/>
            <a:ext cx="326920" cy="249346"/>
            <a:chOff x="2703" y="2025"/>
            <a:chExt cx="354" cy="270"/>
          </a:xfrm>
        </p:grpSpPr>
        <p:sp>
          <p:nvSpPr>
            <p:cNvPr id="85" name="Freeform 100"/>
            <p:cNvSpPr>
              <a:spLocks noEditPoints="1"/>
            </p:cNvSpPr>
            <p:nvPr/>
          </p:nvSpPr>
          <p:spPr bwMode="auto">
            <a:xfrm>
              <a:off x="2824" y="2057"/>
              <a:ext cx="233" cy="174"/>
            </a:xfrm>
            <a:custGeom>
              <a:avLst/>
              <a:gdLst>
                <a:gd name="T0" fmla="*/ 161 w 2333"/>
                <a:gd name="T1" fmla="*/ 158 h 1747"/>
                <a:gd name="T2" fmla="*/ 161 w 2333"/>
                <a:gd name="T3" fmla="*/ 1588 h 1747"/>
                <a:gd name="T4" fmla="*/ 1978 w 2333"/>
                <a:gd name="T5" fmla="*/ 1588 h 1747"/>
                <a:gd name="T6" fmla="*/ 2172 w 2333"/>
                <a:gd name="T7" fmla="*/ 1396 h 1747"/>
                <a:gd name="T8" fmla="*/ 2172 w 2333"/>
                <a:gd name="T9" fmla="*/ 350 h 1747"/>
                <a:gd name="T10" fmla="*/ 1978 w 2333"/>
                <a:gd name="T11" fmla="*/ 158 h 1747"/>
                <a:gd name="T12" fmla="*/ 161 w 2333"/>
                <a:gd name="T13" fmla="*/ 158 h 1747"/>
                <a:gd name="T14" fmla="*/ 80 w 2333"/>
                <a:gd name="T15" fmla="*/ 0 h 1747"/>
                <a:gd name="T16" fmla="*/ 2011 w 2333"/>
                <a:gd name="T17" fmla="*/ 0 h 1747"/>
                <a:gd name="T18" fmla="*/ 2068 w 2333"/>
                <a:gd name="T19" fmla="*/ 23 h 1747"/>
                <a:gd name="T20" fmla="*/ 2309 w 2333"/>
                <a:gd name="T21" fmla="*/ 261 h 1747"/>
                <a:gd name="T22" fmla="*/ 2333 w 2333"/>
                <a:gd name="T23" fmla="*/ 317 h 1747"/>
                <a:gd name="T24" fmla="*/ 2333 w 2333"/>
                <a:gd name="T25" fmla="*/ 1429 h 1747"/>
                <a:gd name="T26" fmla="*/ 2309 w 2333"/>
                <a:gd name="T27" fmla="*/ 1485 h 1747"/>
                <a:gd name="T28" fmla="*/ 2068 w 2333"/>
                <a:gd name="T29" fmla="*/ 1723 h 1747"/>
                <a:gd name="T30" fmla="*/ 2011 w 2333"/>
                <a:gd name="T31" fmla="*/ 1747 h 1747"/>
                <a:gd name="T32" fmla="*/ 80 w 2333"/>
                <a:gd name="T33" fmla="*/ 1747 h 1747"/>
                <a:gd name="T34" fmla="*/ 0 w 2333"/>
                <a:gd name="T35" fmla="*/ 1667 h 1747"/>
                <a:gd name="T36" fmla="*/ 0 w 2333"/>
                <a:gd name="T37" fmla="*/ 79 h 1747"/>
                <a:gd name="T38" fmla="*/ 80 w 2333"/>
                <a:gd name="T39" fmla="*/ 0 h 1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3" h="1747">
                  <a:moveTo>
                    <a:pt x="161" y="158"/>
                  </a:moveTo>
                  <a:lnTo>
                    <a:pt x="161" y="1588"/>
                  </a:lnTo>
                  <a:lnTo>
                    <a:pt x="1978" y="1588"/>
                  </a:lnTo>
                  <a:lnTo>
                    <a:pt x="2172" y="1396"/>
                  </a:lnTo>
                  <a:lnTo>
                    <a:pt x="2172" y="350"/>
                  </a:lnTo>
                  <a:lnTo>
                    <a:pt x="1978" y="158"/>
                  </a:lnTo>
                  <a:lnTo>
                    <a:pt x="161" y="158"/>
                  </a:lnTo>
                  <a:close/>
                  <a:moveTo>
                    <a:pt x="80" y="0"/>
                  </a:moveTo>
                  <a:lnTo>
                    <a:pt x="2011" y="0"/>
                  </a:lnTo>
                  <a:lnTo>
                    <a:pt x="2068" y="23"/>
                  </a:lnTo>
                  <a:lnTo>
                    <a:pt x="2309" y="261"/>
                  </a:lnTo>
                  <a:lnTo>
                    <a:pt x="2333" y="317"/>
                  </a:lnTo>
                  <a:lnTo>
                    <a:pt x="2333" y="1429"/>
                  </a:lnTo>
                  <a:lnTo>
                    <a:pt x="2309" y="1485"/>
                  </a:lnTo>
                  <a:lnTo>
                    <a:pt x="2068" y="1723"/>
                  </a:lnTo>
                  <a:lnTo>
                    <a:pt x="2011" y="1747"/>
                  </a:lnTo>
                  <a:lnTo>
                    <a:pt x="80" y="1747"/>
                  </a:lnTo>
                  <a:lnTo>
                    <a:pt x="0" y="1667"/>
                  </a:lnTo>
                  <a:lnTo>
                    <a:pt x="0" y="79"/>
                  </a:lnTo>
                  <a:lnTo>
                    <a:pt x="8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6" name="Freeform 101"/>
            <p:cNvSpPr>
              <a:spLocks noEditPoints="1"/>
            </p:cNvSpPr>
            <p:nvPr/>
          </p:nvSpPr>
          <p:spPr bwMode="auto">
            <a:xfrm>
              <a:off x="2864" y="2025"/>
              <a:ext cx="88" cy="48"/>
            </a:xfrm>
            <a:custGeom>
              <a:avLst/>
              <a:gdLst>
                <a:gd name="T0" fmla="*/ 161 w 885"/>
                <a:gd name="T1" fmla="*/ 159 h 476"/>
                <a:gd name="T2" fmla="*/ 161 w 885"/>
                <a:gd name="T3" fmla="*/ 318 h 476"/>
                <a:gd name="T4" fmla="*/ 724 w 885"/>
                <a:gd name="T5" fmla="*/ 318 h 476"/>
                <a:gd name="T6" fmla="*/ 724 w 885"/>
                <a:gd name="T7" fmla="*/ 159 h 476"/>
                <a:gd name="T8" fmla="*/ 161 w 885"/>
                <a:gd name="T9" fmla="*/ 159 h 476"/>
                <a:gd name="T10" fmla="*/ 81 w 885"/>
                <a:gd name="T11" fmla="*/ 0 h 476"/>
                <a:gd name="T12" fmla="*/ 805 w 885"/>
                <a:gd name="T13" fmla="*/ 0 h 476"/>
                <a:gd name="T14" fmla="*/ 885 w 885"/>
                <a:gd name="T15" fmla="*/ 79 h 476"/>
                <a:gd name="T16" fmla="*/ 885 w 885"/>
                <a:gd name="T17" fmla="*/ 397 h 476"/>
                <a:gd name="T18" fmla="*/ 805 w 885"/>
                <a:gd name="T19" fmla="*/ 476 h 476"/>
                <a:gd name="T20" fmla="*/ 81 w 885"/>
                <a:gd name="T21" fmla="*/ 476 h 476"/>
                <a:gd name="T22" fmla="*/ 0 w 885"/>
                <a:gd name="T23" fmla="*/ 397 h 476"/>
                <a:gd name="T24" fmla="*/ 0 w 885"/>
                <a:gd name="T25" fmla="*/ 79 h 476"/>
                <a:gd name="T26" fmla="*/ 81 w 885"/>
                <a:gd name="T27"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5" h="476">
                  <a:moveTo>
                    <a:pt x="161" y="159"/>
                  </a:moveTo>
                  <a:lnTo>
                    <a:pt x="161" y="318"/>
                  </a:lnTo>
                  <a:lnTo>
                    <a:pt x="724" y="318"/>
                  </a:lnTo>
                  <a:lnTo>
                    <a:pt x="724" y="159"/>
                  </a:lnTo>
                  <a:lnTo>
                    <a:pt x="161" y="159"/>
                  </a:lnTo>
                  <a:close/>
                  <a:moveTo>
                    <a:pt x="81" y="0"/>
                  </a:moveTo>
                  <a:lnTo>
                    <a:pt x="805" y="0"/>
                  </a:lnTo>
                  <a:lnTo>
                    <a:pt x="885" y="79"/>
                  </a:lnTo>
                  <a:lnTo>
                    <a:pt x="885" y="397"/>
                  </a:lnTo>
                  <a:lnTo>
                    <a:pt x="805" y="476"/>
                  </a:lnTo>
                  <a:lnTo>
                    <a:pt x="81" y="476"/>
                  </a:lnTo>
                  <a:lnTo>
                    <a:pt x="0" y="397"/>
                  </a:lnTo>
                  <a:lnTo>
                    <a:pt x="0" y="79"/>
                  </a:lnTo>
                  <a:lnTo>
                    <a:pt x="8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7" name="Freeform 102"/>
            <p:cNvSpPr>
              <a:spLocks noEditPoints="1"/>
            </p:cNvSpPr>
            <p:nvPr/>
          </p:nvSpPr>
          <p:spPr bwMode="auto">
            <a:xfrm>
              <a:off x="2783" y="2081"/>
              <a:ext cx="57" cy="127"/>
            </a:xfrm>
            <a:custGeom>
              <a:avLst/>
              <a:gdLst>
                <a:gd name="T0" fmla="*/ 160 w 563"/>
                <a:gd name="T1" fmla="*/ 159 h 1270"/>
                <a:gd name="T2" fmla="*/ 160 w 563"/>
                <a:gd name="T3" fmla="*/ 1112 h 1270"/>
                <a:gd name="T4" fmla="*/ 402 w 563"/>
                <a:gd name="T5" fmla="*/ 1112 h 1270"/>
                <a:gd name="T6" fmla="*/ 402 w 563"/>
                <a:gd name="T7" fmla="*/ 159 h 1270"/>
                <a:gd name="T8" fmla="*/ 160 w 563"/>
                <a:gd name="T9" fmla="*/ 159 h 1270"/>
                <a:gd name="T10" fmla="*/ 80 w 563"/>
                <a:gd name="T11" fmla="*/ 0 h 1270"/>
                <a:gd name="T12" fmla="*/ 482 w 563"/>
                <a:gd name="T13" fmla="*/ 0 h 1270"/>
                <a:gd name="T14" fmla="*/ 563 w 563"/>
                <a:gd name="T15" fmla="*/ 79 h 1270"/>
                <a:gd name="T16" fmla="*/ 563 w 563"/>
                <a:gd name="T17" fmla="*/ 1191 h 1270"/>
                <a:gd name="T18" fmla="*/ 482 w 563"/>
                <a:gd name="T19" fmla="*/ 1270 h 1270"/>
                <a:gd name="T20" fmla="*/ 80 w 563"/>
                <a:gd name="T21" fmla="*/ 1270 h 1270"/>
                <a:gd name="T22" fmla="*/ 0 w 563"/>
                <a:gd name="T23" fmla="*/ 1191 h 1270"/>
                <a:gd name="T24" fmla="*/ 0 w 563"/>
                <a:gd name="T25" fmla="*/ 79 h 1270"/>
                <a:gd name="T26" fmla="*/ 80 w 563"/>
                <a:gd name="T27" fmla="*/ 0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3" h="1270">
                  <a:moveTo>
                    <a:pt x="160" y="159"/>
                  </a:moveTo>
                  <a:lnTo>
                    <a:pt x="160" y="1112"/>
                  </a:lnTo>
                  <a:lnTo>
                    <a:pt x="402" y="1112"/>
                  </a:lnTo>
                  <a:lnTo>
                    <a:pt x="402" y="159"/>
                  </a:lnTo>
                  <a:lnTo>
                    <a:pt x="160" y="159"/>
                  </a:lnTo>
                  <a:close/>
                  <a:moveTo>
                    <a:pt x="80" y="0"/>
                  </a:moveTo>
                  <a:lnTo>
                    <a:pt x="482" y="0"/>
                  </a:lnTo>
                  <a:lnTo>
                    <a:pt x="563" y="79"/>
                  </a:lnTo>
                  <a:lnTo>
                    <a:pt x="563" y="1191"/>
                  </a:lnTo>
                  <a:lnTo>
                    <a:pt x="482" y="1270"/>
                  </a:lnTo>
                  <a:lnTo>
                    <a:pt x="80" y="1270"/>
                  </a:lnTo>
                  <a:lnTo>
                    <a:pt x="0" y="1191"/>
                  </a:lnTo>
                  <a:lnTo>
                    <a:pt x="0" y="79"/>
                  </a:lnTo>
                  <a:lnTo>
                    <a:pt x="8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8" name="Freeform 103"/>
            <p:cNvSpPr>
              <a:spLocks noEditPoints="1"/>
            </p:cNvSpPr>
            <p:nvPr/>
          </p:nvSpPr>
          <p:spPr bwMode="auto">
            <a:xfrm>
              <a:off x="2751" y="2104"/>
              <a:ext cx="49" cy="80"/>
            </a:xfrm>
            <a:custGeom>
              <a:avLst/>
              <a:gdLst>
                <a:gd name="T0" fmla="*/ 161 w 482"/>
                <a:gd name="T1" fmla="*/ 159 h 794"/>
                <a:gd name="T2" fmla="*/ 161 w 482"/>
                <a:gd name="T3" fmla="*/ 635 h 794"/>
                <a:gd name="T4" fmla="*/ 322 w 482"/>
                <a:gd name="T5" fmla="*/ 635 h 794"/>
                <a:gd name="T6" fmla="*/ 322 w 482"/>
                <a:gd name="T7" fmla="*/ 159 h 794"/>
                <a:gd name="T8" fmla="*/ 161 w 482"/>
                <a:gd name="T9" fmla="*/ 159 h 794"/>
                <a:gd name="T10" fmla="*/ 80 w 482"/>
                <a:gd name="T11" fmla="*/ 0 h 794"/>
                <a:gd name="T12" fmla="*/ 402 w 482"/>
                <a:gd name="T13" fmla="*/ 0 h 794"/>
                <a:gd name="T14" fmla="*/ 482 w 482"/>
                <a:gd name="T15" fmla="*/ 80 h 794"/>
                <a:gd name="T16" fmla="*/ 482 w 482"/>
                <a:gd name="T17" fmla="*/ 715 h 794"/>
                <a:gd name="T18" fmla="*/ 402 w 482"/>
                <a:gd name="T19" fmla="*/ 794 h 794"/>
                <a:gd name="T20" fmla="*/ 80 w 482"/>
                <a:gd name="T21" fmla="*/ 794 h 794"/>
                <a:gd name="T22" fmla="*/ 0 w 482"/>
                <a:gd name="T23" fmla="*/ 715 h 794"/>
                <a:gd name="T24" fmla="*/ 0 w 482"/>
                <a:gd name="T25" fmla="*/ 80 h 794"/>
                <a:gd name="T26" fmla="*/ 80 w 482"/>
                <a:gd name="T27"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2" h="794">
                  <a:moveTo>
                    <a:pt x="161" y="159"/>
                  </a:moveTo>
                  <a:lnTo>
                    <a:pt x="161" y="635"/>
                  </a:lnTo>
                  <a:lnTo>
                    <a:pt x="322" y="635"/>
                  </a:lnTo>
                  <a:lnTo>
                    <a:pt x="322" y="159"/>
                  </a:lnTo>
                  <a:lnTo>
                    <a:pt x="161" y="159"/>
                  </a:lnTo>
                  <a:close/>
                  <a:moveTo>
                    <a:pt x="80" y="0"/>
                  </a:moveTo>
                  <a:lnTo>
                    <a:pt x="402" y="0"/>
                  </a:lnTo>
                  <a:lnTo>
                    <a:pt x="482" y="80"/>
                  </a:lnTo>
                  <a:lnTo>
                    <a:pt x="482" y="715"/>
                  </a:lnTo>
                  <a:lnTo>
                    <a:pt x="402" y="794"/>
                  </a:lnTo>
                  <a:lnTo>
                    <a:pt x="80" y="794"/>
                  </a:lnTo>
                  <a:lnTo>
                    <a:pt x="0" y="715"/>
                  </a:lnTo>
                  <a:lnTo>
                    <a:pt x="0" y="80"/>
                  </a:lnTo>
                  <a:lnTo>
                    <a:pt x="8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9" name="Freeform 104"/>
            <p:cNvSpPr>
              <a:spLocks noEditPoints="1"/>
            </p:cNvSpPr>
            <p:nvPr/>
          </p:nvSpPr>
          <p:spPr bwMode="auto">
            <a:xfrm>
              <a:off x="2703" y="2120"/>
              <a:ext cx="64" cy="48"/>
            </a:xfrm>
            <a:custGeom>
              <a:avLst/>
              <a:gdLst>
                <a:gd name="T0" fmla="*/ 161 w 644"/>
                <a:gd name="T1" fmla="*/ 159 h 476"/>
                <a:gd name="T2" fmla="*/ 161 w 644"/>
                <a:gd name="T3" fmla="*/ 318 h 476"/>
                <a:gd name="T4" fmla="*/ 483 w 644"/>
                <a:gd name="T5" fmla="*/ 318 h 476"/>
                <a:gd name="T6" fmla="*/ 483 w 644"/>
                <a:gd name="T7" fmla="*/ 159 h 476"/>
                <a:gd name="T8" fmla="*/ 161 w 644"/>
                <a:gd name="T9" fmla="*/ 159 h 476"/>
                <a:gd name="T10" fmla="*/ 80 w 644"/>
                <a:gd name="T11" fmla="*/ 0 h 476"/>
                <a:gd name="T12" fmla="*/ 563 w 644"/>
                <a:gd name="T13" fmla="*/ 0 h 476"/>
                <a:gd name="T14" fmla="*/ 644 w 644"/>
                <a:gd name="T15" fmla="*/ 79 h 476"/>
                <a:gd name="T16" fmla="*/ 644 w 644"/>
                <a:gd name="T17" fmla="*/ 397 h 476"/>
                <a:gd name="T18" fmla="*/ 563 w 644"/>
                <a:gd name="T19" fmla="*/ 476 h 476"/>
                <a:gd name="T20" fmla="*/ 80 w 644"/>
                <a:gd name="T21" fmla="*/ 476 h 476"/>
                <a:gd name="T22" fmla="*/ 0 w 644"/>
                <a:gd name="T23" fmla="*/ 397 h 476"/>
                <a:gd name="T24" fmla="*/ 0 w 644"/>
                <a:gd name="T25" fmla="*/ 79 h 476"/>
                <a:gd name="T26" fmla="*/ 80 w 644"/>
                <a:gd name="T27"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4" h="476">
                  <a:moveTo>
                    <a:pt x="161" y="159"/>
                  </a:moveTo>
                  <a:lnTo>
                    <a:pt x="161" y="318"/>
                  </a:lnTo>
                  <a:lnTo>
                    <a:pt x="483" y="318"/>
                  </a:lnTo>
                  <a:lnTo>
                    <a:pt x="483" y="159"/>
                  </a:lnTo>
                  <a:lnTo>
                    <a:pt x="161" y="159"/>
                  </a:lnTo>
                  <a:close/>
                  <a:moveTo>
                    <a:pt x="80" y="0"/>
                  </a:moveTo>
                  <a:lnTo>
                    <a:pt x="563" y="0"/>
                  </a:lnTo>
                  <a:lnTo>
                    <a:pt x="644" y="79"/>
                  </a:lnTo>
                  <a:lnTo>
                    <a:pt x="644" y="397"/>
                  </a:lnTo>
                  <a:lnTo>
                    <a:pt x="563" y="476"/>
                  </a:lnTo>
                  <a:lnTo>
                    <a:pt x="80" y="476"/>
                  </a:lnTo>
                  <a:lnTo>
                    <a:pt x="0" y="397"/>
                  </a:lnTo>
                  <a:lnTo>
                    <a:pt x="0" y="79"/>
                  </a:lnTo>
                  <a:lnTo>
                    <a:pt x="8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0" name="Rectangle 105"/>
            <p:cNvSpPr>
              <a:spLocks noChangeArrowheads="1"/>
            </p:cNvSpPr>
            <p:nvPr/>
          </p:nvSpPr>
          <p:spPr bwMode="auto">
            <a:xfrm>
              <a:off x="2864" y="2089"/>
              <a:ext cx="113" cy="15"/>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1" name="Rectangle 106"/>
            <p:cNvSpPr>
              <a:spLocks noChangeArrowheads="1"/>
            </p:cNvSpPr>
            <p:nvPr/>
          </p:nvSpPr>
          <p:spPr bwMode="auto">
            <a:xfrm>
              <a:off x="2864" y="2184"/>
              <a:ext cx="113"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2" name="Rectangle 107"/>
            <p:cNvSpPr>
              <a:spLocks noChangeArrowheads="1"/>
            </p:cNvSpPr>
            <p:nvPr/>
          </p:nvSpPr>
          <p:spPr bwMode="auto">
            <a:xfrm>
              <a:off x="2864" y="2136"/>
              <a:ext cx="113"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3" name="Freeform 108"/>
            <p:cNvSpPr>
              <a:spLocks noEditPoints="1"/>
            </p:cNvSpPr>
            <p:nvPr/>
          </p:nvSpPr>
          <p:spPr bwMode="auto">
            <a:xfrm>
              <a:off x="2832" y="2255"/>
              <a:ext cx="177" cy="40"/>
            </a:xfrm>
            <a:custGeom>
              <a:avLst/>
              <a:gdLst>
                <a:gd name="T0" fmla="*/ 161 w 1770"/>
                <a:gd name="T1" fmla="*/ 159 h 397"/>
                <a:gd name="T2" fmla="*/ 161 w 1770"/>
                <a:gd name="T3" fmla="*/ 238 h 397"/>
                <a:gd name="T4" fmla="*/ 1609 w 1770"/>
                <a:gd name="T5" fmla="*/ 238 h 397"/>
                <a:gd name="T6" fmla="*/ 1609 w 1770"/>
                <a:gd name="T7" fmla="*/ 159 h 397"/>
                <a:gd name="T8" fmla="*/ 161 w 1770"/>
                <a:gd name="T9" fmla="*/ 159 h 397"/>
                <a:gd name="T10" fmla="*/ 81 w 1770"/>
                <a:gd name="T11" fmla="*/ 0 h 397"/>
                <a:gd name="T12" fmla="*/ 1690 w 1770"/>
                <a:gd name="T13" fmla="*/ 0 h 397"/>
                <a:gd name="T14" fmla="*/ 1770 w 1770"/>
                <a:gd name="T15" fmla="*/ 79 h 397"/>
                <a:gd name="T16" fmla="*/ 1770 w 1770"/>
                <a:gd name="T17" fmla="*/ 318 h 397"/>
                <a:gd name="T18" fmla="*/ 1690 w 1770"/>
                <a:gd name="T19" fmla="*/ 397 h 397"/>
                <a:gd name="T20" fmla="*/ 81 w 1770"/>
                <a:gd name="T21" fmla="*/ 397 h 397"/>
                <a:gd name="T22" fmla="*/ 0 w 1770"/>
                <a:gd name="T23" fmla="*/ 318 h 397"/>
                <a:gd name="T24" fmla="*/ 0 w 1770"/>
                <a:gd name="T25" fmla="*/ 79 h 397"/>
                <a:gd name="T26" fmla="*/ 81 w 1770"/>
                <a:gd name="T2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0" h="397">
                  <a:moveTo>
                    <a:pt x="161" y="159"/>
                  </a:moveTo>
                  <a:lnTo>
                    <a:pt x="161" y="238"/>
                  </a:lnTo>
                  <a:lnTo>
                    <a:pt x="1609" y="238"/>
                  </a:lnTo>
                  <a:lnTo>
                    <a:pt x="1609" y="159"/>
                  </a:lnTo>
                  <a:lnTo>
                    <a:pt x="161" y="159"/>
                  </a:lnTo>
                  <a:close/>
                  <a:moveTo>
                    <a:pt x="81" y="0"/>
                  </a:moveTo>
                  <a:lnTo>
                    <a:pt x="1690" y="0"/>
                  </a:lnTo>
                  <a:lnTo>
                    <a:pt x="1770" y="79"/>
                  </a:lnTo>
                  <a:lnTo>
                    <a:pt x="1770" y="318"/>
                  </a:lnTo>
                  <a:lnTo>
                    <a:pt x="1690" y="397"/>
                  </a:lnTo>
                  <a:lnTo>
                    <a:pt x="81" y="397"/>
                  </a:lnTo>
                  <a:lnTo>
                    <a:pt x="0" y="318"/>
                  </a:lnTo>
                  <a:lnTo>
                    <a:pt x="0" y="79"/>
                  </a:lnTo>
                  <a:lnTo>
                    <a:pt x="8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4" name="Rectangle 109"/>
            <p:cNvSpPr>
              <a:spLocks noChangeArrowheads="1"/>
            </p:cNvSpPr>
            <p:nvPr/>
          </p:nvSpPr>
          <p:spPr bwMode="auto">
            <a:xfrm>
              <a:off x="2856" y="2224"/>
              <a:ext cx="16" cy="39"/>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5" name="Rectangle 110"/>
            <p:cNvSpPr>
              <a:spLocks noChangeArrowheads="1"/>
            </p:cNvSpPr>
            <p:nvPr/>
          </p:nvSpPr>
          <p:spPr bwMode="auto">
            <a:xfrm>
              <a:off x="2969" y="2224"/>
              <a:ext cx="16" cy="39"/>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96" name="TextBox 95"/>
          <p:cNvSpPr txBox="1"/>
          <p:nvPr/>
        </p:nvSpPr>
        <p:spPr bwMode="gray">
          <a:xfrm>
            <a:off x="10964730" y="2096082"/>
            <a:ext cx="447238" cy="184666"/>
          </a:xfrm>
          <a:prstGeom prst="rect">
            <a:avLst/>
          </a:prstGeom>
          <a:noFill/>
        </p:spPr>
        <p:txBody>
          <a:bodyPr wrap="none" lIns="0" tIns="0" rIns="0" bIns="0" rtlCol="0">
            <a:spAutoFit/>
          </a:bodyPr>
          <a:lstStyle/>
          <a:p>
            <a:r>
              <a:rPr lang="en-US" sz="600" dirty="0" smtClean="0"/>
              <a:t>Controllable</a:t>
            </a:r>
            <a:br>
              <a:rPr lang="en-US" sz="600" dirty="0" smtClean="0"/>
            </a:br>
            <a:r>
              <a:rPr lang="en-US" sz="600" dirty="0" smtClean="0"/>
              <a:t>load</a:t>
            </a:r>
          </a:p>
        </p:txBody>
      </p:sp>
      <p:grpSp>
        <p:nvGrpSpPr>
          <p:cNvPr id="103" name="Group 102"/>
          <p:cNvGrpSpPr/>
          <p:nvPr/>
        </p:nvGrpSpPr>
        <p:grpSpPr>
          <a:xfrm>
            <a:off x="7305570" y="2679485"/>
            <a:ext cx="350770" cy="343924"/>
            <a:chOff x="9068592" y="2087472"/>
            <a:chExt cx="530352" cy="519998"/>
          </a:xfrm>
        </p:grpSpPr>
        <p:sp>
          <p:nvSpPr>
            <p:cNvPr id="104" name="Rectangle 103"/>
            <p:cNvSpPr/>
            <p:nvPr/>
          </p:nvSpPr>
          <p:spPr bwMode="gray">
            <a:xfrm>
              <a:off x="9109984" y="2087472"/>
              <a:ext cx="448353" cy="517616"/>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cxnSp>
          <p:nvCxnSpPr>
            <p:cNvPr id="105" name="Straight Connector 104"/>
            <p:cNvCxnSpPr/>
            <p:nvPr/>
          </p:nvCxnSpPr>
          <p:spPr bwMode="gray">
            <a:xfrm>
              <a:off x="9068592" y="2607470"/>
              <a:ext cx="53035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bwMode="gray">
            <a:xfrm>
              <a:off x="9114747" y="2212183"/>
              <a:ext cx="44029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bwMode="gray">
            <a:xfrm>
              <a:off x="9247793" y="2115696"/>
              <a:ext cx="169444" cy="75054"/>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cxnSp>
          <p:nvCxnSpPr>
            <p:cNvPr id="108" name="Straight Connector 107"/>
            <p:cNvCxnSpPr/>
            <p:nvPr/>
          </p:nvCxnSpPr>
          <p:spPr bwMode="gray">
            <a:xfrm>
              <a:off x="9414981" y="2212183"/>
              <a:ext cx="0" cy="39319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bwMode="gray">
            <a:xfrm>
              <a:off x="9198287" y="2212183"/>
              <a:ext cx="0" cy="39319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bwMode="gray">
            <a:xfrm>
              <a:off x="9250069" y="2212183"/>
              <a:ext cx="0" cy="39319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bwMode="gray">
            <a:xfrm flipH="1" flipV="1">
              <a:off x="9195695" y="2263776"/>
              <a:ext cx="54864" cy="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bwMode="gray">
            <a:xfrm flipH="1" flipV="1">
              <a:off x="9195695" y="2582862"/>
              <a:ext cx="54864" cy="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bwMode="gray">
            <a:xfrm>
              <a:off x="9351923" y="2277939"/>
              <a:ext cx="36576" cy="36576"/>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sp>
          <p:nvSpPr>
            <p:cNvPr id="114" name="Rectangle 113"/>
            <p:cNvSpPr/>
            <p:nvPr/>
          </p:nvSpPr>
          <p:spPr bwMode="gray">
            <a:xfrm>
              <a:off x="9351923" y="2355701"/>
              <a:ext cx="36576" cy="36576"/>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grpSp>
      <p:grpSp>
        <p:nvGrpSpPr>
          <p:cNvPr id="115" name="Group 114"/>
          <p:cNvGrpSpPr/>
          <p:nvPr/>
        </p:nvGrpSpPr>
        <p:grpSpPr>
          <a:xfrm>
            <a:off x="8361199" y="2679485"/>
            <a:ext cx="350770" cy="343924"/>
            <a:chOff x="9068592" y="2087472"/>
            <a:chExt cx="530352" cy="519998"/>
          </a:xfrm>
        </p:grpSpPr>
        <p:sp>
          <p:nvSpPr>
            <p:cNvPr id="116" name="Rectangle 115"/>
            <p:cNvSpPr/>
            <p:nvPr/>
          </p:nvSpPr>
          <p:spPr bwMode="gray">
            <a:xfrm>
              <a:off x="9109984" y="2087472"/>
              <a:ext cx="448353" cy="517616"/>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cxnSp>
          <p:nvCxnSpPr>
            <p:cNvPr id="117" name="Straight Connector 116"/>
            <p:cNvCxnSpPr/>
            <p:nvPr/>
          </p:nvCxnSpPr>
          <p:spPr bwMode="gray">
            <a:xfrm>
              <a:off x="9068592" y="2607470"/>
              <a:ext cx="53035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bwMode="gray">
            <a:xfrm>
              <a:off x="9114747" y="2212183"/>
              <a:ext cx="44029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Rectangle 118"/>
            <p:cNvSpPr/>
            <p:nvPr/>
          </p:nvSpPr>
          <p:spPr bwMode="gray">
            <a:xfrm>
              <a:off x="9247793" y="2115696"/>
              <a:ext cx="169444" cy="75054"/>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cxnSp>
          <p:nvCxnSpPr>
            <p:cNvPr id="120" name="Straight Connector 119"/>
            <p:cNvCxnSpPr/>
            <p:nvPr/>
          </p:nvCxnSpPr>
          <p:spPr bwMode="gray">
            <a:xfrm>
              <a:off x="9414981" y="2212183"/>
              <a:ext cx="0" cy="39319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bwMode="gray">
            <a:xfrm>
              <a:off x="9198287" y="2212183"/>
              <a:ext cx="0" cy="39319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bwMode="gray">
            <a:xfrm>
              <a:off x="9250069" y="2212183"/>
              <a:ext cx="0" cy="39319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bwMode="gray">
            <a:xfrm flipH="1" flipV="1">
              <a:off x="9195695" y="2263776"/>
              <a:ext cx="54864" cy="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bwMode="gray">
            <a:xfrm flipH="1" flipV="1">
              <a:off x="9195695" y="2582862"/>
              <a:ext cx="54864" cy="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Rectangle 124"/>
            <p:cNvSpPr/>
            <p:nvPr/>
          </p:nvSpPr>
          <p:spPr bwMode="gray">
            <a:xfrm>
              <a:off x="9351923" y="2277939"/>
              <a:ext cx="36576" cy="36576"/>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sp>
          <p:nvSpPr>
            <p:cNvPr id="126" name="Rectangle 125"/>
            <p:cNvSpPr/>
            <p:nvPr/>
          </p:nvSpPr>
          <p:spPr bwMode="gray">
            <a:xfrm>
              <a:off x="9351923" y="2355701"/>
              <a:ext cx="36576" cy="36576"/>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grpSp>
      <p:grpSp>
        <p:nvGrpSpPr>
          <p:cNvPr id="127" name="Group 126"/>
          <p:cNvGrpSpPr/>
          <p:nvPr/>
        </p:nvGrpSpPr>
        <p:grpSpPr>
          <a:xfrm>
            <a:off x="9416735" y="2679485"/>
            <a:ext cx="350770" cy="343924"/>
            <a:chOff x="9068592" y="2087472"/>
            <a:chExt cx="530352" cy="519998"/>
          </a:xfrm>
        </p:grpSpPr>
        <p:sp>
          <p:nvSpPr>
            <p:cNvPr id="128" name="Rectangle 127"/>
            <p:cNvSpPr/>
            <p:nvPr/>
          </p:nvSpPr>
          <p:spPr bwMode="gray">
            <a:xfrm>
              <a:off x="9109984" y="2087472"/>
              <a:ext cx="448353" cy="517616"/>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cxnSp>
          <p:nvCxnSpPr>
            <p:cNvPr id="129" name="Straight Connector 128"/>
            <p:cNvCxnSpPr/>
            <p:nvPr/>
          </p:nvCxnSpPr>
          <p:spPr bwMode="gray">
            <a:xfrm>
              <a:off x="9068592" y="2607470"/>
              <a:ext cx="53035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bwMode="gray">
            <a:xfrm>
              <a:off x="9114747" y="2212183"/>
              <a:ext cx="44029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Rectangle 130"/>
            <p:cNvSpPr/>
            <p:nvPr/>
          </p:nvSpPr>
          <p:spPr bwMode="gray">
            <a:xfrm>
              <a:off x="9247793" y="2115696"/>
              <a:ext cx="169444" cy="75054"/>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cxnSp>
          <p:nvCxnSpPr>
            <p:cNvPr id="132" name="Straight Connector 131"/>
            <p:cNvCxnSpPr/>
            <p:nvPr/>
          </p:nvCxnSpPr>
          <p:spPr bwMode="gray">
            <a:xfrm>
              <a:off x="9414981" y="2212183"/>
              <a:ext cx="0" cy="39319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bwMode="gray">
            <a:xfrm>
              <a:off x="9198287" y="2212183"/>
              <a:ext cx="0" cy="39319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bwMode="gray">
            <a:xfrm>
              <a:off x="9250069" y="2212183"/>
              <a:ext cx="0" cy="39319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bwMode="gray">
            <a:xfrm flipH="1" flipV="1">
              <a:off x="9195695" y="2263776"/>
              <a:ext cx="54864" cy="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bwMode="gray">
            <a:xfrm flipH="1" flipV="1">
              <a:off x="9195695" y="2582862"/>
              <a:ext cx="54864" cy="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Rectangle 136"/>
            <p:cNvSpPr/>
            <p:nvPr/>
          </p:nvSpPr>
          <p:spPr bwMode="gray">
            <a:xfrm>
              <a:off x="9351923" y="2277939"/>
              <a:ext cx="36576" cy="36576"/>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sp>
          <p:nvSpPr>
            <p:cNvPr id="138" name="Rectangle 137"/>
            <p:cNvSpPr/>
            <p:nvPr/>
          </p:nvSpPr>
          <p:spPr bwMode="gray">
            <a:xfrm>
              <a:off x="9351923" y="2355701"/>
              <a:ext cx="36576" cy="36576"/>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grpSp>
      <p:grpSp>
        <p:nvGrpSpPr>
          <p:cNvPr id="139" name="Group 138"/>
          <p:cNvGrpSpPr/>
          <p:nvPr/>
        </p:nvGrpSpPr>
        <p:grpSpPr>
          <a:xfrm>
            <a:off x="10556800" y="2679485"/>
            <a:ext cx="350770" cy="343924"/>
            <a:chOff x="9068592" y="2087472"/>
            <a:chExt cx="530352" cy="519998"/>
          </a:xfrm>
        </p:grpSpPr>
        <p:sp>
          <p:nvSpPr>
            <p:cNvPr id="140" name="Rectangle 139"/>
            <p:cNvSpPr/>
            <p:nvPr/>
          </p:nvSpPr>
          <p:spPr bwMode="gray">
            <a:xfrm>
              <a:off x="9109984" y="2087472"/>
              <a:ext cx="448353" cy="517616"/>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cxnSp>
          <p:nvCxnSpPr>
            <p:cNvPr id="141" name="Straight Connector 140"/>
            <p:cNvCxnSpPr/>
            <p:nvPr/>
          </p:nvCxnSpPr>
          <p:spPr bwMode="gray">
            <a:xfrm>
              <a:off x="9068592" y="2607470"/>
              <a:ext cx="53035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bwMode="gray">
            <a:xfrm>
              <a:off x="9114747" y="2212183"/>
              <a:ext cx="44029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Rectangle 142"/>
            <p:cNvSpPr/>
            <p:nvPr/>
          </p:nvSpPr>
          <p:spPr bwMode="gray">
            <a:xfrm>
              <a:off x="9247793" y="2115696"/>
              <a:ext cx="169444" cy="75054"/>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cxnSp>
          <p:nvCxnSpPr>
            <p:cNvPr id="144" name="Straight Connector 143"/>
            <p:cNvCxnSpPr/>
            <p:nvPr/>
          </p:nvCxnSpPr>
          <p:spPr bwMode="gray">
            <a:xfrm>
              <a:off x="9414981" y="2212183"/>
              <a:ext cx="0" cy="39319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bwMode="gray">
            <a:xfrm>
              <a:off x="9198287" y="2212183"/>
              <a:ext cx="0" cy="39319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bwMode="gray">
            <a:xfrm>
              <a:off x="9250069" y="2212183"/>
              <a:ext cx="0" cy="39319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bwMode="gray">
            <a:xfrm flipH="1" flipV="1">
              <a:off x="9195695" y="2263776"/>
              <a:ext cx="54864" cy="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bwMode="gray">
            <a:xfrm flipH="1" flipV="1">
              <a:off x="9195695" y="2582862"/>
              <a:ext cx="54864" cy="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Rectangle 148"/>
            <p:cNvSpPr/>
            <p:nvPr/>
          </p:nvSpPr>
          <p:spPr bwMode="gray">
            <a:xfrm>
              <a:off x="9351923" y="2277939"/>
              <a:ext cx="36576" cy="36576"/>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sp>
          <p:nvSpPr>
            <p:cNvPr id="150" name="Rectangle 149"/>
            <p:cNvSpPr/>
            <p:nvPr/>
          </p:nvSpPr>
          <p:spPr bwMode="gray">
            <a:xfrm>
              <a:off x="9351923" y="2355701"/>
              <a:ext cx="36576" cy="36576"/>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grpSp>
      <p:grpSp>
        <p:nvGrpSpPr>
          <p:cNvPr id="151" name="Group 150"/>
          <p:cNvGrpSpPr/>
          <p:nvPr/>
        </p:nvGrpSpPr>
        <p:grpSpPr>
          <a:xfrm>
            <a:off x="9991650" y="3485127"/>
            <a:ext cx="350770" cy="343924"/>
            <a:chOff x="9068592" y="2087472"/>
            <a:chExt cx="530352" cy="519998"/>
          </a:xfrm>
        </p:grpSpPr>
        <p:sp>
          <p:nvSpPr>
            <p:cNvPr id="152" name="Rectangle 151"/>
            <p:cNvSpPr/>
            <p:nvPr/>
          </p:nvSpPr>
          <p:spPr bwMode="gray">
            <a:xfrm>
              <a:off x="9109984" y="2087472"/>
              <a:ext cx="448353" cy="517616"/>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cxnSp>
          <p:nvCxnSpPr>
            <p:cNvPr id="153" name="Straight Connector 152"/>
            <p:cNvCxnSpPr/>
            <p:nvPr/>
          </p:nvCxnSpPr>
          <p:spPr bwMode="gray">
            <a:xfrm>
              <a:off x="9068592" y="2607470"/>
              <a:ext cx="53035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bwMode="gray">
            <a:xfrm>
              <a:off x="9114747" y="2212183"/>
              <a:ext cx="44029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Rectangle 154"/>
            <p:cNvSpPr/>
            <p:nvPr/>
          </p:nvSpPr>
          <p:spPr bwMode="gray">
            <a:xfrm>
              <a:off x="9247793" y="2115696"/>
              <a:ext cx="169444" cy="75054"/>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cxnSp>
          <p:nvCxnSpPr>
            <p:cNvPr id="156" name="Straight Connector 155"/>
            <p:cNvCxnSpPr/>
            <p:nvPr/>
          </p:nvCxnSpPr>
          <p:spPr bwMode="gray">
            <a:xfrm>
              <a:off x="9414981" y="2212183"/>
              <a:ext cx="0" cy="39319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bwMode="gray">
            <a:xfrm>
              <a:off x="9198287" y="2212183"/>
              <a:ext cx="0" cy="39319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bwMode="gray">
            <a:xfrm>
              <a:off x="9250069" y="2212183"/>
              <a:ext cx="0" cy="39319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bwMode="gray">
            <a:xfrm flipH="1" flipV="1">
              <a:off x="9195695" y="2263776"/>
              <a:ext cx="54864" cy="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bwMode="gray">
            <a:xfrm flipH="1" flipV="1">
              <a:off x="9195695" y="2582862"/>
              <a:ext cx="54864" cy="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Rectangle 160"/>
            <p:cNvSpPr/>
            <p:nvPr/>
          </p:nvSpPr>
          <p:spPr bwMode="gray">
            <a:xfrm>
              <a:off x="9351923" y="2277939"/>
              <a:ext cx="36576" cy="36576"/>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sp>
          <p:nvSpPr>
            <p:cNvPr id="162" name="Rectangle 161"/>
            <p:cNvSpPr/>
            <p:nvPr/>
          </p:nvSpPr>
          <p:spPr bwMode="gray">
            <a:xfrm>
              <a:off x="9351923" y="2355701"/>
              <a:ext cx="36576" cy="36576"/>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grpSp>
      <p:grpSp>
        <p:nvGrpSpPr>
          <p:cNvPr id="163" name="Group 162"/>
          <p:cNvGrpSpPr/>
          <p:nvPr/>
        </p:nvGrpSpPr>
        <p:grpSpPr>
          <a:xfrm>
            <a:off x="7851700" y="3485127"/>
            <a:ext cx="350770" cy="343924"/>
            <a:chOff x="9068592" y="2087472"/>
            <a:chExt cx="530352" cy="519998"/>
          </a:xfrm>
        </p:grpSpPr>
        <p:sp>
          <p:nvSpPr>
            <p:cNvPr id="164" name="Rectangle 163"/>
            <p:cNvSpPr/>
            <p:nvPr/>
          </p:nvSpPr>
          <p:spPr bwMode="gray">
            <a:xfrm>
              <a:off x="9109984" y="2087472"/>
              <a:ext cx="448353" cy="517616"/>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cxnSp>
          <p:nvCxnSpPr>
            <p:cNvPr id="165" name="Straight Connector 164"/>
            <p:cNvCxnSpPr/>
            <p:nvPr/>
          </p:nvCxnSpPr>
          <p:spPr bwMode="gray">
            <a:xfrm>
              <a:off x="9068592" y="2607470"/>
              <a:ext cx="53035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bwMode="gray">
            <a:xfrm>
              <a:off x="9114747" y="2212183"/>
              <a:ext cx="44029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67" name="Rectangle 166"/>
            <p:cNvSpPr/>
            <p:nvPr/>
          </p:nvSpPr>
          <p:spPr bwMode="gray">
            <a:xfrm>
              <a:off x="9247793" y="2115696"/>
              <a:ext cx="169444" cy="75054"/>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cxnSp>
          <p:nvCxnSpPr>
            <p:cNvPr id="168" name="Straight Connector 167"/>
            <p:cNvCxnSpPr/>
            <p:nvPr/>
          </p:nvCxnSpPr>
          <p:spPr bwMode="gray">
            <a:xfrm>
              <a:off x="9414981" y="2212183"/>
              <a:ext cx="0" cy="39319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bwMode="gray">
            <a:xfrm>
              <a:off x="9198287" y="2212183"/>
              <a:ext cx="0" cy="39319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bwMode="gray">
            <a:xfrm>
              <a:off x="9250069" y="2212183"/>
              <a:ext cx="0" cy="39319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bwMode="gray">
            <a:xfrm flipH="1" flipV="1">
              <a:off x="9195695" y="2263776"/>
              <a:ext cx="54864" cy="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bwMode="gray">
            <a:xfrm flipH="1" flipV="1">
              <a:off x="9195695" y="2582862"/>
              <a:ext cx="54864" cy="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73" name="Rectangle 172"/>
            <p:cNvSpPr/>
            <p:nvPr/>
          </p:nvSpPr>
          <p:spPr bwMode="gray">
            <a:xfrm>
              <a:off x="9351923" y="2277939"/>
              <a:ext cx="36576" cy="36576"/>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sp>
          <p:nvSpPr>
            <p:cNvPr id="174" name="Rectangle 173"/>
            <p:cNvSpPr/>
            <p:nvPr/>
          </p:nvSpPr>
          <p:spPr bwMode="gray">
            <a:xfrm>
              <a:off x="9351923" y="2355701"/>
              <a:ext cx="36576" cy="36576"/>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grpSp>
      <p:grpSp>
        <p:nvGrpSpPr>
          <p:cNvPr id="175" name="Group 174"/>
          <p:cNvGrpSpPr/>
          <p:nvPr/>
        </p:nvGrpSpPr>
        <p:grpSpPr>
          <a:xfrm>
            <a:off x="8893674" y="4209027"/>
            <a:ext cx="350770" cy="343924"/>
            <a:chOff x="9068592" y="2087472"/>
            <a:chExt cx="530352" cy="519998"/>
          </a:xfrm>
        </p:grpSpPr>
        <p:sp>
          <p:nvSpPr>
            <p:cNvPr id="176" name="Rectangle 175"/>
            <p:cNvSpPr/>
            <p:nvPr/>
          </p:nvSpPr>
          <p:spPr bwMode="gray">
            <a:xfrm>
              <a:off x="9109984" y="2087472"/>
              <a:ext cx="448353" cy="517616"/>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cxnSp>
          <p:nvCxnSpPr>
            <p:cNvPr id="177" name="Straight Connector 176"/>
            <p:cNvCxnSpPr/>
            <p:nvPr/>
          </p:nvCxnSpPr>
          <p:spPr bwMode="gray">
            <a:xfrm>
              <a:off x="9068592" y="2607470"/>
              <a:ext cx="53035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bwMode="gray">
            <a:xfrm>
              <a:off x="9114747" y="2212183"/>
              <a:ext cx="44029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79" name="Rectangle 178"/>
            <p:cNvSpPr/>
            <p:nvPr/>
          </p:nvSpPr>
          <p:spPr bwMode="gray">
            <a:xfrm>
              <a:off x="9247793" y="2115696"/>
              <a:ext cx="169444" cy="75054"/>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cxnSp>
          <p:nvCxnSpPr>
            <p:cNvPr id="180" name="Straight Connector 179"/>
            <p:cNvCxnSpPr/>
            <p:nvPr/>
          </p:nvCxnSpPr>
          <p:spPr bwMode="gray">
            <a:xfrm>
              <a:off x="9414981" y="2212183"/>
              <a:ext cx="0" cy="39319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bwMode="gray">
            <a:xfrm>
              <a:off x="9198287" y="2212183"/>
              <a:ext cx="0" cy="39319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bwMode="gray">
            <a:xfrm>
              <a:off x="9250069" y="2212183"/>
              <a:ext cx="0" cy="39319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bwMode="gray">
            <a:xfrm flipH="1" flipV="1">
              <a:off x="9195695" y="2263776"/>
              <a:ext cx="54864" cy="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bwMode="gray">
            <a:xfrm flipH="1" flipV="1">
              <a:off x="9195695" y="2582862"/>
              <a:ext cx="54864" cy="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85" name="Rectangle 184"/>
            <p:cNvSpPr/>
            <p:nvPr/>
          </p:nvSpPr>
          <p:spPr bwMode="gray">
            <a:xfrm>
              <a:off x="9351923" y="2277939"/>
              <a:ext cx="36576" cy="36576"/>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sp>
          <p:nvSpPr>
            <p:cNvPr id="186" name="Rectangle 185"/>
            <p:cNvSpPr/>
            <p:nvPr/>
          </p:nvSpPr>
          <p:spPr bwMode="gray">
            <a:xfrm>
              <a:off x="9351923" y="2355701"/>
              <a:ext cx="36576" cy="36576"/>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grpSp>
      <p:grpSp>
        <p:nvGrpSpPr>
          <p:cNvPr id="187" name="Group 320"/>
          <p:cNvGrpSpPr>
            <a:grpSpLocks noChangeAspect="1"/>
          </p:cNvGrpSpPr>
          <p:nvPr/>
        </p:nvGrpSpPr>
        <p:grpSpPr bwMode="auto">
          <a:xfrm>
            <a:off x="8871861" y="4907589"/>
            <a:ext cx="331413" cy="407362"/>
            <a:chOff x="3371" y="2133"/>
            <a:chExt cx="288" cy="354"/>
          </a:xfrm>
        </p:grpSpPr>
        <p:sp>
          <p:nvSpPr>
            <p:cNvPr id="188" name="Freeform 322"/>
            <p:cNvSpPr>
              <a:spLocks noEditPoints="1"/>
            </p:cNvSpPr>
            <p:nvPr/>
          </p:nvSpPr>
          <p:spPr bwMode="auto">
            <a:xfrm>
              <a:off x="3371" y="2246"/>
              <a:ext cx="256" cy="209"/>
            </a:xfrm>
            <a:custGeom>
              <a:avLst/>
              <a:gdLst>
                <a:gd name="T0" fmla="*/ 160 w 2560"/>
                <a:gd name="T1" fmla="*/ 161 h 2092"/>
                <a:gd name="T2" fmla="*/ 160 w 2560"/>
                <a:gd name="T3" fmla="*/ 1931 h 2092"/>
                <a:gd name="T4" fmla="*/ 2400 w 2560"/>
                <a:gd name="T5" fmla="*/ 1931 h 2092"/>
                <a:gd name="T6" fmla="*/ 2400 w 2560"/>
                <a:gd name="T7" fmla="*/ 161 h 2092"/>
                <a:gd name="T8" fmla="*/ 160 w 2560"/>
                <a:gd name="T9" fmla="*/ 161 h 2092"/>
                <a:gd name="T10" fmla="*/ 80 w 2560"/>
                <a:gd name="T11" fmla="*/ 0 h 2092"/>
                <a:gd name="T12" fmla="*/ 2480 w 2560"/>
                <a:gd name="T13" fmla="*/ 0 h 2092"/>
                <a:gd name="T14" fmla="*/ 2560 w 2560"/>
                <a:gd name="T15" fmla="*/ 81 h 2092"/>
                <a:gd name="T16" fmla="*/ 2560 w 2560"/>
                <a:gd name="T17" fmla="*/ 2012 h 2092"/>
                <a:gd name="T18" fmla="*/ 2480 w 2560"/>
                <a:gd name="T19" fmla="*/ 2092 h 2092"/>
                <a:gd name="T20" fmla="*/ 80 w 2560"/>
                <a:gd name="T21" fmla="*/ 2092 h 2092"/>
                <a:gd name="T22" fmla="*/ 0 w 2560"/>
                <a:gd name="T23" fmla="*/ 2012 h 2092"/>
                <a:gd name="T24" fmla="*/ 0 w 2560"/>
                <a:gd name="T25" fmla="*/ 81 h 2092"/>
                <a:gd name="T26" fmla="*/ 80 w 2560"/>
                <a:gd name="T27" fmla="*/ 0 h 2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0" h="2092">
                  <a:moveTo>
                    <a:pt x="160" y="161"/>
                  </a:moveTo>
                  <a:lnTo>
                    <a:pt x="160" y="1931"/>
                  </a:lnTo>
                  <a:lnTo>
                    <a:pt x="2400" y="1931"/>
                  </a:lnTo>
                  <a:lnTo>
                    <a:pt x="2400" y="161"/>
                  </a:lnTo>
                  <a:lnTo>
                    <a:pt x="160" y="161"/>
                  </a:lnTo>
                  <a:close/>
                  <a:moveTo>
                    <a:pt x="80" y="0"/>
                  </a:moveTo>
                  <a:lnTo>
                    <a:pt x="2480" y="0"/>
                  </a:lnTo>
                  <a:lnTo>
                    <a:pt x="2560" y="81"/>
                  </a:lnTo>
                  <a:lnTo>
                    <a:pt x="2560" y="2012"/>
                  </a:lnTo>
                  <a:lnTo>
                    <a:pt x="2480" y="2092"/>
                  </a:lnTo>
                  <a:lnTo>
                    <a:pt x="80" y="2092"/>
                  </a:lnTo>
                  <a:lnTo>
                    <a:pt x="0" y="2012"/>
                  </a:lnTo>
                  <a:lnTo>
                    <a:pt x="0" y="81"/>
                  </a:lnTo>
                  <a:lnTo>
                    <a:pt x="8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9" name="Rectangle 323"/>
            <p:cNvSpPr>
              <a:spLocks noChangeArrowheads="1"/>
            </p:cNvSpPr>
            <p:nvPr/>
          </p:nvSpPr>
          <p:spPr bwMode="auto">
            <a:xfrm>
              <a:off x="3403" y="2286"/>
              <a:ext cx="16" cy="129"/>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0" name="Rectangle 324"/>
            <p:cNvSpPr>
              <a:spLocks noChangeArrowheads="1"/>
            </p:cNvSpPr>
            <p:nvPr/>
          </p:nvSpPr>
          <p:spPr bwMode="auto">
            <a:xfrm>
              <a:off x="3435" y="2286"/>
              <a:ext cx="16" cy="129"/>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1" name="Rectangle 325"/>
            <p:cNvSpPr>
              <a:spLocks noChangeArrowheads="1"/>
            </p:cNvSpPr>
            <p:nvPr/>
          </p:nvSpPr>
          <p:spPr bwMode="auto">
            <a:xfrm>
              <a:off x="3467" y="2286"/>
              <a:ext cx="16" cy="129"/>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2" name="Rectangle 326"/>
            <p:cNvSpPr>
              <a:spLocks noChangeArrowheads="1"/>
            </p:cNvSpPr>
            <p:nvPr/>
          </p:nvSpPr>
          <p:spPr bwMode="auto">
            <a:xfrm>
              <a:off x="3515" y="2286"/>
              <a:ext cx="16" cy="129"/>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3" name="Rectangle 327"/>
            <p:cNvSpPr>
              <a:spLocks noChangeArrowheads="1"/>
            </p:cNvSpPr>
            <p:nvPr/>
          </p:nvSpPr>
          <p:spPr bwMode="auto">
            <a:xfrm>
              <a:off x="3547" y="2286"/>
              <a:ext cx="16" cy="129"/>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4" name="Rectangle 328"/>
            <p:cNvSpPr>
              <a:spLocks noChangeArrowheads="1"/>
            </p:cNvSpPr>
            <p:nvPr/>
          </p:nvSpPr>
          <p:spPr bwMode="auto">
            <a:xfrm>
              <a:off x="3579" y="2286"/>
              <a:ext cx="16" cy="129"/>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5" name="Freeform 329"/>
            <p:cNvSpPr>
              <a:spLocks noEditPoints="1"/>
            </p:cNvSpPr>
            <p:nvPr/>
          </p:nvSpPr>
          <p:spPr bwMode="auto">
            <a:xfrm>
              <a:off x="3403" y="2439"/>
              <a:ext cx="192" cy="48"/>
            </a:xfrm>
            <a:custGeom>
              <a:avLst/>
              <a:gdLst>
                <a:gd name="T0" fmla="*/ 160 w 1920"/>
                <a:gd name="T1" fmla="*/ 161 h 483"/>
                <a:gd name="T2" fmla="*/ 160 w 1920"/>
                <a:gd name="T3" fmla="*/ 322 h 483"/>
                <a:gd name="T4" fmla="*/ 1760 w 1920"/>
                <a:gd name="T5" fmla="*/ 322 h 483"/>
                <a:gd name="T6" fmla="*/ 1760 w 1920"/>
                <a:gd name="T7" fmla="*/ 161 h 483"/>
                <a:gd name="T8" fmla="*/ 160 w 1920"/>
                <a:gd name="T9" fmla="*/ 161 h 483"/>
                <a:gd name="T10" fmla="*/ 80 w 1920"/>
                <a:gd name="T11" fmla="*/ 0 h 483"/>
                <a:gd name="T12" fmla="*/ 1840 w 1920"/>
                <a:gd name="T13" fmla="*/ 0 h 483"/>
                <a:gd name="T14" fmla="*/ 1920 w 1920"/>
                <a:gd name="T15" fmla="*/ 81 h 483"/>
                <a:gd name="T16" fmla="*/ 1920 w 1920"/>
                <a:gd name="T17" fmla="*/ 403 h 483"/>
                <a:gd name="T18" fmla="*/ 1840 w 1920"/>
                <a:gd name="T19" fmla="*/ 483 h 483"/>
                <a:gd name="T20" fmla="*/ 80 w 1920"/>
                <a:gd name="T21" fmla="*/ 483 h 483"/>
                <a:gd name="T22" fmla="*/ 0 w 1920"/>
                <a:gd name="T23" fmla="*/ 403 h 483"/>
                <a:gd name="T24" fmla="*/ 0 w 1920"/>
                <a:gd name="T25" fmla="*/ 81 h 483"/>
                <a:gd name="T26" fmla="*/ 80 w 1920"/>
                <a:gd name="T27"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0" h="483">
                  <a:moveTo>
                    <a:pt x="160" y="161"/>
                  </a:moveTo>
                  <a:lnTo>
                    <a:pt x="160" y="322"/>
                  </a:lnTo>
                  <a:lnTo>
                    <a:pt x="1760" y="322"/>
                  </a:lnTo>
                  <a:lnTo>
                    <a:pt x="1760" y="161"/>
                  </a:lnTo>
                  <a:lnTo>
                    <a:pt x="160" y="161"/>
                  </a:lnTo>
                  <a:close/>
                  <a:moveTo>
                    <a:pt x="80" y="0"/>
                  </a:moveTo>
                  <a:lnTo>
                    <a:pt x="1840" y="0"/>
                  </a:lnTo>
                  <a:lnTo>
                    <a:pt x="1920" y="81"/>
                  </a:lnTo>
                  <a:lnTo>
                    <a:pt x="1920" y="403"/>
                  </a:lnTo>
                  <a:lnTo>
                    <a:pt x="1840" y="483"/>
                  </a:lnTo>
                  <a:lnTo>
                    <a:pt x="80" y="483"/>
                  </a:lnTo>
                  <a:lnTo>
                    <a:pt x="0" y="403"/>
                  </a:lnTo>
                  <a:lnTo>
                    <a:pt x="0" y="81"/>
                  </a:lnTo>
                  <a:lnTo>
                    <a:pt x="8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6" name="Freeform 330"/>
            <p:cNvSpPr>
              <a:spLocks/>
            </p:cNvSpPr>
            <p:nvPr/>
          </p:nvSpPr>
          <p:spPr bwMode="auto">
            <a:xfrm>
              <a:off x="3396" y="2205"/>
              <a:ext cx="62" cy="52"/>
            </a:xfrm>
            <a:custGeom>
              <a:avLst/>
              <a:gdLst>
                <a:gd name="T0" fmla="*/ 234 w 629"/>
                <a:gd name="T1" fmla="*/ 0 h 513"/>
                <a:gd name="T2" fmla="*/ 394 w 629"/>
                <a:gd name="T3" fmla="*/ 0 h 513"/>
                <a:gd name="T4" fmla="*/ 469 w 629"/>
                <a:gd name="T5" fmla="*/ 51 h 513"/>
                <a:gd name="T6" fmla="*/ 629 w 629"/>
                <a:gd name="T7" fmla="*/ 453 h 513"/>
                <a:gd name="T8" fmla="*/ 480 w 629"/>
                <a:gd name="T9" fmla="*/ 513 h 513"/>
                <a:gd name="T10" fmla="*/ 341 w 629"/>
                <a:gd name="T11" fmla="*/ 161 h 513"/>
                <a:gd name="T12" fmla="*/ 288 w 629"/>
                <a:gd name="T13" fmla="*/ 161 h 513"/>
                <a:gd name="T14" fmla="*/ 149 w 629"/>
                <a:gd name="T15" fmla="*/ 513 h 513"/>
                <a:gd name="T16" fmla="*/ 0 w 629"/>
                <a:gd name="T17" fmla="*/ 453 h 513"/>
                <a:gd name="T18" fmla="*/ 160 w 629"/>
                <a:gd name="T19" fmla="*/ 51 h 513"/>
                <a:gd name="T20" fmla="*/ 234 w 629"/>
                <a:gd name="T21" fmla="*/ 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9" h="513">
                  <a:moveTo>
                    <a:pt x="234" y="0"/>
                  </a:moveTo>
                  <a:lnTo>
                    <a:pt x="394" y="0"/>
                  </a:lnTo>
                  <a:lnTo>
                    <a:pt x="469" y="51"/>
                  </a:lnTo>
                  <a:lnTo>
                    <a:pt x="629" y="453"/>
                  </a:lnTo>
                  <a:lnTo>
                    <a:pt x="480" y="513"/>
                  </a:lnTo>
                  <a:lnTo>
                    <a:pt x="341" y="161"/>
                  </a:lnTo>
                  <a:lnTo>
                    <a:pt x="288" y="161"/>
                  </a:lnTo>
                  <a:lnTo>
                    <a:pt x="149" y="513"/>
                  </a:lnTo>
                  <a:lnTo>
                    <a:pt x="0" y="453"/>
                  </a:lnTo>
                  <a:lnTo>
                    <a:pt x="160" y="51"/>
                  </a:lnTo>
                  <a:lnTo>
                    <a:pt x="23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7" name="Rectangle 331"/>
            <p:cNvSpPr>
              <a:spLocks noChangeArrowheads="1"/>
            </p:cNvSpPr>
            <p:nvPr/>
          </p:nvSpPr>
          <p:spPr bwMode="auto">
            <a:xfrm>
              <a:off x="3419" y="2189"/>
              <a:ext cx="16" cy="24"/>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8" name="Freeform 332"/>
            <p:cNvSpPr>
              <a:spLocks/>
            </p:cNvSpPr>
            <p:nvPr/>
          </p:nvSpPr>
          <p:spPr bwMode="auto">
            <a:xfrm>
              <a:off x="3468" y="2205"/>
              <a:ext cx="62" cy="52"/>
            </a:xfrm>
            <a:custGeom>
              <a:avLst/>
              <a:gdLst>
                <a:gd name="T0" fmla="*/ 234 w 629"/>
                <a:gd name="T1" fmla="*/ 0 h 513"/>
                <a:gd name="T2" fmla="*/ 394 w 629"/>
                <a:gd name="T3" fmla="*/ 0 h 513"/>
                <a:gd name="T4" fmla="*/ 469 w 629"/>
                <a:gd name="T5" fmla="*/ 51 h 513"/>
                <a:gd name="T6" fmla="*/ 629 w 629"/>
                <a:gd name="T7" fmla="*/ 453 h 513"/>
                <a:gd name="T8" fmla="*/ 480 w 629"/>
                <a:gd name="T9" fmla="*/ 513 h 513"/>
                <a:gd name="T10" fmla="*/ 341 w 629"/>
                <a:gd name="T11" fmla="*/ 161 h 513"/>
                <a:gd name="T12" fmla="*/ 288 w 629"/>
                <a:gd name="T13" fmla="*/ 161 h 513"/>
                <a:gd name="T14" fmla="*/ 149 w 629"/>
                <a:gd name="T15" fmla="*/ 513 h 513"/>
                <a:gd name="T16" fmla="*/ 0 w 629"/>
                <a:gd name="T17" fmla="*/ 453 h 513"/>
                <a:gd name="T18" fmla="*/ 160 w 629"/>
                <a:gd name="T19" fmla="*/ 51 h 513"/>
                <a:gd name="T20" fmla="*/ 234 w 629"/>
                <a:gd name="T21" fmla="*/ 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9" h="513">
                  <a:moveTo>
                    <a:pt x="234" y="0"/>
                  </a:moveTo>
                  <a:lnTo>
                    <a:pt x="394" y="0"/>
                  </a:lnTo>
                  <a:lnTo>
                    <a:pt x="469" y="51"/>
                  </a:lnTo>
                  <a:lnTo>
                    <a:pt x="629" y="453"/>
                  </a:lnTo>
                  <a:lnTo>
                    <a:pt x="480" y="513"/>
                  </a:lnTo>
                  <a:lnTo>
                    <a:pt x="341" y="161"/>
                  </a:lnTo>
                  <a:lnTo>
                    <a:pt x="288" y="161"/>
                  </a:lnTo>
                  <a:lnTo>
                    <a:pt x="149" y="513"/>
                  </a:lnTo>
                  <a:lnTo>
                    <a:pt x="0" y="453"/>
                  </a:lnTo>
                  <a:lnTo>
                    <a:pt x="160" y="51"/>
                  </a:lnTo>
                  <a:lnTo>
                    <a:pt x="23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9" name="Rectangle 333"/>
            <p:cNvSpPr>
              <a:spLocks noChangeArrowheads="1"/>
            </p:cNvSpPr>
            <p:nvPr/>
          </p:nvSpPr>
          <p:spPr bwMode="auto">
            <a:xfrm>
              <a:off x="3491" y="2189"/>
              <a:ext cx="16" cy="24"/>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0" name="Rectangle 334"/>
            <p:cNvSpPr>
              <a:spLocks noChangeArrowheads="1"/>
            </p:cNvSpPr>
            <p:nvPr/>
          </p:nvSpPr>
          <p:spPr bwMode="auto">
            <a:xfrm>
              <a:off x="3579" y="2189"/>
              <a:ext cx="16" cy="65"/>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1" name="Freeform 335"/>
            <p:cNvSpPr>
              <a:spLocks noEditPoints="1"/>
            </p:cNvSpPr>
            <p:nvPr/>
          </p:nvSpPr>
          <p:spPr bwMode="auto">
            <a:xfrm>
              <a:off x="3539" y="2141"/>
              <a:ext cx="96" cy="97"/>
            </a:xfrm>
            <a:custGeom>
              <a:avLst/>
              <a:gdLst>
                <a:gd name="T0" fmla="*/ 415 w 960"/>
                <a:gd name="T1" fmla="*/ 168 h 966"/>
                <a:gd name="T2" fmla="*/ 326 w 960"/>
                <a:gd name="T3" fmla="*/ 200 h 966"/>
                <a:gd name="T4" fmla="*/ 254 w 960"/>
                <a:gd name="T5" fmla="*/ 256 h 966"/>
                <a:gd name="T6" fmla="*/ 198 w 960"/>
                <a:gd name="T7" fmla="*/ 329 h 966"/>
                <a:gd name="T8" fmla="*/ 166 w 960"/>
                <a:gd name="T9" fmla="*/ 418 h 966"/>
                <a:gd name="T10" fmla="*/ 162 w 960"/>
                <a:gd name="T11" fmla="*/ 520 h 966"/>
                <a:gd name="T12" fmla="*/ 186 w 960"/>
                <a:gd name="T13" fmla="*/ 609 h 966"/>
                <a:gd name="T14" fmla="*/ 233 w 960"/>
                <a:gd name="T15" fmla="*/ 687 h 966"/>
                <a:gd name="T16" fmla="*/ 301 w 960"/>
                <a:gd name="T17" fmla="*/ 750 h 966"/>
                <a:gd name="T18" fmla="*/ 387 w 960"/>
                <a:gd name="T19" fmla="*/ 791 h 966"/>
                <a:gd name="T20" fmla="*/ 480 w 960"/>
                <a:gd name="T21" fmla="*/ 805 h 966"/>
                <a:gd name="T22" fmla="*/ 574 w 960"/>
                <a:gd name="T23" fmla="*/ 791 h 966"/>
                <a:gd name="T24" fmla="*/ 659 w 960"/>
                <a:gd name="T25" fmla="*/ 750 h 966"/>
                <a:gd name="T26" fmla="*/ 727 w 960"/>
                <a:gd name="T27" fmla="*/ 687 h 966"/>
                <a:gd name="T28" fmla="*/ 775 w 960"/>
                <a:gd name="T29" fmla="*/ 609 h 966"/>
                <a:gd name="T30" fmla="*/ 798 w 960"/>
                <a:gd name="T31" fmla="*/ 520 h 966"/>
                <a:gd name="T32" fmla="*/ 794 w 960"/>
                <a:gd name="T33" fmla="*/ 418 h 966"/>
                <a:gd name="T34" fmla="*/ 763 w 960"/>
                <a:gd name="T35" fmla="*/ 331 h 966"/>
                <a:gd name="T36" fmla="*/ 706 w 960"/>
                <a:gd name="T37" fmla="*/ 256 h 966"/>
                <a:gd name="T38" fmla="*/ 634 w 960"/>
                <a:gd name="T39" fmla="*/ 200 h 966"/>
                <a:gd name="T40" fmla="*/ 545 w 960"/>
                <a:gd name="T41" fmla="*/ 168 h 966"/>
                <a:gd name="T42" fmla="*/ 480 w 960"/>
                <a:gd name="T43" fmla="*/ 0 h 966"/>
                <a:gd name="T44" fmla="*/ 577 w 960"/>
                <a:gd name="T45" fmla="*/ 10 h 966"/>
                <a:gd name="T46" fmla="*/ 667 w 960"/>
                <a:gd name="T47" fmla="*/ 39 h 966"/>
                <a:gd name="T48" fmla="*/ 749 w 960"/>
                <a:gd name="T49" fmla="*/ 83 h 966"/>
                <a:gd name="T50" fmla="*/ 819 w 960"/>
                <a:gd name="T51" fmla="*/ 142 h 966"/>
                <a:gd name="T52" fmla="*/ 878 w 960"/>
                <a:gd name="T53" fmla="*/ 213 h 966"/>
                <a:gd name="T54" fmla="*/ 923 w 960"/>
                <a:gd name="T55" fmla="*/ 295 h 966"/>
                <a:gd name="T56" fmla="*/ 950 w 960"/>
                <a:gd name="T57" fmla="*/ 386 h 966"/>
                <a:gd name="T58" fmla="*/ 960 w 960"/>
                <a:gd name="T59" fmla="*/ 483 h 966"/>
                <a:gd name="T60" fmla="*/ 950 w 960"/>
                <a:gd name="T61" fmla="*/ 581 h 966"/>
                <a:gd name="T62" fmla="*/ 923 w 960"/>
                <a:gd name="T63" fmla="*/ 671 h 966"/>
                <a:gd name="T64" fmla="*/ 878 w 960"/>
                <a:gd name="T65" fmla="*/ 754 h 966"/>
                <a:gd name="T66" fmla="*/ 819 w 960"/>
                <a:gd name="T67" fmla="*/ 824 h 966"/>
                <a:gd name="T68" fmla="*/ 749 w 960"/>
                <a:gd name="T69" fmla="*/ 883 h 966"/>
                <a:gd name="T70" fmla="*/ 667 w 960"/>
                <a:gd name="T71" fmla="*/ 928 h 966"/>
                <a:gd name="T72" fmla="*/ 577 w 960"/>
                <a:gd name="T73" fmla="*/ 956 h 966"/>
                <a:gd name="T74" fmla="*/ 480 w 960"/>
                <a:gd name="T75" fmla="*/ 966 h 966"/>
                <a:gd name="T76" fmla="*/ 383 w 960"/>
                <a:gd name="T77" fmla="*/ 956 h 966"/>
                <a:gd name="T78" fmla="*/ 293 w 960"/>
                <a:gd name="T79" fmla="*/ 928 h 966"/>
                <a:gd name="T80" fmla="*/ 211 w 960"/>
                <a:gd name="T81" fmla="*/ 883 h 966"/>
                <a:gd name="T82" fmla="*/ 141 w 960"/>
                <a:gd name="T83" fmla="*/ 824 h 966"/>
                <a:gd name="T84" fmla="*/ 82 w 960"/>
                <a:gd name="T85" fmla="*/ 754 h 966"/>
                <a:gd name="T86" fmla="*/ 38 w 960"/>
                <a:gd name="T87" fmla="*/ 671 h 966"/>
                <a:gd name="T88" fmla="*/ 10 w 960"/>
                <a:gd name="T89" fmla="*/ 581 h 966"/>
                <a:gd name="T90" fmla="*/ 0 w 960"/>
                <a:gd name="T91" fmla="*/ 483 h 966"/>
                <a:gd name="T92" fmla="*/ 10 w 960"/>
                <a:gd name="T93" fmla="*/ 386 h 966"/>
                <a:gd name="T94" fmla="*/ 38 w 960"/>
                <a:gd name="T95" fmla="*/ 295 h 966"/>
                <a:gd name="T96" fmla="*/ 82 w 960"/>
                <a:gd name="T97" fmla="*/ 213 h 966"/>
                <a:gd name="T98" fmla="*/ 141 w 960"/>
                <a:gd name="T99" fmla="*/ 142 h 966"/>
                <a:gd name="T100" fmla="*/ 211 w 960"/>
                <a:gd name="T101" fmla="*/ 83 h 966"/>
                <a:gd name="T102" fmla="*/ 293 w 960"/>
                <a:gd name="T103" fmla="*/ 39 h 966"/>
                <a:gd name="T104" fmla="*/ 383 w 960"/>
                <a:gd name="T105" fmla="*/ 10 h 966"/>
                <a:gd name="T106" fmla="*/ 480 w 960"/>
                <a:gd name="T107" fmla="*/ 0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60" h="966">
                  <a:moveTo>
                    <a:pt x="480" y="161"/>
                  </a:moveTo>
                  <a:lnTo>
                    <a:pt x="444" y="164"/>
                  </a:lnTo>
                  <a:lnTo>
                    <a:pt x="415" y="168"/>
                  </a:lnTo>
                  <a:lnTo>
                    <a:pt x="389" y="174"/>
                  </a:lnTo>
                  <a:lnTo>
                    <a:pt x="355" y="187"/>
                  </a:lnTo>
                  <a:lnTo>
                    <a:pt x="326" y="200"/>
                  </a:lnTo>
                  <a:lnTo>
                    <a:pt x="301" y="216"/>
                  </a:lnTo>
                  <a:lnTo>
                    <a:pt x="279" y="233"/>
                  </a:lnTo>
                  <a:lnTo>
                    <a:pt x="254" y="256"/>
                  </a:lnTo>
                  <a:lnTo>
                    <a:pt x="231" y="282"/>
                  </a:lnTo>
                  <a:lnTo>
                    <a:pt x="214" y="303"/>
                  </a:lnTo>
                  <a:lnTo>
                    <a:pt x="198" y="329"/>
                  </a:lnTo>
                  <a:lnTo>
                    <a:pt x="186" y="358"/>
                  </a:lnTo>
                  <a:lnTo>
                    <a:pt x="173" y="392"/>
                  </a:lnTo>
                  <a:lnTo>
                    <a:pt x="166" y="418"/>
                  </a:lnTo>
                  <a:lnTo>
                    <a:pt x="162" y="447"/>
                  </a:lnTo>
                  <a:lnTo>
                    <a:pt x="160" y="483"/>
                  </a:lnTo>
                  <a:lnTo>
                    <a:pt x="162" y="520"/>
                  </a:lnTo>
                  <a:lnTo>
                    <a:pt x="166" y="549"/>
                  </a:lnTo>
                  <a:lnTo>
                    <a:pt x="173" y="577"/>
                  </a:lnTo>
                  <a:lnTo>
                    <a:pt x="186" y="609"/>
                  </a:lnTo>
                  <a:lnTo>
                    <a:pt x="198" y="638"/>
                  </a:lnTo>
                  <a:lnTo>
                    <a:pt x="214" y="663"/>
                  </a:lnTo>
                  <a:lnTo>
                    <a:pt x="233" y="687"/>
                  </a:lnTo>
                  <a:lnTo>
                    <a:pt x="254" y="711"/>
                  </a:lnTo>
                  <a:lnTo>
                    <a:pt x="279" y="733"/>
                  </a:lnTo>
                  <a:lnTo>
                    <a:pt x="301" y="750"/>
                  </a:lnTo>
                  <a:lnTo>
                    <a:pt x="329" y="767"/>
                  </a:lnTo>
                  <a:lnTo>
                    <a:pt x="355" y="780"/>
                  </a:lnTo>
                  <a:lnTo>
                    <a:pt x="387" y="791"/>
                  </a:lnTo>
                  <a:lnTo>
                    <a:pt x="415" y="799"/>
                  </a:lnTo>
                  <a:lnTo>
                    <a:pt x="444" y="803"/>
                  </a:lnTo>
                  <a:lnTo>
                    <a:pt x="480" y="805"/>
                  </a:lnTo>
                  <a:lnTo>
                    <a:pt x="517" y="803"/>
                  </a:lnTo>
                  <a:lnTo>
                    <a:pt x="545" y="799"/>
                  </a:lnTo>
                  <a:lnTo>
                    <a:pt x="574" y="791"/>
                  </a:lnTo>
                  <a:lnTo>
                    <a:pt x="605" y="780"/>
                  </a:lnTo>
                  <a:lnTo>
                    <a:pt x="631" y="767"/>
                  </a:lnTo>
                  <a:lnTo>
                    <a:pt x="659" y="750"/>
                  </a:lnTo>
                  <a:lnTo>
                    <a:pt x="683" y="732"/>
                  </a:lnTo>
                  <a:lnTo>
                    <a:pt x="706" y="711"/>
                  </a:lnTo>
                  <a:lnTo>
                    <a:pt x="727" y="687"/>
                  </a:lnTo>
                  <a:lnTo>
                    <a:pt x="746" y="663"/>
                  </a:lnTo>
                  <a:lnTo>
                    <a:pt x="763" y="636"/>
                  </a:lnTo>
                  <a:lnTo>
                    <a:pt x="775" y="609"/>
                  </a:lnTo>
                  <a:lnTo>
                    <a:pt x="786" y="578"/>
                  </a:lnTo>
                  <a:lnTo>
                    <a:pt x="794" y="549"/>
                  </a:lnTo>
                  <a:lnTo>
                    <a:pt x="798" y="520"/>
                  </a:lnTo>
                  <a:lnTo>
                    <a:pt x="800" y="483"/>
                  </a:lnTo>
                  <a:lnTo>
                    <a:pt x="798" y="447"/>
                  </a:lnTo>
                  <a:lnTo>
                    <a:pt x="794" y="418"/>
                  </a:lnTo>
                  <a:lnTo>
                    <a:pt x="786" y="390"/>
                  </a:lnTo>
                  <a:lnTo>
                    <a:pt x="775" y="358"/>
                  </a:lnTo>
                  <a:lnTo>
                    <a:pt x="763" y="331"/>
                  </a:lnTo>
                  <a:lnTo>
                    <a:pt x="746" y="303"/>
                  </a:lnTo>
                  <a:lnTo>
                    <a:pt x="729" y="282"/>
                  </a:lnTo>
                  <a:lnTo>
                    <a:pt x="706" y="256"/>
                  </a:lnTo>
                  <a:lnTo>
                    <a:pt x="683" y="234"/>
                  </a:lnTo>
                  <a:lnTo>
                    <a:pt x="659" y="216"/>
                  </a:lnTo>
                  <a:lnTo>
                    <a:pt x="634" y="200"/>
                  </a:lnTo>
                  <a:lnTo>
                    <a:pt x="605" y="187"/>
                  </a:lnTo>
                  <a:lnTo>
                    <a:pt x="573" y="174"/>
                  </a:lnTo>
                  <a:lnTo>
                    <a:pt x="545" y="168"/>
                  </a:lnTo>
                  <a:lnTo>
                    <a:pt x="517" y="164"/>
                  </a:lnTo>
                  <a:lnTo>
                    <a:pt x="480" y="161"/>
                  </a:lnTo>
                  <a:close/>
                  <a:moveTo>
                    <a:pt x="480" y="0"/>
                  </a:moveTo>
                  <a:lnTo>
                    <a:pt x="521" y="3"/>
                  </a:lnTo>
                  <a:lnTo>
                    <a:pt x="537" y="4"/>
                  </a:lnTo>
                  <a:lnTo>
                    <a:pt x="577" y="10"/>
                  </a:lnTo>
                  <a:lnTo>
                    <a:pt x="615" y="20"/>
                  </a:lnTo>
                  <a:lnTo>
                    <a:pt x="630" y="25"/>
                  </a:lnTo>
                  <a:lnTo>
                    <a:pt x="667" y="39"/>
                  </a:lnTo>
                  <a:lnTo>
                    <a:pt x="702" y="55"/>
                  </a:lnTo>
                  <a:lnTo>
                    <a:pt x="716" y="63"/>
                  </a:lnTo>
                  <a:lnTo>
                    <a:pt x="749" y="83"/>
                  </a:lnTo>
                  <a:lnTo>
                    <a:pt x="780" y="107"/>
                  </a:lnTo>
                  <a:lnTo>
                    <a:pt x="791" y="116"/>
                  </a:lnTo>
                  <a:lnTo>
                    <a:pt x="819" y="142"/>
                  </a:lnTo>
                  <a:lnTo>
                    <a:pt x="845" y="171"/>
                  </a:lnTo>
                  <a:lnTo>
                    <a:pt x="854" y="183"/>
                  </a:lnTo>
                  <a:lnTo>
                    <a:pt x="878" y="213"/>
                  </a:lnTo>
                  <a:lnTo>
                    <a:pt x="898" y="246"/>
                  </a:lnTo>
                  <a:lnTo>
                    <a:pt x="906" y="260"/>
                  </a:lnTo>
                  <a:lnTo>
                    <a:pt x="923" y="295"/>
                  </a:lnTo>
                  <a:lnTo>
                    <a:pt x="935" y="333"/>
                  </a:lnTo>
                  <a:lnTo>
                    <a:pt x="941" y="348"/>
                  </a:lnTo>
                  <a:lnTo>
                    <a:pt x="950" y="386"/>
                  </a:lnTo>
                  <a:lnTo>
                    <a:pt x="957" y="426"/>
                  </a:lnTo>
                  <a:lnTo>
                    <a:pt x="958" y="442"/>
                  </a:lnTo>
                  <a:lnTo>
                    <a:pt x="960" y="483"/>
                  </a:lnTo>
                  <a:lnTo>
                    <a:pt x="958" y="524"/>
                  </a:lnTo>
                  <a:lnTo>
                    <a:pt x="957" y="540"/>
                  </a:lnTo>
                  <a:lnTo>
                    <a:pt x="950" y="581"/>
                  </a:lnTo>
                  <a:lnTo>
                    <a:pt x="941" y="619"/>
                  </a:lnTo>
                  <a:lnTo>
                    <a:pt x="935" y="634"/>
                  </a:lnTo>
                  <a:lnTo>
                    <a:pt x="923" y="671"/>
                  </a:lnTo>
                  <a:lnTo>
                    <a:pt x="906" y="706"/>
                  </a:lnTo>
                  <a:lnTo>
                    <a:pt x="898" y="720"/>
                  </a:lnTo>
                  <a:lnTo>
                    <a:pt x="878" y="754"/>
                  </a:lnTo>
                  <a:lnTo>
                    <a:pt x="854" y="785"/>
                  </a:lnTo>
                  <a:lnTo>
                    <a:pt x="845" y="796"/>
                  </a:lnTo>
                  <a:lnTo>
                    <a:pt x="819" y="824"/>
                  </a:lnTo>
                  <a:lnTo>
                    <a:pt x="791" y="850"/>
                  </a:lnTo>
                  <a:lnTo>
                    <a:pt x="780" y="860"/>
                  </a:lnTo>
                  <a:lnTo>
                    <a:pt x="749" y="883"/>
                  </a:lnTo>
                  <a:lnTo>
                    <a:pt x="716" y="904"/>
                  </a:lnTo>
                  <a:lnTo>
                    <a:pt x="702" y="911"/>
                  </a:lnTo>
                  <a:lnTo>
                    <a:pt x="667" y="928"/>
                  </a:lnTo>
                  <a:lnTo>
                    <a:pt x="630" y="941"/>
                  </a:lnTo>
                  <a:lnTo>
                    <a:pt x="615" y="947"/>
                  </a:lnTo>
                  <a:lnTo>
                    <a:pt x="577" y="956"/>
                  </a:lnTo>
                  <a:lnTo>
                    <a:pt x="537" y="963"/>
                  </a:lnTo>
                  <a:lnTo>
                    <a:pt x="521" y="964"/>
                  </a:lnTo>
                  <a:lnTo>
                    <a:pt x="480" y="966"/>
                  </a:lnTo>
                  <a:lnTo>
                    <a:pt x="439" y="964"/>
                  </a:lnTo>
                  <a:lnTo>
                    <a:pt x="423" y="963"/>
                  </a:lnTo>
                  <a:lnTo>
                    <a:pt x="383" y="956"/>
                  </a:lnTo>
                  <a:lnTo>
                    <a:pt x="346" y="947"/>
                  </a:lnTo>
                  <a:lnTo>
                    <a:pt x="331" y="941"/>
                  </a:lnTo>
                  <a:lnTo>
                    <a:pt x="293" y="928"/>
                  </a:lnTo>
                  <a:lnTo>
                    <a:pt x="258" y="911"/>
                  </a:lnTo>
                  <a:lnTo>
                    <a:pt x="244" y="904"/>
                  </a:lnTo>
                  <a:lnTo>
                    <a:pt x="211" y="883"/>
                  </a:lnTo>
                  <a:lnTo>
                    <a:pt x="181" y="860"/>
                  </a:lnTo>
                  <a:lnTo>
                    <a:pt x="170" y="850"/>
                  </a:lnTo>
                  <a:lnTo>
                    <a:pt x="141" y="824"/>
                  </a:lnTo>
                  <a:lnTo>
                    <a:pt x="115" y="796"/>
                  </a:lnTo>
                  <a:lnTo>
                    <a:pt x="106" y="785"/>
                  </a:lnTo>
                  <a:lnTo>
                    <a:pt x="82" y="754"/>
                  </a:lnTo>
                  <a:lnTo>
                    <a:pt x="62" y="720"/>
                  </a:lnTo>
                  <a:lnTo>
                    <a:pt x="54" y="706"/>
                  </a:lnTo>
                  <a:lnTo>
                    <a:pt x="38" y="671"/>
                  </a:lnTo>
                  <a:lnTo>
                    <a:pt x="25" y="634"/>
                  </a:lnTo>
                  <a:lnTo>
                    <a:pt x="19" y="619"/>
                  </a:lnTo>
                  <a:lnTo>
                    <a:pt x="10" y="581"/>
                  </a:lnTo>
                  <a:lnTo>
                    <a:pt x="3" y="540"/>
                  </a:lnTo>
                  <a:lnTo>
                    <a:pt x="2" y="524"/>
                  </a:lnTo>
                  <a:lnTo>
                    <a:pt x="0" y="483"/>
                  </a:lnTo>
                  <a:lnTo>
                    <a:pt x="2" y="442"/>
                  </a:lnTo>
                  <a:lnTo>
                    <a:pt x="3" y="426"/>
                  </a:lnTo>
                  <a:lnTo>
                    <a:pt x="10" y="386"/>
                  </a:lnTo>
                  <a:lnTo>
                    <a:pt x="19" y="348"/>
                  </a:lnTo>
                  <a:lnTo>
                    <a:pt x="25" y="333"/>
                  </a:lnTo>
                  <a:lnTo>
                    <a:pt x="38" y="295"/>
                  </a:lnTo>
                  <a:lnTo>
                    <a:pt x="54" y="260"/>
                  </a:lnTo>
                  <a:lnTo>
                    <a:pt x="62" y="246"/>
                  </a:lnTo>
                  <a:lnTo>
                    <a:pt x="82" y="213"/>
                  </a:lnTo>
                  <a:lnTo>
                    <a:pt x="106" y="183"/>
                  </a:lnTo>
                  <a:lnTo>
                    <a:pt x="115" y="171"/>
                  </a:lnTo>
                  <a:lnTo>
                    <a:pt x="141" y="142"/>
                  </a:lnTo>
                  <a:lnTo>
                    <a:pt x="170" y="116"/>
                  </a:lnTo>
                  <a:lnTo>
                    <a:pt x="181" y="107"/>
                  </a:lnTo>
                  <a:lnTo>
                    <a:pt x="211" y="83"/>
                  </a:lnTo>
                  <a:lnTo>
                    <a:pt x="244" y="63"/>
                  </a:lnTo>
                  <a:lnTo>
                    <a:pt x="258" y="55"/>
                  </a:lnTo>
                  <a:lnTo>
                    <a:pt x="293" y="39"/>
                  </a:lnTo>
                  <a:lnTo>
                    <a:pt x="331" y="25"/>
                  </a:lnTo>
                  <a:lnTo>
                    <a:pt x="346" y="20"/>
                  </a:lnTo>
                  <a:lnTo>
                    <a:pt x="383" y="10"/>
                  </a:lnTo>
                  <a:lnTo>
                    <a:pt x="423" y="4"/>
                  </a:lnTo>
                  <a:lnTo>
                    <a:pt x="439" y="3"/>
                  </a:lnTo>
                  <a:lnTo>
                    <a:pt x="48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2" name="Rectangle 336"/>
            <p:cNvSpPr>
              <a:spLocks noChangeArrowheads="1"/>
            </p:cNvSpPr>
            <p:nvPr/>
          </p:nvSpPr>
          <p:spPr bwMode="auto">
            <a:xfrm>
              <a:off x="3579" y="2133"/>
              <a:ext cx="16"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3" name="Freeform 337"/>
            <p:cNvSpPr>
              <a:spLocks/>
            </p:cNvSpPr>
            <p:nvPr/>
          </p:nvSpPr>
          <p:spPr bwMode="auto">
            <a:xfrm>
              <a:off x="3611" y="2286"/>
              <a:ext cx="48" cy="129"/>
            </a:xfrm>
            <a:custGeom>
              <a:avLst/>
              <a:gdLst>
                <a:gd name="T0" fmla="*/ 80 w 480"/>
                <a:gd name="T1" fmla="*/ 0 h 1287"/>
                <a:gd name="T2" fmla="*/ 400 w 480"/>
                <a:gd name="T3" fmla="*/ 0 h 1287"/>
                <a:gd name="T4" fmla="*/ 480 w 480"/>
                <a:gd name="T5" fmla="*/ 80 h 1287"/>
                <a:gd name="T6" fmla="*/ 480 w 480"/>
                <a:gd name="T7" fmla="*/ 1206 h 1287"/>
                <a:gd name="T8" fmla="*/ 400 w 480"/>
                <a:gd name="T9" fmla="*/ 1287 h 1287"/>
                <a:gd name="T10" fmla="*/ 0 w 480"/>
                <a:gd name="T11" fmla="*/ 1287 h 1287"/>
                <a:gd name="T12" fmla="*/ 0 w 480"/>
                <a:gd name="T13" fmla="*/ 1126 h 1287"/>
                <a:gd name="T14" fmla="*/ 320 w 480"/>
                <a:gd name="T15" fmla="*/ 1126 h 1287"/>
                <a:gd name="T16" fmla="*/ 320 w 480"/>
                <a:gd name="T17" fmla="*/ 161 h 1287"/>
                <a:gd name="T18" fmla="*/ 80 w 480"/>
                <a:gd name="T19" fmla="*/ 161 h 1287"/>
                <a:gd name="T20" fmla="*/ 80 w 480"/>
                <a:gd name="T21" fmla="*/ 0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0" h="1287">
                  <a:moveTo>
                    <a:pt x="80" y="0"/>
                  </a:moveTo>
                  <a:lnTo>
                    <a:pt x="400" y="0"/>
                  </a:lnTo>
                  <a:lnTo>
                    <a:pt x="480" y="80"/>
                  </a:lnTo>
                  <a:lnTo>
                    <a:pt x="480" y="1206"/>
                  </a:lnTo>
                  <a:lnTo>
                    <a:pt x="400" y="1287"/>
                  </a:lnTo>
                  <a:lnTo>
                    <a:pt x="0" y="1287"/>
                  </a:lnTo>
                  <a:lnTo>
                    <a:pt x="0" y="1126"/>
                  </a:lnTo>
                  <a:lnTo>
                    <a:pt x="320" y="1126"/>
                  </a:lnTo>
                  <a:lnTo>
                    <a:pt x="320" y="161"/>
                  </a:lnTo>
                  <a:lnTo>
                    <a:pt x="80" y="161"/>
                  </a:lnTo>
                  <a:lnTo>
                    <a:pt x="8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04" name="Group 309"/>
          <p:cNvGrpSpPr>
            <a:grpSpLocks noChangeAspect="1"/>
          </p:cNvGrpSpPr>
          <p:nvPr/>
        </p:nvGrpSpPr>
        <p:grpSpPr bwMode="auto">
          <a:xfrm>
            <a:off x="9999505" y="5368109"/>
            <a:ext cx="181418" cy="332441"/>
            <a:chOff x="2781" y="1989"/>
            <a:chExt cx="191" cy="350"/>
          </a:xfrm>
        </p:grpSpPr>
        <p:sp>
          <p:nvSpPr>
            <p:cNvPr id="205" name="Freeform 311"/>
            <p:cNvSpPr>
              <a:spLocks/>
            </p:cNvSpPr>
            <p:nvPr/>
          </p:nvSpPr>
          <p:spPr bwMode="auto">
            <a:xfrm>
              <a:off x="2781" y="1989"/>
              <a:ext cx="191" cy="302"/>
            </a:xfrm>
            <a:custGeom>
              <a:avLst/>
              <a:gdLst>
                <a:gd name="T0" fmla="*/ 71 w 1719"/>
                <a:gd name="T1" fmla="*/ 0 h 2722"/>
                <a:gd name="T2" fmla="*/ 1647 w 1719"/>
                <a:gd name="T3" fmla="*/ 0 h 2722"/>
                <a:gd name="T4" fmla="*/ 1719 w 1719"/>
                <a:gd name="T5" fmla="*/ 71 h 2722"/>
                <a:gd name="T6" fmla="*/ 1719 w 1719"/>
                <a:gd name="T7" fmla="*/ 2722 h 2722"/>
                <a:gd name="T8" fmla="*/ 1576 w 1719"/>
                <a:gd name="T9" fmla="*/ 2722 h 2722"/>
                <a:gd name="T10" fmla="*/ 1576 w 1719"/>
                <a:gd name="T11" fmla="*/ 143 h 2722"/>
                <a:gd name="T12" fmla="*/ 143 w 1719"/>
                <a:gd name="T13" fmla="*/ 143 h 2722"/>
                <a:gd name="T14" fmla="*/ 143 w 1719"/>
                <a:gd name="T15" fmla="*/ 2722 h 2722"/>
                <a:gd name="T16" fmla="*/ 0 w 1719"/>
                <a:gd name="T17" fmla="*/ 2722 h 2722"/>
                <a:gd name="T18" fmla="*/ 0 w 1719"/>
                <a:gd name="T19" fmla="*/ 71 h 2722"/>
                <a:gd name="T20" fmla="*/ 71 w 1719"/>
                <a:gd name="T21" fmla="*/ 0 h 2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19" h="2722">
                  <a:moveTo>
                    <a:pt x="71" y="0"/>
                  </a:moveTo>
                  <a:lnTo>
                    <a:pt x="1647" y="0"/>
                  </a:lnTo>
                  <a:lnTo>
                    <a:pt x="1719" y="71"/>
                  </a:lnTo>
                  <a:lnTo>
                    <a:pt x="1719" y="2722"/>
                  </a:lnTo>
                  <a:lnTo>
                    <a:pt x="1576" y="2722"/>
                  </a:lnTo>
                  <a:lnTo>
                    <a:pt x="1576" y="143"/>
                  </a:lnTo>
                  <a:lnTo>
                    <a:pt x="143" y="143"/>
                  </a:lnTo>
                  <a:lnTo>
                    <a:pt x="143" y="2722"/>
                  </a:lnTo>
                  <a:lnTo>
                    <a:pt x="0" y="2722"/>
                  </a:lnTo>
                  <a:lnTo>
                    <a:pt x="0" y="71"/>
                  </a:lnTo>
                  <a:lnTo>
                    <a:pt x="7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6" name="Freeform 312"/>
            <p:cNvSpPr>
              <a:spLocks/>
            </p:cNvSpPr>
            <p:nvPr/>
          </p:nvSpPr>
          <p:spPr bwMode="auto">
            <a:xfrm>
              <a:off x="2781" y="2291"/>
              <a:ext cx="167" cy="24"/>
            </a:xfrm>
            <a:custGeom>
              <a:avLst/>
              <a:gdLst>
                <a:gd name="T0" fmla="*/ 0 w 1504"/>
                <a:gd name="T1" fmla="*/ 0 h 214"/>
                <a:gd name="T2" fmla="*/ 143 w 1504"/>
                <a:gd name="T3" fmla="*/ 0 h 214"/>
                <a:gd name="T4" fmla="*/ 143 w 1504"/>
                <a:gd name="T5" fmla="*/ 7 h 214"/>
                <a:gd name="T6" fmla="*/ 144 w 1504"/>
                <a:gd name="T7" fmla="*/ 15 h 214"/>
                <a:gd name="T8" fmla="*/ 145 w 1504"/>
                <a:gd name="T9" fmla="*/ 20 h 214"/>
                <a:gd name="T10" fmla="*/ 148 w 1504"/>
                <a:gd name="T11" fmla="*/ 27 h 214"/>
                <a:gd name="T12" fmla="*/ 152 w 1504"/>
                <a:gd name="T13" fmla="*/ 34 h 214"/>
                <a:gd name="T14" fmla="*/ 155 w 1504"/>
                <a:gd name="T15" fmla="*/ 39 h 214"/>
                <a:gd name="T16" fmla="*/ 159 w 1504"/>
                <a:gd name="T17" fmla="*/ 44 h 214"/>
                <a:gd name="T18" fmla="*/ 168 w 1504"/>
                <a:gd name="T19" fmla="*/ 53 h 214"/>
                <a:gd name="T20" fmla="*/ 175 w 1504"/>
                <a:gd name="T21" fmla="*/ 58 h 214"/>
                <a:gd name="T22" fmla="*/ 187 w 1504"/>
                <a:gd name="T23" fmla="*/ 66 h 214"/>
                <a:gd name="T24" fmla="*/ 200 w 1504"/>
                <a:gd name="T25" fmla="*/ 69 h 214"/>
                <a:gd name="T26" fmla="*/ 214 w 1504"/>
                <a:gd name="T27" fmla="*/ 71 h 214"/>
                <a:gd name="T28" fmla="*/ 1504 w 1504"/>
                <a:gd name="T29" fmla="*/ 71 h 214"/>
                <a:gd name="T30" fmla="*/ 1504 w 1504"/>
                <a:gd name="T31" fmla="*/ 214 h 214"/>
                <a:gd name="T32" fmla="*/ 214 w 1504"/>
                <a:gd name="T33" fmla="*/ 214 h 214"/>
                <a:gd name="T34" fmla="*/ 200 w 1504"/>
                <a:gd name="T35" fmla="*/ 213 h 214"/>
                <a:gd name="T36" fmla="*/ 186 w 1504"/>
                <a:gd name="T37" fmla="*/ 211 h 214"/>
                <a:gd name="T38" fmla="*/ 171 w 1504"/>
                <a:gd name="T39" fmla="*/ 209 h 214"/>
                <a:gd name="T40" fmla="*/ 158 w 1504"/>
                <a:gd name="T41" fmla="*/ 206 h 214"/>
                <a:gd name="T42" fmla="*/ 130 w 1504"/>
                <a:gd name="T43" fmla="*/ 197 h 214"/>
                <a:gd name="T44" fmla="*/ 118 w 1504"/>
                <a:gd name="T45" fmla="*/ 191 h 214"/>
                <a:gd name="T46" fmla="*/ 106 w 1504"/>
                <a:gd name="T47" fmla="*/ 185 h 214"/>
                <a:gd name="T48" fmla="*/ 94 w 1504"/>
                <a:gd name="T49" fmla="*/ 177 h 214"/>
                <a:gd name="T50" fmla="*/ 83 w 1504"/>
                <a:gd name="T51" fmla="*/ 169 h 214"/>
                <a:gd name="T52" fmla="*/ 72 w 1504"/>
                <a:gd name="T53" fmla="*/ 160 h 214"/>
                <a:gd name="T54" fmla="*/ 53 w 1504"/>
                <a:gd name="T55" fmla="*/ 141 h 214"/>
                <a:gd name="T56" fmla="*/ 36 w 1504"/>
                <a:gd name="T57" fmla="*/ 120 h 214"/>
                <a:gd name="T58" fmla="*/ 28 w 1504"/>
                <a:gd name="T59" fmla="*/ 108 h 214"/>
                <a:gd name="T60" fmla="*/ 22 w 1504"/>
                <a:gd name="T61" fmla="*/ 95 h 214"/>
                <a:gd name="T62" fmla="*/ 17 w 1504"/>
                <a:gd name="T63" fmla="*/ 84 h 214"/>
                <a:gd name="T64" fmla="*/ 11 w 1504"/>
                <a:gd name="T65" fmla="*/ 70 h 214"/>
                <a:gd name="T66" fmla="*/ 7 w 1504"/>
                <a:gd name="T67" fmla="*/ 56 h 214"/>
                <a:gd name="T68" fmla="*/ 4 w 1504"/>
                <a:gd name="T69" fmla="*/ 43 h 214"/>
                <a:gd name="T70" fmla="*/ 2 w 1504"/>
                <a:gd name="T71" fmla="*/ 28 h 214"/>
                <a:gd name="T72" fmla="*/ 0 w 1504"/>
                <a:gd name="T73" fmla="*/ 15 h 214"/>
                <a:gd name="T74" fmla="*/ 0 w 1504"/>
                <a:gd name="T75"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04" h="214">
                  <a:moveTo>
                    <a:pt x="0" y="0"/>
                  </a:moveTo>
                  <a:lnTo>
                    <a:pt x="143" y="0"/>
                  </a:lnTo>
                  <a:lnTo>
                    <a:pt x="143" y="7"/>
                  </a:lnTo>
                  <a:lnTo>
                    <a:pt x="144" y="15"/>
                  </a:lnTo>
                  <a:lnTo>
                    <a:pt x="145" y="20"/>
                  </a:lnTo>
                  <a:lnTo>
                    <a:pt x="148" y="27"/>
                  </a:lnTo>
                  <a:lnTo>
                    <a:pt x="152" y="34"/>
                  </a:lnTo>
                  <a:lnTo>
                    <a:pt x="155" y="39"/>
                  </a:lnTo>
                  <a:lnTo>
                    <a:pt x="159" y="44"/>
                  </a:lnTo>
                  <a:lnTo>
                    <a:pt x="168" y="53"/>
                  </a:lnTo>
                  <a:lnTo>
                    <a:pt x="175" y="58"/>
                  </a:lnTo>
                  <a:lnTo>
                    <a:pt x="187" y="66"/>
                  </a:lnTo>
                  <a:lnTo>
                    <a:pt x="200" y="69"/>
                  </a:lnTo>
                  <a:lnTo>
                    <a:pt x="214" y="71"/>
                  </a:lnTo>
                  <a:lnTo>
                    <a:pt x="1504" y="71"/>
                  </a:lnTo>
                  <a:lnTo>
                    <a:pt x="1504" y="214"/>
                  </a:lnTo>
                  <a:lnTo>
                    <a:pt x="214" y="214"/>
                  </a:lnTo>
                  <a:lnTo>
                    <a:pt x="200" y="213"/>
                  </a:lnTo>
                  <a:lnTo>
                    <a:pt x="186" y="211"/>
                  </a:lnTo>
                  <a:lnTo>
                    <a:pt x="171" y="209"/>
                  </a:lnTo>
                  <a:lnTo>
                    <a:pt x="158" y="206"/>
                  </a:lnTo>
                  <a:lnTo>
                    <a:pt x="130" y="197"/>
                  </a:lnTo>
                  <a:lnTo>
                    <a:pt x="118" y="191"/>
                  </a:lnTo>
                  <a:lnTo>
                    <a:pt x="106" y="185"/>
                  </a:lnTo>
                  <a:lnTo>
                    <a:pt x="94" y="177"/>
                  </a:lnTo>
                  <a:lnTo>
                    <a:pt x="83" y="169"/>
                  </a:lnTo>
                  <a:lnTo>
                    <a:pt x="72" y="160"/>
                  </a:lnTo>
                  <a:lnTo>
                    <a:pt x="53" y="141"/>
                  </a:lnTo>
                  <a:lnTo>
                    <a:pt x="36" y="120"/>
                  </a:lnTo>
                  <a:lnTo>
                    <a:pt x="28" y="108"/>
                  </a:lnTo>
                  <a:lnTo>
                    <a:pt x="22" y="95"/>
                  </a:lnTo>
                  <a:lnTo>
                    <a:pt x="17" y="84"/>
                  </a:lnTo>
                  <a:lnTo>
                    <a:pt x="11" y="70"/>
                  </a:lnTo>
                  <a:lnTo>
                    <a:pt x="7" y="56"/>
                  </a:lnTo>
                  <a:lnTo>
                    <a:pt x="4" y="43"/>
                  </a:lnTo>
                  <a:lnTo>
                    <a:pt x="2" y="28"/>
                  </a:lnTo>
                  <a:lnTo>
                    <a:pt x="0" y="1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7" name="Freeform 313"/>
            <p:cNvSpPr>
              <a:spLocks/>
            </p:cNvSpPr>
            <p:nvPr/>
          </p:nvSpPr>
          <p:spPr bwMode="auto">
            <a:xfrm>
              <a:off x="2948" y="2291"/>
              <a:ext cx="24" cy="24"/>
            </a:xfrm>
            <a:custGeom>
              <a:avLst/>
              <a:gdLst>
                <a:gd name="T0" fmla="*/ 72 w 215"/>
                <a:gd name="T1" fmla="*/ 0 h 214"/>
                <a:gd name="T2" fmla="*/ 215 w 215"/>
                <a:gd name="T3" fmla="*/ 0 h 214"/>
                <a:gd name="T4" fmla="*/ 214 w 215"/>
                <a:gd name="T5" fmla="*/ 15 h 214"/>
                <a:gd name="T6" fmla="*/ 212 w 215"/>
                <a:gd name="T7" fmla="*/ 28 h 214"/>
                <a:gd name="T8" fmla="*/ 210 w 215"/>
                <a:gd name="T9" fmla="*/ 43 h 214"/>
                <a:gd name="T10" fmla="*/ 207 w 215"/>
                <a:gd name="T11" fmla="*/ 56 h 214"/>
                <a:gd name="T12" fmla="*/ 203 w 215"/>
                <a:gd name="T13" fmla="*/ 70 h 214"/>
                <a:gd name="T14" fmla="*/ 197 w 215"/>
                <a:gd name="T15" fmla="*/ 84 h 214"/>
                <a:gd name="T16" fmla="*/ 192 w 215"/>
                <a:gd name="T17" fmla="*/ 95 h 214"/>
                <a:gd name="T18" fmla="*/ 186 w 215"/>
                <a:gd name="T19" fmla="*/ 108 h 214"/>
                <a:gd name="T20" fmla="*/ 178 w 215"/>
                <a:gd name="T21" fmla="*/ 120 h 214"/>
                <a:gd name="T22" fmla="*/ 161 w 215"/>
                <a:gd name="T23" fmla="*/ 141 h 214"/>
                <a:gd name="T24" fmla="*/ 142 w 215"/>
                <a:gd name="T25" fmla="*/ 160 h 214"/>
                <a:gd name="T26" fmla="*/ 131 w 215"/>
                <a:gd name="T27" fmla="*/ 169 h 214"/>
                <a:gd name="T28" fmla="*/ 120 w 215"/>
                <a:gd name="T29" fmla="*/ 177 h 214"/>
                <a:gd name="T30" fmla="*/ 108 w 215"/>
                <a:gd name="T31" fmla="*/ 185 h 214"/>
                <a:gd name="T32" fmla="*/ 96 w 215"/>
                <a:gd name="T33" fmla="*/ 191 h 214"/>
                <a:gd name="T34" fmla="*/ 84 w 215"/>
                <a:gd name="T35" fmla="*/ 197 h 214"/>
                <a:gd name="T36" fmla="*/ 56 w 215"/>
                <a:gd name="T37" fmla="*/ 206 h 214"/>
                <a:gd name="T38" fmla="*/ 43 w 215"/>
                <a:gd name="T39" fmla="*/ 209 h 214"/>
                <a:gd name="T40" fmla="*/ 28 w 215"/>
                <a:gd name="T41" fmla="*/ 211 h 214"/>
                <a:gd name="T42" fmla="*/ 14 w 215"/>
                <a:gd name="T43" fmla="*/ 213 h 214"/>
                <a:gd name="T44" fmla="*/ 0 w 215"/>
                <a:gd name="T45" fmla="*/ 214 h 214"/>
                <a:gd name="T46" fmla="*/ 0 w 215"/>
                <a:gd name="T47" fmla="*/ 71 h 214"/>
                <a:gd name="T48" fmla="*/ 14 w 215"/>
                <a:gd name="T49" fmla="*/ 69 h 214"/>
                <a:gd name="T50" fmla="*/ 27 w 215"/>
                <a:gd name="T51" fmla="*/ 66 h 214"/>
                <a:gd name="T52" fmla="*/ 39 w 215"/>
                <a:gd name="T53" fmla="*/ 58 h 214"/>
                <a:gd name="T54" fmla="*/ 46 w 215"/>
                <a:gd name="T55" fmla="*/ 53 h 214"/>
                <a:gd name="T56" fmla="*/ 55 w 215"/>
                <a:gd name="T57" fmla="*/ 44 h 214"/>
                <a:gd name="T58" fmla="*/ 59 w 215"/>
                <a:gd name="T59" fmla="*/ 39 h 214"/>
                <a:gd name="T60" fmla="*/ 63 w 215"/>
                <a:gd name="T61" fmla="*/ 34 h 214"/>
                <a:gd name="T62" fmla="*/ 65 w 215"/>
                <a:gd name="T63" fmla="*/ 27 h 214"/>
                <a:gd name="T64" fmla="*/ 69 w 215"/>
                <a:gd name="T65" fmla="*/ 20 h 214"/>
                <a:gd name="T66" fmla="*/ 70 w 215"/>
                <a:gd name="T67" fmla="*/ 15 h 214"/>
                <a:gd name="T68" fmla="*/ 72 w 215"/>
                <a:gd name="T69"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214">
                  <a:moveTo>
                    <a:pt x="72" y="0"/>
                  </a:moveTo>
                  <a:lnTo>
                    <a:pt x="215" y="0"/>
                  </a:lnTo>
                  <a:lnTo>
                    <a:pt x="214" y="15"/>
                  </a:lnTo>
                  <a:lnTo>
                    <a:pt x="212" y="28"/>
                  </a:lnTo>
                  <a:lnTo>
                    <a:pt x="210" y="43"/>
                  </a:lnTo>
                  <a:lnTo>
                    <a:pt x="207" y="56"/>
                  </a:lnTo>
                  <a:lnTo>
                    <a:pt x="203" y="70"/>
                  </a:lnTo>
                  <a:lnTo>
                    <a:pt x="197" y="84"/>
                  </a:lnTo>
                  <a:lnTo>
                    <a:pt x="192" y="95"/>
                  </a:lnTo>
                  <a:lnTo>
                    <a:pt x="186" y="108"/>
                  </a:lnTo>
                  <a:lnTo>
                    <a:pt x="178" y="120"/>
                  </a:lnTo>
                  <a:lnTo>
                    <a:pt x="161" y="141"/>
                  </a:lnTo>
                  <a:lnTo>
                    <a:pt x="142" y="160"/>
                  </a:lnTo>
                  <a:lnTo>
                    <a:pt x="131" y="169"/>
                  </a:lnTo>
                  <a:lnTo>
                    <a:pt x="120" y="177"/>
                  </a:lnTo>
                  <a:lnTo>
                    <a:pt x="108" y="185"/>
                  </a:lnTo>
                  <a:lnTo>
                    <a:pt x="96" y="191"/>
                  </a:lnTo>
                  <a:lnTo>
                    <a:pt x="84" y="197"/>
                  </a:lnTo>
                  <a:lnTo>
                    <a:pt x="56" y="206"/>
                  </a:lnTo>
                  <a:lnTo>
                    <a:pt x="43" y="209"/>
                  </a:lnTo>
                  <a:lnTo>
                    <a:pt x="28" y="211"/>
                  </a:lnTo>
                  <a:lnTo>
                    <a:pt x="14" y="213"/>
                  </a:lnTo>
                  <a:lnTo>
                    <a:pt x="0" y="214"/>
                  </a:lnTo>
                  <a:lnTo>
                    <a:pt x="0" y="71"/>
                  </a:lnTo>
                  <a:lnTo>
                    <a:pt x="14" y="69"/>
                  </a:lnTo>
                  <a:lnTo>
                    <a:pt x="27" y="66"/>
                  </a:lnTo>
                  <a:lnTo>
                    <a:pt x="39" y="58"/>
                  </a:lnTo>
                  <a:lnTo>
                    <a:pt x="46" y="53"/>
                  </a:lnTo>
                  <a:lnTo>
                    <a:pt x="55" y="44"/>
                  </a:lnTo>
                  <a:lnTo>
                    <a:pt x="59" y="39"/>
                  </a:lnTo>
                  <a:lnTo>
                    <a:pt x="63" y="34"/>
                  </a:lnTo>
                  <a:lnTo>
                    <a:pt x="65" y="27"/>
                  </a:lnTo>
                  <a:lnTo>
                    <a:pt x="69" y="20"/>
                  </a:lnTo>
                  <a:lnTo>
                    <a:pt x="70" y="15"/>
                  </a:lnTo>
                  <a:lnTo>
                    <a:pt x="7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8" name="Freeform 314"/>
            <p:cNvSpPr>
              <a:spLocks/>
            </p:cNvSpPr>
            <p:nvPr/>
          </p:nvSpPr>
          <p:spPr bwMode="auto">
            <a:xfrm>
              <a:off x="2797" y="2307"/>
              <a:ext cx="159" cy="32"/>
            </a:xfrm>
            <a:custGeom>
              <a:avLst/>
              <a:gdLst>
                <a:gd name="T0" fmla="*/ 0 w 1433"/>
                <a:gd name="T1" fmla="*/ 0 h 287"/>
                <a:gd name="T2" fmla="*/ 144 w 1433"/>
                <a:gd name="T3" fmla="*/ 0 h 287"/>
                <a:gd name="T4" fmla="*/ 144 w 1433"/>
                <a:gd name="T5" fmla="*/ 144 h 287"/>
                <a:gd name="T6" fmla="*/ 1289 w 1433"/>
                <a:gd name="T7" fmla="*/ 144 h 287"/>
                <a:gd name="T8" fmla="*/ 1289 w 1433"/>
                <a:gd name="T9" fmla="*/ 0 h 287"/>
                <a:gd name="T10" fmla="*/ 1433 w 1433"/>
                <a:gd name="T11" fmla="*/ 0 h 287"/>
                <a:gd name="T12" fmla="*/ 1433 w 1433"/>
                <a:gd name="T13" fmla="*/ 215 h 287"/>
                <a:gd name="T14" fmla="*/ 1361 w 1433"/>
                <a:gd name="T15" fmla="*/ 287 h 287"/>
                <a:gd name="T16" fmla="*/ 71 w 1433"/>
                <a:gd name="T17" fmla="*/ 287 h 287"/>
                <a:gd name="T18" fmla="*/ 0 w 1433"/>
                <a:gd name="T19" fmla="*/ 215 h 287"/>
                <a:gd name="T20" fmla="*/ 0 w 1433"/>
                <a:gd name="T21"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33" h="287">
                  <a:moveTo>
                    <a:pt x="0" y="0"/>
                  </a:moveTo>
                  <a:lnTo>
                    <a:pt x="144" y="0"/>
                  </a:lnTo>
                  <a:lnTo>
                    <a:pt x="144" y="144"/>
                  </a:lnTo>
                  <a:lnTo>
                    <a:pt x="1289" y="144"/>
                  </a:lnTo>
                  <a:lnTo>
                    <a:pt x="1289" y="0"/>
                  </a:lnTo>
                  <a:lnTo>
                    <a:pt x="1433" y="0"/>
                  </a:lnTo>
                  <a:lnTo>
                    <a:pt x="1433" y="215"/>
                  </a:lnTo>
                  <a:lnTo>
                    <a:pt x="1361" y="287"/>
                  </a:lnTo>
                  <a:lnTo>
                    <a:pt x="71" y="287"/>
                  </a:lnTo>
                  <a:lnTo>
                    <a:pt x="0" y="21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9" name="Freeform 315"/>
            <p:cNvSpPr>
              <a:spLocks noEditPoints="1"/>
            </p:cNvSpPr>
            <p:nvPr/>
          </p:nvSpPr>
          <p:spPr bwMode="auto">
            <a:xfrm>
              <a:off x="2813" y="2021"/>
              <a:ext cx="127" cy="167"/>
            </a:xfrm>
            <a:custGeom>
              <a:avLst/>
              <a:gdLst>
                <a:gd name="T0" fmla="*/ 143 w 1145"/>
                <a:gd name="T1" fmla="*/ 144 h 1505"/>
                <a:gd name="T2" fmla="*/ 143 w 1145"/>
                <a:gd name="T3" fmla="*/ 1361 h 1505"/>
                <a:gd name="T4" fmla="*/ 1002 w 1145"/>
                <a:gd name="T5" fmla="*/ 1361 h 1505"/>
                <a:gd name="T6" fmla="*/ 1002 w 1145"/>
                <a:gd name="T7" fmla="*/ 144 h 1505"/>
                <a:gd name="T8" fmla="*/ 143 w 1145"/>
                <a:gd name="T9" fmla="*/ 144 h 1505"/>
                <a:gd name="T10" fmla="*/ 71 w 1145"/>
                <a:gd name="T11" fmla="*/ 0 h 1505"/>
                <a:gd name="T12" fmla="*/ 1073 w 1145"/>
                <a:gd name="T13" fmla="*/ 0 h 1505"/>
                <a:gd name="T14" fmla="*/ 1145 w 1145"/>
                <a:gd name="T15" fmla="*/ 71 h 1505"/>
                <a:gd name="T16" fmla="*/ 1145 w 1145"/>
                <a:gd name="T17" fmla="*/ 1433 h 1505"/>
                <a:gd name="T18" fmla="*/ 1073 w 1145"/>
                <a:gd name="T19" fmla="*/ 1505 h 1505"/>
                <a:gd name="T20" fmla="*/ 71 w 1145"/>
                <a:gd name="T21" fmla="*/ 1505 h 1505"/>
                <a:gd name="T22" fmla="*/ 0 w 1145"/>
                <a:gd name="T23" fmla="*/ 1433 h 1505"/>
                <a:gd name="T24" fmla="*/ 0 w 1145"/>
                <a:gd name="T25" fmla="*/ 71 h 1505"/>
                <a:gd name="T26" fmla="*/ 71 w 1145"/>
                <a:gd name="T27" fmla="*/ 0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5" h="1505">
                  <a:moveTo>
                    <a:pt x="143" y="144"/>
                  </a:moveTo>
                  <a:lnTo>
                    <a:pt x="143" y="1361"/>
                  </a:lnTo>
                  <a:lnTo>
                    <a:pt x="1002" y="1361"/>
                  </a:lnTo>
                  <a:lnTo>
                    <a:pt x="1002" y="144"/>
                  </a:lnTo>
                  <a:lnTo>
                    <a:pt x="143" y="144"/>
                  </a:lnTo>
                  <a:close/>
                  <a:moveTo>
                    <a:pt x="71" y="0"/>
                  </a:moveTo>
                  <a:lnTo>
                    <a:pt x="1073" y="0"/>
                  </a:lnTo>
                  <a:lnTo>
                    <a:pt x="1145" y="71"/>
                  </a:lnTo>
                  <a:lnTo>
                    <a:pt x="1145" y="1433"/>
                  </a:lnTo>
                  <a:lnTo>
                    <a:pt x="1073" y="1505"/>
                  </a:lnTo>
                  <a:lnTo>
                    <a:pt x="71" y="1505"/>
                  </a:lnTo>
                  <a:lnTo>
                    <a:pt x="0" y="1433"/>
                  </a:lnTo>
                  <a:lnTo>
                    <a:pt x="0" y="71"/>
                  </a:lnTo>
                  <a:lnTo>
                    <a:pt x="7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0" name="Rectangle 316"/>
            <p:cNvSpPr>
              <a:spLocks noChangeArrowheads="1"/>
            </p:cNvSpPr>
            <p:nvPr/>
          </p:nvSpPr>
          <p:spPr bwMode="auto">
            <a:xfrm>
              <a:off x="2844" y="2132"/>
              <a:ext cx="16"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1" name="Rectangle 317"/>
            <p:cNvSpPr>
              <a:spLocks noChangeArrowheads="1"/>
            </p:cNvSpPr>
            <p:nvPr/>
          </p:nvSpPr>
          <p:spPr bwMode="auto">
            <a:xfrm>
              <a:off x="2892" y="2132"/>
              <a:ext cx="16"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2" name="Rectangle 318"/>
            <p:cNvSpPr>
              <a:spLocks noChangeArrowheads="1"/>
            </p:cNvSpPr>
            <p:nvPr/>
          </p:nvSpPr>
          <p:spPr bwMode="auto">
            <a:xfrm>
              <a:off x="2868" y="2116"/>
              <a:ext cx="16"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3" name="Rectangle 319"/>
            <p:cNvSpPr>
              <a:spLocks noChangeArrowheads="1"/>
            </p:cNvSpPr>
            <p:nvPr/>
          </p:nvSpPr>
          <p:spPr bwMode="auto">
            <a:xfrm>
              <a:off x="2868" y="2148"/>
              <a:ext cx="16"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4" name="Rectangle 320"/>
            <p:cNvSpPr>
              <a:spLocks noChangeArrowheads="1"/>
            </p:cNvSpPr>
            <p:nvPr/>
          </p:nvSpPr>
          <p:spPr bwMode="auto">
            <a:xfrm>
              <a:off x="2821" y="2092"/>
              <a:ext cx="111"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5" name="Freeform 321"/>
            <p:cNvSpPr>
              <a:spLocks/>
            </p:cNvSpPr>
            <p:nvPr/>
          </p:nvSpPr>
          <p:spPr bwMode="auto">
            <a:xfrm>
              <a:off x="2811" y="2252"/>
              <a:ext cx="131" cy="31"/>
            </a:xfrm>
            <a:custGeom>
              <a:avLst/>
              <a:gdLst>
                <a:gd name="T0" fmla="*/ 35 w 1181"/>
                <a:gd name="T1" fmla="*/ 0 h 282"/>
                <a:gd name="T2" fmla="*/ 591 w 1181"/>
                <a:gd name="T3" fmla="*/ 140 h 282"/>
                <a:gd name="T4" fmla="*/ 1146 w 1181"/>
                <a:gd name="T5" fmla="*/ 0 h 282"/>
                <a:gd name="T6" fmla="*/ 1181 w 1181"/>
                <a:gd name="T7" fmla="*/ 139 h 282"/>
                <a:gd name="T8" fmla="*/ 608 w 1181"/>
                <a:gd name="T9" fmla="*/ 282 h 282"/>
                <a:gd name="T10" fmla="*/ 573 w 1181"/>
                <a:gd name="T11" fmla="*/ 282 h 282"/>
                <a:gd name="T12" fmla="*/ 0 w 1181"/>
                <a:gd name="T13" fmla="*/ 139 h 282"/>
                <a:gd name="T14" fmla="*/ 35 w 1181"/>
                <a:gd name="T15" fmla="*/ 0 h 2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1" h="282">
                  <a:moveTo>
                    <a:pt x="35" y="0"/>
                  </a:moveTo>
                  <a:lnTo>
                    <a:pt x="591" y="140"/>
                  </a:lnTo>
                  <a:lnTo>
                    <a:pt x="1146" y="0"/>
                  </a:lnTo>
                  <a:lnTo>
                    <a:pt x="1181" y="139"/>
                  </a:lnTo>
                  <a:lnTo>
                    <a:pt x="608" y="282"/>
                  </a:lnTo>
                  <a:lnTo>
                    <a:pt x="573" y="282"/>
                  </a:lnTo>
                  <a:lnTo>
                    <a:pt x="0" y="139"/>
                  </a:lnTo>
                  <a:lnTo>
                    <a:pt x="35"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16" name="TextBox 215"/>
          <p:cNvSpPr txBox="1"/>
          <p:nvPr/>
        </p:nvSpPr>
        <p:spPr bwMode="gray">
          <a:xfrm>
            <a:off x="8278044" y="3065147"/>
            <a:ext cx="522579" cy="92333"/>
          </a:xfrm>
          <a:prstGeom prst="rect">
            <a:avLst/>
          </a:prstGeom>
          <a:noFill/>
        </p:spPr>
        <p:txBody>
          <a:bodyPr wrap="none" lIns="0" tIns="0" rIns="0" bIns="0" rtlCol="0">
            <a:spAutoFit/>
          </a:bodyPr>
          <a:lstStyle/>
          <a:p>
            <a:r>
              <a:rPr lang="en-US" sz="600" dirty="0" smtClean="0"/>
              <a:t>Control circuit</a:t>
            </a:r>
          </a:p>
        </p:txBody>
      </p:sp>
      <p:sp>
        <p:nvSpPr>
          <p:cNvPr id="217" name="TextBox 216"/>
          <p:cNvSpPr txBox="1"/>
          <p:nvPr/>
        </p:nvSpPr>
        <p:spPr bwMode="gray">
          <a:xfrm>
            <a:off x="8246464" y="4206361"/>
            <a:ext cx="617157" cy="184666"/>
          </a:xfrm>
          <a:prstGeom prst="rect">
            <a:avLst/>
          </a:prstGeom>
          <a:noFill/>
        </p:spPr>
        <p:txBody>
          <a:bodyPr wrap="none" lIns="0" tIns="0" rIns="0" bIns="0" rtlCol="0">
            <a:spAutoFit/>
          </a:bodyPr>
          <a:lstStyle/>
          <a:p>
            <a:pPr algn="r"/>
            <a:r>
              <a:rPr lang="en-US" sz="600" dirty="0" smtClean="0"/>
              <a:t>Emax 2 with</a:t>
            </a:r>
            <a:br>
              <a:rPr lang="en-US" sz="600" dirty="0" smtClean="0"/>
            </a:br>
            <a:r>
              <a:rPr lang="en-US" sz="600" dirty="0" smtClean="0"/>
              <a:t>Power Controller</a:t>
            </a:r>
          </a:p>
        </p:txBody>
      </p:sp>
      <p:cxnSp>
        <p:nvCxnSpPr>
          <p:cNvPr id="9" name="Straight Connector 8"/>
          <p:cNvCxnSpPr/>
          <p:nvPr/>
        </p:nvCxnSpPr>
        <p:spPr bwMode="gray">
          <a:xfrm>
            <a:off x="7474962" y="2406650"/>
            <a:ext cx="0" cy="262731"/>
          </a:xfrm>
          <a:prstGeom prst="line">
            <a:avLst/>
          </a:prstGeom>
          <a:ln w="12700">
            <a:solidFill>
              <a:schemeClr val="tx1"/>
            </a:solidFill>
            <a:headEnd type="oval" w="sm" len="sm"/>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bwMode="gray">
          <a:xfrm>
            <a:off x="8531821" y="2406650"/>
            <a:ext cx="0" cy="262731"/>
          </a:xfrm>
          <a:prstGeom prst="line">
            <a:avLst/>
          </a:prstGeom>
          <a:ln w="12700">
            <a:solidFill>
              <a:schemeClr val="tx1"/>
            </a:solidFill>
            <a:headEnd type="oval" w="sm" len="sm"/>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bwMode="gray">
          <a:xfrm>
            <a:off x="9576270" y="2406650"/>
            <a:ext cx="0" cy="262731"/>
          </a:xfrm>
          <a:prstGeom prst="line">
            <a:avLst/>
          </a:prstGeom>
          <a:ln w="12700">
            <a:solidFill>
              <a:schemeClr val="tx1"/>
            </a:solidFill>
            <a:headEnd type="oval" w="sm" len="sm"/>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bwMode="gray">
          <a:xfrm>
            <a:off x="10732185" y="2406650"/>
            <a:ext cx="0" cy="262731"/>
          </a:xfrm>
          <a:prstGeom prst="line">
            <a:avLst/>
          </a:prstGeom>
          <a:ln w="12700">
            <a:solidFill>
              <a:schemeClr val="tx1"/>
            </a:solidFill>
            <a:headEnd type="oval" w="sm" len="sm"/>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bwMode="gray">
          <a:xfrm flipH="1">
            <a:off x="7643101" y="2851150"/>
            <a:ext cx="736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bwMode="gray">
          <a:xfrm flipH="1">
            <a:off x="6937271" y="2851150"/>
            <a:ext cx="39150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bwMode="gray">
          <a:xfrm flipH="1">
            <a:off x="6483432" y="2851150"/>
            <a:ext cx="462759"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bwMode="gray">
          <a:xfrm flipH="1">
            <a:off x="7609764" y="3666822"/>
            <a:ext cx="2428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bwMode="gray">
          <a:xfrm flipH="1">
            <a:off x="7435932" y="3666822"/>
            <a:ext cx="16986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bwMode="gray">
          <a:xfrm flipH="1">
            <a:off x="8182810" y="3666822"/>
            <a:ext cx="18272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bwMode="gray">
          <a:xfrm flipV="1">
            <a:off x="9064181" y="3664914"/>
            <a:ext cx="0" cy="5403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bwMode="gray">
          <a:xfrm flipV="1">
            <a:off x="9064181" y="4551376"/>
            <a:ext cx="0" cy="331774"/>
          </a:xfrm>
          <a:prstGeom prst="line">
            <a:avLst/>
          </a:prstGeom>
          <a:ln w="12700">
            <a:solidFill>
              <a:schemeClr val="tx1"/>
            </a:solidFill>
            <a:headEnd type="oval" w="sm" len="sm"/>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bwMode="gray">
          <a:xfrm flipH="1">
            <a:off x="9751833" y="2851150"/>
            <a:ext cx="82496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bwMode="gray">
          <a:xfrm flipV="1">
            <a:off x="10158836" y="2855289"/>
            <a:ext cx="0" cy="6213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bwMode="gray">
          <a:xfrm flipH="1">
            <a:off x="10888344" y="2851150"/>
            <a:ext cx="2290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bwMode="gray">
          <a:xfrm flipH="1">
            <a:off x="11114845" y="2851150"/>
            <a:ext cx="40969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bwMode="gray">
          <a:xfrm flipH="1">
            <a:off x="9195677" y="5137955"/>
            <a:ext cx="1924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bwMode="gray">
          <a:xfrm flipH="1">
            <a:off x="11114845" y="5137955"/>
            <a:ext cx="40969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bwMode="gray">
          <a:xfrm flipV="1">
            <a:off x="10078859" y="5140338"/>
            <a:ext cx="0" cy="172231"/>
          </a:xfrm>
          <a:prstGeom prst="line">
            <a:avLst/>
          </a:prstGeom>
          <a:ln w="12700">
            <a:solidFill>
              <a:schemeClr val="tx1"/>
            </a:solidFill>
            <a:headEnd type="oval" w="sm" len="sm"/>
          </a:ln>
        </p:spPr>
        <p:style>
          <a:lnRef idx="1">
            <a:schemeClr val="accent1"/>
          </a:lnRef>
          <a:fillRef idx="0">
            <a:schemeClr val="accent1"/>
          </a:fillRef>
          <a:effectRef idx="0">
            <a:schemeClr val="accent1"/>
          </a:effectRef>
          <a:fontRef idx="minor">
            <a:schemeClr val="tx1"/>
          </a:fontRef>
        </p:style>
      </p:cxnSp>
      <p:sp>
        <p:nvSpPr>
          <p:cNvPr id="275" name="TextBox 274"/>
          <p:cNvSpPr txBox="1"/>
          <p:nvPr/>
        </p:nvSpPr>
        <p:spPr bwMode="gray">
          <a:xfrm>
            <a:off x="8808338" y="5347272"/>
            <a:ext cx="458459" cy="92333"/>
          </a:xfrm>
          <a:prstGeom prst="rect">
            <a:avLst/>
          </a:prstGeom>
          <a:noFill/>
        </p:spPr>
        <p:txBody>
          <a:bodyPr wrap="none" lIns="0" tIns="0" rIns="0" bIns="0" rtlCol="0">
            <a:spAutoFit/>
          </a:bodyPr>
          <a:lstStyle/>
          <a:p>
            <a:r>
              <a:rPr lang="en-US" sz="600" dirty="0" smtClean="0"/>
              <a:t>Transformer</a:t>
            </a:r>
          </a:p>
        </p:txBody>
      </p:sp>
      <p:sp>
        <p:nvSpPr>
          <p:cNvPr id="276" name="TextBox 275"/>
          <p:cNvSpPr txBox="1"/>
          <p:nvPr/>
        </p:nvSpPr>
        <p:spPr bwMode="gray">
          <a:xfrm>
            <a:off x="9846883" y="5735201"/>
            <a:ext cx="485710" cy="92333"/>
          </a:xfrm>
          <a:prstGeom prst="rect">
            <a:avLst/>
          </a:prstGeom>
          <a:noFill/>
        </p:spPr>
        <p:txBody>
          <a:bodyPr wrap="none" lIns="0" tIns="0" rIns="0" bIns="0" rtlCol="0">
            <a:spAutoFit/>
          </a:bodyPr>
          <a:lstStyle/>
          <a:p>
            <a:r>
              <a:rPr lang="en-US" sz="600" dirty="0" smtClean="0"/>
              <a:t>Energy Meter</a:t>
            </a:r>
          </a:p>
        </p:txBody>
      </p:sp>
      <p:cxnSp>
        <p:nvCxnSpPr>
          <p:cNvPr id="277" name="Straight Connector 276"/>
          <p:cNvCxnSpPr/>
          <p:nvPr/>
        </p:nvCxnSpPr>
        <p:spPr bwMode="gray">
          <a:xfrm>
            <a:off x="9576270" y="3032125"/>
            <a:ext cx="0" cy="247650"/>
          </a:xfrm>
          <a:prstGeom prst="line">
            <a:avLst/>
          </a:prstGeom>
          <a:ln w="12700">
            <a:solidFill>
              <a:srgbClr val="FF0000"/>
            </a:solidFill>
            <a:headEnd type="none" w="sm" len="sm"/>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bwMode="gray">
          <a:xfrm>
            <a:off x="10732185" y="3032125"/>
            <a:ext cx="0" cy="247650"/>
          </a:xfrm>
          <a:prstGeom prst="line">
            <a:avLst/>
          </a:prstGeom>
          <a:ln w="12700">
            <a:solidFill>
              <a:srgbClr val="FF0000"/>
            </a:solidFill>
            <a:headEnd type="none" w="sm" len="sm"/>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bwMode="gray">
          <a:xfrm flipH="1">
            <a:off x="8992476" y="3279775"/>
            <a:ext cx="1743075"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bwMode="gray">
          <a:xfrm>
            <a:off x="8992476" y="3274614"/>
            <a:ext cx="0" cy="929086"/>
          </a:xfrm>
          <a:prstGeom prst="line">
            <a:avLst/>
          </a:prstGeom>
          <a:ln w="12700">
            <a:solidFill>
              <a:srgbClr val="FF0000"/>
            </a:solidFill>
            <a:headEnd type="non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085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4204583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66"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itle 2"/>
          <p:cNvSpPr>
            <a:spLocks noGrp="1"/>
          </p:cNvSpPr>
          <p:nvPr>
            <p:ph type="title"/>
          </p:nvPr>
        </p:nvSpPr>
        <p:spPr/>
        <p:txBody>
          <a:bodyPr/>
          <a:lstStyle/>
          <a:p>
            <a:r>
              <a:rPr lang="en-US" dirty="0"/>
              <a:t>Introduction</a:t>
            </a:r>
          </a:p>
        </p:txBody>
      </p:sp>
      <p:sp>
        <p:nvSpPr>
          <p:cNvPr id="5" name="Footer Placeholder 4"/>
          <p:cNvSpPr>
            <a:spLocks noGrp="1"/>
          </p:cNvSpPr>
          <p:nvPr>
            <p:ph type="ftr" sz="quarter" idx="10"/>
          </p:nvPr>
        </p:nvSpPr>
        <p:spPr/>
        <p:txBody>
          <a:bodyPr/>
          <a:lstStyle/>
          <a:p>
            <a:pPr lvl="8"/>
            <a:endParaRPr lang="en-US" dirty="0"/>
          </a:p>
        </p:txBody>
      </p:sp>
      <p:sp>
        <p:nvSpPr>
          <p:cNvPr id="4" name="Date Placeholder 3"/>
          <p:cNvSpPr>
            <a:spLocks noGrp="1"/>
          </p:cNvSpPr>
          <p:nvPr>
            <p:ph type="dt" sz="half" idx="11"/>
          </p:nvPr>
        </p:nvSpPr>
        <p:spPr/>
        <p:txBody>
          <a:bodyPr/>
          <a:lstStyle/>
          <a:p>
            <a:fld id="{FFAB2352-921F-4DD8-A99A-A1474F6943FF}" type="datetime4">
              <a:rPr lang="en-US" smtClean="0"/>
              <a:t>May 7, 2018</a:t>
            </a:fld>
            <a:endParaRPr lang="en-US" dirty="0"/>
          </a:p>
        </p:txBody>
      </p:sp>
      <p:sp>
        <p:nvSpPr>
          <p:cNvPr id="6" name="Slide Number Placeholder 5"/>
          <p:cNvSpPr>
            <a:spLocks noGrp="1"/>
          </p:cNvSpPr>
          <p:nvPr>
            <p:ph type="sldNum" sz="quarter" idx="12"/>
          </p:nvPr>
        </p:nvSpPr>
        <p:spPr/>
        <p:txBody>
          <a:bodyPr/>
          <a:lstStyle/>
          <a:p>
            <a:r>
              <a:rPr lang="en-US" dirty="0" smtClean="0"/>
              <a:t>Slide </a:t>
            </a:r>
            <a:fld id="{619F89D8-7AE3-494A-97F3-03D680869632}" type="slidenum">
              <a:rPr lang="en-US" smtClean="0"/>
              <a:pPr/>
              <a:t>4</a:t>
            </a:fld>
            <a:endParaRPr lang="en-US" dirty="0"/>
          </a:p>
        </p:txBody>
      </p:sp>
      <p:sp>
        <p:nvSpPr>
          <p:cNvPr id="7" name="Subtitle 6"/>
          <p:cNvSpPr>
            <a:spLocks noGrp="1"/>
          </p:cNvSpPr>
          <p:nvPr>
            <p:ph type="subTitle" idx="13"/>
          </p:nvPr>
        </p:nvSpPr>
        <p:spPr/>
        <p:txBody>
          <a:bodyPr/>
          <a:lstStyle/>
          <a:p>
            <a:r>
              <a:rPr lang="en-US" dirty="0"/>
              <a:t>Cost saving on electricity </a:t>
            </a:r>
            <a:r>
              <a:rPr lang="en-US" dirty="0" smtClean="0"/>
              <a:t>billing</a:t>
            </a:r>
            <a:endParaRPr lang="en-US" dirty="0"/>
          </a:p>
        </p:txBody>
      </p:sp>
      <p:sp>
        <p:nvSpPr>
          <p:cNvPr id="9" name="Text Placeholder 8"/>
          <p:cNvSpPr>
            <a:spLocks noGrp="1"/>
          </p:cNvSpPr>
          <p:nvPr>
            <p:ph type="body" sz="quarter" idx="16"/>
          </p:nvPr>
        </p:nvSpPr>
        <p:spPr/>
        <p:txBody>
          <a:bodyPr/>
          <a:lstStyle/>
          <a:p>
            <a:r>
              <a:rPr lang="en-US" dirty="0"/>
              <a:t>The tariff structure generally </a:t>
            </a:r>
            <a:r>
              <a:rPr lang="en-US" dirty="0" smtClean="0"/>
              <a:t>includes</a:t>
            </a:r>
            <a:endParaRPr lang="en-US" dirty="0"/>
          </a:p>
        </p:txBody>
      </p:sp>
      <p:sp>
        <p:nvSpPr>
          <p:cNvPr id="10" name="Content Placeholder 9"/>
          <p:cNvSpPr>
            <a:spLocks noGrp="1"/>
          </p:cNvSpPr>
          <p:nvPr>
            <p:ph sz="quarter" idx="19"/>
          </p:nvPr>
        </p:nvSpPr>
        <p:spPr/>
        <p:txBody>
          <a:bodyPr/>
          <a:lstStyle/>
          <a:p>
            <a:r>
              <a:rPr lang="en-US" b="1" dirty="0"/>
              <a:t>Maximum Demand Charges</a:t>
            </a:r>
          </a:p>
          <a:p>
            <a:pPr lvl="1"/>
            <a:r>
              <a:rPr lang="en-US" dirty="0" smtClean="0"/>
              <a:t>Charges related </a:t>
            </a:r>
            <a:r>
              <a:rPr lang="en-US" dirty="0"/>
              <a:t>to the maximum power demand registered during a billing period and its corresponding rate of utility</a:t>
            </a:r>
          </a:p>
          <a:p>
            <a:pPr lvl="1">
              <a:spcAft>
                <a:spcPts val="600"/>
              </a:spcAft>
            </a:pPr>
            <a:r>
              <a:rPr lang="en-US" dirty="0" smtClean="0"/>
              <a:t>This is NOT </a:t>
            </a:r>
            <a:r>
              <a:rPr lang="en-US" dirty="0"/>
              <a:t>instantaneous based, but based on averages and will typically be set at the highest demand value recorded over the </a:t>
            </a:r>
            <a:r>
              <a:rPr lang="en-US" dirty="0" smtClean="0"/>
              <a:t>month</a:t>
            </a:r>
            <a:endParaRPr lang="en-US" b="1" dirty="0"/>
          </a:p>
          <a:p>
            <a:r>
              <a:rPr lang="en-US" b="1" dirty="0"/>
              <a:t>Energy Charges </a:t>
            </a:r>
          </a:p>
          <a:p>
            <a:pPr lvl="1"/>
            <a:r>
              <a:rPr lang="en-US" dirty="0" smtClean="0"/>
              <a:t>Charges related </a:t>
            </a:r>
            <a:r>
              <a:rPr lang="en-US" dirty="0"/>
              <a:t>to the energy consumed during the billing period and their corresponding </a:t>
            </a:r>
            <a:r>
              <a:rPr lang="en-US" dirty="0" smtClean="0"/>
              <a:t>rates</a:t>
            </a:r>
            <a:endParaRPr lang="en-US" dirty="0"/>
          </a:p>
        </p:txBody>
      </p:sp>
      <p:sp>
        <p:nvSpPr>
          <p:cNvPr id="11" name="Text Box 12"/>
          <p:cNvSpPr txBox="1">
            <a:spLocks noChangeArrowheads="1"/>
          </p:cNvSpPr>
          <p:nvPr/>
        </p:nvSpPr>
        <p:spPr bwMode="auto">
          <a:xfrm>
            <a:off x="6193539" y="5272225"/>
            <a:ext cx="5660600" cy="639889"/>
          </a:xfrm>
          <a:prstGeom prst="rect">
            <a:avLst/>
          </a:prstGeom>
          <a:solidFill>
            <a:schemeClr val="accent3"/>
          </a:solidFill>
          <a:ln>
            <a:noFill/>
            <a:headEnd/>
            <a:tailEnd/>
          </a:ln>
        </p:spPr>
        <p:style>
          <a:lnRef idx="2">
            <a:schemeClr val="accent2"/>
          </a:lnRef>
          <a:fillRef idx="1">
            <a:schemeClr val="lt1"/>
          </a:fillRef>
          <a:effectRef idx="0">
            <a:schemeClr val="accent2"/>
          </a:effectRef>
          <a:fontRef idx="minor">
            <a:schemeClr val="dk1"/>
          </a:fontRef>
        </p:style>
        <p:txBody>
          <a:bodyPr lIns="45720" tIns="45720" rIns="45720" bIns="45720" anchor="ctr">
            <a:noAutofit/>
          </a:bodyPr>
          <a:lstStyle/>
          <a:p>
            <a:pPr algn="ctr">
              <a:defRPr/>
            </a:pPr>
            <a:r>
              <a:rPr lang="en-US" sz="1400" b="1" dirty="0" smtClean="0">
                <a:solidFill>
                  <a:schemeClr val="bg1"/>
                </a:solidFill>
                <a:cs typeface="Arial" charset="0"/>
              </a:rPr>
              <a:t>Ekip </a:t>
            </a:r>
            <a:r>
              <a:rPr lang="en-US" sz="1400" b="1" dirty="0">
                <a:solidFill>
                  <a:schemeClr val="bg1"/>
                </a:solidFill>
                <a:cs typeface="Arial" charset="0"/>
              </a:rPr>
              <a:t>Power Controller is a powerful means of efficiency improvement for both Users and Utilities</a:t>
            </a:r>
          </a:p>
        </p:txBody>
      </p:sp>
      <p:sp>
        <p:nvSpPr>
          <p:cNvPr id="12" name="Text Box 12"/>
          <p:cNvSpPr txBox="1">
            <a:spLocks noChangeArrowheads="1"/>
          </p:cNvSpPr>
          <p:nvPr/>
        </p:nvSpPr>
        <p:spPr bwMode="auto">
          <a:xfrm>
            <a:off x="332367" y="5272226"/>
            <a:ext cx="5660600" cy="639889"/>
          </a:xfrm>
          <a:prstGeom prst="rect">
            <a:avLst/>
          </a:prstGeom>
          <a:solidFill>
            <a:schemeClr val="accent3"/>
          </a:solidFill>
          <a:ln>
            <a:noFill/>
            <a:headEnd/>
            <a:tailEnd/>
          </a:ln>
        </p:spPr>
        <p:style>
          <a:lnRef idx="2">
            <a:schemeClr val="accent2"/>
          </a:lnRef>
          <a:fillRef idx="1">
            <a:schemeClr val="lt1"/>
          </a:fillRef>
          <a:effectRef idx="0">
            <a:schemeClr val="accent2"/>
          </a:effectRef>
          <a:fontRef idx="minor">
            <a:schemeClr val="dk1"/>
          </a:fontRef>
        </p:style>
        <p:txBody>
          <a:bodyPr lIns="45720" tIns="45720" rIns="45720" bIns="45720" anchor="ctr">
            <a:noAutofit/>
          </a:bodyPr>
          <a:lstStyle/>
          <a:p>
            <a:pPr algn="ctr">
              <a:defRPr/>
            </a:pPr>
            <a:r>
              <a:rPr lang="en-US" sz="1400" b="1" dirty="0" smtClean="0">
                <a:solidFill>
                  <a:schemeClr val="bg1"/>
                </a:solidFill>
                <a:cs typeface="Arial" charset="0"/>
              </a:rPr>
              <a:t>Ekip </a:t>
            </a:r>
            <a:r>
              <a:rPr lang="en-US" sz="1400" b="1" dirty="0">
                <a:solidFill>
                  <a:schemeClr val="bg1"/>
                </a:solidFill>
                <a:cs typeface="Arial" charset="0"/>
              </a:rPr>
              <a:t>Power Controller allows savings on </a:t>
            </a:r>
            <a:r>
              <a:rPr lang="en-US" sz="1400" b="1" dirty="0" smtClean="0">
                <a:solidFill>
                  <a:schemeClr val="bg1"/>
                </a:solidFill>
                <a:cs typeface="Arial" charset="0"/>
              </a:rPr>
              <a:t/>
            </a:r>
            <a:br>
              <a:rPr lang="en-US" sz="1400" b="1" dirty="0" smtClean="0">
                <a:solidFill>
                  <a:schemeClr val="bg1"/>
                </a:solidFill>
                <a:cs typeface="Arial" charset="0"/>
              </a:rPr>
            </a:br>
            <a:r>
              <a:rPr lang="en-US" sz="1400" b="1" dirty="0" smtClean="0">
                <a:solidFill>
                  <a:schemeClr val="bg1"/>
                </a:solidFill>
                <a:cs typeface="Arial" charset="0"/>
              </a:rPr>
              <a:t>Maximum </a:t>
            </a:r>
            <a:r>
              <a:rPr lang="en-US" sz="1400" b="1" dirty="0">
                <a:solidFill>
                  <a:schemeClr val="bg1"/>
                </a:solidFill>
                <a:cs typeface="Arial" charset="0"/>
              </a:rPr>
              <a:t>Demand Charges</a:t>
            </a:r>
          </a:p>
        </p:txBody>
      </p:sp>
    </p:spTree>
    <p:extLst>
      <p:ext uri="{BB962C8B-B14F-4D97-AF65-F5344CB8AC3E}">
        <p14:creationId xmlns:p14="http://schemas.microsoft.com/office/powerpoint/2010/main" val="80324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extLst>
              <p:ext uri="{D42A27DB-BD31-4B8C-83A1-F6EECF244321}">
                <p14:modId xmlns:p14="http://schemas.microsoft.com/office/powerpoint/2010/main" val="5377516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99"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Title 7"/>
          <p:cNvSpPr>
            <a:spLocks noGrp="1"/>
          </p:cNvSpPr>
          <p:nvPr>
            <p:ph type="title"/>
          </p:nvPr>
        </p:nvSpPr>
        <p:spPr/>
        <p:txBody>
          <a:bodyPr/>
          <a:lstStyle/>
          <a:p>
            <a:r>
              <a:rPr lang="en-US" dirty="0"/>
              <a:t>Introduction</a:t>
            </a:r>
          </a:p>
        </p:txBody>
      </p:sp>
      <p:sp>
        <p:nvSpPr>
          <p:cNvPr id="5" name="Footer Placeholder 4"/>
          <p:cNvSpPr>
            <a:spLocks noGrp="1"/>
          </p:cNvSpPr>
          <p:nvPr>
            <p:ph type="ftr" sz="quarter" idx="10"/>
          </p:nvPr>
        </p:nvSpPr>
        <p:spPr/>
        <p:txBody>
          <a:bodyPr/>
          <a:lstStyle/>
          <a:p>
            <a:pPr lvl="8"/>
            <a:endParaRPr lang="en-US" dirty="0"/>
          </a:p>
        </p:txBody>
      </p:sp>
      <p:sp>
        <p:nvSpPr>
          <p:cNvPr id="4" name="Date Placeholder 3"/>
          <p:cNvSpPr>
            <a:spLocks noGrp="1"/>
          </p:cNvSpPr>
          <p:nvPr>
            <p:ph type="dt" sz="half" idx="11"/>
          </p:nvPr>
        </p:nvSpPr>
        <p:spPr/>
        <p:txBody>
          <a:bodyPr/>
          <a:lstStyle/>
          <a:p>
            <a:fld id="{FFAB2352-921F-4DD8-A99A-A1474F6943FF}" type="datetime4">
              <a:rPr lang="en-US" smtClean="0"/>
              <a:t>May 7, 2018</a:t>
            </a:fld>
            <a:endParaRPr lang="en-US" dirty="0"/>
          </a:p>
        </p:txBody>
      </p:sp>
      <p:sp>
        <p:nvSpPr>
          <p:cNvPr id="6" name="Slide Number Placeholder 5"/>
          <p:cNvSpPr>
            <a:spLocks noGrp="1"/>
          </p:cNvSpPr>
          <p:nvPr>
            <p:ph type="sldNum" sz="quarter" idx="12"/>
          </p:nvPr>
        </p:nvSpPr>
        <p:spPr/>
        <p:txBody>
          <a:bodyPr/>
          <a:lstStyle/>
          <a:p>
            <a:r>
              <a:rPr lang="en-US" dirty="0" smtClean="0"/>
              <a:t>Slide </a:t>
            </a:r>
            <a:fld id="{619F89D8-7AE3-494A-97F3-03D680869632}" type="slidenum">
              <a:rPr lang="en-US" smtClean="0"/>
              <a:pPr/>
              <a:t>5</a:t>
            </a:fld>
            <a:endParaRPr lang="en-US" dirty="0"/>
          </a:p>
        </p:txBody>
      </p:sp>
      <p:sp>
        <p:nvSpPr>
          <p:cNvPr id="11" name="Content Placeholder 10"/>
          <p:cNvSpPr>
            <a:spLocks noGrp="1"/>
          </p:cNvSpPr>
          <p:nvPr>
            <p:ph sz="quarter" idx="20"/>
          </p:nvPr>
        </p:nvSpPr>
        <p:spPr>
          <a:xfrm>
            <a:off x="6249107" y="1931194"/>
            <a:ext cx="5604420" cy="3980918"/>
          </a:xfrm>
        </p:spPr>
        <p:txBody>
          <a:bodyPr/>
          <a:lstStyle/>
          <a:p>
            <a:r>
              <a:rPr lang="en-US" dirty="0" smtClean="0"/>
              <a:t> </a:t>
            </a:r>
            <a:endParaRPr lang="en-US" dirty="0"/>
          </a:p>
        </p:txBody>
      </p:sp>
      <p:sp>
        <p:nvSpPr>
          <p:cNvPr id="10" name="Content Placeholder 9"/>
          <p:cNvSpPr>
            <a:spLocks noGrp="1"/>
          </p:cNvSpPr>
          <p:nvPr>
            <p:ph sz="quarter" idx="19"/>
          </p:nvPr>
        </p:nvSpPr>
        <p:spPr/>
        <p:txBody>
          <a:bodyPr/>
          <a:lstStyle/>
          <a:p>
            <a:pPr>
              <a:spcAft>
                <a:spcPts val="600"/>
              </a:spcAft>
            </a:pPr>
            <a:r>
              <a:rPr lang="en-US" b="1" dirty="0"/>
              <a:t>Ekip Power Controller </a:t>
            </a:r>
            <a:r>
              <a:rPr lang="en-US" dirty="0"/>
              <a:t>works by managing the loads to limit average power use</a:t>
            </a:r>
            <a:r>
              <a:rPr lang="en-US" dirty="0" smtClean="0"/>
              <a:t>.</a:t>
            </a:r>
            <a:endParaRPr lang="en-US" dirty="0"/>
          </a:p>
          <a:p>
            <a:r>
              <a:rPr lang="en-US" dirty="0"/>
              <a:t>The types of loads that can be managed include</a:t>
            </a:r>
            <a:r>
              <a:rPr lang="en-US" dirty="0" smtClean="0"/>
              <a:t>:</a:t>
            </a:r>
            <a:endParaRPr lang="en-US" dirty="0"/>
          </a:p>
          <a:p>
            <a:pPr lvl="1"/>
            <a:r>
              <a:rPr lang="en-US" dirty="0" smtClean="0"/>
              <a:t>Thermal and refrigerating loads </a:t>
            </a:r>
          </a:p>
          <a:p>
            <a:pPr lvl="1"/>
            <a:r>
              <a:rPr lang="en-US" dirty="0" smtClean="0"/>
              <a:t>Lighting apparatus</a:t>
            </a:r>
          </a:p>
          <a:p>
            <a:pPr lvl="1"/>
            <a:r>
              <a:rPr lang="en-US" dirty="0" smtClean="0"/>
              <a:t>Delayed start loads</a:t>
            </a:r>
          </a:p>
          <a:p>
            <a:pPr lvl="1"/>
            <a:r>
              <a:rPr lang="en-US" dirty="0" smtClean="0"/>
              <a:t>Charging systems for electric vehicles</a:t>
            </a:r>
          </a:p>
          <a:p>
            <a:pPr lvl="1"/>
            <a:r>
              <a:rPr lang="en-US" dirty="0" smtClean="0"/>
              <a:t>Generators</a:t>
            </a:r>
          </a:p>
          <a:p>
            <a:endParaRPr lang="en-US" dirty="0"/>
          </a:p>
        </p:txBody>
      </p:sp>
      <p:sp>
        <p:nvSpPr>
          <p:cNvPr id="9" name="Subtitle 8"/>
          <p:cNvSpPr>
            <a:spLocks noGrp="1"/>
          </p:cNvSpPr>
          <p:nvPr>
            <p:ph type="subTitle" idx="13"/>
          </p:nvPr>
        </p:nvSpPr>
        <p:spPr/>
        <p:txBody>
          <a:bodyPr/>
          <a:lstStyle/>
          <a:p>
            <a:r>
              <a:rPr lang="en-US" dirty="0"/>
              <a:t>Type of loads </a:t>
            </a:r>
            <a:r>
              <a:rPr lang="en-US" dirty="0" smtClean="0"/>
              <a:t>managed</a:t>
            </a:r>
            <a:endParaRPr lang="en-US" dirty="0"/>
          </a:p>
        </p:txBody>
      </p:sp>
      <p:grpSp>
        <p:nvGrpSpPr>
          <p:cNvPr id="2" name="Group 1"/>
          <p:cNvGrpSpPr/>
          <p:nvPr/>
        </p:nvGrpSpPr>
        <p:grpSpPr>
          <a:xfrm>
            <a:off x="6730041" y="4029681"/>
            <a:ext cx="1473977" cy="561975"/>
            <a:chOff x="6579795" y="4869097"/>
            <a:chExt cx="1473977" cy="561975"/>
          </a:xfrm>
        </p:grpSpPr>
        <p:grpSp>
          <p:nvGrpSpPr>
            <p:cNvPr id="17" name="Group 16"/>
            <p:cNvGrpSpPr/>
            <p:nvPr/>
          </p:nvGrpSpPr>
          <p:grpSpPr>
            <a:xfrm flipH="1">
              <a:off x="7136793" y="4940600"/>
              <a:ext cx="916979" cy="450720"/>
              <a:chOff x="5048250" y="2163763"/>
              <a:chExt cx="561975" cy="276226"/>
            </a:xfrm>
          </p:grpSpPr>
          <p:sp>
            <p:nvSpPr>
              <p:cNvPr id="18" name="Freeform 37"/>
              <p:cNvSpPr>
                <a:spLocks/>
              </p:cNvSpPr>
              <p:nvPr/>
            </p:nvSpPr>
            <p:spPr bwMode="auto">
              <a:xfrm>
                <a:off x="5048250" y="2163763"/>
                <a:ext cx="561975" cy="238125"/>
              </a:xfrm>
              <a:custGeom>
                <a:avLst/>
                <a:gdLst>
                  <a:gd name="T0" fmla="*/ 689 w 3540"/>
                  <a:gd name="T1" fmla="*/ 0 h 1503"/>
                  <a:gd name="T2" fmla="*/ 2122 w 3540"/>
                  <a:gd name="T3" fmla="*/ 0 h 1503"/>
                  <a:gd name="T4" fmla="*/ 2145 w 3540"/>
                  <a:gd name="T5" fmla="*/ 20 h 1503"/>
                  <a:gd name="T6" fmla="*/ 2856 w 3540"/>
                  <a:gd name="T7" fmla="*/ 641 h 1503"/>
                  <a:gd name="T8" fmla="*/ 3540 w 3540"/>
                  <a:gd name="T9" fmla="*/ 809 h 1503"/>
                  <a:gd name="T10" fmla="*/ 3540 w 3540"/>
                  <a:gd name="T11" fmla="*/ 1377 h 1503"/>
                  <a:gd name="T12" fmla="*/ 3412 w 3540"/>
                  <a:gd name="T13" fmla="*/ 1503 h 1503"/>
                  <a:gd name="T14" fmla="*/ 2977 w 3540"/>
                  <a:gd name="T15" fmla="*/ 1503 h 1503"/>
                  <a:gd name="T16" fmla="*/ 2977 w 3540"/>
                  <a:gd name="T17" fmla="*/ 1345 h 1503"/>
                  <a:gd name="T18" fmla="*/ 3346 w 3540"/>
                  <a:gd name="T19" fmla="*/ 1345 h 1503"/>
                  <a:gd name="T20" fmla="*/ 3379 w 3540"/>
                  <a:gd name="T21" fmla="*/ 1312 h 1503"/>
                  <a:gd name="T22" fmla="*/ 3379 w 3540"/>
                  <a:gd name="T23" fmla="*/ 932 h 1503"/>
                  <a:gd name="T24" fmla="*/ 2797 w 3540"/>
                  <a:gd name="T25" fmla="*/ 789 h 1503"/>
                  <a:gd name="T26" fmla="*/ 2777 w 3540"/>
                  <a:gd name="T27" fmla="*/ 784 h 1503"/>
                  <a:gd name="T28" fmla="*/ 2763 w 3540"/>
                  <a:gd name="T29" fmla="*/ 771 h 1503"/>
                  <a:gd name="T30" fmla="*/ 2062 w 3540"/>
                  <a:gd name="T31" fmla="*/ 158 h 1503"/>
                  <a:gd name="T32" fmla="*/ 761 w 3540"/>
                  <a:gd name="T33" fmla="*/ 158 h 1503"/>
                  <a:gd name="T34" fmla="*/ 161 w 3540"/>
                  <a:gd name="T35" fmla="*/ 821 h 1503"/>
                  <a:gd name="T36" fmla="*/ 161 w 3540"/>
                  <a:gd name="T37" fmla="*/ 1312 h 1503"/>
                  <a:gd name="T38" fmla="*/ 194 w 3540"/>
                  <a:gd name="T39" fmla="*/ 1345 h 1503"/>
                  <a:gd name="T40" fmla="*/ 483 w 3540"/>
                  <a:gd name="T41" fmla="*/ 1345 h 1503"/>
                  <a:gd name="T42" fmla="*/ 483 w 3540"/>
                  <a:gd name="T43" fmla="*/ 1503 h 1503"/>
                  <a:gd name="T44" fmla="*/ 128 w 3540"/>
                  <a:gd name="T45" fmla="*/ 1503 h 1503"/>
                  <a:gd name="T46" fmla="*/ 0 w 3540"/>
                  <a:gd name="T47" fmla="*/ 1377 h 1503"/>
                  <a:gd name="T48" fmla="*/ 0 w 3540"/>
                  <a:gd name="T49" fmla="*/ 761 h 1503"/>
                  <a:gd name="T50" fmla="*/ 20 w 3540"/>
                  <a:gd name="T51" fmla="*/ 739 h 1503"/>
                  <a:gd name="T52" fmla="*/ 664 w 3540"/>
                  <a:gd name="T53" fmla="*/ 27 h 1503"/>
                  <a:gd name="T54" fmla="*/ 689 w 3540"/>
                  <a:gd name="T55" fmla="*/ 0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40" h="1503">
                    <a:moveTo>
                      <a:pt x="689" y="0"/>
                    </a:moveTo>
                    <a:lnTo>
                      <a:pt x="2122" y="0"/>
                    </a:lnTo>
                    <a:lnTo>
                      <a:pt x="2145" y="20"/>
                    </a:lnTo>
                    <a:lnTo>
                      <a:pt x="2856" y="641"/>
                    </a:lnTo>
                    <a:lnTo>
                      <a:pt x="3540" y="809"/>
                    </a:lnTo>
                    <a:lnTo>
                      <a:pt x="3540" y="1377"/>
                    </a:lnTo>
                    <a:lnTo>
                      <a:pt x="3412" y="1503"/>
                    </a:lnTo>
                    <a:lnTo>
                      <a:pt x="2977" y="1503"/>
                    </a:lnTo>
                    <a:lnTo>
                      <a:pt x="2977" y="1345"/>
                    </a:lnTo>
                    <a:lnTo>
                      <a:pt x="3346" y="1345"/>
                    </a:lnTo>
                    <a:lnTo>
                      <a:pt x="3379" y="1312"/>
                    </a:lnTo>
                    <a:lnTo>
                      <a:pt x="3379" y="932"/>
                    </a:lnTo>
                    <a:lnTo>
                      <a:pt x="2797" y="789"/>
                    </a:lnTo>
                    <a:lnTo>
                      <a:pt x="2777" y="784"/>
                    </a:lnTo>
                    <a:lnTo>
                      <a:pt x="2763" y="771"/>
                    </a:lnTo>
                    <a:lnTo>
                      <a:pt x="2062" y="158"/>
                    </a:lnTo>
                    <a:lnTo>
                      <a:pt x="761" y="158"/>
                    </a:lnTo>
                    <a:lnTo>
                      <a:pt x="161" y="821"/>
                    </a:lnTo>
                    <a:lnTo>
                      <a:pt x="161" y="1312"/>
                    </a:lnTo>
                    <a:lnTo>
                      <a:pt x="194" y="1345"/>
                    </a:lnTo>
                    <a:lnTo>
                      <a:pt x="483" y="1345"/>
                    </a:lnTo>
                    <a:lnTo>
                      <a:pt x="483" y="1503"/>
                    </a:lnTo>
                    <a:lnTo>
                      <a:pt x="128" y="1503"/>
                    </a:lnTo>
                    <a:lnTo>
                      <a:pt x="0" y="1377"/>
                    </a:lnTo>
                    <a:lnTo>
                      <a:pt x="0" y="761"/>
                    </a:lnTo>
                    <a:lnTo>
                      <a:pt x="20" y="739"/>
                    </a:lnTo>
                    <a:lnTo>
                      <a:pt x="664" y="27"/>
                    </a:lnTo>
                    <a:lnTo>
                      <a:pt x="6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38"/>
              <p:cNvSpPr>
                <a:spLocks noEditPoints="1"/>
              </p:cNvSpPr>
              <p:nvPr/>
            </p:nvSpPr>
            <p:spPr bwMode="auto">
              <a:xfrm>
                <a:off x="5111750" y="2327276"/>
                <a:ext cx="115888" cy="112713"/>
              </a:xfrm>
              <a:custGeom>
                <a:avLst/>
                <a:gdLst>
                  <a:gd name="T0" fmla="*/ 321 w 724"/>
                  <a:gd name="T1" fmla="*/ 163 h 712"/>
                  <a:gd name="T2" fmla="*/ 266 w 724"/>
                  <a:gd name="T3" fmla="*/ 182 h 712"/>
                  <a:gd name="T4" fmla="*/ 220 w 724"/>
                  <a:gd name="T5" fmla="*/ 216 h 712"/>
                  <a:gd name="T6" fmla="*/ 186 w 724"/>
                  <a:gd name="T7" fmla="*/ 262 h 712"/>
                  <a:gd name="T8" fmla="*/ 165 w 724"/>
                  <a:gd name="T9" fmla="*/ 317 h 712"/>
                  <a:gd name="T10" fmla="*/ 162 w 724"/>
                  <a:gd name="T11" fmla="*/ 373 h 712"/>
                  <a:gd name="T12" fmla="*/ 177 w 724"/>
                  <a:gd name="T13" fmla="*/ 434 h 712"/>
                  <a:gd name="T14" fmla="*/ 207 w 724"/>
                  <a:gd name="T15" fmla="*/ 481 h 712"/>
                  <a:gd name="T16" fmla="*/ 250 w 724"/>
                  <a:gd name="T17" fmla="*/ 520 h 712"/>
                  <a:gd name="T18" fmla="*/ 304 w 724"/>
                  <a:gd name="T19" fmla="*/ 545 h 712"/>
                  <a:gd name="T20" fmla="*/ 362 w 724"/>
                  <a:gd name="T21" fmla="*/ 554 h 712"/>
                  <a:gd name="T22" fmla="*/ 420 w 724"/>
                  <a:gd name="T23" fmla="*/ 545 h 712"/>
                  <a:gd name="T24" fmla="*/ 474 w 724"/>
                  <a:gd name="T25" fmla="*/ 520 h 712"/>
                  <a:gd name="T26" fmla="*/ 517 w 724"/>
                  <a:gd name="T27" fmla="*/ 481 h 712"/>
                  <a:gd name="T28" fmla="*/ 547 w 724"/>
                  <a:gd name="T29" fmla="*/ 434 h 712"/>
                  <a:gd name="T30" fmla="*/ 562 w 724"/>
                  <a:gd name="T31" fmla="*/ 373 h 712"/>
                  <a:gd name="T32" fmla="*/ 559 w 724"/>
                  <a:gd name="T33" fmla="*/ 317 h 712"/>
                  <a:gd name="T34" fmla="*/ 539 w 724"/>
                  <a:gd name="T35" fmla="*/ 262 h 712"/>
                  <a:gd name="T36" fmla="*/ 504 w 724"/>
                  <a:gd name="T37" fmla="*/ 216 h 712"/>
                  <a:gd name="T38" fmla="*/ 458 w 724"/>
                  <a:gd name="T39" fmla="*/ 183 h 712"/>
                  <a:gd name="T40" fmla="*/ 403 w 724"/>
                  <a:gd name="T41" fmla="*/ 163 h 712"/>
                  <a:gd name="T42" fmla="*/ 362 w 724"/>
                  <a:gd name="T43" fmla="*/ 0 h 712"/>
                  <a:gd name="T44" fmla="*/ 435 w 724"/>
                  <a:gd name="T45" fmla="*/ 8 h 712"/>
                  <a:gd name="T46" fmla="*/ 502 w 724"/>
                  <a:gd name="T47" fmla="*/ 29 h 712"/>
                  <a:gd name="T48" fmla="*/ 565 w 724"/>
                  <a:gd name="T49" fmla="*/ 61 h 712"/>
                  <a:gd name="T50" fmla="*/ 618 w 724"/>
                  <a:gd name="T51" fmla="*/ 105 h 712"/>
                  <a:gd name="T52" fmla="*/ 662 w 724"/>
                  <a:gd name="T53" fmla="*/ 157 h 712"/>
                  <a:gd name="T54" fmla="*/ 695 w 724"/>
                  <a:gd name="T55" fmla="*/ 218 h 712"/>
                  <a:gd name="T56" fmla="*/ 717 w 724"/>
                  <a:gd name="T57" fmla="*/ 285 h 712"/>
                  <a:gd name="T58" fmla="*/ 724 w 724"/>
                  <a:gd name="T59" fmla="*/ 357 h 712"/>
                  <a:gd name="T60" fmla="*/ 717 w 724"/>
                  <a:gd name="T61" fmla="*/ 428 h 712"/>
                  <a:gd name="T62" fmla="*/ 695 w 724"/>
                  <a:gd name="T63" fmla="*/ 495 h 712"/>
                  <a:gd name="T64" fmla="*/ 662 w 724"/>
                  <a:gd name="T65" fmla="*/ 555 h 712"/>
                  <a:gd name="T66" fmla="*/ 618 w 724"/>
                  <a:gd name="T67" fmla="*/ 608 h 712"/>
                  <a:gd name="T68" fmla="*/ 565 w 724"/>
                  <a:gd name="T69" fmla="*/ 651 h 712"/>
                  <a:gd name="T70" fmla="*/ 502 w 724"/>
                  <a:gd name="T71" fmla="*/ 684 h 712"/>
                  <a:gd name="T72" fmla="*/ 435 w 724"/>
                  <a:gd name="T73" fmla="*/ 705 h 712"/>
                  <a:gd name="T74" fmla="*/ 362 w 724"/>
                  <a:gd name="T75" fmla="*/ 712 h 712"/>
                  <a:gd name="T76" fmla="*/ 289 w 724"/>
                  <a:gd name="T77" fmla="*/ 705 h 712"/>
                  <a:gd name="T78" fmla="*/ 221 w 724"/>
                  <a:gd name="T79" fmla="*/ 684 h 712"/>
                  <a:gd name="T80" fmla="*/ 160 w 724"/>
                  <a:gd name="T81" fmla="*/ 651 h 712"/>
                  <a:gd name="T82" fmla="*/ 106 w 724"/>
                  <a:gd name="T83" fmla="*/ 608 h 712"/>
                  <a:gd name="T84" fmla="*/ 62 w 724"/>
                  <a:gd name="T85" fmla="*/ 555 h 712"/>
                  <a:gd name="T86" fmla="*/ 29 w 724"/>
                  <a:gd name="T87" fmla="*/ 495 h 712"/>
                  <a:gd name="T88" fmla="*/ 8 w 724"/>
                  <a:gd name="T89" fmla="*/ 428 h 712"/>
                  <a:gd name="T90" fmla="*/ 0 w 724"/>
                  <a:gd name="T91" fmla="*/ 357 h 712"/>
                  <a:gd name="T92" fmla="*/ 8 w 724"/>
                  <a:gd name="T93" fmla="*/ 285 h 712"/>
                  <a:gd name="T94" fmla="*/ 29 w 724"/>
                  <a:gd name="T95" fmla="*/ 218 h 712"/>
                  <a:gd name="T96" fmla="*/ 62 w 724"/>
                  <a:gd name="T97" fmla="*/ 157 h 712"/>
                  <a:gd name="T98" fmla="*/ 106 w 724"/>
                  <a:gd name="T99" fmla="*/ 105 h 712"/>
                  <a:gd name="T100" fmla="*/ 160 w 724"/>
                  <a:gd name="T101" fmla="*/ 61 h 712"/>
                  <a:gd name="T102" fmla="*/ 221 w 724"/>
                  <a:gd name="T103" fmla="*/ 29 h 712"/>
                  <a:gd name="T104" fmla="*/ 289 w 724"/>
                  <a:gd name="T105" fmla="*/ 8 h 712"/>
                  <a:gd name="T106" fmla="*/ 362 w 724"/>
                  <a:gd name="T107" fmla="*/ 0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4" h="712">
                    <a:moveTo>
                      <a:pt x="362" y="158"/>
                    </a:moveTo>
                    <a:lnTo>
                      <a:pt x="345" y="159"/>
                    </a:lnTo>
                    <a:lnTo>
                      <a:pt x="321" y="163"/>
                    </a:lnTo>
                    <a:lnTo>
                      <a:pt x="304" y="167"/>
                    </a:lnTo>
                    <a:lnTo>
                      <a:pt x="283" y="174"/>
                    </a:lnTo>
                    <a:lnTo>
                      <a:pt x="266" y="182"/>
                    </a:lnTo>
                    <a:lnTo>
                      <a:pt x="250" y="192"/>
                    </a:lnTo>
                    <a:lnTo>
                      <a:pt x="235" y="204"/>
                    </a:lnTo>
                    <a:lnTo>
                      <a:pt x="220" y="216"/>
                    </a:lnTo>
                    <a:lnTo>
                      <a:pt x="207" y="231"/>
                    </a:lnTo>
                    <a:lnTo>
                      <a:pt x="196" y="246"/>
                    </a:lnTo>
                    <a:lnTo>
                      <a:pt x="186" y="262"/>
                    </a:lnTo>
                    <a:lnTo>
                      <a:pt x="177" y="280"/>
                    </a:lnTo>
                    <a:lnTo>
                      <a:pt x="170" y="300"/>
                    </a:lnTo>
                    <a:lnTo>
                      <a:pt x="165" y="317"/>
                    </a:lnTo>
                    <a:lnTo>
                      <a:pt x="162" y="340"/>
                    </a:lnTo>
                    <a:lnTo>
                      <a:pt x="161" y="357"/>
                    </a:lnTo>
                    <a:lnTo>
                      <a:pt x="162" y="373"/>
                    </a:lnTo>
                    <a:lnTo>
                      <a:pt x="165" y="397"/>
                    </a:lnTo>
                    <a:lnTo>
                      <a:pt x="170" y="414"/>
                    </a:lnTo>
                    <a:lnTo>
                      <a:pt x="177" y="434"/>
                    </a:lnTo>
                    <a:lnTo>
                      <a:pt x="185" y="450"/>
                    </a:lnTo>
                    <a:lnTo>
                      <a:pt x="196" y="466"/>
                    </a:lnTo>
                    <a:lnTo>
                      <a:pt x="207" y="481"/>
                    </a:lnTo>
                    <a:lnTo>
                      <a:pt x="220" y="496"/>
                    </a:lnTo>
                    <a:lnTo>
                      <a:pt x="235" y="508"/>
                    </a:lnTo>
                    <a:lnTo>
                      <a:pt x="250" y="520"/>
                    </a:lnTo>
                    <a:lnTo>
                      <a:pt x="266" y="531"/>
                    </a:lnTo>
                    <a:lnTo>
                      <a:pt x="283" y="538"/>
                    </a:lnTo>
                    <a:lnTo>
                      <a:pt x="304" y="545"/>
                    </a:lnTo>
                    <a:lnTo>
                      <a:pt x="321" y="550"/>
                    </a:lnTo>
                    <a:lnTo>
                      <a:pt x="345" y="553"/>
                    </a:lnTo>
                    <a:lnTo>
                      <a:pt x="362" y="554"/>
                    </a:lnTo>
                    <a:lnTo>
                      <a:pt x="379" y="553"/>
                    </a:lnTo>
                    <a:lnTo>
                      <a:pt x="403" y="550"/>
                    </a:lnTo>
                    <a:lnTo>
                      <a:pt x="420" y="545"/>
                    </a:lnTo>
                    <a:lnTo>
                      <a:pt x="440" y="538"/>
                    </a:lnTo>
                    <a:lnTo>
                      <a:pt x="458" y="530"/>
                    </a:lnTo>
                    <a:lnTo>
                      <a:pt x="474" y="520"/>
                    </a:lnTo>
                    <a:lnTo>
                      <a:pt x="489" y="508"/>
                    </a:lnTo>
                    <a:lnTo>
                      <a:pt x="504" y="496"/>
                    </a:lnTo>
                    <a:lnTo>
                      <a:pt x="517" y="481"/>
                    </a:lnTo>
                    <a:lnTo>
                      <a:pt x="529" y="466"/>
                    </a:lnTo>
                    <a:lnTo>
                      <a:pt x="540" y="450"/>
                    </a:lnTo>
                    <a:lnTo>
                      <a:pt x="547" y="434"/>
                    </a:lnTo>
                    <a:lnTo>
                      <a:pt x="555" y="414"/>
                    </a:lnTo>
                    <a:lnTo>
                      <a:pt x="559" y="397"/>
                    </a:lnTo>
                    <a:lnTo>
                      <a:pt x="562" y="373"/>
                    </a:lnTo>
                    <a:lnTo>
                      <a:pt x="563" y="357"/>
                    </a:lnTo>
                    <a:lnTo>
                      <a:pt x="562" y="340"/>
                    </a:lnTo>
                    <a:lnTo>
                      <a:pt x="559" y="317"/>
                    </a:lnTo>
                    <a:lnTo>
                      <a:pt x="555" y="300"/>
                    </a:lnTo>
                    <a:lnTo>
                      <a:pt x="547" y="280"/>
                    </a:lnTo>
                    <a:lnTo>
                      <a:pt x="539" y="262"/>
                    </a:lnTo>
                    <a:lnTo>
                      <a:pt x="529" y="246"/>
                    </a:lnTo>
                    <a:lnTo>
                      <a:pt x="517" y="231"/>
                    </a:lnTo>
                    <a:lnTo>
                      <a:pt x="504" y="216"/>
                    </a:lnTo>
                    <a:lnTo>
                      <a:pt x="489" y="204"/>
                    </a:lnTo>
                    <a:lnTo>
                      <a:pt x="474" y="192"/>
                    </a:lnTo>
                    <a:lnTo>
                      <a:pt x="458" y="183"/>
                    </a:lnTo>
                    <a:lnTo>
                      <a:pt x="440" y="174"/>
                    </a:lnTo>
                    <a:lnTo>
                      <a:pt x="420" y="167"/>
                    </a:lnTo>
                    <a:lnTo>
                      <a:pt x="403" y="163"/>
                    </a:lnTo>
                    <a:lnTo>
                      <a:pt x="379" y="159"/>
                    </a:lnTo>
                    <a:lnTo>
                      <a:pt x="362" y="158"/>
                    </a:lnTo>
                    <a:close/>
                    <a:moveTo>
                      <a:pt x="362" y="0"/>
                    </a:moveTo>
                    <a:lnTo>
                      <a:pt x="391" y="1"/>
                    </a:lnTo>
                    <a:lnTo>
                      <a:pt x="407" y="3"/>
                    </a:lnTo>
                    <a:lnTo>
                      <a:pt x="435" y="8"/>
                    </a:lnTo>
                    <a:lnTo>
                      <a:pt x="462" y="14"/>
                    </a:lnTo>
                    <a:lnTo>
                      <a:pt x="477" y="19"/>
                    </a:lnTo>
                    <a:lnTo>
                      <a:pt x="502" y="29"/>
                    </a:lnTo>
                    <a:lnTo>
                      <a:pt x="527" y="40"/>
                    </a:lnTo>
                    <a:lnTo>
                      <a:pt x="541" y="48"/>
                    </a:lnTo>
                    <a:lnTo>
                      <a:pt x="565" y="61"/>
                    </a:lnTo>
                    <a:lnTo>
                      <a:pt x="586" y="77"/>
                    </a:lnTo>
                    <a:lnTo>
                      <a:pt x="598" y="87"/>
                    </a:lnTo>
                    <a:lnTo>
                      <a:pt x="618" y="105"/>
                    </a:lnTo>
                    <a:lnTo>
                      <a:pt x="636" y="125"/>
                    </a:lnTo>
                    <a:lnTo>
                      <a:pt x="646" y="136"/>
                    </a:lnTo>
                    <a:lnTo>
                      <a:pt x="662" y="157"/>
                    </a:lnTo>
                    <a:lnTo>
                      <a:pt x="676" y="181"/>
                    </a:lnTo>
                    <a:lnTo>
                      <a:pt x="684" y="194"/>
                    </a:lnTo>
                    <a:lnTo>
                      <a:pt x="695" y="218"/>
                    </a:lnTo>
                    <a:lnTo>
                      <a:pt x="705" y="244"/>
                    </a:lnTo>
                    <a:lnTo>
                      <a:pt x="710" y="259"/>
                    </a:lnTo>
                    <a:lnTo>
                      <a:pt x="717" y="285"/>
                    </a:lnTo>
                    <a:lnTo>
                      <a:pt x="721" y="312"/>
                    </a:lnTo>
                    <a:lnTo>
                      <a:pt x="723" y="328"/>
                    </a:lnTo>
                    <a:lnTo>
                      <a:pt x="724" y="357"/>
                    </a:lnTo>
                    <a:lnTo>
                      <a:pt x="723" y="385"/>
                    </a:lnTo>
                    <a:lnTo>
                      <a:pt x="721" y="401"/>
                    </a:lnTo>
                    <a:lnTo>
                      <a:pt x="717" y="428"/>
                    </a:lnTo>
                    <a:lnTo>
                      <a:pt x="710" y="455"/>
                    </a:lnTo>
                    <a:lnTo>
                      <a:pt x="705" y="469"/>
                    </a:lnTo>
                    <a:lnTo>
                      <a:pt x="695" y="495"/>
                    </a:lnTo>
                    <a:lnTo>
                      <a:pt x="684" y="519"/>
                    </a:lnTo>
                    <a:lnTo>
                      <a:pt x="676" y="533"/>
                    </a:lnTo>
                    <a:lnTo>
                      <a:pt x="662" y="555"/>
                    </a:lnTo>
                    <a:lnTo>
                      <a:pt x="646" y="576"/>
                    </a:lnTo>
                    <a:lnTo>
                      <a:pt x="636" y="588"/>
                    </a:lnTo>
                    <a:lnTo>
                      <a:pt x="618" y="608"/>
                    </a:lnTo>
                    <a:lnTo>
                      <a:pt x="598" y="626"/>
                    </a:lnTo>
                    <a:lnTo>
                      <a:pt x="586" y="635"/>
                    </a:lnTo>
                    <a:lnTo>
                      <a:pt x="565" y="651"/>
                    </a:lnTo>
                    <a:lnTo>
                      <a:pt x="541" y="665"/>
                    </a:lnTo>
                    <a:lnTo>
                      <a:pt x="527" y="672"/>
                    </a:lnTo>
                    <a:lnTo>
                      <a:pt x="502" y="684"/>
                    </a:lnTo>
                    <a:lnTo>
                      <a:pt x="477" y="693"/>
                    </a:lnTo>
                    <a:lnTo>
                      <a:pt x="462" y="698"/>
                    </a:lnTo>
                    <a:lnTo>
                      <a:pt x="435" y="705"/>
                    </a:lnTo>
                    <a:lnTo>
                      <a:pt x="407" y="709"/>
                    </a:lnTo>
                    <a:lnTo>
                      <a:pt x="391" y="711"/>
                    </a:lnTo>
                    <a:lnTo>
                      <a:pt x="362" y="712"/>
                    </a:lnTo>
                    <a:lnTo>
                      <a:pt x="333" y="711"/>
                    </a:lnTo>
                    <a:lnTo>
                      <a:pt x="317" y="709"/>
                    </a:lnTo>
                    <a:lnTo>
                      <a:pt x="289" y="705"/>
                    </a:lnTo>
                    <a:lnTo>
                      <a:pt x="262" y="698"/>
                    </a:lnTo>
                    <a:lnTo>
                      <a:pt x="247" y="693"/>
                    </a:lnTo>
                    <a:lnTo>
                      <a:pt x="221" y="684"/>
                    </a:lnTo>
                    <a:lnTo>
                      <a:pt x="197" y="672"/>
                    </a:lnTo>
                    <a:lnTo>
                      <a:pt x="183" y="665"/>
                    </a:lnTo>
                    <a:lnTo>
                      <a:pt x="160" y="651"/>
                    </a:lnTo>
                    <a:lnTo>
                      <a:pt x="139" y="635"/>
                    </a:lnTo>
                    <a:lnTo>
                      <a:pt x="127" y="626"/>
                    </a:lnTo>
                    <a:lnTo>
                      <a:pt x="106" y="608"/>
                    </a:lnTo>
                    <a:lnTo>
                      <a:pt x="88" y="588"/>
                    </a:lnTo>
                    <a:lnTo>
                      <a:pt x="79" y="576"/>
                    </a:lnTo>
                    <a:lnTo>
                      <a:pt x="62" y="555"/>
                    </a:lnTo>
                    <a:lnTo>
                      <a:pt x="49" y="533"/>
                    </a:lnTo>
                    <a:lnTo>
                      <a:pt x="41" y="519"/>
                    </a:lnTo>
                    <a:lnTo>
                      <a:pt x="29" y="495"/>
                    </a:lnTo>
                    <a:lnTo>
                      <a:pt x="20" y="469"/>
                    </a:lnTo>
                    <a:lnTo>
                      <a:pt x="14" y="455"/>
                    </a:lnTo>
                    <a:lnTo>
                      <a:pt x="8" y="428"/>
                    </a:lnTo>
                    <a:lnTo>
                      <a:pt x="3" y="401"/>
                    </a:lnTo>
                    <a:lnTo>
                      <a:pt x="1" y="385"/>
                    </a:lnTo>
                    <a:lnTo>
                      <a:pt x="0" y="357"/>
                    </a:lnTo>
                    <a:lnTo>
                      <a:pt x="1" y="328"/>
                    </a:lnTo>
                    <a:lnTo>
                      <a:pt x="3" y="312"/>
                    </a:lnTo>
                    <a:lnTo>
                      <a:pt x="8" y="285"/>
                    </a:lnTo>
                    <a:lnTo>
                      <a:pt x="14" y="259"/>
                    </a:lnTo>
                    <a:lnTo>
                      <a:pt x="20" y="244"/>
                    </a:lnTo>
                    <a:lnTo>
                      <a:pt x="29" y="218"/>
                    </a:lnTo>
                    <a:lnTo>
                      <a:pt x="41" y="194"/>
                    </a:lnTo>
                    <a:lnTo>
                      <a:pt x="49" y="181"/>
                    </a:lnTo>
                    <a:lnTo>
                      <a:pt x="62" y="157"/>
                    </a:lnTo>
                    <a:lnTo>
                      <a:pt x="79" y="136"/>
                    </a:lnTo>
                    <a:lnTo>
                      <a:pt x="88" y="125"/>
                    </a:lnTo>
                    <a:lnTo>
                      <a:pt x="106" y="105"/>
                    </a:lnTo>
                    <a:lnTo>
                      <a:pt x="127" y="87"/>
                    </a:lnTo>
                    <a:lnTo>
                      <a:pt x="139" y="77"/>
                    </a:lnTo>
                    <a:lnTo>
                      <a:pt x="160" y="61"/>
                    </a:lnTo>
                    <a:lnTo>
                      <a:pt x="183" y="48"/>
                    </a:lnTo>
                    <a:lnTo>
                      <a:pt x="197" y="40"/>
                    </a:lnTo>
                    <a:lnTo>
                      <a:pt x="221" y="29"/>
                    </a:lnTo>
                    <a:lnTo>
                      <a:pt x="247" y="19"/>
                    </a:lnTo>
                    <a:lnTo>
                      <a:pt x="262" y="14"/>
                    </a:lnTo>
                    <a:lnTo>
                      <a:pt x="289" y="8"/>
                    </a:lnTo>
                    <a:lnTo>
                      <a:pt x="317" y="3"/>
                    </a:lnTo>
                    <a:lnTo>
                      <a:pt x="333" y="1"/>
                    </a:lnTo>
                    <a:lnTo>
                      <a:pt x="36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39"/>
              <p:cNvSpPr>
                <a:spLocks noEditPoints="1"/>
              </p:cNvSpPr>
              <p:nvPr/>
            </p:nvSpPr>
            <p:spPr bwMode="auto">
              <a:xfrm>
                <a:off x="5418138" y="2327276"/>
                <a:ext cx="115888" cy="112713"/>
              </a:xfrm>
              <a:custGeom>
                <a:avLst/>
                <a:gdLst>
                  <a:gd name="T0" fmla="*/ 322 w 724"/>
                  <a:gd name="T1" fmla="*/ 163 h 712"/>
                  <a:gd name="T2" fmla="*/ 266 w 724"/>
                  <a:gd name="T3" fmla="*/ 183 h 712"/>
                  <a:gd name="T4" fmla="*/ 220 w 724"/>
                  <a:gd name="T5" fmla="*/ 216 h 712"/>
                  <a:gd name="T6" fmla="*/ 186 w 724"/>
                  <a:gd name="T7" fmla="*/ 262 h 712"/>
                  <a:gd name="T8" fmla="*/ 165 w 724"/>
                  <a:gd name="T9" fmla="*/ 317 h 712"/>
                  <a:gd name="T10" fmla="*/ 162 w 724"/>
                  <a:gd name="T11" fmla="*/ 373 h 712"/>
                  <a:gd name="T12" fmla="*/ 177 w 724"/>
                  <a:gd name="T13" fmla="*/ 434 h 712"/>
                  <a:gd name="T14" fmla="*/ 207 w 724"/>
                  <a:gd name="T15" fmla="*/ 481 h 712"/>
                  <a:gd name="T16" fmla="*/ 250 w 724"/>
                  <a:gd name="T17" fmla="*/ 520 h 712"/>
                  <a:gd name="T18" fmla="*/ 305 w 724"/>
                  <a:gd name="T19" fmla="*/ 545 h 712"/>
                  <a:gd name="T20" fmla="*/ 363 w 724"/>
                  <a:gd name="T21" fmla="*/ 554 h 712"/>
                  <a:gd name="T22" fmla="*/ 421 w 724"/>
                  <a:gd name="T23" fmla="*/ 545 h 712"/>
                  <a:gd name="T24" fmla="*/ 474 w 724"/>
                  <a:gd name="T25" fmla="*/ 520 h 712"/>
                  <a:gd name="T26" fmla="*/ 517 w 724"/>
                  <a:gd name="T27" fmla="*/ 481 h 712"/>
                  <a:gd name="T28" fmla="*/ 547 w 724"/>
                  <a:gd name="T29" fmla="*/ 434 h 712"/>
                  <a:gd name="T30" fmla="*/ 562 w 724"/>
                  <a:gd name="T31" fmla="*/ 373 h 712"/>
                  <a:gd name="T32" fmla="*/ 559 w 724"/>
                  <a:gd name="T33" fmla="*/ 317 h 712"/>
                  <a:gd name="T34" fmla="*/ 539 w 724"/>
                  <a:gd name="T35" fmla="*/ 262 h 712"/>
                  <a:gd name="T36" fmla="*/ 504 w 724"/>
                  <a:gd name="T37" fmla="*/ 216 h 712"/>
                  <a:gd name="T38" fmla="*/ 458 w 724"/>
                  <a:gd name="T39" fmla="*/ 182 h 712"/>
                  <a:gd name="T40" fmla="*/ 404 w 724"/>
                  <a:gd name="T41" fmla="*/ 163 h 712"/>
                  <a:gd name="T42" fmla="*/ 363 w 724"/>
                  <a:gd name="T43" fmla="*/ 0 h 712"/>
                  <a:gd name="T44" fmla="*/ 436 w 724"/>
                  <a:gd name="T45" fmla="*/ 8 h 712"/>
                  <a:gd name="T46" fmla="*/ 503 w 724"/>
                  <a:gd name="T47" fmla="*/ 29 h 712"/>
                  <a:gd name="T48" fmla="*/ 564 w 724"/>
                  <a:gd name="T49" fmla="*/ 61 h 712"/>
                  <a:gd name="T50" fmla="*/ 618 w 724"/>
                  <a:gd name="T51" fmla="*/ 105 h 712"/>
                  <a:gd name="T52" fmla="*/ 662 w 724"/>
                  <a:gd name="T53" fmla="*/ 157 h 712"/>
                  <a:gd name="T54" fmla="*/ 695 w 724"/>
                  <a:gd name="T55" fmla="*/ 218 h 712"/>
                  <a:gd name="T56" fmla="*/ 717 w 724"/>
                  <a:gd name="T57" fmla="*/ 285 h 712"/>
                  <a:gd name="T58" fmla="*/ 724 w 724"/>
                  <a:gd name="T59" fmla="*/ 357 h 712"/>
                  <a:gd name="T60" fmla="*/ 717 w 724"/>
                  <a:gd name="T61" fmla="*/ 428 h 712"/>
                  <a:gd name="T62" fmla="*/ 695 w 724"/>
                  <a:gd name="T63" fmla="*/ 495 h 712"/>
                  <a:gd name="T64" fmla="*/ 662 w 724"/>
                  <a:gd name="T65" fmla="*/ 555 h 712"/>
                  <a:gd name="T66" fmla="*/ 618 w 724"/>
                  <a:gd name="T67" fmla="*/ 608 h 712"/>
                  <a:gd name="T68" fmla="*/ 564 w 724"/>
                  <a:gd name="T69" fmla="*/ 651 h 712"/>
                  <a:gd name="T70" fmla="*/ 503 w 724"/>
                  <a:gd name="T71" fmla="*/ 684 h 712"/>
                  <a:gd name="T72" fmla="*/ 436 w 724"/>
                  <a:gd name="T73" fmla="*/ 705 h 712"/>
                  <a:gd name="T74" fmla="*/ 363 w 724"/>
                  <a:gd name="T75" fmla="*/ 712 h 712"/>
                  <a:gd name="T76" fmla="*/ 290 w 724"/>
                  <a:gd name="T77" fmla="*/ 705 h 712"/>
                  <a:gd name="T78" fmla="*/ 222 w 724"/>
                  <a:gd name="T79" fmla="*/ 684 h 712"/>
                  <a:gd name="T80" fmla="*/ 160 w 724"/>
                  <a:gd name="T81" fmla="*/ 651 h 712"/>
                  <a:gd name="T82" fmla="*/ 106 w 724"/>
                  <a:gd name="T83" fmla="*/ 608 h 712"/>
                  <a:gd name="T84" fmla="*/ 62 w 724"/>
                  <a:gd name="T85" fmla="*/ 555 h 712"/>
                  <a:gd name="T86" fmla="*/ 29 w 724"/>
                  <a:gd name="T87" fmla="*/ 495 h 712"/>
                  <a:gd name="T88" fmla="*/ 8 w 724"/>
                  <a:gd name="T89" fmla="*/ 428 h 712"/>
                  <a:gd name="T90" fmla="*/ 0 w 724"/>
                  <a:gd name="T91" fmla="*/ 357 h 712"/>
                  <a:gd name="T92" fmla="*/ 8 w 724"/>
                  <a:gd name="T93" fmla="*/ 285 h 712"/>
                  <a:gd name="T94" fmla="*/ 29 w 724"/>
                  <a:gd name="T95" fmla="*/ 218 h 712"/>
                  <a:gd name="T96" fmla="*/ 62 w 724"/>
                  <a:gd name="T97" fmla="*/ 157 h 712"/>
                  <a:gd name="T98" fmla="*/ 106 w 724"/>
                  <a:gd name="T99" fmla="*/ 105 h 712"/>
                  <a:gd name="T100" fmla="*/ 160 w 724"/>
                  <a:gd name="T101" fmla="*/ 61 h 712"/>
                  <a:gd name="T102" fmla="*/ 222 w 724"/>
                  <a:gd name="T103" fmla="*/ 29 h 712"/>
                  <a:gd name="T104" fmla="*/ 290 w 724"/>
                  <a:gd name="T105" fmla="*/ 8 h 712"/>
                  <a:gd name="T106" fmla="*/ 363 w 724"/>
                  <a:gd name="T107" fmla="*/ 0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4" h="712">
                    <a:moveTo>
                      <a:pt x="363" y="158"/>
                    </a:moveTo>
                    <a:lnTo>
                      <a:pt x="346" y="159"/>
                    </a:lnTo>
                    <a:lnTo>
                      <a:pt x="322" y="163"/>
                    </a:lnTo>
                    <a:lnTo>
                      <a:pt x="305" y="167"/>
                    </a:lnTo>
                    <a:lnTo>
                      <a:pt x="284" y="174"/>
                    </a:lnTo>
                    <a:lnTo>
                      <a:pt x="266" y="183"/>
                    </a:lnTo>
                    <a:lnTo>
                      <a:pt x="250" y="192"/>
                    </a:lnTo>
                    <a:lnTo>
                      <a:pt x="235" y="204"/>
                    </a:lnTo>
                    <a:lnTo>
                      <a:pt x="220" y="216"/>
                    </a:lnTo>
                    <a:lnTo>
                      <a:pt x="207" y="231"/>
                    </a:lnTo>
                    <a:lnTo>
                      <a:pt x="195" y="246"/>
                    </a:lnTo>
                    <a:lnTo>
                      <a:pt x="186" y="262"/>
                    </a:lnTo>
                    <a:lnTo>
                      <a:pt x="177" y="280"/>
                    </a:lnTo>
                    <a:lnTo>
                      <a:pt x="170" y="300"/>
                    </a:lnTo>
                    <a:lnTo>
                      <a:pt x="165" y="317"/>
                    </a:lnTo>
                    <a:lnTo>
                      <a:pt x="162" y="340"/>
                    </a:lnTo>
                    <a:lnTo>
                      <a:pt x="161" y="357"/>
                    </a:lnTo>
                    <a:lnTo>
                      <a:pt x="162" y="373"/>
                    </a:lnTo>
                    <a:lnTo>
                      <a:pt x="165" y="397"/>
                    </a:lnTo>
                    <a:lnTo>
                      <a:pt x="170" y="414"/>
                    </a:lnTo>
                    <a:lnTo>
                      <a:pt x="177" y="434"/>
                    </a:lnTo>
                    <a:lnTo>
                      <a:pt x="185" y="450"/>
                    </a:lnTo>
                    <a:lnTo>
                      <a:pt x="195" y="466"/>
                    </a:lnTo>
                    <a:lnTo>
                      <a:pt x="207" y="481"/>
                    </a:lnTo>
                    <a:lnTo>
                      <a:pt x="220" y="496"/>
                    </a:lnTo>
                    <a:lnTo>
                      <a:pt x="235" y="508"/>
                    </a:lnTo>
                    <a:lnTo>
                      <a:pt x="250" y="520"/>
                    </a:lnTo>
                    <a:lnTo>
                      <a:pt x="266" y="530"/>
                    </a:lnTo>
                    <a:lnTo>
                      <a:pt x="284" y="538"/>
                    </a:lnTo>
                    <a:lnTo>
                      <a:pt x="305" y="545"/>
                    </a:lnTo>
                    <a:lnTo>
                      <a:pt x="322" y="550"/>
                    </a:lnTo>
                    <a:lnTo>
                      <a:pt x="346" y="553"/>
                    </a:lnTo>
                    <a:lnTo>
                      <a:pt x="363" y="554"/>
                    </a:lnTo>
                    <a:lnTo>
                      <a:pt x="380" y="553"/>
                    </a:lnTo>
                    <a:lnTo>
                      <a:pt x="404" y="550"/>
                    </a:lnTo>
                    <a:lnTo>
                      <a:pt x="421" y="545"/>
                    </a:lnTo>
                    <a:lnTo>
                      <a:pt x="441" y="538"/>
                    </a:lnTo>
                    <a:lnTo>
                      <a:pt x="458" y="531"/>
                    </a:lnTo>
                    <a:lnTo>
                      <a:pt x="474" y="520"/>
                    </a:lnTo>
                    <a:lnTo>
                      <a:pt x="489" y="508"/>
                    </a:lnTo>
                    <a:lnTo>
                      <a:pt x="504" y="496"/>
                    </a:lnTo>
                    <a:lnTo>
                      <a:pt x="517" y="481"/>
                    </a:lnTo>
                    <a:lnTo>
                      <a:pt x="529" y="466"/>
                    </a:lnTo>
                    <a:lnTo>
                      <a:pt x="540" y="450"/>
                    </a:lnTo>
                    <a:lnTo>
                      <a:pt x="547" y="434"/>
                    </a:lnTo>
                    <a:lnTo>
                      <a:pt x="555" y="414"/>
                    </a:lnTo>
                    <a:lnTo>
                      <a:pt x="559" y="397"/>
                    </a:lnTo>
                    <a:lnTo>
                      <a:pt x="562" y="373"/>
                    </a:lnTo>
                    <a:lnTo>
                      <a:pt x="563" y="357"/>
                    </a:lnTo>
                    <a:lnTo>
                      <a:pt x="562" y="340"/>
                    </a:lnTo>
                    <a:lnTo>
                      <a:pt x="559" y="317"/>
                    </a:lnTo>
                    <a:lnTo>
                      <a:pt x="555" y="300"/>
                    </a:lnTo>
                    <a:lnTo>
                      <a:pt x="547" y="280"/>
                    </a:lnTo>
                    <a:lnTo>
                      <a:pt x="539" y="262"/>
                    </a:lnTo>
                    <a:lnTo>
                      <a:pt x="529" y="246"/>
                    </a:lnTo>
                    <a:lnTo>
                      <a:pt x="517" y="231"/>
                    </a:lnTo>
                    <a:lnTo>
                      <a:pt x="504" y="216"/>
                    </a:lnTo>
                    <a:lnTo>
                      <a:pt x="489" y="204"/>
                    </a:lnTo>
                    <a:lnTo>
                      <a:pt x="474" y="192"/>
                    </a:lnTo>
                    <a:lnTo>
                      <a:pt x="458" y="182"/>
                    </a:lnTo>
                    <a:lnTo>
                      <a:pt x="441" y="174"/>
                    </a:lnTo>
                    <a:lnTo>
                      <a:pt x="421" y="167"/>
                    </a:lnTo>
                    <a:lnTo>
                      <a:pt x="404" y="163"/>
                    </a:lnTo>
                    <a:lnTo>
                      <a:pt x="380" y="159"/>
                    </a:lnTo>
                    <a:lnTo>
                      <a:pt x="363" y="158"/>
                    </a:lnTo>
                    <a:close/>
                    <a:moveTo>
                      <a:pt x="363" y="0"/>
                    </a:moveTo>
                    <a:lnTo>
                      <a:pt x="392" y="1"/>
                    </a:lnTo>
                    <a:lnTo>
                      <a:pt x="408" y="3"/>
                    </a:lnTo>
                    <a:lnTo>
                      <a:pt x="436" y="8"/>
                    </a:lnTo>
                    <a:lnTo>
                      <a:pt x="463" y="14"/>
                    </a:lnTo>
                    <a:lnTo>
                      <a:pt x="478" y="19"/>
                    </a:lnTo>
                    <a:lnTo>
                      <a:pt x="503" y="29"/>
                    </a:lnTo>
                    <a:lnTo>
                      <a:pt x="528" y="40"/>
                    </a:lnTo>
                    <a:lnTo>
                      <a:pt x="542" y="48"/>
                    </a:lnTo>
                    <a:lnTo>
                      <a:pt x="564" y="61"/>
                    </a:lnTo>
                    <a:lnTo>
                      <a:pt x="586" y="77"/>
                    </a:lnTo>
                    <a:lnTo>
                      <a:pt x="598" y="87"/>
                    </a:lnTo>
                    <a:lnTo>
                      <a:pt x="618" y="105"/>
                    </a:lnTo>
                    <a:lnTo>
                      <a:pt x="636" y="125"/>
                    </a:lnTo>
                    <a:lnTo>
                      <a:pt x="646" y="136"/>
                    </a:lnTo>
                    <a:lnTo>
                      <a:pt x="662" y="157"/>
                    </a:lnTo>
                    <a:lnTo>
                      <a:pt x="676" y="181"/>
                    </a:lnTo>
                    <a:lnTo>
                      <a:pt x="684" y="194"/>
                    </a:lnTo>
                    <a:lnTo>
                      <a:pt x="695" y="218"/>
                    </a:lnTo>
                    <a:lnTo>
                      <a:pt x="705" y="244"/>
                    </a:lnTo>
                    <a:lnTo>
                      <a:pt x="710" y="259"/>
                    </a:lnTo>
                    <a:lnTo>
                      <a:pt x="717" y="285"/>
                    </a:lnTo>
                    <a:lnTo>
                      <a:pt x="721" y="312"/>
                    </a:lnTo>
                    <a:lnTo>
                      <a:pt x="723" y="328"/>
                    </a:lnTo>
                    <a:lnTo>
                      <a:pt x="724" y="357"/>
                    </a:lnTo>
                    <a:lnTo>
                      <a:pt x="723" y="385"/>
                    </a:lnTo>
                    <a:lnTo>
                      <a:pt x="721" y="401"/>
                    </a:lnTo>
                    <a:lnTo>
                      <a:pt x="717" y="428"/>
                    </a:lnTo>
                    <a:lnTo>
                      <a:pt x="710" y="455"/>
                    </a:lnTo>
                    <a:lnTo>
                      <a:pt x="705" y="469"/>
                    </a:lnTo>
                    <a:lnTo>
                      <a:pt x="695" y="495"/>
                    </a:lnTo>
                    <a:lnTo>
                      <a:pt x="684" y="519"/>
                    </a:lnTo>
                    <a:lnTo>
                      <a:pt x="676" y="533"/>
                    </a:lnTo>
                    <a:lnTo>
                      <a:pt x="662" y="555"/>
                    </a:lnTo>
                    <a:lnTo>
                      <a:pt x="646" y="576"/>
                    </a:lnTo>
                    <a:lnTo>
                      <a:pt x="636" y="588"/>
                    </a:lnTo>
                    <a:lnTo>
                      <a:pt x="618" y="608"/>
                    </a:lnTo>
                    <a:lnTo>
                      <a:pt x="598" y="626"/>
                    </a:lnTo>
                    <a:lnTo>
                      <a:pt x="586" y="635"/>
                    </a:lnTo>
                    <a:lnTo>
                      <a:pt x="564" y="651"/>
                    </a:lnTo>
                    <a:lnTo>
                      <a:pt x="542" y="665"/>
                    </a:lnTo>
                    <a:lnTo>
                      <a:pt x="528" y="672"/>
                    </a:lnTo>
                    <a:lnTo>
                      <a:pt x="503" y="684"/>
                    </a:lnTo>
                    <a:lnTo>
                      <a:pt x="478" y="693"/>
                    </a:lnTo>
                    <a:lnTo>
                      <a:pt x="463" y="698"/>
                    </a:lnTo>
                    <a:lnTo>
                      <a:pt x="436" y="705"/>
                    </a:lnTo>
                    <a:lnTo>
                      <a:pt x="408" y="709"/>
                    </a:lnTo>
                    <a:lnTo>
                      <a:pt x="392" y="711"/>
                    </a:lnTo>
                    <a:lnTo>
                      <a:pt x="363" y="712"/>
                    </a:lnTo>
                    <a:lnTo>
                      <a:pt x="334" y="711"/>
                    </a:lnTo>
                    <a:lnTo>
                      <a:pt x="318" y="709"/>
                    </a:lnTo>
                    <a:lnTo>
                      <a:pt x="290" y="705"/>
                    </a:lnTo>
                    <a:lnTo>
                      <a:pt x="263" y="698"/>
                    </a:lnTo>
                    <a:lnTo>
                      <a:pt x="248" y="693"/>
                    </a:lnTo>
                    <a:lnTo>
                      <a:pt x="222" y="684"/>
                    </a:lnTo>
                    <a:lnTo>
                      <a:pt x="198" y="672"/>
                    </a:lnTo>
                    <a:lnTo>
                      <a:pt x="184" y="665"/>
                    </a:lnTo>
                    <a:lnTo>
                      <a:pt x="160" y="651"/>
                    </a:lnTo>
                    <a:lnTo>
                      <a:pt x="139" y="635"/>
                    </a:lnTo>
                    <a:lnTo>
                      <a:pt x="127" y="626"/>
                    </a:lnTo>
                    <a:lnTo>
                      <a:pt x="106" y="608"/>
                    </a:lnTo>
                    <a:lnTo>
                      <a:pt x="88" y="588"/>
                    </a:lnTo>
                    <a:lnTo>
                      <a:pt x="78" y="576"/>
                    </a:lnTo>
                    <a:lnTo>
                      <a:pt x="62" y="555"/>
                    </a:lnTo>
                    <a:lnTo>
                      <a:pt x="48" y="533"/>
                    </a:lnTo>
                    <a:lnTo>
                      <a:pt x="41" y="519"/>
                    </a:lnTo>
                    <a:lnTo>
                      <a:pt x="29" y="495"/>
                    </a:lnTo>
                    <a:lnTo>
                      <a:pt x="19" y="469"/>
                    </a:lnTo>
                    <a:lnTo>
                      <a:pt x="14" y="455"/>
                    </a:lnTo>
                    <a:lnTo>
                      <a:pt x="8" y="428"/>
                    </a:lnTo>
                    <a:lnTo>
                      <a:pt x="3" y="401"/>
                    </a:lnTo>
                    <a:lnTo>
                      <a:pt x="1" y="385"/>
                    </a:lnTo>
                    <a:lnTo>
                      <a:pt x="0" y="357"/>
                    </a:lnTo>
                    <a:lnTo>
                      <a:pt x="1" y="328"/>
                    </a:lnTo>
                    <a:lnTo>
                      <a:pt x="3" y="312"/>
                    </a:lnTo>
                    <a:lnTo>
                      <a:pt x="8" y="285"/>
                    </a:lnTo>
                    <a:lnTo>
                      <a:pt x="14" y="259"/>
                    </a:lnTo>
                    <a:lnTo>
                      <a:pt x="19" y="244"/>
                    </a:lnTo>
                    <a:lnTo>
                      <a:pt x="29" y="218"/>
                    </a:lnTo>
                    <a:lnTo>
                      <a:pt x="41" y="194"/>
                    </a:lnTo>
                    <a:lnTo>
                      <a:pt x="48" y="181"/>
                    </a:lnTo>
                    <a:lnTo>
                      <a:pt x="62" y="157"/>
                    </a:lnTo>
                    <a:lnTo>
                      <a:pt x="78" y="136"/>
                    </a:lnTo>
                    <a:lnTo>
                      <a:pt x="88" y="125"/>
                    </a:lnTo>
                    <a:lnTo>
                      <a:pt x="106" y="105"/>
                    </a:lnTo>
                    <a:lnTo>
                      <a:pt x="127" y="87"/>
                    </a:lnTo>
                    <a:lnTo>
                      <a:pt x="139" y="77"/>
                    </a:lnTo>
                    <a:lnTo>
                      <a:pt x="160" y="61"/>
                    </a:lnTo>
                    <a:lnTo>
                      <a:pt x="184" y="48"/>
                    </a:lnTo>
                    <a:lnTo>
                      <a:pt x="198" y="40"/>
                    </a:lnTo>
                    <a:lnTo>
                      <a:pt x="222" y="29"/>
                    </a:lnTo>
                    <a:lnTo>
                      <a:pt x="248" y="19"/>
                    </a:lnTo>
                    <a:lnTo>
                      <a:pt x="263" y="14"/>
                    </a:lnTo>
                    <a:lnTo>
                      <a:pt x="290" y="8"/>
                    </a:lnTo>
                    <a:lnTo>
                      <a:pt x="318" y="3"/>
                    </a:lnTo>
                    <a:lnTo>
                      <a:pt x="334" y="1"/>
                    </a:lnTo>
                    <a:lnTo>
                      <a:pt x="36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40"/>
              <p:cNvSpPr>
                <a:spLocks noEditPoints="1"/>
              </p:cNvSpPr>
              <p:nvPr/>
            </p:nvSpPr>
            <p:spPr bwMode="auto">
              <a:xfrm>
                <a:off x="5124450" y="2214563"/>
                <a:ext cx="306388" cy="87313"/>
              </a:xfrm>
              <a:custGeom>
                <a:avLst/>
                <a:gdLst>
                  <a:gd name="T0" fmla="*/ 435 w 1931"/>
                  <a:gd name="T1" fmla="*/ 159 h 554"/>
                  <a:gd name="T2" fmla="*/ 194 w 1931"/>
                  <a:gd name="T3" fmla="*/ 396 h 554"/>
                  <a:gd name="T4" fmla="*/ 1721 w 1931"/>
                  <a:gd name="T5" fmla="*/ 396 h 554"/>
                  <a:gd name="T6" fmla="*/ 1420 w 1931"/>
                  <a:gd name="T7" fmla="*/ 159 h 554"/>
                  <a:gd name="T8" fmla="*/ 435 w 1931"/>
                  <a:gd name="T9" fmla="*/ 159 h 554"/>
                  <a:gd name="T10" fmla="*/ 369 w 1931"/>
                  <a:gd name="T11" fmla="*/ 0 h 554"/>
                  <a:gd name="T12" fmla="*/ 1476 w 1931"/>
                  <a:gd name="T13" fmla="*/ 0 h 554"/>
                  <a:gd name="T14" fmla="*/ 1498 w 1931"/>
                  <a:gd name="T15" fmla="*/ 18 h 554"/>
                  <a:gd name="T16" fmla="*/ 1901 w 1931"/>
                  <a:gd name="T17" fmla="*/ 335 h 554"/>
                  <a:gd name="T18" fmla="*/ 1931 w 1931"/>
                  <a:gd name="T19" fmla="*/ 358 h 554"/>
                  <a:gd name="T20" fmla="*/ 1931 w 1931"/>
                  <a:gd name="T21" fmla="*/ 554 h 554"/>
                  <a:gd name="T22" fmla="*/ 0 w 1931"/>
                  <a:gd name="T23" fmla="*/ 554 h 554"/>
                  <a:gd name="T24" fmla="*/ 0 w 1931"/>
                  <a:gd name="T25" fmla="*/ 363 h 554"/>
                  <a:gd name="T26" fmla="*/ 23 w 1931"/>
                  <a:gd name="T27" fmla="*/ 340 h 554"/>
                  <a:gd name="T28" fmla="*/ 345 w 1931"/>
                  <a:gd name="T29" fmla="*/ 24 h 554"/>
                  <a:gd name="T30" fmla="*/ 369 w 1931"/>
                  <a:gd name="T31" fmla="*/ 0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31" h="554">
                    <a:moveTo>
                      <a:pt x="435" y="159"/>
                    </a:moveTo>
                    <a:lnTo>
                      <a:pt x="194" y="396"/>
                    </a:lnTo>
                    <a:lnTo>
                      <a:pt x="1721" y="396"/>
                    </a:lnTo>
                    <a:lnTo>
                      <a:pt x="1420" y="159"/>
                    </a:lnTo>
                    <a:lnTo>
                      <a:pt x="435" y="159"/>
                    </a:lnTo>
                    <a:close/>
                    <a:moveTo>
                      <a:pt x="369" y="0"/>
                    </a:moveTo>
                    <a:lnTo>
                      <a:pt x="1476" y="0"/>
                    </a:lnTo>
                    <a:lnTo>
                      <a:pt x="1498" y="18"/>
                    </a:lnTo>
                    <a:lnTo>
                      <a:pt x="1901" y="335"/>
                    </a:lnTo>
                    <a:lnTo>
                      <a:pt x="1931" y="358"/>
                    </a:lnTo>
                    <a:lnTo>
                      <a:pt x="1931" y="554"/>
                    </a:lnTo>
                    <a:lnTo>
                      <a:pt x="0" y="554"/>
                    </a:lnTo>
                    <a:lnTo>
                      <a:pt x="0" y="363"/>
                    </a:lnTo>
                    <a:lnTo>
                      <a:pt x="23" y="340"/>
                    </a:lnTo>
                    <a:lnTo>
                      <a:pt x="345" y="24"/>
                    </a:lnTo>
                    <a:lnTo>
                      <a:pt x="36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Rectangle 41"/>
              <p:cNvSpPr>
                <a:spLocks noChangeArrowheads="1"/>
              </p:cNvSpPr>
              <p:nvPr/>
            </p:nvSpPr>
            <p:spPr bwMode="auto">
              <a:xfrm>
                <a:off x="5240338" y="2227263"/>
                <a:ext cx="25400" cy="61913"/>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Rectangle 42"/>
              <p:cNvSpPr>
                <a:spLocks noChangeArrowheads="1"/>
              </p:cNvSpPr>
              <p:nvPr/>
            </p:nvSpPr>
            <p:spPr bwMode="auto">
              <a:xfrm>
                <a:off x="5214938" y="2376488"/>
                <a:ext cx="215900" cy="25400"/>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7" name="Group 47"/>
            <p:cNvGrpSpPr>
              <a:grpSpLocks noChangeAspect="1"/>
            </p:cNvGrpSpPr>
            <p:nvPr/>
          </p:nvGrpSpPr>
          <p:grpSpPr bwMode="auto">
            <a:xfrm>
              <a:off x="6579795" y="4869097"/>
              <a:ext cx="419100" cy="561975"/>
              <a:chOff x="2748" y="1983"/>
              <a:chExt cx="264" cy="354"/>
            </a:xfrm>
          </p:grpSpPr>
          <p:sp>
            <p:nvSpPr>
              <p:cNvPr id="28" name="Freeform 49"/>
              <p:cNvSpPr>
                <a:spLocks/>
              </p:cNvSpPr>
              <p:nvPr/>
            </p:nvSpPr>
            <p:spPr bwMode="auto">
              <a:xfrm>
                <a:off x="2798" y="2170"/>
                <a:ext cx="60" cy="92"/>
              </a:xfrm>
              <a:custGeom>
                <a:avLst/>
                <a:gdLst>
                  <a:gd name="T0" fmla="*/ 400 w 593"/>
                  <a:gd name="T1" fmla="*/ 0 h 918"/>
                  <a:gd name="T2" fmla="*/ 513 w 593"/>
                  <a:gd name="T3" fmla="*/ 114 h 918"/>
                  <a:gd name="T4" fmla="*/ 250 w 593"/>
                  <a:gd name="T5" fmla="*/ 379 h 918"/>
                  <a:gd name="T6" fmla="*/ 537 w 593"/>
                  <a:gd name="T7" fmla="*/ 379 h 918"/>
                  <a:gd name="T8" fmla="*/ 593 w 593"/>
                  <a:gd name="T9" fmla="*/ 516 h 918"/>
                  <a:gd name="T10" fmla="*/ 193 w 593"/>
                  <a:gd name="T11" fmla="*/ 918 h 918"/>
                  <a:gd name="T12" fmla="*/ 80 w 593"/>
                  <a:gd name="T13" fmla="*/ 805 h 918"/>
                  <a:gd name="T14" fmla="*/ 344 w 593"/>
                  <a:gd name="T15" fmla="*/ 540 h 918"/>
                  <a:gd name="T16" fmla="*/ 57 w 593"/>
                  <a:gd name="T17" fmla="*/ 540 h 918"/>
                  <a:gd name="T18" fmla="*/ 0 w 593"/>
                  <a:gd name="T19" fmla="*/ 402 h 918"/>
                  <a:gd name="T20" fmla="*/ 400 w 593"/>
                  <a:gd name="T21" fmla="*/ 0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3" h="918">
                    <a:moveTo>
                      <a:pt x="400" y="0"/>
                    </a:moveTo>
                    <a:lnTo>
                      <a:pt x="513" y="114"/>
                    </a:lnTo>
                    <a:lnTo>
                      <a:pt x="250" y="379"/>
                    </a:lnTo>
                    <a:lnTo>
                      <a:pt x="537" y="379"/>
                    </a:lnTo>
                    <a:lnTo>
                      <a:pt x="593" y="516"/>
                    </a:lnTo>
                    <a:lnTo>
                      <a:pt x="193" y="918"/>
                    </a:lnTo>
                    <a:lnTo>
                      <a:pt x="80" y="805"/>
                    </a:lnTo>
                    <a:lnTo>
                      <a:pt x="344" y="540"/>
                    </a:lnTo>
                    <a:lnTo>
                      <a:pt x="57" y="540"/>
                    </a:lnTo>
                    <a:lnTo>
                      <a:pt x="0" y="402"/>
                    </a:lnTo>
                    <a:lnTo>
                      <a:pt x="40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50"/>
              <p:cNvSpPr>
                <a:spLocks noEditPoints="1"/>
              </p:cNvSpPr>
              <p:nvPr/>
            </p:nvSpPr>
            <p:spPr bwMode="auto">
              <a:xfrm>
                <a:off x="2780" y="2015"/>
                <a:ext cx="96" cy="89"/>
              </a:xfrm>
              <a:custGeom>
                <a:avLst/>
                <a:gdLst>
                  <a:gd name="T0" fmla="*/ 160 w 960"/>
                  <a:gd name="T1" fmla="*/ 161 h 885"/>
                  <a:gd name="T2" fmla="*/ 160 w 960"/>
                  <a:gd name="T3" fmla="*/ 724 h 885"/>
                  <a:gd name="T4" fmla="*/ 800 w 960"/>
                  <a:gd name="T5" fmla="*/ 724 h 885"/>
                  <a:gd name="T6" fmla="*/ 800 w 960"/>
                  <a:gd name="T7" fmla="*/ 161 h 885"/>
                  <a:gd name="T8" fmla="*/ 160 w 960"/>
                  <a:gd name="T9" fmla="*/ 161 h 885"/>
                  <a:gd name="T10" fmla="*/ 80 w 960"/>
                  <a:gd name="T11" fmla="*/ 0 h 885"/>
                  <a:gd name="T12" fmla="*/ 880 w 960"/>
                  <a:gd name="T13" fmla="*/ 0 h 885"/>
                  <a:gd name="T14" fmla="*/ 960 w 960"/>
                  <a:gd name="T15" fmla="*/ 80 h 885"/>
                  <a:gd name="T16" fmla="*/ 960 w 960"/>
                  <a:gd name="T17" fmla="*/ 804 h 885"/>
                  <a:gd name="T18" fmla="*/ 880 w 960"/>
                  <a:gd name="T19" fmla="*/ 885 h 885"/>
                  <a:gd name="T20" fmla="*/ 80 w 960"/>
                  <a:gd name="T21" fmla="*/ 885 h 885"/>
                  <a:gd name="T22" fmla="*/ 0 w 960"/>
                  <a:gd name="T23" fmla="*/ 804 h 885"/>
                  <a:gd name="T24" fmla="*/ 0 w 960"/>
                  <a:gd name="T25" fmla="*/ 80 h 885"/>
                  <a:gd name="T26" fmla="*/ 80 w 960"/>
                  <a:gd name="T27"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0" h="885">
                    <a:moveTo>
                      <a:pt x="160" y="161"/>
                    </a:moveTo>
                    <a:lnTo>
                      <a:pt x="160" y="724"/>
                    </a:lnTo>
                    <a:lnTo>
                      <a:pt x="800" y="724"/>
                    </a:lnTo>
                    <a:lnTo>
                      <a:pt x="800" y="161"/>
                    </a:lnTo>
                    <a:lnTo>
                      <a:pt x="160" y="161"/>
                    </a:lnTo>
                    <a:close/>
                    <a:moveTo>
                      <a:pt x="80" y="0"/>
                    </a:moveTo>
                    <a:lnTo>
                      <a:pt x="880" y="0"/>
                    </a:lnTo>
                    <a:lnTo>
                      <a:pt x="960" y="80"/>
                    </a:lnTo>
                    <a:lnTo>
                      <a:pt x="960" y="804"/>
                    </a:lnTo>
                    <a:lnTo>
                      <a:pt x="880" y="885"/>
                    </a:lnTo>
                    <a:lnTo>
                      <a:pt x="80" y="885"/>
                    </a:lnTo>
                    <a:lnTo>
                      <a:pt x="0" y="804"/>
                    </a:lnTo>
                    <a:lnTo>
                      <a:pt x="0" y="80"/>
                    </a:lnTo>
                    <a:lnTo>
                      <a:pt x="8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Rectangle 51"/>
              <p:cNvSpPr>
                <a:spLocks noChangeArrowheads="1"/>
              </p:cNvSpPr>
              <p:nvPr/>
            </p:nvSpPr>
            <p:spPr bwMode="auto">
              <a:xfrm>
                <a:off x="2788" y="2136"/>
                <a:ext cx="80"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52"/>
              <p:cNvSpPr>
                <a:spLocks/>
              </p:cNvSpPr>
              <p:nvPr/>
            </p:nvSpPr>
            <p:spPr bwMode="auto">
              <a:xfrm>
                <a:off x="2900" y="2120"/>
                <a:ext cx="88" cy="185"/>
              </a:xfrm>
              <a:custGeom>
                <a:avLst/>
                <a:gdLst>
                  <a:gd name="T0" fmla="*/ 720 w 880"/>
                  <a:gd name="T1" fmla="*/ 0 h 1850"/>
                  <a:gd name="T2" fmla="*/ 880 w 880"/>
                  <a:gd name="T3" fmla="*/ 0 h 1850"/>
                  <a:gd name="T4" fmla="*/ 880 w 880"/>
                  <a:gd name="T5" fmla="*/ 1770 h 1850"/>
                  <a:gd name="T6" fmla="*/ 800 w 880"/>
                  <a:gd name="T7" fmla="*/ 1850 h 1850"/>
                  <a:gd name="T8" fmla="*/ 400 w 880"/>
                  <a:gd name="T9" fmla="*/ 1850 h 1850"/>
                  <a:gd name="T10" fmla="*/ 320 w 880"/>
                  <a:gd name="T11" fmla="*/ 1770 h 1850"/>
                  <a:gd name="T12" fmla="*/ 320 w 880"/>
                  <a:gd name="T13" fmla="*/ 322 h 1850"/>
                  <a:gd name="T14" fmla="*/ 0 w 880"/>
                  <a:gd name="T15" fmla="*/ 322 h 1850"/>
                  <a:gd name="T16" fmla="*/ 0 w 880"/>
                  <a:gd name="T17" fmla="*/ 161 h 1850"/>
                  <a:gd name="T18" fmla="*/ 400 w 880"/>
                  <a:gd name="T19" fmla="*/ 161 h 1850"/>
                  <a:gd name="T20" fmla="*/ 480 w 880"/>
                  <a:gd name="T21" fmla="*/ 241 h 1850"/>
                  <a:gd name="T22" fmla="*/ 480 w 880"/>
                  <a:gd name="T23" fmla="*/ 1689 h 1850"/>
                  <a:gd name="T24" fmla="*/ 720 w 880"/>
                  <a:gd name="T25" fmla="*/ 1689 h 1850"/>
                  <a:gd name="T26" fmla="*/ 720 w 880"/>
                  <a:gd name="T27" fmla="*/ 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1850">
                    <a:moveTo>
                      <a:pt x="720" y="0"/>
                    </a:moveTo>
                    <a:lnTo>
                      <a:pt x="880" y="0"/>
                    </a:lnTo>
                    <a:lnTo>
                      <a:pt x="880" y="1770"/>
                    </a:lnTo>
                    <a:lnTo>
                      <a:pt x="800" y="1850"/>
                    </a:lnTo>
                    <a:lnTo>
                      <a:pt x="400" y="1850"/>
                    </a:lnTo>
                    <a:lnTo>
                      <a:pt x="320" y="1770"/>
                    </a:lnTo>
                    <a:lnTo>
                      <a:pt x="320" y="322"/>
                    </a:lnTo>
                    <a:lnTo>
                      <a:pt x="0" y="322"/>
                    </a:lnTo>
                    <a:lnTo>
                      <a:pt x="0" y="161"/>
                    </a:lnTo>
                    <a:lnTo>
                      <a:pt x="400" y="161"/>
                    </a:lnTo>
                    <a:lnTo>
                      <a:pt x="480" y="241"/>
                    </a:lnTo>
                    <a:lnTo>
                      <a:pt x="480" y="1689"/>
                    </a:lnTo>
                    <a:lnTo>
                      <a:pt x="720" y="1689"/>
                    </a:lnTo>
                    <a:lnTo>
                      <a:pt x="72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Rectangle 53"/>
              <p:cNvSpPr>
                <a:spLocks noChangeArrowheads="1"/>
              </p:cNvSpPr>
              <p:nvPr/>
            </p:nvSpPr>
            <p:spPr bwMode="auto">
              <a:xfrm>
                <a:off x="2756" y="2289"/>
                <a:ext cx="144"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Rectangle 54"/>
              <p:cNvSpPr>
                <a:spLocks noChangeArrowheads="1"/>
              </p:cNvSpPr>
              <p:nvPr/>
            </p:nvSpPr>
            <p:spPr bwMode="auto">
              <a:xfrm>
                <a:off x="2988" y="2063"/>
                <a:ext cx="16" cy="25"/>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Rectangle 55"/>
              <p:cNvSpPr>
                <a:spLocks noChangeArrowheads="1"/>
              </p:cNvSpPr>
              <p:nvPr/>
            </p:nvSpPr>
            <p:spPr bwMode="auto">
              <a:xfrm>
                <a:off x="2956" y="2063"/>
                <a:ext cx="16" cy="25"/>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56"/>
              <p:cNvSpPr>
                <a:spLocks noEditPoints="1"/>
              </p:cNvSpPr>
              <p:nvPr/>
            </p:nvSpPr>
            <p:spPr bwMode="auto">
              <a:xfrm>
                <a:off x="2748" y="1983"/>
                <a:ext cx="160" cy="354"/>
              </a:xfrm>
              <a:custGeom>
                <a:avLst/>
                <a:gdLst>
                  <a:gd name="T0" fmla="*/ 264 w 1601"/>
                  <a:gd name="T1" fmla="*/ 162 h 3540"/>
                  <a:gd name="T2" fmla="*/ 241 w 1601"/>
                  <a:gd name="T3" fmla="*/ 167 h 3540"/>
                  <a:gd name="T4" fmla="*/ 222 w 1601"/>
                  <a:gd name="T5" fmla="*/ 175 h 3540"/>
                  <a:gd name="T6" fmla="*/ 205 w 1601"/>
                  <a:gd name="T7" fmla="*/ 187 h 3540"/>
                  <a:gd name="T8" fmla="*/ 184 w 1601"/>
                  <a:gd name="T9" fmla="*/ 207 h 3540"/>
                  <a:gd name="T10" fmla="*/ 174 w 1601"/>
                  <a:gd name="T11" fmla="*/ 223 h 3540"/>
                  <a:gd name="T12" fmla="*/ 165 w 1601"/>
                  <a:gd name="T13" fmla="*/ 244 h 3540"/>
                  <a:gd name="T14" fmla="*/ 161 w 1601"/>
                  <a:gd name="T15" fmla="*/ 265 h 3540"/>
                  <a:gd name="T16" fmla="*/ 160 w 1601"/>
                  <a:gd name="T17" fmla="*/ 3379 h 3540"/>
                  <a:gd name="T18" fmla="*/ 1441 w 1601"/>
                  <a:gd name="T19" fmla="*/ 281 h 3540"/>
                  <a:gd name="T20" fmla="*/ 1439 w 1601"/>
                  <a:gd name="T21" fmla="*/ 256 h 3540"/>
                  <a:gd name="T22" fmla="*/ 1431 w 1601"/>
                  <a:gd name="T23" fmla="*/ 234 h 3540"/>
                  <a:gd name="T24" fmla="*/ 1421 w 1601"/>
                  <a:gd name="T25" fmla="*/ 213 h 3540"/>
                  <a:gd name="T26" fmla="*/ 1406 w 1601"/>
                  <a:gd name="T27" fmla="*/ 196 h 3540"/>
                  <a:gd name="T28" fmla="*/ 1389 w 1601"/>
                  <a:gd name="T29" fmla="*/ 181 h 3540"/>
                  <a:gd name="T30" fmla="*/ 1368 w 1601"/>
                  <a:gd name="T31" fmla="*/ 171 h 3540"/>
                  <a:gd name="T32" fmla="*/ 1345 w 1601"/>
                  <a:gd name="T33" fmla="*/ 163 h 3540"/>
                  <a:gd name="T34" fmla="*/ 1320 w 1601"/>
                  <a:gd name="T35" fmla="*/ 161 h 3540"/>
                  <a:gd name="T36" fmla="*/ 280 w 1601"/>
                  <a:gd name="T37" fmla="*/ 0 h 3540"/>
                  <a:gd name="T38" fmla="*/ 1341 w 1601"/>
                  <a:gd name="T39" fmla="*/ 1 h 3540"/>
                  <a:gd name="T40" fmla="*/ 1377 w 1601"/>
                  <a:gd name="T41" fmla="*/ 5 h 3540"/>
                  <a:gd name="T42" fmla="*/ 1411 w 1601"/>
                  <a:gd name="T43" fmla="*/ 15 h 3540"/>
                  <a:gd name="T44" fmla="*/ 1447 w 1601"/>
                  <a:gd name="T45" fmla="*/ 30 h 3540"/>
                  <a:gd name="T46" fmla="*/ 1478 w 1601"/>
                  <a:gd name="T47" fmla="*/ 48 h 3540"/>
                  <a:gd name="T48" fmla="*/ 1505 w 1601"/>
                  <a:gd name="T49" fmla="*/ 69 h 3540"/>
                  <a:gd name="T50" fmla="*/ 1532 w 1601"/>
                  <a:gd name="T51" fmla="*/ 97 h 3540"/>
                  <a:gd name="T52" fmla="*/ 1553 w 1601"/>
                  <a:gd name="T53" fmla="*/ 123 h 3540"/>
                  <a:gd name="T54" fmla="*/ 1571 w 1601"/>
                  <a:gd name="T55" fmla="*/ 154 h 3540"/>
                  <a:gd name="T56" fmla="*/ 1586 w 1601"/>
                  <a:gd name="T57" fmla="*/ 190 h 3540"/>
                  <a:gd name="T58" fmla="*/ 1596 w 1601"/>
                  <a:gd name="T59" fmla="*/ 224 h 3540"/>
                  <a:gd name="T60" fmla="*/ 1600 w 1601"/>
                  <a:gd name="T61" fmla="*/ 261 h 3540"/>
                  <a:gd name="T62" fmla="*/ 1601 w 1601"/>
                  <a:gd name="T63" fmla="*/ 3460 h 3540"/>
                  <a:gd name="T64" fmla="*/ 80 w 1601"/>
                  <a:gd name="T65" fmla="*/ 3540 h 3540"/>
                  <a:gd name="T66" fmla="*/ 0 w 1601"/>
                  <a:gd name="T67" fmla="*/ 271 h 3540"/>
                  <a:gd name="T68" fmla="*/ 2 w 1601"/>
                  <a:gd name="T69" fmla="*/ 245 h 3540"/>
                  <a:gd name="T70" fmla="*/ 11 w 1601"/>
                  <a:gd name="T71" fmla="*/ 205 h 3540"/>
                  <a:gd name="T72" fmla="*/ 22 w 1601"/>
                  <a:gd name="T73" fmla="*/ 172 h 3540"/>
                  <a:gd name="T74" fmla="*/ 37 w 1601"/>
                  <a:gd name="T75" fmla="*/ 141 h 3540"/>
                  <a:gd name="T76" fmla="*/ 60 w 1601"/>
                  <a:gd name="T77" fmla="*/ 108 h 3540"/>
                  <a:gd name="T78" fmla="*/ 82 w 1601"/>
                  <a:gd name="T79" fmla="*/ 83 h 3540"/>
                  <a:gd name="T80" fmla="*/ 108 w 1601"/>
                  <a:gd name="T81" fmla="*/ 59 h 3540"/>
                  <a:gd name="T82" fmla="*/ 140 w 1601"/>
                  <a:gd name="T83" fmla="*/ 38 h 3540"/>
                  <a:gd name="T84" fmla="*/ 171 w 1601"/>
                  <a:gd name="T85" fmla="*/ 23 h 3540"/>
                  <a:gd name="T86" fmla="*/ 205 w 1601"/>
                  <a:gd name="T87" fmla="*/ 11 h 3540"/>
                  <a:gd name="T88" fmla="*/ 244 w 1601"/>
                  <a:gd name="T89" fmla="*/ 2 h 3540"/>
                  <a:gd name="T90" fmla="*/ 280 w 1601"/>
                  <a:gd name="T91" fmla="*/ 0 h 3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01" h="3540">
                    <a:moveTo>
                      <a:pt x="280" y="161"/>
                    </a:moveTo>
                    <a:lnTo>
                      <a:pt x="264" y="162"/>
                    </a:lnTo>
                    <a:lnTo>
                      <a:pt x="256" y="163"/>
                    </a:lnTo>
                    <a:lnTo>
                      <a:pt x="241" y="167"/>
                    </a:lnTo>
                    <a:lnTo>
                      <a:pt x="232" y="171"/>
                    </a:lnTo>
                    <a:lnTo>
                      <a:pt x="222" y="175"/>
                    </a:lnTo>
                    <a:lnTo>
                      <a:pt x="212" y="181"/>
                    </a:lnTo>
                    <a:lnTo>
                      <a:pt x="205" y="187"/>
                    </a:lnTo>
                    <a:lnTo>
                      <a:pt x="195" y="196"/>
                    </a:lnTo>
                    <a:lnTo>
                      <a:pt x="184" y="207"/>
                    </a:lnTo>
                    <a:lnTo>
                      <a:pt x="180" y="213"/>
                    </a:lnTo>
                    <a:lnTo>
                      <a:pt x="174" y="223"/>
                    </a:lnTo>
                    <a:lnTo>
                      <a:pt x="170" y="234"/>
                    </a:lnTo>
                    <a:lnTo>
                      <a:pt x="165" y="244"/>
                    </a:lnTo>
                    <a:lnTo>
                      <a:pt x="162" y="256"/>
                    </a:lnTo>
                    <a:lnTo>
                      <a:pt x="161" y="265"/>
                    </a:lnTo>
                    <a:lnTo>
                      <a:pt x="160" y="281"/>
                    </a:lnTo>
                    <a:lnTo>
                      <a:pt x="160" y="3379"/>
                    </a:lnTo>
                    <a:lnTo>
                      <a:pt x="1441" y="3379"/>
                    </a:lnTo>
                    <a:lnTo>
                      <a:pt x="1441" y="281"/>
                    </a:lnTo>
                    <a:lnTo>
                      <a:pt x="1440" y="264"/>
                    </a:lnTo>
                    <a:lnTo>
                      <a:pt x="1439" y="256"/>
                    </a:lnTo>
                    <a:lnTo>
                      <a:pt x="1436" y="244"/>
                    </a:lnTo>
                    <a:lnTo>
                      <a:pt x="1431" y="234"/>
                    </a:lnTo>
                    <a:lnTo>
                      <a:pt x="1427" y="223"/>
                    </a:lnTo>
                    <a:lnTo>
                      <a:pt x="1421" y="213"/>
                    </a:lnTo>
                    <a:lnTo>
                      <a:pt x="1416" y="207"/>
                    </a:lnTo>
                    <a:lnTo>
                      <a:pt x="1406" y="196"/>
                    </a:lnTo>
                    <a:lnTo>
                      <a:pt x="1396" y="187"/>
                    </a:lnTo>
                    <a:lnTo>
                      <a:pt x="1389" y="181"/>
                    </a:lnTo>
                    <a:lnTo>
                      <a:pt x="1379" y="175"/>
                    </a:lnTo>
                    <a:lnTo>
                      <a:pt x="1368" y="171"/>
                    </a:lnTo>
                    <a:lnTo>
                      <a:pt x="1360" y="167"/>
                    </a:lnTo>
                    <a:lnTo>
                      <a:pt x="1345" y="163"/>
                    </a:lnTo>
                    <a:lnTo>
                      <a:pt x="1338" y="162"/>
                    </a:lnTo>
                    <a:lnTo>
                      <a:pt x="1320" y="161"/>
                    </a:lnTo>
                    <a:lnTo>
                      <a:pt x="280" y="161"/>
                    </a:lnTo>
                    <a:close/>
                    <a:moveTo>
                      <a:pt x="280" y="0"/>
                    </a:moveTo>
                    <a:lnTo>
                      <a:pt x="1320" y="0"/>
                    </a:lnTo>
                    <a:lnTo>
                      <a:pt x="1341" y="1"/>
                    </a:lnTo>
                    <a:lnTo>
                      <a:pt x="1357" y="2"/>
                    </a:lnTo>
                    <a:lnTo>
                      <a:pt x="1377" y="5"/>
                    </a:lnTo>
                    <a:lnTo>
                      <a:pt x="1396" y="11"/>
                    </a:lnTo>
                    <a:lnTo>
                      <a:pt x="1411" y="15"/>
                    </a:lnTo>
                    <a:lnTo>
                      <a:pt x="1430" y="23"/>
                    </a:lnTo>
                    <a:lnTo>
                      <a:pt x="1447" y="30"/>
                    </a:lnTo>
                    <a:lnTo>
                      <a:pt x="1461" y="38"/>
                    </a:lnTo>
                    <a:lnTo>
                      <a:pt x="1478" y="48"/>
                    </a:lnTo>
                    <a:lnTo>
                      <a:pt x="1493" y="59"/>
                    </a:lnTo>
                    <a:lnTo>
                      <a:pt x="1505" y="69"/>
                    </a:lnTo>
                    <a:lnTo>
                      <a:pt x="1519" y="83"/>
                    </a:lnTo>
                    <a:lnTo>
                      <a:pt x="1532" y="97"/>
                    </a:lnTo>
                    <a:lnTo>
                      <a:pt x="1541" y="108"/>
                    </a:lnTo>
                    <a:lnTo>
                      <a:pt x="1553" y="123"/>
                    </a:lnTo>
                    <a:lnTo>
                      <a:pt x="1564" y="141"/>
                    </a:lnTo>
                    <a:lnTo>
                      <a:pt x="1571" y="154"/>
                    </a:lnTo>
                    <a:lnTo>
                      <a:pt x="1579" y="172"/>
                    </a:lnTo>
                    <a:lnTo>
                      <a:pt x="1586" y="190"/>
                    </a:lnTo>
                    <a:lnTo>
                      <a:pt x="1590" y="205"/>
                    </a:lnTo>
                    <a:lnTo>
                      <a:pt x="1596" y="224"/>
                    </a:lnTo>
                    <a:lnTo>
                      <a:pt x="1599" y="245"/>
                    </a:lnTo>
                    <a:lnTo>
                      <a:pt x="1600" y="261"/>
                    </a:lnTo>
                    <a:lnTo>
                      <a:pt x="1601" y="281"/>
                    </a:lnTo>
                    <a:lnTo>
                      <a:pt x="1601" y="3460"/>
                    </a:lnTo>
                    <a:lnTo>
                      <a:pt x="1521" y="3540"/>
                    </a:lnTo>
                    <a:lnTo>
                      <a:pt x="80" y="3540"/>
                    </a:lnTo>
                    <a:lnTo>
                      <a:pt x="0" y="3461"/>
                    </a:lnTo>
                    <a:lnTo>
                      <a:pt x="0" y="271"/>
                    </a:lnTo>
                    <a:lnTo>
                      <a:pt x="1" y="261"/>
                    </a:lnTo>
                    <a:lnTo>
                      <a:pt x="2" y="245"/>
                    </a:lnTo>
                    <a:lnTo>
                      <a:pt x="5" y="224"/>
                    </a:lnTo>
                    <a:lnTo>
                      <a:pt x="11" y="205"/>
                    </a:lnTo>
                    <a:lnTo>
                      <a:pt x="15" y="190"/>
                    </a:lnTo>
                    <a:lnTo>
                      <a:pt x="22" y="172"/>
                    </a:lnTo>
                    <a:lnTo>
                      <a:pt x="30" y="154"/>
                    </a:lnTo>
                    <a:lnTo>
                      <a:pt x="37" y="141"/>
                    </a:lnTo>
                    <a:lnTo>
                      <a:pt x="48" y="123"/>
                    </a:lnTo>
                    <a:lnTo>
                      <a:pt x="60" y="108"/>
                    </a:lnTo>
                    <a:lnTo>
                      <a:pt x="69" y="97"/>
                    </a:lnTo>
                    <a:lnTo>
                      <a:pt x="82" y="83"/>
                    </a:lnTo>
                    <a:lnTo>
                      <a:pt x="96" y="69"/>
                    </a:lnTo>
                    <a:lnTo>
                      <a:pt x="108" y="59"/>
                    </a:lnTo>
                    <a:lnTo>
                      <a:pt x="123" y="48"/>
                    </a:lnTo>
                    <a:lnTo>
                      <a:pt x="140" y="38"/>
                    </a:lnTo>
                    <a:lnTo>
                      <a:pt x="154" y="30"/>
                    </a:lnTo>
                    <a:lnTo>
                      <a:pt x="171" y="23"/>
                    </a:lnTo>
                    <a:lnTo>
                      <a:pt x="190" y="15"/>
                    </a:lnTo>
                    <a:lnTo>
                      <a:pt x="205" y="11"/>
                    </a:lnTo>
                    <a:lnTo>
                      <a:pt x="224" y="5"/>
                    </a:lnTo>
                    <a:lnTo>
                      <a:pt x="244" y="2"/>
                    </a:lnTo>
                    <a:lnTo>
                      <a:pt x="260" y="1"/>
                    </a:lnTo>
                    <a:lnTo>
                      <a:pt x="28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57"/>
              <p:cNvSpPr>
                <a:spLocks noEditPoints="1"/>
              </p:cNvSpPr>
              <p:nvPr/>
            </p:nvSpPr>
            <p:spPr bwMode="auto">
              <a:xfrm>
                <a:off x="2948" y="2080"/>
                <a:ext cx="64" cy="48"/>
              </a:xfrm>
              <a:custGeom>
                <a:avLst/>
                <a:gdLst>
                  <a:gd name="T0" fmla="*/ 161 w 640"/>
                  <a:gd name="T1" fmla="*/ 175 h 483"/>
                  <a:gd name="T2" fmla="*/ 167 w 640"/>
                  <a:gd name="T3" fmla="*/ 212 h 483"/>
                  <a:gd name="T4" fmla="*/ 178 w 640"/>
                  <a:gd name="T5" fmla="*/ 241 h 483"/>
                  <a:gd name="T6" fmla="*/ 195 w 640"/>
                  <a:gd name="T7" fmla="*/ 265 h 483"/>
                  <a:gd name="T8" fmla="*/ 217 w 640"/>
                  <a:gd name="T9" fmla="*/ 287 h 483"/>
                  <a:gd name="T10" fmla="*/ 241 w 640"/>
                  <a:gd name="T11" fmla="*/ 304 h 483"/>
                  <a:gd name="T12" fmla="*/ 270 w 640"/>
                  <a:gd name="T13" fmla="*/ 315 h 483"/>
                  <a:gd name="T14" fmla="*/ 306 w 640"/>
                  <a:gd name="T15" fmla="*/ 321 h 483"/>
                  <a:gd name="T16" fmla="*/ 333 w 640"/>
                  <a:gd name="T17" fmla="*/ 321 h 483"/>
                  <a:gd name="T18" fmla="*/ 370 w 640"/>
                  <a:gd name="T19" fmla="*/ 315 h 483"/>
                  <a:gd name="T20" fmla="*/ 399 w 640"/>
                  <a:gd name="T21" fmla="*/ 303 h 483"/>
                  <a:gd name="T22" fmla="*/ 422 w 640"/>
                  <a:gd name="T23" fmla="*/ 287 h 483"/>
                  <a:gd name="T24" fmla="*/ 444 w 640"/>
                  <a:gd name="T25" fmla="*/ 266 h 483"/>
                  <a:gd name="T26" fmla="*/ 462 w 640"/>
                  <a:gd name="T27" fmla="*/ 239 h 483"/>
                  <a:gd name="T28" fmla="*/ 473 w 640"/>
                  <a:gd name="T29" fmla="*/ 212 h 483"/>
                  <a:gd name="T30" fmla="*/ 479 w 640"/>
                  <a:gd name="T31" fmla="*/ 175 h 483"/>
                  <a:gd name="T32" fmla="*/ 160 w 640"/>
                  <a:gd name="T33" fmla="*/ 161 h 483"/>
                  <a:gd name="T34" fmla="*/ 560 w 640"/>
                  <a:gd name="T35" fmla="*/ 0 h 483"/>
                  <a:gd name="T36" fmla="*/ 640 w 640"/>
                  <a:gd name="T37" fmla="*/ 174 h 483"/>
                  <a:gd name="T38" fmla="*/ 637 w 640"/>
                  <a:gd name="T39" fmla="*/ 203 h 483"/>
                  <a:gd name="T40" fmla="*/ 628 w 640"/>
                  <a:gd name="T41" fmla="*/ 250 h 483"/>
                  <a:gd name="T42" fmla="*/ 615 w 640"/>
                  <a:gd name="T43" fmla="*/ 288 h 483"/>
                  <a:gd name="T44" fmla="*/ 597 w 640"/>
                  <a:gd name="T45" fmla="*/ 323 h 483"/>
                  <a:gd name="T46" fmla="*/ 573 w 640"/>
                  <a:gd name="T47" fmla="*/ 362 h 483"/>
                  <a:gd name="T48" fmla="*/ 547 w 640"/>
                  <a:gd name="T49" fmla="*/ 391 h 483"/>
                  <a:gd name="T50" fmla="*/ 518 w 640"/>
                  <a:gd name="T51" fmla="*/ 416 h 483"/>
                  <a:gd name="T52" fmla="*/ 480 w 640"/>
                  <a:gd name="T53" fmla="*/ 441 h 483"/>
                  <a:gd name="T54" fmla="*/ 446 w 640"/>
                  <a:gd name="T55" fmla="*/ 459 h 483"/>
                  <a:gd name="T56" fmla="*/ 409 w 640"/>
                  <a:gd name="T57" fmla="*/ 471 h 483"/>
                  <a:gd name="T58" fmla="*/ 361 w 640"/>
                  <a:gd name="T59" fmla="*/ 480 h 483"/>
                  <a:gd name="T60" fmla="*/ 320 w 640"/>
                  <a:gd name="T61" fmla="*/ 483 h 483"/>
                  <a:gd name="T62" fmla="*/ 278 w 640"/>
                  <a:gd name="T63" fmla="*/ 480 h 483"/>
                  <a:gd name="T64" fmla="*/ 231 w 640"/>
                  <a:gd name="T65" fmla="*/ 471 h 483"/>
                  <a:gd name="T66" fmla="*/ 194 w 640"/>
                  <a:gd name="T67" fmla="*/ 459 h 483"/>
                  <a:gd name="T68" fmla="*/ 159 w 640"/>
                  <a:gd name="T69" fmla="*/ 441 h 483"/>
                  <a:gd name="T70" fmla="*/ 121 w 640"/>
                  <a:gd name="T71" fmla="*/ 416 h 483"/>
                  <a:gd name="T72" fmla="*/ 93 w 640"/>
                  <a:gd name="T73" fmla="*/ 391 h 483"/>
                  <a:gd name="T74" fmla="*/ 67 w 640"/>
                  <a:gd name="T75" fmla="*/ 362 h 483"/>
                  <a:gd name="T76" fmla="*/ 42 w 640"/>
                  <a:gd name="T77" fmla="*/ 323 h 483"/>
                  <a:gd name="T78" fmla="*/ 25 w 640"/>
                  <a:gd name="T79" fmla="*/ 288 h 483"/>
                  <a:gd name="T80" fmla="*/ 12 w 640"/>
                  <a:gd name="T81" fmla="*/ 250 h 483"/>
                  <a:gd name="T82" fmla="*/ 3 w 640"/>
                  <a:gd name="T83" fmla="*/ 203 h 483"/>
                  <a:gd name="T84" fmla="*/ 0 w 640"/>
                  <a:gd name="T85" fmla="*/ 161 h 483"/>
                  <a:gd name="T86" fmla="*/ 80 w 640"/>
                  <a:gd name="T87"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0" h="483">
                    <a:moveTo>
                      <a:pt x="160" y="161"/>
                    </a:moveTo>
                    <a:lnTo>
                      <a:pt x="161" y="175"/>
                    </a:lnTo>
                    <a:lnTo>
                      <a:pt x="163" y="195"/>
                    </a:lnTo>
                    <a:lnTo>
                      <a:pt x="167" y="212"/>
                    </a:lnTo>
                    <a:lnTo>
                      <a:pt x="172" y="226"/>
                    </a:lnTo>
                    <a:lnTo>
                      <a:pt x="178" y="241"/>
                    </a:lnTo>
                    <a:lnTo>
                      <a:pt x="186" y="253"/>
                    </a:lnTo>
                    <a:lnTo>
                      <a:pt x="195" y="265"/>
                    </a:lnTo>
                    <a:lnTo>
                      <a:pt x="206" y="277"/>
                    </a:lnTo>
                    <a:lnTo>
                      <a:pt x="217" y="287"/>
                    </a:lnTo>
                    <a:lnTo>
                      <a:pt x="229" y="297"/>
                    </a:lnTo>
                    <a:lnTo>
                      <a:pt x="241" y="304"/>
                    </a:lnTo>
                    <a:lnTo>
                      <a:pt x="256" y="310"/>
                    </a:lnTo>
                    <a:lnTo>
                      <a:pt x="270" y="315"/>
                    </a:lnTo>
                    <a:lnTo>
                      <a:pt x="287" y="319"/>
                    </a:lnTo>
                    <a:lnTo>
                      <a:pt x="306" y="321"/>
                    </a:lnTo>
                    <a:lnTo>
                      <a:pt x="320" y="322"/>
                    </a:lnTo>
                    <a:lnTo>
                      <a:pt x="333" y="321"/>
                    </a:lnTo>
                    <a:lnTo>
                      <a:pt x="353" y="319"/>
                    </a:lnTo>
                    <a:lnTo>
                      <a:pt x="370" y="315"/>
                    </a:lnTo>
                    <a:lnTo>
                      <a:pt x="384" y="310"/>
                    </a:lnTo>
                    <a:lnTo>
                      <a:pt x="399" y="303"/>
                    </a:lnTo>
                    <a:lnTo>
                      <a:pt x="411" y="297"/>
                    </a:lnTo>
                    <a:lnTo>
                      <a:pt x="422" y="287"/>
                    </a:lnTo>
                    <a:lnTo>
                      <a:pt x="434" y="277"/>
                    </a:lnTo>
                    <a:lnTo>
                      <a:pt x="444" y="266"/>
                    </a:lnTo>
                    <a:lnTo>
                      <a:pt x="453" y="253"/>
                    </a:lnTo>
                    <a:lnTo>
                      <a:pt x="462" y="239"/>
                    </a:lnTo>
                    <a:lnTo>
                      <a:pt x="468" y="226"/>
                    </a:lnTo>
                    <a:lnTo>
                      <a:pt x="473" y="212"/>
                    </a:lnTo>
                    <a:lnTo>
                      <a:pt x="477" y="195"/>
                    </a:lnTo>
                    <a:lnTo>
                      <a:pt x="479" y="175"/>
                    </a:lnTo>
                    <a:lnTo>
                      <a:pt x="480" y="161"/>
                    </a:lnTo>
                    <a:lnTo>
                      <a:pt x="160" y="161"/>
                    </a:lnTo>
                    <a:close/>
                    <a:moveTo>
                      <a:pt x="80" y="0"/>
                    </a:moveTo>
                    <a:lnTo>
                      <a:pt x="560" y="0"/>
                    </a:lnTo>
                    <a:lnTo>
                      <a:pt x="640" y="81"/>
                    </a:lnTo>
                    <a:lnTo>
                      <a:pt x="640" y="174"/>
                    </a:lnTo>
                    <a:lnTo>
                      <a:pt x="639" y="187"/>
                    </a:lnTo>
                    <a:lnTo>
                      <a:pt x="637" y="203"/>
                    </a:lnTo>
                    <a:lnTo>
                      <a:pt x="634" y="227"/>
                    </a:lnTo>
                    <a:lnTo>
                      <a:pt x="628" y="250"/>
                    </a:lnTo>
                    <a:lnTo>
                      <a:pt x="623" y="265"/>
                    </a:lnTo>
                    <a:lnTo>
                      <a:pt x="615" y="288"/>
                    </a:lnTo>
                    <a:lnTo>
                      <a:pt x="605" y="309"/>
                    </a:lnTo>
                    <a:lnTo>
                      <a:pt x="597" y="323"/>
                    </a:lnTo>
                    <a:lnTo>
                      <a:pt x="586" y="343"/>
                    </a:lnTo>
                    <a:lnTo>
                      <a:pt x="573" y="362"/>
                    </a:lnTo>
                    <a:lnTo>
                      <a:pt x="563" y="374"/>
                    </a:lnTo>
                    <a:lnTo>
                      <a:pt x="547" y="391"/>
                    </a:lnTo>
                    <a:lnTo>
                      <a:pt x="530" y="406"/>
                    </a:lnTo>
                    <a:lnTo>
                      <a:pt x="518" y="416"/>
                    </a:lnTo>
                    <a:lnTo>
                      <a:pt x="500" y="430"/>
                    </a:lnTo>
                    <a:lnTo>
                      <a:pt x="480" y="441"/>
                    </a:lnTo>
                    <a:lnTo>
                      <a:pt x="466" y="449"/>
                    </a:lnTo>
                    <a:lnTo>
                      <a:pt x="446" y="459"/>
                    </a:lnTo>
                    <a:lnTo>
                      <a:pt x="423" y="466"/>
                    </a:lnTo>
                    <a:lnTo>
                      <a:pt x="409" y="471"/>
                    </a:lnTo>
                    <a:lnTo>
                      <a:pt x="385" y="477"/>
                    </a:lnTo>
                    <a:lnTo>
                      <a:pt x="361" y="480"/>
                    </a:lnTo>
                    <a:lnTo>
                      <a:pt x="345" y="482"/>
                    </a:lnTo>
                    <a:lnTo>
                      <a:pt x="320" y="483"/>
                    </a:lnTo>
                    <a:lnTo>
                      <a:pt x="294" y="482"/>
                    </a:lnTo>
                    <a:lnTo>
                      <a:pt x="278" y="480"/>
                    </a:lnTo>
                    <a:lnTo>
                      <a:pt x="255" y="477"/>
                    </a:lnTo>
                    <a:lnTo>
                      <a:pt x="231" y="471"/>
                    </a:lnTo>
                    <a:lnTo>
                      <a:pt x="217" y="466"/>
                    </a:lnTo>
                    <a:lnTo>
                      <a:pt x="194" y="459"/>
                    </a:lnTo>
                    <a:lnTo>
                      <a:pt x="173" y="449"/>
                    </a:lnTo>
                    <a:lnTo>
                      <a:pt x="159" y="441"/>
                    </a:lnTo>
                    <a:lnTo>
                      <a:pt x="140" y="430"/>
                    </a:lnTo>
                    <a:lnTo>
                      <a:pt x="121" y="416"/>
                    </a:lnTo>
                    <a:lnTo>
                      <a:pt x="109" y="406"/>
                    </a:lnTo>
                    <a:lnTo>
                      <a:pt x="93" y="391"/>
                    </a:lnTo>
                    <a:lnTo>
                      <a:pt x="77" y="374"/>
                    </a:lnTo>
                    <a:lnTo>
                      <a:pt x="67" y="362"/>
                    </a:lnTo>
                    <a:lnTo>
                      <a:pt x="53" y="343"/>
                    </a:lnTo>
                    <a:lnTo>
                      <a:pt x="42" y="323"/>
                    </a:lnTo>
                    <a:lnTo>
                      <a:pt x="34" y="309"/>
                    </a:lnTo>
                    <a:lnTo>
                      <a:pt x="25" y="288"/>
                    </a:lnTo>
                    <a:lnTo>
                      <a:pt x="17" y="265"/>
                    </a:lnTo>
                    <a:lnTo>
                      <a:pt x="12" y="250"/>
                    </a:lnTo>
                    <a:lnTo>
                      <a:pt x="6" y="227"/>
                    </a:lnTo>
                    <a:lnTo>
                      <a:pt x="3" y="203"/>
                    </a:lnTo>
                    <a:lnTo>
                      <a:pt x="1" y="187"/>
                    </a:lnTo>
                    <a:lnTo>
                      <a:pt x="0" y="161"/>
                    </a:lnTo>
                    <a:lnTo>
                      <a:pt x="0" y="81"/>
                    </a:lnTo>
                    <a:lnTo>
                      <a:pt x="8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78" name="Group 77"/>
          <p:cNvGrpSpPr/>
          <p:nvPr/>
        </p:nvGrpSpPr>
        <p:grpSpPr>
          <a:xfrm>
            <a:off x="8964441" y="2780689"/>
            <a:ext cx="757953" cy="152400"/>
            <a:chOff x="8691880" y="2527300"/>
            <a:chExt cx="757953" cy="152400"/>
          </a:xfrm>
          <a:noFill/>
        </p:grpSpPr>
        <p:sp>
          <p:nvSpPr>
            <p:cNvPr id="75" name="Rectangle 74"/>
            <p:cNvSpPr/>
            <p:nvPr/>
          </p:nvSpPr>
          <p:spPr bwMode="gray">
            <a:xfrm>
              <a:off x="8691880" y="2527300"/>
              <a:ext cx="152400" cy="152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sp>
          <p:nvSpPr>
            <p:cNvPr id="76" name="Rectangle 75"/>
            <p:cNvSpPr/>
            <p:nvPr/>
          </p:nvSpPr>
          <p:spPr bwMode="gray">
            <a:xfrm>
              <a:off x="8994657" y="2527300"/>
              <a:ext cx="152400" cy="152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sp>
          <p:nvSpPr>
            <p:cNvPr id="77" name="Rectangle 76"/>
            <p:cNvSpPr/>
            <p:nvPr/>
          </p:nvSpPr>
          <p:spPr bwMode="gray">
            <a:xfrm>
              <a:off x="9297433" y="2527300"/>
              <a:ext cx="152400" cy="152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grpSp>
      <p:sp>
        <p:nvSpPr>
          <p:cNvPr id="85" name="Rectangle 84"/>
          <p:cNvSpPr/>
          <p:nvPr/>
        </p:nvSpPr>
        <p:spPr bwMode="gray">
          <a:xfrm>
            <a:off x="7563257" y="4043604"/>
            <a:ext cx="1524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sp>
        <p:nvSpPr>
          <p:cNvPr id="86" name="Rectangle 85"/>
          <p:cNvSpPr/>
          <p:nvPr/>
        </p:nvSpPr>
        <p:spPr bwMode="gray">
          <a:xfrm>
            <a:off x="9290785" y="4029681"/>
            <a:ext cx="1524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sp>
        <p:nvSpPr>
          <p:cNvPr id="87" name="Rectangle 86"/>
          <p:cNvSpPr/>
          <p:nvPr/>
        </p:nvSpPr>
        <p:spPr bwMode="gray">
          <a:xfrm>
            <a:off x="10943843" y="4051648"/>
            <a:ext cx="1524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cxnSp>
        <p:nvCxnSpPr>
          <p:cNvPr id="89" name="Elbow Connector 88"/>
          <p:cNvCxnSpPr>
            <a:stCxn id="75" idx="2"/>
            <a:endCxn id="85" idx="0"/>
          </p:cNvCxnSpPr>
          <p:nvPr/>
        </p:nvCxnSpPr>
        <p:spPr bwMode="gray">
          <a:xfrm rot="5400000">
            <a:off x="7784792" y="2787754"/>
            <a:ext cx="1110515" cy="1401184"/>
          </a:xfrm>
          <a:prstGeom prst="bentConnector3">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0" name="Elbow Connector 89"/>
          <p:cNvCxnSpPr>
            <a:stCxn id="76" idx="2"/>
          </p:cNvCxnSpPr>
          <p:nvPr/>
        </p:nvCxnSpPr>
        <p:spPr bwMode="gray">
          <a:xfrm>
            <a:off x="9343418" y="2933089"/>
            <a:ext cx="0" cy="977899"/>
          </a:xfrm>
          <a:prstGeom prst="straightConnector1">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3" name="Elbow Connector 92"/>
          <p:cNvCxnSpPr>
            <a:stCxn id="77" idx="2"/>
            <a:endCxn id="87" idx="0"/>
          </p:cNvCxnSpPr>
          <p:nvPr/>
        </p:nvCxnSpPr>
        <p:spPr bwMode="gray">
          <a:xfrm rot="16200000" flipH="1">
            <a:off x="9773839" y="2805443"/>
            <a:ext cx="1118559" cy="1373849"/>
          </a:xfrm>
          <a:prstGeom prst="bentConnector3">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4" name="Group 98"/>
          <p:cNvGrpSpPr>
            <a:grpSpLocks noChangeAspect="1"/>
          </p:cNvGrpSpPr>
          <p:nvPr/>
        </p:nvGrpSpPr>
        <p:grpSpPr bwMode="auto">
          <a:xfrm>
            <a:off x="10603005" y="4092977"/>
            <a:ext cx="756418" cy="576930"/>
            <a:chOff x="2703" y="2025"/>
            <a:chExt cx="354" cy="270"/>
          </a:xfrm>
        </p:grpSpPr>
        <p:sp>
          <p:nvSpPr>
            <p:cNvPr id="45" name="Freeform 100"/>
            <p:cNvSpPr>
              <a:spLocks noEditPoints="1"/>
            </p:cNvSpPr>
            <p:nvPr/>
          </p:nvSpPr>
          <p:spPr bwMode="auto">
            <a:xfrm>
              <a:off x="2824" y="2057"/>
              <a:ext cx="233" cy="174"/>
            </a:xfrm>
            <a:custGeom>
              <a:avLst/>
              <a:gdLst>
                <a:gd name="T0" fmla="*/ 161 w 2333"/>
                <a:gd name="T1" fmla="*/ 158 h 1747"/>
                <a:gd name="T2" fmla="*/ 161 w 2333"/>
                <a:gd name="T3" fmla="*/ 1588 h 1747"/>
                <a:gd name="T4" fmla="*/ 1978 w 2333"/>
                <a:gd name="T5" fmla="*/ 1588 h 1747"/>
                <a:gd name="T6" fmla="*/ 2172 w 2333"/>
                <a:gd name="T7" fmla="*/ 1396 h 1747"/>
                <a:gd name="T8" fmla="*/ 2172 w 2333"/>
                <a:gd name="T9" fmla="*/ 350 h 1747"/>
                <a:gd name="T10" fmla="*/ 1978 w 2333"/>
                <a:gd name="T11" fmla="*/ 158 h 1747"/>
                <a:gd name="T12" fmla="*/ 161 w 2333"/>
                <a:gd name="T13" fmla="*/ 158 h 1747"/>
                <a:gd name="T14" fmla="*/ 80 w 2333"/>
                <a:gd name="T15" fmla="*/ 0 h 1747"/>
                <a:gd name="T16" fmla="*/ 2011 w 2333"/>
                <a:gd name="T17" fmla="*/ 0 h 1747"/>
                <a:gd name="T18" fmla="*/ 2068 w 2333"/>
                <a:gd name="T19" fmla="*/ 23 h 1747"/>
                <a:gd name="T20" fmla="*/ 2309 w 2333"/>
                <a:gd name="T21" fmla="*/ 261 h 1747"/>
                <a:gd name="T22" fmla="*/ 2333 w 2333"/>
                <a:gd name="T23" fmla="*/ 317 h 1747"/>
                <a:gd name="T24" fmla="*/ 2333 w 2333"/>
                <a:gd name="T25" fmla="*/ 1429 h 1747"/>
                <a:gd name="T26" fmla="*/ 2309 w 2333"/>
                <a:gd name="T27" fmla="*/ 1485 h 1747"/>
                <a:gd name="T28" fmla="*/ 2068 w 2333"/>
                <a:gd name="T29" fmla="*/ 1723 h 1747"/>
                <a:gd name="T30" fmla="*/ 2011 w 2333"/>
                <a:gd name="T31" fmla="*/ 1747 h 1747"/>
                <a:gd name="T32" fmla="*/ 80 w 2333"/>
                <a:gd name="T33" fmla="*/ 1747 h 1747"/>
                <a:gd name="T34" fmla="*/ 0 w 2333"/>
                <a:gd name="T35" fmla="*/ 1667 h 1747"/>
                <a:gd name="T36" fmla="*/ 0 w 2333"/>
                <a:gd name="T37" fmla="*/ 79 h 1747"/>
                <a:gd name="T38" fmla="*/ 80 w 2333"/>
                <a:gd name="T39" fmla="*/ 0 h 1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3" h="1747">
                  <a:moveTo>
                    <a:pt x="161" y="158"/>
                  </a:moveTo>
                  <a:lnTo>
                    <a:pt x="161" y="1588"/>
                  </a:lnTo>
                  <a:lnTo>
                    <a:pt x="1978" y="1588"/>
                  </a:lnTo>
                  <a:lnTo>
                    <a:pt x="2172" y="1396"/>
                  </a:lnTo>
                  <a:lnTo>
                    <a:pt x="2172" y="350"/>
                  </a:lnTo>
                  <a:lnTo>
                    <a:pt x="1978" y="158"/>
                  </a:lnTo>
                  <a:lnTo>
                    <a:pt x="161" y="158"/>
                  </a:lnTo>
                  <a:close/>
                  <a:moveTo>
                    <a:pt x="80" y="0"/>
                  </a:moveTo>
                  <a:lnTo>
                    <a:pt x="2011" y="0"/>
                  </a:lnTo>
                  <a:lnTo>
                    <a:pt x="2068" y="23"/>
                  </a:lnTo>
                  <a:lnTo>
                    <a:pt x="2309" y="261"/>
                  </a:lnTo>
                  <a:lnTo>
                    <a:pt x="2333" y="317"/>
                  </a:lnTo>
                  <a:lnTo>
                    <a:pt x="2333" y="1429"/>
                  </a:lnTo>
                  <a:lnTo>
                    <a:pt x="2309" y="1485"/>
                  </a:lnTo>
                  <a:lnTo>
                    <a:pt x="2068" y="1723"/>
                  </a:lnTo>
                  <a:lnTo>
                    <a:pt x="2011" y="1747"/>
                  </a:lnTo>
                  <a:lnTo>
                    <a:pt x="80" y="1747"/>
                  </a:lnTo>
                  <a:lnTo>
                    <a:pt x="0" y="1667"/>
                  </a:lnTo>
                  <a:lnTo>
                    <a:pt x="0" y="79"/>
                  </a:lnTo>
                  <a:lnTo>
                    <a:pt x="8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101"/>
            <p:cNvSpPr>
              <a:spLocks noEditPoints="1"/>
            </p:cNvSpPr>
            <p:nvPr/>
          </p:nvSpPr>
          <p:spPr bwMode="auto">
            <a:xfrm>
              <a:off x="2864" y="2025"/>
              <a:ext cx="88" cy="48"/>
            </a:xfrm>
            <a:custGeom>
              <a:avLst/>
              <a:gdLst>
                <a:gd name="T0" fmla="*/ 161 w 885"/>
                <a:gd name="T1" fmla="*/ 159 h 476"/>
                <a:gd name="T2" fmla="*/ 161 w 885"/>
                <a:gd name="T3" fmla="*/ 318 h 476"/>
                <a:gd name="T4" fmla="*/ 724 w 885"/>
                <a:gd name="T5" fmla="*/ 318 h 476"/>
                <a:gd name="T6" fmla="*/ 724 w 885"/>
                <a:gd name="T7" fmla="*/ 159 h 476"/>
                <a:gd name="T8" fmla="*/ 161 w 885"/>
                <a:gd name="T9" fmla="*/ 159 h 476"/>
                <a:gd name="T10" fmla="*/ 81 w 885"/>
                <a:gd name="T11" fmla="*/ 0 h 476"/>
                <a:gd name="T12" fmla="*/ 805 w 885"/>
                <a:gd name="T13" fmla="*/ 0 h 476"/>
                <a:gd name="T14" fmla="*/ 885 w 885"/>
                <a:gd name="T15" fmla="*/ 79 h 476"/>
                <a:gd name="T16" fmla="*/ 885 w 885"/>
                <a:gd name="T17" fmla="*/ 397 h 476"/>
                <a:gd name="T18" fmla="*/ 805 w 885"/>
                <a:gd name="T19" fmla="*/ 476 h 476"/>
                <a:gd name="T20" fmla="*/ 81 w 885"/>
                <a:gd name="T21" fmla="*/ 476 h 476"/>
                <a:gd name="T22" fmla="*/ 0 w 885"/>
                <a:gd name="T23" fmla="*/ 397 h 476"/>
                <a:gd name="T24" fmla="*/ 0 w 885"/>
                <a:gd name="T25" fmla="*/ 79 h 476"/>
                <a:gd name="T26" fmla="*/ 81 w 885"/>
                <a:gd name="T27"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5" h="476">
                  <a:moveTo>
                    <a:pt x="161" y="159"/>
                  </a:moveTo>
                  <a:lnTo>
                    <a:pt x="161" y="318"/>
                  </a:lnTo>
                  <a:lnTo>
                    <a:pt x="724" y="318"/>
                  </a:lnTo>
                  <a:lnTo>
                    <a:pt x="724" y="159"/>
                  </a:lnTo>
                  <a:lnTo>
                    <a:pt x="161" y="159"/>
                  </a:lnTo>
                  <a:close/>
                  <a:moveTo>
                    <a:pt x="81" y="0"/>
                  </a:moveTo>
                  <a:lnTo>
                    <a:pt x="805" y="0"/>
                  </a:lnTo>
                  <a:lnTo>
                    <a:pt x="885" y="79"/>
                  </a:lnTo>
                  <a:lnTo>
                    <a:pt x="885" y="397"/>
                  </a:lnTo>
                  <a:lnTo>
                    <a:pt x="805" y="476"/>
                  </a:lnTo>
                  <a:lnTo>
                    <a:pt x="81" y="476"/>
                  </a:lnTo>
                  <a:lnTo>
                    <a:pt x="0" y="397"/>
                  </a:lnTo>
                  <a:lnTo>
                    <a:pt x="0" y="79"/>
                  </a:lnTo>
                  <a:lnTo>
                    <a:pt x="8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102"/>
            <p:cNvSpPr>
              <a:spLocks noEditPoints="1"/>
            </p:cNvSpPr>
            <p:nvPr/>
          </p:nvSpPr>
          <p:spPr bwMode="auto">
            <a:xfrm>
              <a:off x="2783" y="2081"/>
              <a:ext cx="57" cy="127"/>
            </a:xfrm>
            <a:custGeom>
              <a:avLst/>
              <a:gdLst>
                <a:gd name="T0" fmla="*/ 160 w 563"/>
                <a:gd name="T1" fmla="*/ 159 h 1270"/>
                <a:gd name="T2" fmla="*/ 160 w 563"/>
                <a:gd name="T3" fmla="*/ 1112 h 1270"/>
                <a:gd name="T4" fmla="*/ 402 w 563"/>
                <a:gd name="T5" fmla="*/ 1112 h 1270"/>
                <a:gd name="T6" fmla="*/ 402 w 563"/>
                <a:gd name="T7" fmla="*/ 159 h 1270"/>
                <a:gd name="T8" fmla="*/ 160 w 563"/>
                <a:gd name="T9" fmla="*/ 159 h 1270"/>
                <a:gd name="T10" fmla="*/ 80 w 563"/>
                <a:gd name="T11" fmla="*/ 0 h 1270"/>
                <a:gd name="T12" fmla="*/ 482 w 563"/>
                <a:gd name="T13" fmla="*/ 0 h 1270"/>
                <a:gd name="T14" fmla="*/ 563 w 563"/>
                <a:gd name="T15" fmla="*/ 79 h 1270"/>
                <a:gd name="T16" fmla="*/ 563 w 563"/>
                <a:gd name="T17" fmla="*/ 1191 h 1270"/>
                <a:gd name="T18" fmla="*/ 482 w 563"/>
                <a:gd name="T19" fmla="*/ 1270 h 1270"/>
                <a:gd name="T20" fmla="*/ 80 w 563"/>
                <a:gd name="T21" fmla="*/ 1270 h 1270"/>
                <a:gd name="T22" fmla="*/ 0 w 563"/>
                <a:gd name="T23" fmla="*/ 1191 h 1270"/>
                <a:gd name="T24" fmla="*/ 0 w 563"/>
                <a:gd name="T25" fmla="*/ 79 h 1270"/>
                <a:gd name="T26" fmla="*/ 80 w 563"/>
                <a:gd name="T27" fmla="*/ 0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3" h="1270">
                  <a:moveTo>
                    <a:pt x="160" y="159"/>
                  </a:moveTo>
                  <a:lnTo>
                    <a:pt x="160" y="1112"/>
                  </a:lnTo>
                  <a:lnTo>
                    <a:pt x="402" y="1112"/>
                  </a:lnTo>
                  <a:lnTo>
                    <a:pt x="402" y="159"/>
                  </a:lnTo>
                  <a:lnTo>
                    <a:pt x="160" y="159"/>
                  </a:lnTo>
                  <a:close/>
                  <a:moveTo>
                    <a:pt x="80" y="0"/>
                  </a:moveTo>
                  <a:lnTo>
                    <a:pt x="482" y="0"/>
                  </a:lnTo>
                  <a:lnTo>
                    <a:pt x="563" y="79"/>
                  </a:lnTo>
                  <a:lnTo>
                    <a:pt x="563" y="1191"/>
                  </a:lnTo>
                  <a:lnTo>
                    <a:pt x="482" y="1270"/>
                  </a:lnTo>
                  <a:lnTo>
                    <a:pt x="80" y="1270"/>
                  </a:lnTo>
                  <a:lnTo>
                    <a:pt x="0" y="1191"/>
                  </a:lnTo>
                  <a:lnTo>
                    <a:pt x="0" y="79"/>
                  </a:lnTo>
                  <a:lnTo>
                    <a:pt x="8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 name="Freeform 103"/>
            <p:cNvSpPr>
              <a:spLocks noEditPoints="1"/>
            </p:cNvSpPr>
            <p:nvPr/>
          </p:nvSpPr>
          <p:spPr bwMode="auto">
            <a:xfrm>
              <a:off x="2751" y="2104"/>
              <a:ext cx="49" cy="80"/>
            </a:xfrm>
            <a:custGeom>
              <a:avLst/>
              <a:gdLst>
                <a:gd name="T0" fmla="*/ 161 w 482"/>
                <a:gd name="T1" fmla="*/ 159 h 794"/>
                <a:gd name="T2" fmla="*/ 161 w 482"/>
                <a:gd name="T3" fmla="*/ 635 h 794"/>
                <a:gd name="T4" fmla="*/ 322 w 482"/>
                <a:gd name="T5" fmla="*/ 635 h 794"/>
                <a:gd name="T6" fmla="*/ 322 w 482"/>
                <a:gd name="T7" fmla="*/ 159 h 794"/>
                <a:gd name="T8" fmla="*/ 161 w 482"/>
                <a:gd name="T9" fmla="*/ 159 h 794"/>
                <a:gd name="T10" fmla="*/ 80 w 482"/>
                <a:gd name="T11" fmla="*/ 0 h 794"/>
                <a:gd name="T12" fmla="*/ 402 w 482"/>
                <a:gd name="T13" fmla="*/ 0 h 794"/>
                <a:gd name="T14" fmla="*/ 482 w 482"/>
                <a:gd name="T15" fmla="*/ 80 h 794"/>
                <a:gd name="T16" fmla="*/ 482 w 482"/>
                <a:gd name="T17" fmla="*/ 715 h 794"/>
                <a:gd name="T18" fmla="*/ 402 w 482"/>
                <a:gd name="T19" fmla="*/ 794 h 794"/>
                <a:gd name="T20" fmla="*/ 80 w 482"/>
                <a:gd name="T21" fmla="*/ 794 h 794"/>
                <a:gd name="T22" fmla="*/ 0 w 482"/>
                <a:gd name="T23" fmla="*/ 715 h 794"/>
                <a:gd name="T24" fmla="*/ 0 w 482"/>
                <a:gd name="T25" fmla="*/ 80 h 794"/>
                <a:gd name="T26" fmla="*/ 80 w 482"/>
                <a:gd name="T27"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2" h="794">
                  <a:moveTo>
                    <a:pt x="161" y="159"/>
                  </a:moveTo>
                  <a:lnTo>
                    <a:pt x="161" y="635"/>
                  </a:lnTo>
                  <a:lnTo>
                    <a:pt x="322" y="635"/>
                  </a:lnTo>
                  <a:lnTo>
                    <a:pt x="322" y="159"/>
                  </a:lnTo>
                  <a:lnTo>
                    <a:pt x="161" y="159"/>
                  </a:lnTo>
                  <a:close/>
                  <a:moveTo>
                    <a:pt x="80" y="0"/>
                  </a:moveTo>
                  <a:lnTo>
                    <a:pt x="402" y="0"/>
                  </a:lnTo>
                  <a:lnTo>
                    <a:pt x="482" y="80"/>
                  </a:lnTo>
                  <a:lnTo>
                    <a:pt x="482" y="715"/>
                  </a:lnTo>
                  <a:lnTo>
                    <a:pt x="402" y="794"/>
                  </a:lnTo>
                  <a:lnTo>
                    <a:pt x="80" y="794"/>
                  </a:lnTo>
                  <a:lnTo>
                    <a:pt x="0" y="715"/>
                  </a:lnTo>
                  <a:lnTo>
                    <a:pt x="0" y="80"/>
                  </a:lnTo>
                  <a:lnTo>
                    <a:pt x="8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 name="Freeform 104"/>
            <p:cNvSpPr>
              <a:spLocks noEditPoints="1"/>
            </p:cNvSpPr>
            <p:nvPr/>
          </p:nvSpPr>
          <p:spPr bwMode="auto">
            <a:xfrm>
              <a:off x="2703" y="2120"/>
              <a:ext cx="64" cy="48"/>
            </a:xfrm>
            <a:custGeom>
              <a:avLst/>
              <a:gdLst>
                <a:gd name="T0" fmla="*/ 161 w 644"/>
                <a:gd name="T1" fmla="*/ 159 h 476"/>
                <a:gd name="T2" fmla="*/ 161 w 644"/>
                <a:gd name="T3" fmla="*/ 318 h 476"/>
                <a:gd name="T4" fmla="*/ 483 w 644"/>
                <a:gd name="T5" fmla="*/ 318 h 476"/>
                <a:gd name="T6" fmla="*/ 483 w 644"/>
                <a:gd name="T7" fmla="*/ 159 h 476"/>
                <a:gd name="T8" fmla="*/ 161 w 644"/>
                <a:gd name="T9" fmla="*/ 159 h 476"/>
                <a:gd name="T10" fmla="*/ 80 w 644"/>
                <a:gd name="T11" fmla="*/ 0 h 476"/>
                <a:gd name="T12" fmla="*/ 563 w 644"/>
                <a:gd name="T13" fmla="*/ 0 h 476"/>
                <a:gd name="T14" fmla="*/ 644 w 644"/>
                <a:gd name="T15" fmla="*/ 79 h 476"/>
                <a:gd name="T16" fmla="*/ 644 w 644"/>
                <a:gd name="T17" fmla="*/ 397 h 476"/>
                <a:gd name="T18" fmla="*/ 563 w 644"/>
                <a:gd name="T19" fmla="*/ 476 h 476"/>
                <a:gd name="T20" fmla="*/ 80 w 644"/>
                <a:gd name="T21" fmla="*/ 476 h 476"/>
                <a:gd name="T22" fmla="*/ 0 w 644"/>
                <a:gd name="T23" fmla="*/ 397 h 476"/>
                <a:gd name="T24" fmla="*/ 0 w 644"/>
                <a:gd name="T25" fmla="*/ 79 h 476"/>
                <a:gd name="T26" fmla="*/ 80 w 644"/>
                <a:gd name="T27"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4" h="476">
                  <a:moveTo>
                    <a:pt x="161" y="159"/>
                  </a:moveTo>
                  <a:lnTo>
                    <a:pt x="161" y="318"/>
                  </a:lnTo>
                  <a:lnTo>
                    <a:pt x="483" y="318"/>
                  </a:lnTo>
                  <a:lnTo>
                    <a:pt x="483" y="159"/>
                  </a:lnTo>
                  <a:lnTo>
                    <a:pt x="161" y="159"/>
                  </a:lnTo>
                  <a:close/>
                  <a:moveTo>
                    <a:pt x="80" y="0"/>
                  </a:moveTo>
                  <a:lnTo>
                    <a:pt x="563" y="0"/>
                  </a:lnTo>
                  <a:lnTo>
                    <a:pt x="644" y="79"/>
                  </a:lnTo>
                  <a:lnTo>
                    <a:pt x="644" y="397"/>
                  </a:lnTo>
                  <a:lnTo>
                    <a:pt x="563" y="476"/>
                  </a:lnTo>
                  <a:lnTo>
                    <a:pt x="80" y="476"/>
                  </a:lnTo>
                  <a:lnTo>
                    <a:pt x="0" y="397"/>
                  </a:lnTo>
                  <a:lnTo>
                    <a:pt x="0" y="79"/>
                  </a:lnTo>
                  <a:lnTo>
                    <a:pt x="8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Rectangle 105"/>
            <p:cNvSpPr>
              <a:spLocks noChangeArrowheads="1"/>
            </p:cNvSpPr>
            <p:nvPr/>
          </p:nvSpPr>
          <p:spPr bwMode="auto">
            <a:xfrm>
              <a:off x="2864" y="2089"/>
              <a:ext cx="113" cy="15"/>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Rectangle 106"/>
            <p:cNvSpPr>
              <a:spLocks noChangeArrowheads="1"/>
            </p:cNvSpPr>
            <p:nvPr/>
          </p:nvSpPr>
          <p:spPr bwMode="auto">
            <a:xfrm>
              <a:off x="2864" y="2184"/>
              <a:ext cx="113"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Rectangle 107"/>
            <p:cNvSpPr>
              <a:spLocks noChangeArrowheads="1"/>
            </p:cNvSpPr>
            <p:nvPr/>
          </p:nvSpPr>
          <p:spPr bwMode="auto">
            <a:xfrm>
              <a:off x="2864" y="2136"/>
              <a:ext cx="113"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3" name="Freeform 108"/>
            <p:cNvSpPr>
              <a:spLocks noEditPoints="1"/>
            </p:cNvSpPr>
            <p:nvPr/>
          </p:nvSpPr>
          <p:spPr bwMode="auto">
            <a:xfrm>
              <a:off x="2832" y="2255"/>
              <a:ext cx="177" cy="40"/>
            </a:xfrm>
            <a:custGeom>
              <a:avLst/>
              <a:gdLst>
                <a:gd name="T0" fmla="*/ 161 w 1770"/>
                <a:gd name="T1" fmla="*/ 159 h 397"/>
                <a:gd name="T2" fmla="*/ 161 w 1770"/>
                <a:gd name="T3" fmla="*/ 238 h 397"/>
                <a:gd name="T4" fmla="*/ 1609 w 1770"/>
                <a:gd name="T5" fmla="*/ 238 h 397"/>
                <a:gd name="T6" fmla="*/ 1609 w 1770"/>
                <a:gd name="T7" fmla="*/ 159 h 397"/>
                <a:gd name="T8" fmla="*/ 161 w 1770"/>
                <a:gd name="T9" fmla="*/ 159 h 397"/>
                <a:gd name="T10" fmla="*/ 81 w 1770"/>
                <a:gd name="T11" fmla="*/ 0 h 397"/>
                <a:gd name="T12" fmla="*/ 1690 w 1770"/>
                <a:gd name="T13" fmla="*/ 0 h 397"/>
                <a:gd name="T14" fmla="*/ 1770 w 1770"/>
                <a:gd name="T15" fmla="*/ 79 h 397"/>
                <a:gd name="T16" fmla="*/ 1770 w 1770"/>
                <a:gd name="T17" fmla="*/ 318 h 397"/>
                <a:gd name="T18" fmla="*/ 1690 w 1770"/>
                <a:gd name="T19" fmla="*/ 397 h 397"/>
                <a:gd name="T20" fmla="*/ 81 w 1770"/>
                <a:gd name="T21" fmla="*/ 397 h 397"/>
                <a:gd name="T22" fmla="*/ 0 w 1770"/>
                <a:gd name="T23" fmla="*/ 318 h 397"/>
                <a:gd name="T24" fmla="*/ 0 w 1770"/>
                <a:gd name="T25" fmla="*/ 79 h 397"/>
                <a:gd name="T26" fmla="*/ 81 w 1770"/>
                <a:gd name="T2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0" h="397">
                  <a:moveTo>
                    <a:pt x="161" y="159"/>
                  </a:moveTo>
                  <a:lnTo>
                    <a:pt x="161" y="238"/>
                  </a:lnTo>
                  <a:lnTo>
                    <a:pt x="1609" y="238"/>
                  </a:lnTo>
                  <a:lnTo>
                    <a:pt x="1609" y="159"/>
                  </a:lnTo>
                  <a:lnTo>
                    <a:pt x="161" y="159"/>
                  </a:lnTo>
                  <a:close/>
                  <a:moveTo>
                    <a:pt x="81" y="0"/>
                  </a:moveTo>
                  <a:lnTo>
                    <a:pt x="1690" y="0"/>
                  </a:lnTo>
                  <a:lnTo>
                    <a:pt x="1770" y="79"/>
                  </a:lnTo>
                  <a:lnTo>
                    <a:pt x="1770" y="318"/>
                  </a:lnTo>
                  <a:lnTo>
                    <a:pt x="1690" y="397"/>
                  </a:lnTo>
                  <a:lnTo>
                    <a:pt x="81" y="397"/>
                  </a:lnTo>
                  <a:lnTo>
                    <a:pt x="0" y="318"/>
                  </a:lnTo>
                  <a:lnTo>
                    <a:pt x="0" y="79"/>
                  </a:lnTo>
                  <a:lnTo>
                    <a:pt x="8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Rectangle 109"/>
            <p:cNvSpPr>
              <a:spLocks noChangeArrowheads="1"/>
            </p:cNvSpPr>
            <p:nvPr/>
          </p:nvSpPr>
          <p:spPr bwMode="auto">
            <a:xfrm>
              <a:off x="2856" y="2224"/>
              <a:ext cx="16" cy="39"/>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5" name="Rectangle 110"/>
            <p:cNvSpPr>
              <a:spLocks noChangeArrowheads="1"/>
            </p:cNvSpPr>
            <p:nvPr/>
          </p:nvSpPr>
          <p:spPr bwMode="auto">
            <a:xfrm>
              <a:off x="2969" y="2224"/>
              <a:ext cx="16" cy="39"/>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6" name="Group 55"/>
          <p:cNvGrpSpPr/>
          <p:nvPr/>
        </p:nvGrpSpPr>
        <p:grpSpPr>
          <a:xfrm>
            <a:off x="8880101" y="2019345"/>
            <a:ext cx="903101" cy="885475"/>
            <a:chOff x="9068592" y="2087472"/>
            <a:chExt cx="530352" cy="519998"/>
          </a:xfrm>
        </p:grpSpPr>
        <p:sp>
          <p:nvSpPr>
            <p:cNvPr id="57" name="Rectangle 56"/>
            <p:cNvSpPr/>
            <p:nvPr/>
          </p:nvSpPr>
          <p:spPr bwMode="gray">
            <a:xfrm>
              <a:off x="9109984" y="2087472"/>
              <a:ext cx="448353" cy="51761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cxnSp>
          <p:nvCxnSpPr>
            <p:cNvPr id="58" name="Straight Connector 57"/>
            <p:cNvCxnSpPr/>
            <p:nvPr/>
          </p:nvCxnSpPr>
          <p:spPr bwMode="gray">
            <a:xfrm>
              <a:off x="9068592" y="2607470"/>
              <a:ext cx="5303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gray">
            <a:xfrm>
              <a:off x="9114747" y="2212183"/>
              <a:ext cx="4402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bwMode="gray">
            <a:xfrm>
              <a:off x="9247793" y="2115696"/>
              <a:ext cx="169444" cy="7505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cxnSp>
          <p:nvCxnSpPr>
            <p:cNvPr id="61" name="Straight Connector 60"/>
            <p:cNvCxnSpPr/>
            <p:nvPr/>
          </p:nvCxnSpPr>
          <p:spPr bwMode="gray">
            <a:xfrm>
              <a:off x="9414981" y="2212183"/>
              <a:ext cx="0" cy="3931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bwMode="gray">
            <a:xfrm>
              <a:off x="9198287" y="2212183"/>
              <a:ext cx="0" cy="3931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bwMode="gray">
            <a:xfrm>
              <a:off x="9250069" y="2212183"/>
              <a:ext cx="0" cy="3931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bwMode="gray">
            <a:xfrm flipH="1" flipV="1">
              <a:off x="9195695" y="2263776"/>
              <a:ext cx="54864"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bwMode="gray">
            <a:xfrm flipH="1" flipV="1">
              <a:off x="9195695" y="2582862"/>
              <a:ext cx="54864"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bwMode="gray">
            <a:xfrm>
              <a:off x="9351923" y="2277939"/>
              <a:ext cx="36576" cy="3657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sp>
          <p:nvSpPr>
            <p:cNvPr id="67" name="Rectangle 66"/>
            <p:cNvSpPr/>
            <p:nvPr/>
          </p:nvSpPr>
          <p:spPr bwMode="gray">
            <a:xfrm>
              <a:off x="9351923" y="2355701"/>
              <a:ext cx="36576" cy="3657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grpSp>
      <p:grpSp>
        <p:nvGrpSpPr>
          <p:cNvPr id="68" name="Group 14"/>
          <p:cNvGrpSpPr>
            <a:grpSpLocks noChangeAspect="1"/>
          </p:cNvGrpSpPr>
          <p:nvPr/>
        </p:nvGrpSpPr>
        <p:grpSpPr bwMode="auto">
          <a:xfrm>
            <a:off x="9038918" y="3983201"/>
            <a:ext cx="600117" cy="610833"/>
            <a:chOff x="2712" y="1989"/>
            <a:chExt cx="336" cy="342"/>
          </a:xfrm>
        </p:grpSpPr>
        <p:sp>
          <p:nvSpPr>
            <p:cNvPr id="69" name="Freeform 16"/>
            <p:cNvSpPr>
              <a:spLocks noEditPoints="1"/>
            </p:cNvSpPr>
            <p:nvPr/>
          </p:nvSpPr>
          <p:spPr bwMode="auto">
            <a:xfrm>
              <a:off x="2792" y="2061"/>
              <a:ext cx="176" cy="270"/>
            </a:xfrm>
            <a:custGeom>
              <a:avLst/>
              <a:gdLst>
                <a:gd name="T0" fmla="*/ 479 w 1759"/>
                <a:gd name="T1" fmla="*/ 2306 h 2704"/>
                <a:gd name="T2" fmla="*/ 640 w 1759"/>
                <a:gd name="T3" fmla="*/ 2386 h 2704"/>
                <a:gd name="T4" fmla="*/ 1119 w 1759"/>
                <a:gd name="T5" fmla="*/ 2545 h 2704"/>
                <a:gd name="T6" fmla="*/ 1200 w 1759"/>
                <a:gd name="T7" fmla="*/ 2306 h 2704"/>
                <a:gd name="T8" fmla="*/ 1280 w 1759"/>
                <a:gd name="T9" fmla="*/ 2147 h 2704"/>
                <a:gd name="T10" fmla="*/ 879 w 1759"/>
                <a:gd name="T11" fmla="*/ 159 h 2704"/>
                <a:gd name="T12" fmla="*/ 743 w 1759"/>
                <a:gd name="T13" fmla="*/ 172 h 2704"/>
                <a:gd name="T14" fmla="*/ 615 w 1759"/>
                <a:gd name="T15" fmla="*/ 209 h 2704"/>
                <a:gd name="T16" fmla="*/ 498 w 1759"/>
                <a:gd name="T17" fmla="*/ 268 h 2704"/>
                <a:gd name="T18" fmla="*/ 394 w 1759"/>
                <a:gd name="T19" fmla="*/ 346 h 2704"/>
                <a:gd name="T20" fmla="*/ 306 w 1759"/>
                <a:gd name="T21" fmla="*/ 442 h 2704"/>
                <a:gd name="T22" fmla="*/ 237 w 1759"/>
                <a:gd name="T23" fmla="*/ 551 h 2704"/>
                <a:gd name="T24" fmla="*/ 188 w 1759"/>
                <a:gd name="T25" fmla="*/ 674 h 2704"/>
                <a:gd name="T26" fmla="*/ 162 w 1759"/>
                <a:gd name="T27" fmla="*/ 805 h 2704"/>
                <a:gd name="T28" fmla="*/ 159 w 1759"/>
                <a:gd name="T29" fmla="*/ 925 h 2704"/>
                <a:gd name="T30" fmla="*/ 559 w 1759"/>
                <a:gd name="T31" fmla="*/ 1591 h 2704"/>
                <a:gd name="T32" fmla="*/ 799 w 1759"/>
                <a:gd name="T33" fmla="*/ 1988 h 2704"/>
                <a:gd name="T34" fmla="*/ 575 w 1759"/>
                <a:gd name="T35" fmla="*/ 1161 h 2704"/>
                <a:gd name="T36" fmla="*/ 879 w 1759"/>
                <a:gd name="T37" fmla="*/ 1299 h 2704"/>
                <a:gd name="T38" fmla="*/ 1184 w 1759"/>
                <a:gd name="T39" fmla="*/ 1161 h 2704"/>
                <a:gd name="T40" fmla="*/ 960 w 1759"/>
                <a:gd name="T41" fmla="*/ 1988 h 2704"/>
                <a:gd name="T42" fmla="*/ 1200 w 1759"/>
                <a:gd name="T43" fmla="*/ 1591 h 2704"/>
                <a:gd name="T44" fmla="*/ 1600 w 1759"/>
                <a:gd name="T45" fmla="*/ 932 h 2704"/>
                <a:gd name="T46" fmla="*/ 1597 w 1759"/>
                <a:gd name="T47" fmla="*/ 805 h 2704"/>
                <a:gd name="T48" fmla="*/ 1571 w 1759"/>
                <a:gd name="T49" fmla="*/ 674 h 2704"/>
                <a:gd name="T50" fmla="*/ 1522 w 1759"/>
                <a:gd name="T51" fmla="*/ 551 h 2704"/>
                <a:gd name="T52" fmla="*/ 1453 w 1759"/>
                <a:gd name="T53" fmla="*/ 442 h 2704"/>
                <a:gd name="T54" fmla="*/ 1365 w 1759"/>
                <a:gd name="T55" fmla="*/ 346 h 2704"/>
                <a:gd name="T56" fmla="*/ 1261 w 1759"/>
                <a:gd name="T57" fmla="*/ 268 h 2704"/>
                <a:gd name="T58" fmla="*/ 1144 w 1759"/>
                <a:gd name="T59" fmla="*/ 209 h 2704"/>
                <a:gd name="T60" fmla="*/ 1016 w 1759"/>
                <a:gd name="T61" fmla="*/ 172 h 2704"/>
                <a:gd name="T62" fmla="*/ 879 w 1759"/>
                <a:gd name="T63" fmla="*/ 159 h 2704"/>
                <a:gd name="T64" fmla="*/ 956 w 1759"/>
                <a:gd name="T65" fmla="*/ 3 h 2704"/>
                <a:gd name="T66" fmla="*/ 1102 w 1759"/>
                <a:gd name="T67" fmla="*/ 28 h 2704"/>
                <a:gd name="T68" fmla="*/ 1238 w 1759"/>
                <a:gd name="T69" fmla="*/ 76 h 2704"/>
                <a:gd name="T70" fmla="*/ 1364 w 1759"/>
                <a:gd name="T71" fmla="*/ 144 h 2704"/>
                <a:gd name="T72" fmla="*/ 1476 w 1759"/>
                <a:gd name="T73" fmla="*/ 232 h 2704"/>
                <a:gd name="T74" fmla="*/ 1573 w 1759"/>
                <a:gd name="T75" fmla="*/ 336 h 2704"/>
                <a:gd name="T76" fmla="*/ 1651 w 1759"/>
                <a:gd name="T77" fmla="*/ 454 h 2704"/>
                <a:gd name="T78" fmla="*/ 1710 w 1759"/>
                <a:gd name="T79" fmla="*/ 585 h 2704"/>
                <a:gd name="T80" fmla="*/ 1747 w 1759"/>
                <a:gd name="T81" fmla="*/ 726 h 2704"/>
                <a:gd name="T82" fmla="*/ 1759 w 1759"/>
                <a:gd name="T83" fmla="*/ 875 h 2704"/>
                <a:gd name="T84" fmla="*/ 1747 w 1759"/>
                <a:gd name="T85" fmla="*/ 996 h 2704"/>
                <a:gd name="T86" fmla="*/ 1359 w 1759"/>
                <a:gd name="T87" fmla="*/ 1988 h 2704"/>
                <a:gd name="T88" fmla="*/ 1439 w 1759"/>
                <a:gd name="T89" fmla="*/ 2386 h 2704"/>
                <a:gd name="T90" fmla="*/ 1280 w 1759"/>
                <a:gd name="T91" fmla="*/ 2466 h 2704"/>
                <a:gd name="T92" fmla="*/ 1200 w 1759"/>
                <a:gd name="T93" fmla="*/ 2704 h 2704"/>
                <a:gd name="T94" fmla="*/ 479 w 1759"/>
                <a:gd name="T95" fmla="*/ 2624 h 2704"/>
                <a:gd name="T96" fmla="*/ 400 w 1759"/>
                <a:gd name="T97" fmla="*/ 2466 h 2704"/>
                <a:gd name="T98" fmla="*/ 320 w 1759"/>
                <a:gd name="T99" fmla="*/ 2068 h 2704"/>
                <a:gd name="T100" fmla="*/ 400 w 1759"/>
                <a:gd name="T101" fmla="*/ 1613 h 2704"/>
                <a:gd name="T102" fmla="*/ 0 w 1759"/>
                <a:gd name="T103" fmla="*/ 947 h 2704"/>
                <a:gd name="T104" fmla="*/ 4 w 1759"/>
                <a:gd name="T105" fmla="*/ 795 h 2704"/>
                <a:gd name="T106" fmla="*/ 29 w 1759"/>
                <a:gd name="T107" fmla="*/ 651 h 2704"/>
                <a:gd name="T108" fmla="*/ 78 w 1759"/>
                <a:gd name="T109" fmla="*/ 515 h 2704"/>
                <a:gd name="T110" fmla="*/ 147 w 1759"/>
                <a:gd name="T111" fmla="*/ 391 h 2704"/>
                <a:gd name="T112" fmla="*/ 234 w 1759"/>
                <a:gd name="T113" fmla="*/ 280 h 2704"/>
                <a:gd name="T114" fmla="*/ 339 w 1759"/>
                <a:gd name="T115" fmla="*/ 185 h 2704"/>
                <a:gd name="T116" fmla="*/ 457 w 1759"/>
                <a:gd name="T117" fmla="*/ 107 h 2704"/>
                <a:gd name="T118" fmla="*/ 589 w 1759"/>
                <a:gd name="T119" fmla="*/ 49 h 2704"/>
                <a:gd name="T120" fmla="*/ 730 w 1759"/>
                <a:gd name="T121" fmla="*/ 13 h 2704"/>
                <a:gd name="T122" fmla="*/ 879 w 1759"/>
                <a:gd name="T123" fmla="*/ 0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9" h="2704">
                  <a:moveTo>
                    <a:pt x="479" y="2147"/>
                  </a:moveTo>
                  <a:lnTo>
                    <a:pt x="479" y="2306"/>
                  </a:lnTo>
                  <a:lnTo>
                    <a:pt x="559" y="2306"/>
                  </a:lnTo>
                  <a:lnTo>
                    <a:pt x="640" y="2386"/>
                  </a:lnTo>
                  <a:lnTo>
                    <a:pt x="640" y="2545"/>
                  </a:lnTo>
                  <a:lnTo>
                    <a:pt x="1119" y="2545"/>
                  </a:lnTo>
                  <a:lnTo>
                    <a:pt x="1119" y="2386"/>
                  </a:lnTo>
                  <a:lnTo>
                    <a:pt x="1200" y="2306"/>
                  </a:lnTo>
                  <a:lnTo>
                    <a:pt x="1280" y="2306"/>
                  </a:lnTo>
                  <a:lnTo>
                    <a:pt x="1280" y="2147"/>
                  </a:lnTo>
                  <a:lnTo>
                    <a:pt x="479" y="2147"/>
                  </a:lnTo>
                  <a:close/>
                  <a:moveTo>
                    <a:pt x="879" y="159"/>
                  </a:moveTo>
                  <a:lnTo>
                    <a:pt x="811" y="162"/>
                  </a:lnTo>
                  <a:lnTo>
                    <a:pt x="743" y="172"/>
                  </a:lnTo>
                  <a:lnTo>
                    <a:pt x="677" y="188"/>
                  </a:lnTo>
                  <a:lnTo>
                    <a:pt x="615" y="209"/>
                  </a:lnTo>
                  <a:lnTo>
                    <a:pt x="554" y="236"/>
                  </a:lnTo>
                  <a:lnTo>
                    <a:pt x="498" y="268"/>
                  </a:lnTo>
                  <a:lnTo>
                    <a:pt x="444" y="305"/>
                  </a:lnTo>
                  <a:lnTo>
                    <a:pt x="394" y="346"/>
                  </a:lnTo>
                  <a:lnTo>
                    <a:pt x="348" y="392"/>
                  </a:lnTo>
                  <a:lnTo>
                    <a:pt x="306" y="442"/>
                  </a:lnTo>
                  <a:lnTo>
                    <a:pt x="270" y="496"/>
                  </a:lnTo>
                  <a:lnTo>
                    <a:pt x="237" y="551"/>
                  </a:lnTo>
                  <a:lnTo>
                    <a:pt x="210" y="612"/>
                  </a:lnTo>
                  <a:lnTo>
                    <a:pt x="188" y="674"/>
                  </a:lnTo>
                  <a:lnTo>
                    <a:pt x="173" y="739"/>
                  </a:lnTo>
                  <a:lnTo>
                    <a:pt x="162" y="805"/>
                  </a:lnTo>
                  <a:lnTo>
                    <a:pt x="159" y="875"/>
                  </a:lnTo>
                  <a:lnTo>
                    <a:pt x="159" y="925"/>
                  </a:lnTo>
                  <a:lnTo>
                    <a:pt x="548" y="1548"/>
                  </a:lnTo>
                  <a:lnTo>
                    <a:pt x="559" y="1591"/>
                  </a:lnTo>
                  <a:lnTo>
                    <a:pt x="559" y="1988"/>
                  </a:lnTo>
                  <a:lnTo>
                    <a:pt x="799" y="1988"/>
                  </a:lnTo>
                  <a:lnTo>
                    <a:pt x="799" y="1458"/>
                  </a:lnTo>
                  <a:lnTo>
                    <a:pt x="575" y="1161"/>
                  </a:lnTo>
                  <a:lnTo>
                    <a:pt x="703" y="1066"/>
                  </a:lnTo>
                  <a:lnTo>
                    <a:pt x="879" y="1299"/>
                  </a:lnTo>
                  <a:lnTo>
                    <a:pt x="1056" y="1066"/>
                  </a:lnTo>
                  <a:lnTo>
                    <a:pt x="1184" y="1161"/>
                  </a:lnTo>
                  <a:lnTo>
                    <a:pt x="960" y="1458"/>
                  </a:lnTo>
                  <a:lnTo>
                    <a:pt x="960" y="1988"/>
                  </a:lnTo>
                  <a:lnTo>
                    <a:pt x="1200" y="1988"/>
                  </a:lnTo>
                  <a:lnTo>
                    <a:pt x="1200" y="1591"/>
                  </a:lnTo>
                  <a:lnTo>
                    <a:pt x="1212" y="1548"/>
                  </a:lnTo>
                  <a:lnTo>
                    <a:pt x="1600" y="932"/>
                  </a:lnTo>
                  <a:lnTo>
                    <a:pt x="1600" y="875"/>
                  </a:lnTo>
                  <a:lnTo>
                    <a:pt x="1597" y="805"/>
                  </a:lnTo>
                  <a:lnTo>
                    <a:pt x="1586" y="739"/>
                  </a:lnTo>
                  <a:lnTo>
                    <a:pt x="1571" y="674"/>
                  </a:lnTo>
                  <a:lnTo>
                    <a:pt x="1549" y="612"/>
                  </a:lnTo>
                  <a:lnTo>
                    <a:pt x="1522" y="551"/>
                  </a:lnTo>
                  <a:lnTo>
                    <a:pt x="1489" y="496"/>
                  </a:lnTo>
                  <a:lnTo>
                    <a:pt x="1453" y="442"/>
                  </a:lnTo>
                  <a:lnTo>
                    <a:pt x="1411" y="392"/>
                  </a:lnTo>
                  <a:lnTo>
                    <a:pt x="1365" y="346"/>
                  </a:lnTo>
                  <a:lnTo>
                    <a:pt x="1315" y="305"/>
                  </a:lnTo>
                  <a:lnTo>
                    <a:pt x="1261" y="268"/>
                  </a:lnTo>
                  <a:lnTo>
                    <a:pt x="1205" y="236"/>
                  </a:lnTo>
                  <a:lnTo>
                    <a:pt x="1144" y="209"/>
                  </a:lnTo>
                  <a:lnTo>
                    <a:pt x="1082" y="188"/>
                  </a:lnTo>
                  <a:lnTo>
                    <a:pt x="1016" y="172"/>
                  </a:lnTo>
                  <a:lnTo>
                    <a:pt x="948" y="162"/>
                  </a:lnTo>
                  <a:lnTo>
                    <a:pt x="879" y="159"/>
                  </a:lnTo>
                  <a:close/>
                  <a:moveTo>
                    <a:pt x="879" y="0"/>
                  </a:moveTo>
                  <a:lnTo>
                    <a:pt x="956" y="3"/>
                  </a:lnTo>
                  <a:lnTo>
                    <a:pt x="1030" y="13"/>
                  </a:lnTo>
                  <a:lnTo>
                    <a:pt x="1102" y="28"/>
                  </a:lnTo>
                  <a:lnTo>
                    <a:pt x="1171" y="49"/>
                  </a:lnTo>
                  <a:lnTo>
                    <a:pt x="1238" y="76"/>
                  </a:lnTo>
                  <a:lnTo>
                    <a:pt x="1303" y="108"/>
                  </a:lnTo>
                  <a:lnTo>
                    <a:pt x="1364" y="144"/>
                  </a:lnTo>
                  <a:lnTo>
                    <a:pt x="1422" y="186"/>
                  </a:lnTo>
                  <a:lnTo>
                    <a:pt x="1476" y="232"/>
                  </a:lnTo>
                  <a:lnTo>
                    <a:pt x="1526" y="282"/>
                  </a:lnTo>
                  <a:lnTo>
                    <a:pt x="1573" y="336"/>
                  </a:lnTo>
                  <a:lnTo>
                    <a:pt x="1614" y="393"/>
                  </a:lnTo>
                  <a:lnTo>
                    <a:pt x="1651" y="454"/>
                  </a:lnTo>
                  <a:lnTo>
                    <a:pt x="1683" y="518"/>
                  </a:lnTo>
                  <a:lnTo>
                    <a:pt x="1710" y="585"/>
                  </a:lnTo>
                  <a:lnTo>
                    <a:pt x="1731" y="654"/>
                  </a:lnTo>
                  <a:lnTo>
                    <a:pt x="1747" y="726"/>
                  </a:lnTo>
                  <a:lnTo>
                    <a:pt x="1756" y="799"/>
                  </a:lnTo>
                  <a:lnTo>
                    <a:pt x="1759" y="875"/>
                  </a:lnTo>
                  <a:lnTo>
                    <a:pt x="1759" y="955"/>
                  </a:lnTo>
                  <a:lnTo>
                    <a:pt x="1747" y="996"/>
                  </a:lnTo>
                  <a:lnTo>
                    <a:pt x="1359" y="1614"/>
                  </a:lnTo>
                  <a:lnTo>
                    <a:pt x="1359" y="1988"/>
                  </a:lnTo>
                  <a:lnTo>
                    <a:pt x="1439" y="2068"/>
                  </a:lnTo>
                  <a:lnTo>
                    <a:pt x="1439" y="2386"/>
                  </a:lnTo>
                  <a:lnTo>
                    <a:pt x="1359" y="2466"/>
                  </a:lnTo>
                  <a:lnTo>
                    <a:pt x="1280" y="2466"/>
                  </a:lnTo>
                  <a:lnTo>
                    <a:pt x="1280" y="2624"/>
                  </a:lnTo>
                  <a:lnTo>
                    <a:pt x="1200" y="2704"/>
                  </a:lnTo>
                  <a:lnTo>
                    <a:pt x="559" y="2704"/>
                  </a:lnTo>
                  <a:lnTo>
                    <a:pt x="479" y="2624"/>
                  </a:lnTo>
                  <a:lnTo>
                    <a:pt x="479" y="2466"/>
                  </a:lnTo>
                  <a:lnTo>
                    <a:pt x="400" y="2466"/>
                  </a:lnTo>
                  <a:lnTo>
                    <a:pt x="320" y="2386"/>
                  </a:lnTo>
                  <a:lnTo>
                    <a:pt x="320" y="2068"/>
                  </a:lnTo>
                  <a:lnTo>
                    <a:pt x="400" y="1988"/>
                  </a:lnTo>
                  <a:lnTo>
                    <a:pt x="400" y="1613"/>
                  </a:lnTo>
                  <a:lnTo>
                    <a:pt x="11" y="990"/>
                  </a:lnTo>
                  <a:lnTo>
                    <a:pt x="0" y="947"/>
                  </a:lnTo>
                  <a:lnTo>
                    <a:pt x="0" y="795"/>
                  </a:lnTo>
                  <a:lnTo>
                    <a:pt x="4" y="795"/>
                  </a:lnTo>
                  <a:lnTo>
                    <a:pt x="13" y="721"/>
                  </a:lnTo>
                  <a:lnTo>
                    <a:pt x="29" y="651"/>
                  </a:lnTo>
                  <a:lnTo>
                    <a:pt x="51" y="582"/>
                  </a:lnTo>
                  <a:lnTo>
                    <a:pt x="78" y="515"/>
                  </a:lnTo>
                  <a:lnTo>
                    <a:pt x="110" y="452"/>
                  </a:lnTo>
                  <a:lnTo>
                    <a:pt x="147" y="391"/>
                  </a:lnTo>
                  <a:lnTo>
                    <a:pt x="188" y="334"/>
                  </a:lnTo>
                  <a:lnTo>
                    <a:pt x="234" y="280"/>
                  </a:lnTo>
                  <a:lnTo>
                    <a:pt x="285" y="230"/>
                  </a:lnTo>
                  <a:lnTo>
                    <a:pt x="339" y="185"/>
                  </a:lnTo>
                  <a:lnTo>
                    <a:pt x="397" y="143"/>
                  </a:lnTo>
                  <a:lnTo>
                    <a:pt x="457" y="107"/>
                  </a:lnTo>
                  <a:lnTo>
                    <a:pt x="522" y="76"/>
                  </a:lnTo>
                  <a:lnTo>
                    <a:pt x="589" y="49"/>
                  </a:lnTo>
                  <a:lnTo>
                    <a:pt x="658" y="28"/>
                  </a:lnTo>
                  <a:lnTo>
                    <a:pt x="730" y="13"/>
                  </a:lnTo>
                  <a:lnTo>
                    <a:pt x="803" y="3"/>
                  </a:lnTo>
                  <a:lnTo>
                    <a:pt x="87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Rectangle 17"/>
            <p:cNvSpPr>
              <a:spLocks noChangeArrowheads="1"/>
            </p:cNvSpPr>
            <p:nvPr/>
          </p:nvSpPr>
          <p:spPr bwMode="auto">
            <a:xfrm>
              <a:off x="2872" y="1989"/>
              <a:ext cx="16" cy="4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Rectangle 18"/>
            <p:cNvSpPr>
              <a:spLocks noChangeArrowheads="1"/>
            </p:cNvSpPr>
            <p:nvPr/>
          </p:nvSpPr>
          <p:spPr bwMode="auto">
            <a:xfrm>
              <a:off x="2712" y="2148"/>
              <a:ext cx="56"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Rectangle 19"/>
            <p:cNvSpPr>
              <a:spLocks noChangeArrowheads="1"/>
            </p:cNvSpPr>
            <p:nvPr/>
          </p:nvSpPr>
          <p:spPr bwMode="auto">
            <a:xfrm>
              <a:off x="2992" y="2148"/>
              <a:ext cx="56"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3" name="Freeform 20"/>
            <p:cNvSpPr>
              <a:spLocks/>
            </p:cNvSpPr>
            <p:nvPr/>
          </p:nvSpPr>
          <p:spPr bwMode="auto">
            <a:xfrm>
              <a:off x="2754" y="2023"/>
              <a:ext cx="52" cy="51"/>
            </a:xfrm>
            <a:custGeom>
              <a:avLst/>
              <a:gdLst>
                <a:gd name="T0" fmla="*/ 113 w 513"/>
                <a:gd name="T1" fmla="*/ 0 h 511"/>
                <a:gd name="T2" fmla="*/ 513 w 513"/>
                <a:gd name="T3" fmla="*/ 398 h 511"/>
                <a:gd name="T4" fmla="*/ 400 w 513"/>
                <a:gd name="T5" fmla="*/ 511 h 511"/>
                <a:gd name="T6" fmla="*/ 0 w 513"/>
                <a:gd name="T7" fmla="*/ 113 h 511"/>
                <a:gd name="T8" fmla="*/ 113 w 513"/>
                <a:gd name="T9" fmla="*/ 0 h 511"/>
              </a:gdLst>
              <a:ahLst/>
              <a:cxnLst>
                <a:cxn ang="0">
                  <a:pos x="T0" y="T1"/>
                </a:cxn>
                <a:cxn ang="0">
                  <a:pos x="T2" y="T3"/>
                </a:cxn>
                <a:cxn ang="0">
                  <a:pos x="T4" y="T5"/>
                </a:cxn>
                <a:cxn ang="0">
                  <a:pos x="T6" y="T7"/>
                </a:cxn>
                <a:cxn ang="0">
                  <a:pos x="T8" y="T9"/>
                </a:cxn>
              </a:cxnLst>
              <a:rect l="0" t="0" r="r" b="b"/>
              <a:pathLst>
                <a:path w="513" h="511">
                  <a:moveTo>
                    <a:pt x="113" y="0"/>
                  </a:moveTo>
                  <a:lnTo>
                    <a:pt x="513" y="398"/>
                  </a:lnTo>
                  <a:lnTo>
                    <a:pt x="400" y="511"/>
                  </a:lnTo>
                  <a:lnTo>
                    <a:pt x="0" y="113"/>
                  </a:lnTo>
                  <a:lnTo>
                    <a:pt x="11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4" name="Freeform 21"/>
            <p:cNvSpPr>
              <a:spLocks/>
            </p:cNvSpPr>
            <p:nvPr/>
          </p:nvSpPr>
          <p:spPr bwMode="auto">
            <a:xfrm>
              <a:off x="2954" y="2023"/>
              <a:ext cx="52" cy="51"/>
            </a:xfrm>
            <a:custGeom>
              <a:avLst/>
              <a:gdLst>
                <a:gd name="T0" fmla="*/ 400 w 513"/>
                <a:gd name="T1" fmla="*/ 0 h 511"/>
                <a:gd name="T2" fmla="*/ 513 w 513"/>
                <a:gd name="T3" fmla="*/ 113 h 511"/>
                <a:gd name="T4" fmla="*/ 113 w 513"/>
                <a:gd name="T5" fmla="*/ 511 h 511"/>
                <a:gd name="T6" fmla="*/ 0 w 513"/>
                <a:gd name="T7" fmla="*/ 398 h 511"/>
                <a:gd name="T8" fmla="*/ 400 w 513"/>
                <a:gd name="T9" fmla="*/ 0 h 511"/>
              </a:gdLst>
              <a:ahLst/>
              <a:cxnLst>
                <a:cxn ang="0">
                  <a:pos x="T0" y="T1"/>
                </a:cxn>
                <a:cxn ang="0">
                  <a:pos x="T2" y="T3"/>
                </a:cxn>
                <a:cxn ang="0">
                  <a:pos x="T4" y="T5"/>
                </a:cxn>
                <a:cxn ang="0">
                  <a:pos x="T6" y="T7"/>
                </a:cxn>
                <a:cxn ang="0">
                  <a:pos x="T8" y="T9"/>
                </a:cxn>
              </a:cxnLst>
              <a:rect l="0" t="0" r="r" b="b"/>
              <a:pathLst>
                <a:path w="513" h="511">
                  <a:moveTo>
                    <a:pt x="400" y="0"/>
                  </a:moveTo>
                  <a:lnTo>
                    <a:pt x="513" y="113"/>
                  </a:lnTo>
                  <a:lnTo>
                    <a:pt x="113" y="511"/>
                  </a:lnTo>
                  <a:lnTo>
                    <a:pt x="0" y="398"/>
                  </a:lnTo>
                  <a:lnTo>
                    <a:pt x="40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2727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962904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47"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US" sz="2400" b="1" dirty="0" smtClean="0">
              <a:latin typeface="ABBvoice" panose="020D0603020503020204" pitchFamily="34" charset="0"/>
              <a:ea typeface="ABBvoice" panose="020D0603020503020204" pitchFamily="34" charset="0"/>
              <a:cs typeface="ABBvoice" panose="020D0603020503020204" pitchFamily="34" charset="0"/>
              <a:sym typeface="ABBvoice" panose="020D0603020503020204" pitchFamily="34" charset="0"/>
            </a:endParaRPr>
          </a:p>
        </p:txBody>
      </p:sp>
      <p:sp>
        <p:nvSpPr>
          <p:cNvPr id="2" name="Title 1"/>
          <p:cNvSpPr>
            <a:spLocks noGrp="1"/>
          </p:cNvSpPr>
          <p:nvPr>
            <p:ph type="title"/>
          </p:nvPr>
        </p:nvSpPr>
        <p:spPr/>
        <p:txBody>
          <a:bodyPr/>
          <a:lstStyle/>
          <a:p>
            <a:r>
              <a:rPr lang="en-US" dirty="0"/>
              <a:t>Application examples</a:t>
            </a:r>
          </a:p>
        </p:txBody>
      </p:sp>
      <p:sp>
        <p:nvSpPr>
          <p:cNvPr id="4" name="Footer Placeholder 3"/>
          <p:cNvSpPr>
            <a:spLocks noGrp="1"/>
          </p:cNvSpPr>
          <p:nvPr>
            <p:ph type="ftr" sz="quarter" idx="10"/>
          </p:nvPr>
        </p:nvSpPr>
        <p:spPr/>
        <p:txBody>
          <a:bodyPr/>
          <a:lstStyle/>
          <a:p>
            <a:pPr lvl="8"/>
            <a:endParaRPr lang="en-US" dirty="0"/>
          </a:p>
        </p:txBody>
      </p:sp>
      <p:sp>
        <p:nvSpPr>
          <p:cNvPr id="3" name="Date Placeholder 2"/>
          <p:cNvSpPr>
            <a:spLocks noGrp="1"/>
          </p:cNvSpPr>
          <p:nvPr>
            <p:ph type="dt" sz="half" idx="11"/>
          </p:nvPr>
        </p:nvSpPr>
        <p:spPr/>
        <p:txBody>
          <a:bodyPr/>
          <a:lstStyle/>
          <a:p>
            <a:fld id="{A1F808C0-290B-4263-8A52-B569B4875133}" type="datetime4">
              <a:rPr lang="en-US" smtClean="0"/>
              <a:t>May 7, 2018</a:t>
            </a:fld>
            <a:endParaRPr lang="en-US" dirty="0"/>
          </a:p>
        </p:txBody>
      </p:sp>
      <p:sp>
        <p:nvSpPr>
          <p:cNvPr id="5" name="Slide Number Placeholder 4"/>
          <p:cNvSpPr>
            <a:spLocks noGrp="1"/>
          </p:cNvSpPr>
          <p:nvPr>
            <p:ph type="sldNum" sz="quarter" idx="12"/>
          </p:nvPr>
        </p:nvSpPr>
        <p:spPr/>
        <p:txBody>
          <a:bodyPr/>
          <a:lstStyle/>
          <a:p>
            <a:r>
              <a:rPr lang="en-US" dirty="0" smtClean="0"/>
              <a:t>Slide </a:t>
            </a:r>
            <a:fld id="{619F89D8-7AE3-494A-97F3-03D680869632}" type="slidenum">
              <a:rPr lang="en-US" smtClean="0"/>
              <a:pPr/>
              <a:t>6</a:t>
            </a:fld>
            <a:endParaRPr lang="en-US" dirty="0"/>
          </a:p>
        </p:txBody>
      </p:sp>
      <p:sp>
        <p:nvSpPr>
          <p:cNvPr id="13" name="Text Placeholder 12"/>
          <p:cNvSpPr>
            <a:spLocks noGrp="1"/>
          </p:cNvSpPr>
          <p:nvPr>
            <p:ph type="body" sz="quarter" idx="16"/>
          </p:nvPr>
        </p:nvSpPr>
        <p:spPr/>
        <p:txBody>
          <a:bodyPr/>
          <a:lstStyle/>
          <a:p>
            <a:r>
              <a:rPr lang="it-IT" dirty="0"/>
              <a:t>Industry</a:t>
            </a:r>
          </a:p>
          <a:p>
            <a:endParaRPr lang="it-IT" dirty="0"/>
          </a:p>
        </p:txBody>
      </p:sp>
      <p:sp>
        <p:nvSpPr>
          <p:cNvPr id="15" name="Text Placeholder 14"/>
          <p:cNvSpPr>
            <a:spLocks noGrp="1"/>
          </p:cNvSpPr>
          <p:nvPr>
            <p:ph type="body" sz="quarter" idx="24"/>
          </p:nvPr>
        </p:nvSpPr>
        <p:spPr/>
        <p:txBody>
          <a:bodyPr/>
          <a:lstStyle/>
          <a:p>
            <a:r>
              <a:rPr lang="it-IT" dirty="0"/>
              <a:t>Hotel</a:t>
            </a:r>
          </a:p>
          <a:p>
            <a:endParaRPr lang="it-IT" dirty="0"/>
          </a:p>
        </p:txBody>
      </p:sp>
      <p:sp>
        <p:nvSpPr>
          <p:cNvPr id="16" name="Content Placeholder 15"/>
          <p:cNvSpPr>
            <a:spLocks noGrp="1"/>
          </p:cNvSpPr>
          <p:nvPr>
            <p:ph sz="quarter" idx="25"/>
          </p:nvPr>
        </p:nvSpPr>
        <p:spPr/>
        <p:txBody>
          <a:bodyPr/>
          <a:lstStyle/>
          <a:p>
            <a:endParaRPr lang="it-IT"/>
          </a:p>
        </p:txBody>
      </p:sp>
      <p:sp>
        <p:nvSpPr>
          <p:cNvPr id="17" name="Text Placeholder 16"/>
          <p:cNvSpPr>
            <a:spLocks noGrp="1"/>
          </p:cNvSpPr>
          <p:nvPr>
            <p:ph type="body" sz="quarter" idx="26"/>
          </p:nvPr>
        </p:nvSpPr>
        <p:spPr/>
        <p:txBody>
          <a:bodyPr/>
          <a:lstStyle/>
          <a:p>
            <a:r>
              <a:rPr lang="it-IT" dirty="0">
                <a:cs typeface="Arial" charset="0"/>
              </a:rPr>
              <a:t>Building</a:t>
            </a:r>
          </a:p>
          <a:p>
            <a:endParaRPr lang="it-IT" dirty="0"/>
          </a:p>
        </p:txBody>
      </p:sp>
      <p:sp>
        <p:nvSpPr>
          <p:cNvPr id="18" name="Content Placeholder 17"/>
          <p:cNvSpPr>
            <a:spLocks noGrp="1"/>
          </p:cNvSpPr>
          <p:nvPr>
            <p:ph sz="quarter" idx="27"/>
          </p:nvPr>
        </p:nvSpPr>
        <p:spPr/>
        <p:txBody>
          <a:bodyPr/>
          <a:lstStyle/>
          <a:p>
            <a:endParaRPr lang="it-IT"/>
          </a:p>
        </p:txBody>
      </p:sp>
      <p:sp>
        <p:nvSpPr>
          <p:cNvPr id="12" name="Subtitle 11"/>
          <p:cNvSpPr>
            <a:spLocks noGrp="1"/>
          </p:cNvSpPr>
          <p:nvPr>
            <p:ph type="subTitle" idx="13"/>
          </p:nvPr>
        </p:nvSpPr>
        <p:spPr/>
        <p:txBody>
          <a:bodyPr/>
          <a:lstStyle/>
          <a:p>
            <a:endParaRPr lang="it-IT"/>
          </a:p>
        </p:txBody>
      </p:sp>
      <p:pic>
        <p:nvPicPr>
          <p:cNvPr id="9306" name="Picture 90" descr="Claridge's hotel in London"/>
          <p:cNvPicPr>
            <a:picLocks noChangeAspect="1" noChangeArrowheads="1"/>
          </p:cNvPicPr>
          <p:nvPr/>
        </p:nvPicPr>
        <p:blipFill rotWithShape="1">
          <a:blip r:embed="rId8">
            <a:extLst>
              <a:ext uri="{28A0092B-C50C-407E-A947-70E740481C1C}">
                <a14:useLocalDpi xmlns:a14="http://schemas.microsoft.com/office/drawing/2010/main" val="0"/>
              </a:ext>
            </a:extLst>
          </a:blip>
          <a:srcRect l="19104" r="14048"/>
          <a:stretch/>
        </p:blipFill>
        <p:spPr bwMode="auto">
          <a:xfrm>
            <a:off x="4296121" y="2317919"/>
            <a:ext cx="3609097" cy="3597106"/>
          </a:xfrm>
          <a:prstGeom prst="rect">
            <a:avLst/>
          </a:prstGeom>
          <a:noFill/>
          <a:extLst>
            <a:ext uri="{909E8E84-426E-40DD-AFC4-6F175D3DCCD1}">
              <a14:hiddenFill xmlns:a14="http://schemas.microsoft.com/office/drawing/2010/main">
                <a:solidFill>
                  <a:srgbClr val="FFFFFF"/>
                </a:solidFill>
              </a14:hiddenFill>
            </a:ext>
          </a:extLst>
        </p:spPr>
      </p:pic>
      <p:pic>
        <p:nvPicPr>
          <p:cNvPr id="9308" name="Picture 92" descr="Factory building in Monselice, Italy"/>
          <p:cNvPicPr>
            <a:picLocks noChangeAspect="1" noChangeArrowheads="1"/>
          </p:cNvPicPr>
          <p:nvPr/>
        </p:nvPicPr>
        <p:blipFill rotWithShape="1">
          <a:blip r:embed="rId9">
            <a:extLst>
              <a:ext uri="{28A0092B-C50C-407E-A947-70E740481C1C}">
                <a14:useLocalDpi xmlns:a14="http://schemas.microsoft.com/office/drawing/2010/main" val="0"/>
              </a:ext>
            </a:extLst>
          </a:blip>
          <a:srcRect r="30592"/>
          <a:stretch/>
        </p:blipFill>
        <p:spPr bwMode="auto">
          <a:xfrm>
            <a:off x="8247942" y="2317919"/>
            <a:ext cx="3605324" cy="359710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10"/>
          <a:stretch>
            <a:fillRect/>
          </a:stretch>
        </p:blipFill>
        <p:spPr>
          <a:xfrm>
            <a:off x="381867" y="2318073"/>
            <a:ext cx="3609145" cy="3596952"/>
          </a:xfrm>
          <a:prstGeom prst="rect">
            <a:avLst/>
          </a:prstGeom>
        </p:spPr>
      </p:pic>
      <p:sp>
        <p:nvSpPr>
          <p:cNvPr id="22" name="Content Placeholder 21"/>
          <p:cNvSpPr>
            <a:spLocks noGrp="1"/>
          </p:cNvSpPr>
          <p:nvPr>
            <p:ph sz="quarter" idx="23"/>
          </p:nvPr>
        </p:nvSpPr>
        <p:spPr/>
        <p:txBody>
          <a:bodyPr/>
          <a:lstStyle/>
          <a:p>
            <a:endParaRPr lang="it-IT" dirty="0"/>
          </a:p>
        </p:txBody>
      </p:sp>
    </p:spTree>
    <p:extLst>
      <p:ext uri="{BB962C8B-B14F-4D97-AF65-F5344CB8AC3E}">
        <p14:creationId xmlns:p14="http://schemas.microsoft.com/office/powerpoint/2010/main" val="340539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11743059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68"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itle 2"/>
          <p:cNvSpPr>
            <a:spLocks noGrp="1"/>
          </p:cNvSpPr>
          <p:nvPr>
            <p:ph type="title"/>
          </p:nvPr>
        </p:nvSpPr>
        <p:spPr/>
        <p:txBody>
          <a:bodyPr/>
          <a:lstStyle/>
          <a:p>
            <a:r>
              <a:rPr lang="en-US" dirty="0"/>
              <a:t>Industry</a:t>
            </a:r>
          </a:p>
        </p:txBody>
      </p:sp>
      <p:sp>
        <p:nvSpPr>
          <p:cNvPr id="4" name="Date Placeholder 3"/>
          <p:cNvSpPr>
            <a:spLocks noGrp="1"/>
          </p:cNvSpPr>
          <p:nvPr>
            <p:ph type="dt" sz="half" idx="18"/>
          </p:nvPr>
        </p:nvSpPr>
        <p:spPr/>
        <p:txBody>
          <a:bodyPr/>
          <a:lstStyle/>
          <a:p>
            <a:fld id="{FFAB2352-921F-4DD8-A99A-A1474F6943FF}" type="datetime4">
              <a:rPr lang="en-US" smtClean="0"/>
              <a:t>May 7, 2018</a:t>
            </a:fld>
            <a:endParaRPr lang="en-US" dirty="0"/>
          </a:p>
        </p:txBody>
      </p:sp>
      <p:sp>
        <p:nvSpPr>
          <p:cNvPr id="5" name="Footer Placeholder 4"/>
          <p:cNvSpPr>
            <a:spLocks noGrp="1"/>
          </p:cNvSpPr>
          <p:nvPr>
            <p:ph type="ftr" sz="quarter" idx="19"/>
          </p:nvPr>
        </p:nvSpPr>
        <p:spPr/>
        <p:txBody>
          <a:bodyPr/>
          <a:lstStyle/>
          <a:p>
            <a:pPr lvl="8"/>
            <a:endParaRPr lang="en-US" dirty="0"/>
          </a:p>
        </p:txBody>
      </p:sp>
      <p:sp>
        <p:nvSpPr>
          <p:cNvPr id="6" name="Slide Number Placeholder 5"/>
          <p:cNvSpPr>
            <a:spLocks noGrp="1"/>
          </p:cNvSpPr>
          <p:nvPr>
            <p:ph type="sldNum" sz="quarter" idx="20"/>
          </p:nvPr>
        </p:nvSpPr>
        <p:spPr/>
        <p:txBody>
          <a:bodyPr/>
          <a:lstStyle/>
          <a:p>
            <a:r>
              <a:rPr lang="en-US" dirty="0" smtClean="0"/>
              <a:t>Slide </a:t>
            </a:r>
            <a:fld id="{619F89D8-7AE3-494A-97F3-03D680869632}" type="slidenum">
              <a:rPr lang="en-US" smtClean="0"/>
              <a:pPr/>
              <a:t>7</a:t>
            </a:fld>
            <a:endParaRPr lang="en-US" dirty="0"/>
          </a:p>
        </p:txBody>
      </p:sp>
      <p:sp>
        <p:nvSpPr>
          <p:cNvPr id="7" name="Subtitle 6"/>
          <p:cNvSpPr>
            <a:spLocks noGrp="1"/>
          </p:cNvSpPr>
          <p:nvPr>
            <p:ph type="subTitle" idx="13"/>
          </p:nvPr>
        </p:nvSpPr>
        <p:spPr/>
        <p:txBody>
          <a:bodyPr/>
          <a:lstStyle/>
          <a:p>
            <a:endParaRPr lang="en-US" dirty="0"/>
          </a:p>
        </p:txBody>
      </p:sp>
      <p:pic>
        <p:nvPicPr>
          <p:cNvPr id="9" name="Picture 14" descr="schema industria EN compressa"/>
          <p:cNvPicPr>
            <a:picLocks noChangeAspect="1" noChangeArrowheads="1"/>
          </p:cNvPicPr>
          <p:nvPr/>
        </p:nvPicPr>
        <p:blipFill rotWithShape="1">
          <a:blip r:embed="rId7"/>
          <a:srcRect l="54821" t="32929" r="39890" b="55374"/>
          <a:stretch/>
        </p:blipFill>
        <p:spPr bwMode="auto">
          <a:xfrm>
            <a:off x="4203065" y="3138016"/>
            <a:ext cx="406400" cy="494243"/>
          </a:xfrm>
          <a:prstGeom prst="rect">
            <a:avLst/>
          </a:prstGeom>
          <a:noFill/>
          <a:ln w="9525">
            <a:noFill/>
            <a:miter lim="800000"/>
            <a:headEnd/>
            <a:tailEnd/>
          </a:ln>
        </p:spPr>
      </p:pic>
      <p:cxnSp>
        <p:nvCxnSpPr>
          <p:cNvPr id="11" name="Straight Connector 10"/>
          <p:cNvCxnSpPr/>
          <p:nvPr/>
        </p:nvCxnSpPr>
        <p:spPr bwMode="gray">
          <a:xfrm>
            <a:off x="4406265" y="1933575"/>
            <a:ext cx="0" cy="14287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4385787" y="2076450"/>
            <a:ext cx="39528" cy="157162"/>
            <a:chOff x="4385787" y="2124075"/>
            <a:chExt cx="39528" cy="157162"/>
          </a:xfrm>
        </p:grpSpPr>
        <p:cxnSp>
          <p:nvCxnSpPr>
            <p:cNvPr id="13" name="Straight Connector 12"/>
            <p:cNvCxnSpPr/>
            <p:nvPr/>
          </p:nvCxnSpPr>
          <p:spPr bwMode="gray">
            <a:xfrm>
              <a:off x="4406265" y="2124075"/>
              <a:ext cx="0" cy="1547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gray">
            <a:xfrm flipH="1">
              <a:off x="4385787" y="2281237"/>
              <a:ext cx="395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5" name="Straight Connector 24"/>
          <p:cNvCxnSpPr/>
          <p:nvPr/>
        </p:nvCxnSpPr>
        <p:spPr bwMode="gray">
          <a:xfrm>
            <a:off x="4343400" y="2224088"/>
            <a:ext cx="61913" cy="1071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gray">
          <a:xfrm flipH="1">
            <a:off x="4315779" y="2381251"/>
            <a:ext cx="9191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gray">
          <a:xfrm rot="5400000">
            <a:off x="4293634" y="2381965"/>
            <a:ext cx="395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gray">
          <a:xfrm flipV="1">
            <a:off x="4195763" y="2319339"/>
            <a:ext cx="128587" cy="619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gray">
          <a:xfrm>
            <a:off x="3990975" y="2381250"/>
            <a:ext cx="20716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gray">
          <a:xfrm rot="5400000">
            <a:off x="3934065" y="2381965"/>
            <a:ext cx="395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gray">
          <a:xfrm>
            <a:off x="3970499" y="2347913"/>
            <a:ext cx="0" cy="666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gray">
          <a:xfrm>
            <a:off x="3986213" y="2336008"/>
            <a:ext cx="0" cy="904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4385787" y="2326481"/>
            <a:ext cx="33813" cy="228600"/>
            <a:chOff x="4385787" y="2374106"/>
            <a:chExt cx="33813" cy="228600"/>
          </a:xfrm>
        </p:grpSpPr>
        <p:cxnSp>
          <p:nvCxnSpPr>
            <p:cNvPr id="29" name="Straight Connector 28"/>
            <p:cNvCxnSpPr/>
            <p:nvPr/>
          </p:nvCxnSpPr>
          <p:spPr bwMode="gray">
            <a:xfrm>
              <a:off x="4406265" y="2374106"/>
              <a:ext cx="0" cy="1976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gray">
            <a:xfrm>
              <a:off x="4385787" y="2571750"/>
              <a:ext cx="31432" cy="30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gray">
            <a:xfrm flipH="1">
              <a:off x="4388168" y="2571750"/>
              <a:ext cx="31432" cy="30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7" name="Group 86"/>
          <p:cNvGrpSpPr/>
          <p:nvPr/>
        </p:nvGrpSpPr>
        <p:grpSpPr>
          <a:xfrm>
            <a:off x="4343400" y="2520556"/>
            <a:ext cx="62865" cy="267888"/>
            <a:chOff x="4343400" y="2568181"/>
            <a:chExt cx="62865" cy="267888"/>
          </a:xfrm>
        </p:grpSpPr>
        <p:cxnSp>
          <p:nvCxnSpPr>
            <p:cNvPr id="56" name="Straight Connector 55"/>
            <p:cNvCxnSpPr/>
            <p:nvPr/>
          </p:nvCxnSpPr>
          <p:spPr bwMode="gray">
            <a:xfrm>
              <a:off x="4343400" y="2568181"/>
              <a:ext cx="61913" cy="1071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gray">
            <a:xfrm>
              <a:off x="4406265" y="2670574"/>
              <a:ext cx="0" cy="1654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p:cNvCxnSpPr/>
          <p:nvPr/>
        </p:nvCxnSpPr>
        <p:spPr bwMode="gray">
          <a:xfrm flipH="1">
            <a:off x="4388168" y="2725341"/>
            <a:ext cx="31432" cy="30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bwMode="gray">
          <a:xfrm flipH="1">
            <a:off x="4388168" y="2744988"/>
            <a:ext cx="31432" cy="30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Oval 61"/>
          <p:cNvSpPr/>
          <p:nvPr/>
        </p:nvSpPr>
        <p:spPr bwMode="gray">
          <a:xfrm>
            <a:off x="4348277" y="2787474"/>
            <a:ext cx="120032" cy="120032"/>
          </a:xfrm>
          <a:prstGeom prst="ellips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smtClean="0"/>
          </a:p>
        </p:txBody>
      </p:sp>
      <p:cxnSp>
        <p:nvCxnSpPr>
          <p:cNvPr id="63" name="Straight Connector 62"/>
          <p:cNvCxnSpPr/>
          <p:nvPr/>
        </p:nvCxnSpPr>
        <p:spPr bwMode="gray">
          <a:xfrm flipH="1">
            <a:off x="4388168" y="3007912"/>
            <a:ext cx="31432" cy="30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bwMode="gray">
          <a:xfrm flipH="1">
            <a:off x="4388168" y="3027559"/>
            <a:ext cx="31432" cy="30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Oval 64"/>
          <p:cNvSpPr/>
          <p:nvPr/>
        </p:nvSpPr>
        <p:spPr bwMode="gray">
          <a:xfrm>
            <a:off x="4348277" y="2878805"/>
            <a:ext cx="120032" cy="120032"/>
          </a:xfrm>
          <a:prstGeom prst="ellips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smtClean="0"/>
          </a:p>
        </p:txBody>
      </p:sp>
      <p:cxnSp>
        <p:nvCxnSpPr>
          <p:cNvPr id="66" name="Straight Connector 65"/>
          <p:cNvCxnSpPr/>
          <p:nvPr/>
        </p:nvCxnSpPr>
        <p:spPr bwMode="gray">
          <a:xfrm>
            <a:off x="4406265" y="2998837"/>
            <a:ext cx="0" cy="1372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bwMode="gray">
          <a:xfrm>
            <a:off x="4406265" y="3629868"/>
            <a:ext cx="0" cy="1372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Oval 68"/>
          <p:cNvSpPr/>
          <p:nvPr/>
        </p:nvSpPr>
        <p:spPr bwMode="gray">
          <a:xfrm>
            <a:off x="1012724" y="3135214"/>
            <a:ext cx="257276" cy="257274"/>
          </a:xfrm>
          <a:prstGeom prst="ellips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lang="en-US" sz="500" dirty="0" smtClean="0"/>
              <a:t>GEN SET</a:t>
            </a:r>
          </a:p>
          <a:p>
            <a:pPr algn="ctr"/>
            <a:r>
              <a:rPr lang="en-US" sz="500" dirty="0" smtClean="0"/>
              <a:t>3~</a:t>
            </a:r>
          </a:p>
        </p:txBody>
      </p:sp>
      <p:grpSp>
        <p:nvGrpSpPr>
          <p:cNvPr id="72" name="Group 71"/>
          <p:cNvGrpSpPr/>
          <p:nvPr/>
        </p:nvGrpSpPr>
        <p:grpSpPr>
          <a:xfrm>
            <a:off x="1127579" y="3398044"/>
            <a:ext cx="33813" cy="169490"/>
            <a:chOff x="4385787" y="2433216"/>
            <a:chExt cx="33813" cy="169490"/>
          </a:xfrm>
        </p:grpSpPr>
        <p:cxnSp>
          <p:nvCxnSpPr>
            <p:cNvPr id="73" name="Straight Connector 72"/>
            <p:cNvCxnSpPr/>
            <p:nvPr/>
          </p:nvCxnSpPr>
          <p:spPr bwMode="gray">
            <a:xfrm>
              <a:off x="4406265" y="2433216"/>
              <a:ext cx="0" cy="1385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bwMode="gray">
            <a:xfrm>
              <a:off x="4385787" y="2571750"/>
              <a:ext cx="31432" cy="30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bwMode="gray">
            <a:xfrm flipH="1">
              <a:off x="4388168" y="2571750"/>
              <a:ext cx="31432" cy="30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8" name="Straight Connector 77"/>
          <p:cNvCxnSpPr/>
          <p:nvPr/>
        </p:nvCxnSpPr>
        <p:spPr bwMode="gray">
          <a:xfrm>
            <a:off x="351417" y="3760788"/>
            <a:ext cx="2101271" cy="0"/>
          </a:xfrm>
          <a:prstGeom prst="line">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grpSp>
        <p:nvGrpSpPr>
          <p:cNvPr id="88" name="Group 87"/>
          <p:cNvGrpSpPr/>
          <p:nvPr/>
        </p:nvGrpSpPr>
        <p:grpSpPr>
          <a:xfrm>
            <a:off x="1083767" y="3542966"/>
            <a:ext cx="62865" cy="220203"/>
            <a:chOff x="4343400" y="2568181"/>
            <a:chExt cx="62865" cy="220203"/>
          </a:xfrm>
        </p:grpSpPr>
        <p:cxnSp>
          <p:nvCxnSpPr>
            <p:cNvPr id="89" name="Straight Connector 88"/>
            <p:cNvCxnSpPr/>
            <p:nvPr/>
          </p:nvCxnSpPr>
          <p:spPr bwMode="gray">
            <a:xfrm>
              <a:off x="4343400" y="2568181"/>
              <a:ext cx="61913" cy="1071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bwMode="gray">
            <a:xfrm>
              <a:off x="4406265" y="2672955"/>
              <a:ext cx="0" cy="1154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a:off x="417077" y="3762375"/>
            <a:ext cx="354392" cy="714375"/>
            <a:chOff x="417077" y="3810000"/>
            <a:chExt cx="354392" cy="714375"/>
          </a:xfrm>
        </p:grpSpPr>
        <p:grpSp>
          <p:nvGrpSpPr>
            <p:cNvPr id="81" name="Group 80"/>
            <p:cNvGrpSpPr/>
            <p:nvPr/>
          </p:nvGrpSpPr>
          <p:grpSpPr>
            <a:xfrm>
              <a:off x="466510" y="3810000"/>
              <a:ext cx="33813" cy="109958"/>
              <a:chOff x="4385787" y="2492748"/>
              <a:chExt cx="33813" cy="109958"/>
            </a:xfrm>
          </p:grpSpPr>
          <p:cxnSp>
            <p:nvCxnSpPr>
              <p:cNvPr id="82" name="Straight Connector 81"/>
              <p:cNvCxnSpPr/>
              <p:nvPr/>
            </p:nvCxnSpPr>
            <p:spPr bwMode="gray">
              <a:xfrm>
                <a:off x="4406265" y="2492748"/>
                <a:ext cx="0" cy="790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bwMode="gray">
              <a:xfrm>
                <a:off x="4385787" y="2571750"/>
                <a:ext cx="31432" cy="30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bwMode="gray">
              <a:xfrm flipH="1">
                <a:off x="4388168" y="2571750"/>
                <a:ext cx="31432" cy="30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3" name="Group 92"/>
            <p:cNvGrpSpPr/>
            <p:nvPr/>
          </p:nvGrpSpPr>
          <p:grpSpPr>
            <a:xfrm>
              <a:off x="417077" y="3888247"/>
              <a:ext cx="62865" cy="636128"/>
              <a:chOff x="4343400" y="2568181"/>
              <a:chExt cx="62865" cy="636128"/>
            </a:xfrm>
          </p:grpSpPr>
          <p:cxnSp>
            <p:nvCxnSpPr>
              <p:cNvPr id="94" name="Straight Connector 93"/>
              <p:cNvCxnSpPr/>
              <p:nvPr/>
            </p:nvCxnSpPr>
            <p:spPr bwMode="gray">
              <a:xfrm>
                <a:off x="4343400" y="2568181"/>
                <a:ext cx="61913" cy="1071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bwMode="gray">
              <a:xfrm>
                <a:off x="4406265" y="2672955"/>
                <a:ext cx="0" cy="531354"/>
              </a:xfrm>
              <a:prstGeom prst="line">
                <a:avLst/>
              </a:prstGeom>
              <a:ln w="1270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grpSp>
        <p:sp>
          <p:nvSpPr>
            <p:cNvPr id="100" name="TextBox 99"/>
            <p:cNvSpPr txBox="1"/>
            <p:nvPr/>
          </p:nvSpPr>
          <p:spPr bwMode="gray">
            <a:xfrm>
              <a:off x="531019" y="3817145"/>
              <a:ext cx="240450" cy="107722"/>
            </a:xfrm>
            <a:prstGeom prst="rect">
              <a:avLst/>
            </a:prstGeom>
            <a:noFill/>
          </p:spPr>
          <p:txBody>
            <a:bodyPr wrap="none" lIns="0" tIns="0" rIns="0" bIns="0" rtlCol="0">
              <a:spAutoFit/>
            </a:bodyPr>
            <a:lstStyle/>
            <a:p>
              <a:r>
                <a:rPr lang="en-US" sz="700" dirty="0" smtClean="0"/>
                <a:t>Line 1</a:t>
              </a:r>
            </a:p>
          </p:txBody>
        </p:sp>
      </p:grpSp>
      <p:grpSp>
        <p:nvGrpSpPr>
          <p:cNvPr id="102" name="Group 101"/>
          <p:cNvGrpSpPr/>
          <p:nvPr/>
        </p:nvGrpSpPr>
        <p:grpSpPr>
          <a:xfrm>
            <a:off x="1684335" y="3762375"/>
            <a:ext cx="423322" cy="714375"/>
            <a:chOff x="417077" y="3810000"/>
            <a:chExt cx="423322" cy="714375"/>
          </a:xfrm>
        </p:grpSpPr>
        <p:grpSp>
          <p:nvGrpSpPr>
            <p:cNvPr id="103" name="Group 102"/>
            <p:cNvGrpSpPr/>
            <p:nvPr/>
          </p:nvGrpSpPr>
          <p:grpSpPr>
            <a:xfrm>
              <a:off x="466510" y="3810000"/>
              <a:ext cx="33813" cy="109958"/>
              <a:chOff x="4385787" y="2492748"/>
              <a:chExt cx="33813" cy="109958"/>
            </a:xfrm>
          </p:grpSpPr>
          <p:cxnSp>
            <p:nvCxnSpPr>
              <p:cNvPr id="108" name="Straight Connector 107"/>
              <p:cNvCxnSpPr/>
              <p:nvPr/>
            </p:nvCxnSpPr>
            <p:spPr bwMode="gray">
              <a:xfrm>
                <a:off x="4406265" y="2492748"/>
                <a:ext cx="0" cy="790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bwMode="gray">
              <a:xfrm>
                <a:off x="4385787" y="2571750"/>
                <a:ext cx="31432" cy="30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bwMode="gray">
              <a:xfrm flipH="1">
                <a:off x="4388168" y="2571750"/>
                <a:ext cx="31432" cy="30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4" name="Group 103"/>
            <p:cNvGrpSpPr/>
            <p:nvPr/>
          </p:nvGrpSpPr>
          <p:grpSpPr>
            <a:xfrm>
              <a:off x="417077" y="3888247"/>
              <a:ext cx="62865" cy="636128"/>
              <a:chOff x="4343400" y="2568181"/>
              <a:chExt cx="62865" cy="636128"/>
            </a:xfrm>
          </p:grpSpPr>
          <p:cxnSp>
            <p:nvCxnSpPr>
              <p:cNvPr id="106" name="Straight Connector 105"/>
              <p:cNvCxnSpPr/>
              <p:nvPr/>
            </p:nvCxnSpPr>
            <p:spPr bwMode="gray">
              <a:xfrm>
                <a:off x="4343400" y="2568181"/>
                <a:ext cx="61913" cy="1071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bwMode="gray">
              <a:xfrm>
                <a:off x="4406265" y="2672955"/>
                <a:ext cx="0" cy="531354"/>
              </a:xfrm>
              <a:prstGeom prst="line">
                <a:avLst/>
              </a:prstGeom>
              <a:ln w="1270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grpSp>
        <p:sp>
          <p:nvSpPr>
            <p:cNvPr id="105" name="TextBox 104"/>
            <p:cNvSpPr txBox="1"/>
            <p:nvPr/>
          </p:nvSpPr>
          <p:spPr bwMode="gray">
            <a:xfrm>
              <a:off x="531019" y="3817145"/>
              <a:ext cx="309380" cy="107722"/>
            </a:xfrm>
            <a:prstGeom prst="rect">
              <a:avLst/>
            </a:prstGeom>
            <a:noFill/>
          </p:spPr>
          <p:txBody>
            <a:bodyPr wrap="none" lIns="0" tIns="0" rIns="0" bIns="0" rtlCol="0">
              <a:spAutoFit/>
            </a:bodyPr>
            <a:lstStyle/>
            <a:p>
              <a:r>
                <a:rPr lang="en-US" sz="700" dirty="0" smtClean="0"/>
                <a:t>Offices</a:t>
              </a:r>
            </a:p>
          </p:txBody>
        </p:sp>
      </p:grpSp>
      <p:cxnSp>
        <p:nvCxnSpPr>
          <p:cNvPr id="111" name="Straight Connector 110"/>
          <p:cNvCxnSpPr/>
          <p:nvPr/>
        </p:nvCxnSpPr>
        <p:spPr bwMode="gray">
          <a:xfrm>
            <a:off x="2561217" y="3760788"/>
            <a:ext cx="4456803" cy="0"/>
          </a:xfrm>
          <a:prstGeom prst="line">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bwMode="gray">
          <a:xfrm flipH="1">
            <a:off x="2438400" y="3760788"/>
            <a:ext cx="125992" cy="523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2" name="Group 171"/>
          <p:cNvGrpSpPr/>
          <p:nvPr/>
        </p:nvGrpSpPr>
        <p:grpSpPr>
          <a:xfrm>
            <a:off x="2436031" y="4843463"/>
            <a:ext cx="195857" cy="1007660"/>
            <a:chOff x="2436031" y="4891088"/>
            <a:chExt cx="195857" cy="1007660"/>
          </a:xfrm>
        </p:grpSpPr>
        <p:grpSp>
          <p:nvGrpSpPr>
            <p:cNvPr id="116" name="Group 115"/>
            <p:cNvGrpSpPr/>
            <p:nvPr/>
          </p:nvGrpSpPr>
          <p:grpSpPr>
            <a:xfrm>
              <a:off x="2513482" y="4891088"/>
              <a:ext cx="33813" cy="109958"/>
              <a:chOff x="4385787" y="2492748"/>
              <a:chExt cx="33813" cy="109958"/>
            </a:xfrm>
          </p:grpSpPr>
          <p:cxnSp>
            <p:nvCxnSpPr>
              <p:cNvPr id="121" name="Straight Connector 120"/>
              <p:cNvCxnSpPr/>
              <p:nvPr/>
            </p:nvCxnSpPr>
            <p:spPr bwMode="gray">
              <a:xfrm>
                <a:off x="4406265" y="2492748"/>
                <a:ext cx="0" cy="904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bwMode="gray">
              <a:xfrm>
                <a:off x="4385787" y="2571750"/>
                <a:ext cx="31432" cy="30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bwMode="gray">
              <a:xfrm flipH="1">
                <a:off x="4388168" y="2571750"/>
                <a:ext cx="31432" cy="30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7" name="Group 116"/>
            <p:cNvGrpSpPr/>
            <p:nvPr/>
          </p:nvGrpSpPr>
          <p:grpSpPr>
            <a:xfrm>
              <a:off x="2464049" y="4969335"/>
              <a:ext cx="62865" cy="474203"/>
              <a:chOff x="4343400" y="2568181"/>
              <a:chExt cx="62865" cy="474203"/>
            </a:xfrm>
          </p:grpSpPr>
          <p:cxnSp>
            <p:nvCxnSpPr>
              <p:cNvPr id="119" name="Straight Connector 118"/>
              <p:cNvCxnSpPr/>
              <p:nvPr/>
            </p:nvCxnSpPr>
            <p:spPr bwMode="gray">
              <a:xfrm>
                <a:off x="4343400" y="2568181"/>
                <a:ext cx="61913" cy="1071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bwMode="gray">
              <a:xfrm>
                <a:off x="4406265" y="2672955"/>
                <a:ext cx="0" cy="369429"/>
              </a:xfrm>
              <a:prstGeom prst="line">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grpSp>
        <p:grpSp>
          <p:nvGrpSpPr>
            <p:cNvPr id="137" name="Group 136"/>
            <p:cNvGrpSpPr/>
            <p:nvPr/>
          </p:nvGrpSpPr>
          <p:grpSpPr>
            <a:xfrm>
              <a:off x="2464049" y="5439251"/>
              <a:ext cx="62865" cy="269399"/>
              <a:chOff x="4343400" y="2568181"/>
              <a:chExt cx="62865" cy="269399"/>
            </a:xfrm>
          </p:grpSpPr>
          <p:cxnSp>
            <p:nvCxnSpPr>
              <p:cNvPr id="138" name="Straight Connector 137"/>
              <p:cNvCxnSpPr/>
              <p:nvPr/>
            </p:nvCxnSpPr>
            <p:spPr bwMode="gray">
              <a:xfrm>
                <a:off x="4343400" y="2568181"/>
                <a:ext cx="61913" cy="1071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bwMode="gray">
              <a:xfrm>
                <a:off x="4406265" y="2672955"/>
                <a:ext cx="0" cy="164625"/>
              </a:xfrm>
              <a:prstGeom prst="line">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grpSp>
        <p:sp>
          <p:nvSpPr>
            <p:cNvPr id="141" name="Oval 140"/>
            <p:cNvSpPr/>
            <p:nvPr/>
          </p:nvSpPr>
          <p:spPr bwMode="gray">
            <a:xfrm>
              <a:off x="2436031" y="5702893"/>
              <a:ext cx="195857" cy="195855"/>
            </a:xfrm>
            <a:prstGeom prst="ellips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lang="en-US" sz="500" dirty="0"/>
                <a:t>M</a:t>
              </a:r>
              <a:endParaRPr lang="en-US" sz="500" dirty="0" smtClean="0"/>
            </a:p>
            <a:p>
              <a:pPr algn="ctr"/>
              <a:r>
                <a:rPr lang="en-US" sz="500" dirty="0" smtClean="0"/>
                <a:t>3~</a:t>
              </a:r>
            </a:p>
          </p:txBody>
        </p:sp>
      </p:grpSp>
      <p:sp>
        <p:nvSpPr>
          <p:cNvPr id="154" name="TextBox 153"/>
          <p:cNvSpPr txBox="1"/>
          <p:nvPr/>
        </p:nvSpPr>
        <p:spPr bwMode="gray">
          <a:xfrm>
            <a:off x="3309034" y="3769520"/>
            <a:ext cx="246862" cy="107722"/>
          </a:xfrm>
          <a:prstGeom prst="rect">
            <a:avLst/>
          </a:prstGeom>
          <a:noFill/>
        </p:spPr>
        <p:txBody>
          <a:bodyPr wrap="none" lIns="0" tIns="0" rIns="0" bIns="0" rtlCol="0">
            <a:spAutoFit/>
          </a:bodyPr>
          <a:lstStyle/>
          <a:p>
            <a:r>
              <a:rPr lang="en-US" sz="700" dirty="0" smtClean="0"/>
              <a:t>Line 2</a:t>
            </a:r>
          </a:p>
        </p:txBody>
      </p:sp>
      <p:grpSp>
        <p:nvGrpSpPr>
          <p:cNvPr id="220" name="Group 219"/>
          <p:cNvGrpSpPr/>
          <p:nvPr/>
        </p:nvGrpSpPr>
        <p:grpSpPr>
          <a:xfrm>
            <a:off x="2413000" y="3762375"/>
            <a:ext cx="1755775" cy="1082675"/>
            <a:chOff x="2413000" y="3810000"/>
            <a:chExt cx="1755775" cy="1082675"/>
          </a:xfrm>
        </p:grpSpPr>
        <p:grpSp>
          <p:nvGrpSpPr>
            <p:cNvPr id="152" name="Group 151"/>
            <p:cNvGrpSpPr/>
            <p:nvPr/>
          </p:nvGrpSpPr>
          <p:grpSpPr>
            <a:xfrm>
              <a:off x="3244525" y="3810000"/>
              <a:ext cx="33813" cy="109958"/>
              <a:chOff x="4385787" y="2492748"/>
              <a:chExt cx="33813" cy="109958"/>
            </a:xfrm>
          </p:grpSpPr>
          <p:cxnSp>
            <p:nvCxnSpPr>
              <p:cNvPr id="157" name="Straight Connector 156"/>
              <p:cNvCxnSpPr/>
              <p:nvPr/>
            </p:nvCxnSpPr>
            <p:spPr bwMode="gray">
              <a:xfrm>
                <a:off x="4406265" y="2492748"/>
                <a:ext cx="0" cy="790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bwMode="gray">
              <a:xfrm>
                <a:off x="4385787" y="2571750"/>
                <a:ext cx="31432" cy="30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bwMode="gray">
              <a:xfrm flipH="1">
                <a:off x="4388168" y="2571750"/>
                <a:ext cx="31432" cy="30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3" name="Group 152"/>
            <p:cNvGrpSpPr/>
            <p:nvPr/>
          </p:nvGrpSpPr>
          <p:grpSpPr>
            <a:xfrm>
              <a:off x="3195092" y="3888247"/>
              <a:ext cx="62865" cy="782178"/>
              <a:chOff x="4343400" y="2568181"/>
              <a:chExt cx="62865" cy="782178"/>
            </a:xfrm>
          </p:grpSpPr>
          <p:cxnSp>
            <p:nvCxnSpPr>
              <p:cNvPr id="155" name="Straight Connector 154"/>
              <p:cNvCxnSpPr/>
              <p:nvPr/>
            </p:nvCxnSpPr>
            <p:spPr bwMode="gray">
              <a:xfrm>
                <a:off x="4343400" y="2568181"/>
                <a:ext cx="61913" cy="1071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bwMode="gray">
              <a:xfrm>
                <a:off x="4406265" y="2672955"/>
                <a:ext cx="0" cy="677404"/>
              </a:xfrm>
              <a:prstGeom prst="line">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grpSp>
        <p:grpSp>
          <p:nvGrpSpPr>
            <p:cNvPr id="162" name="Group 161"/>
            <p:cNvGrpSpPr/>
            <p:nvPr/>
          </p:nvGrpSpPr>
          <p:grpSpPr>
            <a:xfrm>
              <a:off x="3195092" y="4672007"/>
              <a:ext cx="62865" cy="220668"/>
              <a:chOff x="4343400" y="2568181"/>
              <a:chExt cx="62865" cy="220668"/>
            </a:xfrm>
          </p:grpSpPr>
          <p:cxnSp>
            <p:nvCxnSpPr>
              <p:cNvPr id="163" name="Straight Connector 162"/>
              <p:cNvCxnSpPr/>
              <p:nvPr/>
            </p:nvCxnSpPr>
            <p:spPr bwMode="gray">
              <a:xfrm>
                <a:off x="4343400" y="2568181"/>
                <a:ext cx="61913" cy="1071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bwMode="gray">
              <a:xfrm>
                <a:off x="4406265" y="2672955"/>
                <a:ext cx="0" cy="115894"/>
              </a:xfrm>
              <a:prstGeom prst="line">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grpSp>
        <p:cxnSp>
          <p:nvCxnSpPr>
            <p:cNvPr id="167" name="Straight Connector 166"/>
            <p:cNvCxnSpPr/>
            <p:nvPr/>
          </p:nvCxnSpPr>
          <p:spPr bwMode="gray">
            <a:xfrm>
              <a:off x="2413000" y="4892675"/>
              <a:ext cx="17557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8" name="TextBox 167"/>
          <p:cNvSpPr txBox="1"/>
          <p:nvPr/>
        </p:nvSpPr>
        <p:spPr bwMode="gray">
          <a:xfrm>
            <a:off x="2580269" y="4871463"/>
            <a:ext cx="333425" cy="323165"/>
          </a:xfrm>
          <a:prstGeom prst="rect">
            <a:avLst/>
          </a:prstGeom>
          <a:noFill/>
        </p:spPr>
        <p:txBody>
          <a:bodyPr wrap="none" lIns="0" tIns="0" rIns="0" bIns="0" rtlCol="0">
            <a:spAutoFit/>
          </a:bodyPr>
          <a:lstStyle/>
          <a:p>
            <a:r>
              <a:rPr lang="en-US" sz="700" dirty="0" smtClean="0"/>
              <a:t>Asynch-</a:t>
            </a:r>
            <a:br>
              <a:rPr lang="en-US" sz="700" dirty="0" smtClean="0"/>
            </a:br>
            <a:r>
              <a:rPr lang="en-US" sz="700" dirty="0" smtClean="0"/>
              <a:t>ronous </a:t>
            </a:r>
            <a:br>
              <a:rPr lang="en-US" sz="700" dirty="0" smtClean="0"/>
            </a:br>
            <a:r>
              <a:rPr lang="en-US" sz="700" dirty="0" smtClean="0"/>
              <a:t>motor</a:t>
            </a:r>
          </a:p>
        </p:txBody>
      </p:sp>
      <p:grpSp>
        <p:nvGrpSpPr>
          <p:cNvPr id="173" name="Group 172"/>
          <p:cNvGrpSpPr/>
          <p:nvPr/>
        </p:nvGrpSpPr>
        <p:grpSpPr>
          <a:xfrm>
            <a:off x="2921554" y="4843463"/>
            <a:ext cx="195857" cy="1007660"/>
            <a:chOff x="2436031" y="4891088"/>
            <a:chExt cx="195857" cy="1007660"/>
          </a:xfrm>
        </p:grpSpPr>
        <p:grpSp>
          <p:nvGrpSpPr>
            <p:cNvPr id="174" name="Group 173"/>
            <p:cNvGrpSpPr/>
            <p:nvPr/>
          </p:nvGrpSpPr>
          <p:grpSpPr>
            <a:xfrm>
              <a:off x="2513482" y="4891088"/>
              <a:ext cx="33813" cy="109958"/>
              <a:chOff x="4385787" y="2492748"/>
              <a:chExt cx="33813" cy="109958"/>
            </a:xfrm>
          </p:grpSpPr>
          <p:cxnSp>
            <p:nvCxnSpPr>
              <p:cNvPr id="182" name="Straight Connector 181"/>
              <p:cNvCxnSpPr/>
              <p:nvPr/>
            </p:nvCxnSpPr>
            <p:spPr bwMode="gray">
              <a:xfrm>
                <a:off x="4406265" y="2492748"/>
                <a:ext cx="0" cy="904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bwMode="gray">
              <a:xfrm>
                <a:off x="4385787" y="2571750"/>
                <a:ext cx="31432" cy="30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bwMode="gray">
              <a:xfrm flipH="1">
                <a:off x="4388168" y="2571750"/>
                <a:ext cx="31432" cy="30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p:nvGrpSpPr>
          <p:grpSpPr>
            <a:xfrm>
              <a:off x="2464049" y="4969335"/>
              <a:ext cx="62865" cy="474203"/>
              <a:chOff x="4343400" y="2568181"/>
              <a:chExt cx="62865" cy="474203"/>
            </a:xfrm>
          </p:grpSpPr>
          <p:cxnSp>
            <p:nvCxnSpPr>
              <p:cNvPr id="180" name="Straight Connector 179"/>
              <p:cNvCxnSpPr/>
              <p:nvPr/>
            </p:nvCxnSpPr>
            <p:spPr bwMode="gray">
              <a:xfrm>
                <a:off x="4343400" y="2568181"/>
                <a:ext cx="61913" cy="1071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bwMode="gray">
              <a:xfrm>
                <a:off x="4406265" y="2672955"/>
                <a:ext cx="0" cy="369429"/>
              </a:xfrm>
              <a:prstGeom prst="line">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2464049" y="5439251"/>
              <a:ext cx="62865" cy="269399"/>
              <a:chOff x="4343400" y="2568181"/>
              <a:chExt cx="62865" cy="269399"/>
            </a:xfrm>
          </p:grpSpPr>
          <p:cxnSp>
            <p:nvCxnSpPr>
              <p:cNvPr id="178" name="Straight Connector 177"/>
              <p:cNvCxnSpPr/>
              <p:nvPr/>
            </p:nvCxnSpPr>
            <p:spPr bwMode="gray">
              <a:xfrm>
                <a:off x="4343400" y="2568181"/>
                <a:ext cx="61913" cy="1071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bwMode="gray">
              <a:xfrm>
                <a:off x="4406265" y="2672955"/>
                <a:ext cx="0" cy="164625"/>
              </a:xfrm>
              <a:prstGeom prst="line">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grpSp>
        <p:sp>
          <p:nvSpPr>
            <p:cNvPr id="177" name="Oval 176"/>
            <p:cNvSpPr/>
            <p:nvPr/>
          </p:nvSpPr>
          <p:spPr bwMode="gray">
            <a:xfrm>
              <a:off x="2436031" y="5702893"/>
              <a:ext cx="195857" cy="195855"/>
            </a:xfrm>
            <a:prstGeom prst="ellips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lang="en-US" sz="500" dirty="0"/>
                <a:t>M</a:t>
              </a:r>
              <a:endParaRPr lang="en-US" sz="500" dirty="0" smtClean="0"/>
            </a:p>
            <a:p>
              <a:pPr algn="ctr"/>
              <a:r>
                <a:rPr lang="en-US" sz="500" dirty="0" smtClean="0"/>
                <a:t>3~</a:t>
              </a:r>
            </a:p>
          </p:txBody>
        </p:sp>
      </p:grpSp>
      <p:grpSp>
        <p:nvGrpSpPr>
          <p:cNvPr id="185" name="Group 184"/>
          <p:cNvGrpSpPr/>
          <p:nvPr/>
        </p:nvGrpSpPr>
        <p:grpSpPr>
          <a:xfrm>
            <a:off x="3401647" y="4843463"/>
            <a:ext cx="195857" cy="1007660"/>
            <a:chOff x="2436031" y="4891088"/>
            <a:chExt cx="195857" cy="1007660"/>
          </a:xfrm>
        </p:grpSpPr>
        <p:grpSp>
          <p:nvGrpSpPr>
            <p:cNvPr id="186" name="Group 185"/>
            <p:cNvGrpSpPr/>
            <p:nvPr/>
          </p:nvGrpSpPr>
          <p:grpSpPr>
            <a:xfrm>
              <a:off x="2513482" y="4891088"/>
              <a:ext cx="33813" cy="109958"/>
              <a:chOff x="4385787" y="2492748"/>
              <a:chExt cx="33813" cy="109958"/>
            </a:xfrm>
          </p:grpSpPr>
          <p:cxnSp>
            <p:nvCxnSpPr>
              <p:cNvPr id="194" name="Straight Connector 193"/>
              <p:cNvCxnSpPr/>
              <p:nvPr/>
            </p:nvCxnSpPr>
            <p:spPr bwMode="gray">
              <a:xfrm>
                <a:off x="4406265" y="2492748"/>
                <a:ext cx="0" cy="904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bwMode="gray">
              <a:xfrm>
                <a:off x="4385787" y="2571750"/>
                <a:ext cx="31432" cy="30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bwMode="gray">
              <a:xfrm flipH="1">
                <a:off x="4388168" y="2571750"/>
                <a:ext cx="31432" cy="30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7" name="Group 186"/>
            <p:cNvGrpSpPr/>
            <p:nvPr/>
          </p:nvGrpSpPr>
          <p:grpSpPr>
            <a:xfrm>
              <a:off x="2464049" y="4969335"/>
              <a:ext cx="62865" cy="474203"/>
              <a:chOff x="4343400" y="2568181"/>
              <a:chExt cx="62865" cy="474203"/>
            </a:xfrm>
          </p:grpSpPr>
          <p:cxnSp>
            <p:nvCxnSpPr>
              <p:cNvPr id="192" name="Straight Connector 191"/>
              <p:cNvCxnSpPr/>
              <p:nvPr/>
            </p:nvCxnSpPr>
            <p:spPr bwMode="gray">
              <a:xfrm>
                <a:off x="4343400" y="2568181"/>
                <a:ext cx="61913" cy="1071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bwMode="gray">
              <a:xfrm>
                <a:off x="4406265" y="2672955"/>
                <a:ext cx="0" cy="369429"/>
              </a:xfrm>
              <a:prstGeom prst="line">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grpSp>
        <p:grpSp>
          <p:nvGrpSpPr>
            <p:cNvPr id="188" name="Group 187"/>
            <p:cNvGrpSpPr/>
            <p:nvPr/>
          </p:nvGrpSpPr>
          <p:grpSpPr>
            <a:xfrm>
              <a:off x="2464049" y="5439251"/>
              <a:ext cx="62865" cy="269399"/>
              <a:chOff x="4343400" y="2568181"/>
              <a:chExt cx="62865" cy="269399"/>
            </a:xfrm>
          </p:grpSpPr>
          <p:cxnSp>
            <p:nvCxnSpPr>
              <p:cNvPr id="190" name="Straight Connector 189"/>
              <p:cNvCxnSpPr/>
              <p:nvPr/>
            </p:nvCxnSpPr>
            <p:spPr bwMode="gray">
              <a:xfrm>
                <a:off x="4343400" y="2568181"/>
                <a:ext cx="61913" cy="1071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bwMode="gray">
              <a:xfrm>
                <a:off x="4406265" y="2672955"/>
                <a:ext cx="0" cy="164625"/>
              </a:xfrm>
              <a:prstGeom prst="line">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grpSp>
        <p:sp>
          <p:nvSpPr>
            <p:cNvPr id="189" name="Oval 188"/>
            <p:cNvSpPr/>
            <p:nvPr/>
          </p:nvSpPr>
          <p:spPr bwMode="gray">
            <a:xfrm>
              <a:off x="2436031" y="5702893"/>
              <a:ext cx="195857" cy="195855"/>
            </a:xfrm>
            <a:prstGeom prst="ellips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lang="en-US" sz="500" dirty="0"/>
                <a:t>M</a:t>
              </a:r>
              <a:endParaRPr lang="en-US" sz="500" dirty="0" smtClean="0"/>
            </a:p>
            <a:p>
              <a:pPr algn="ctr"/>
              <a:r>
                <a:rPr lang="en-US" sz="500" dirty="0" smtClean="0"/>
                <a:t>3~</a:t>
              </a:r>
            </a:p>
          </p:txBody>
        </p:sp>
      </p:grpSp>
      <p:sp>
        <p:nvSpPr>
          <p:cNvPr id="171" name="TextBox 170"/>
          <p:cNvSpPr txBox="1"/>
          <p:nvPr/>
        </p:nvSpPr>
        <p:spPr bwMode="gray">
          <a:xfrm>
            <a:off x="4033292" y="4871463"/>
            <a:ext cx="447238" cy="107722"/>
          </a:xfrm>
          <a:prstGeom prst="rect">
            <a:avLst/>
          </a:prstGeom>
          <a:noFill/>
        </p:spPr>
        <p:txBody>
          <a:bodyPr wrap="square" lIns="0" tIns="0" rIns="0" bIns="0" rtlCol="0">
            <a:spAutoFit/>
          </a:bodyPr>
          <a:lstStyle/>
          <a:p>
            <a:r>
              <a:rPr lang="en-US" sz="700" dirty="0" smtClean="0"/>
              <a:t>Lighting</a:t>
            </a:r>
          </a:p>
        </p:txBody>
      </p:sp>
      <p:cxnSp>
        <p:nvCxnSpPr>
          <p:cNvPr id="206" name="Straight Connector 205"/>
          <p:cNvCxnSpPr/>
          <p:nvPr/>
        </p:nvCxnSpPr>
        <p:spPr bwMode="gray">
          <a:xfrm>
            <a:off x="3986213" y="4843463"/>
            <a:ext cx="0" cy="904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bwMode="gray">
          <a:xfrm>
            <a:off x="3965735" y="4922465"/>
            <a:ext cx="31432" cy="30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bwMode="gray">
          <a:xfrm flipH="1">
            <a:off x="3968116" y="4922465"/>
            <a:ext cx="31432" cy="30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bwMode="gray">
          <a:xfrm>
            <a:off x="3916302" y="4921710"/>
            <a:ext cx="61913" cy="1071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bwMode="gray">
          <a:xfrm>
            <a:off x="3979167" y="5026484"/>
            <a:ext cx="0" cy="536116"/>
          </a:xfrm>
          <a:prstGeom prst="line">
            <a:avLst/>
          </a:prstGeom>
          <a:ln w="1270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sp>
        <p:nvSpPr>
          <p:cNvPr id="201" name="Rectangle 200"/>
          <p:cNvSpPr/>
          <p:nvPr/>
        </p:nvSpPr>
        <p:spPr bwMode="gray">
          <a:xfrm>
            <a:off x="3888284" y="5655268"/>
            <a:ext cx="195857" cy="195855"/>
          </a:xfrm>
          <a:prstGeom prst="rect">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lang="en-US" sz="500" dirty="0" smtClean="0"/>
          </a:p>
        </p:txBody>
      </p:sp>
      <p:cxnSp>
        <p:nvCxnSpPr>
          <p:cNvPr id="230" name="Straight Connector 229"/>
          <p:cNvCxnSpPr/>
          <p:nvPr/>
        </p:nvCxnSpPr>
        <p:spPr bwMode="gray">
          <a:xfrm>
            <a:off x="5555201" y="3762375"/>
            <a:ext cx="0" cy="1000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bwMode="gray">
          <a:xfrm>
            <a:off x="5537898" y="3841377"/>
            <a:ext cx="31432" cy="30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bwMode="gray">
          <a:xfrm flipH="1">
            <a:off x="5540279" y="3841377"/>
            <a:ext cx="31432" cy="30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bwMode="gray">
          <a:xfrm>
            <a:off x="5488465" y="3840622"/>
            <a:ext cx="61913" cy="1071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bwMode="gray">
          <a:xfrm>
            <a:off x="5551330" y="3945396"/>
            <a:ext cx="0" cy="677404"/>
          </a:xfrm>
          <a:prstGeom prst="line">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bwMode="gray">
          <a:xfrm>
            <a:off x="5488465" y="4624382"/>
            <a:ext cx="61913" cy="1071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bwMode="gray">
          <a:xfrm>
            <a:off x="5551330" y="4729156"/>
            <a:ext cx="0" cy="115894"/>
          </a:xfrm>
          <a:prstGeom prst="line">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bwMode="gray">
          <a:xfrm>
            <a:off x="4886325" y="4845050"/>
            <a:ext cx="13096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3" name="TextBox 232"/>
          <p:cNvSpPr txBox="1"/>
          <p:nvPr/>
        </p:nvSpPr>
        <p:spPr bwMode="gray">
          <a:xfrm>
            <a:off x="5625890" y="3769520"/>
            <a:ext cx="471283" cy="107722"/>
          </a:xfrm>
          <a:prstGeom prst="rect">
            <a:avLst/>
          </a:prstGeom>
          <a:noFill/>
        </p:spPr>
        <p:txBody>
          <a:bodyPr wrap="none" lIns="0" tIns="0" rIns="0" bIns="0" rtlCol="0">
            <a:spAutoFit/>
          </a:bodyPr>
          <a:lstStyle/>
          <a:p>
            <a:r>
              <a:rPr lang="en-US" sz="700" dirty="0" smtClean="0"/>
              <a:t>Warehouse</a:t>
            </a:r>
          </a:p>
        </p:txBody>
      </p:sp>
      <p:sp>
        <p:nvSpPr>
          <p:cNvPr id="248" name="TextBox 247"/>
          <p:cNvSpPr txBox="1"/>
          <p:nvPr/>
        </p:nvSpPr>
        <p:spPr bwMode="gray">
          <a:xfrm>
            <a:off x="5075430" y="4871463"/>
            <a:ext cx="447238" cy="107722"/>
          </a:xfrm>
          <a:prstGeom prst="rect">
            <a:avLst/>
          </a:prstGeom>
          <a:noFill/>
        </p:spPr>
        <p:txBody>
          <a:bodyPr wrap="square" lIns="0" tIns="0" rIns="0" bIns="0" rtlCol="0">
            <a:spAutoFit/>
          </a:bodyPr>
          <a:lstStyle/>
          <a:p>
            <a:r>
              <a:rPr lang="en-US" sz="700" dirty="0" smtClean="0"/>
              <a:t>Sockets</a:t>
            </a:r>
          </a:p>
        </p:txBody>
      </p:sp>
      <p:cxnSp>
        <p:nvCxnSpPr>
          <p:cNvPr id="249" name="Straight Connector 248"/>
          <p:cNvCxnSpPr/>
          <p:nvPr/>
        </p:nvCxnSpPr>
        <p:spPr bwMode="gray">
          <a:xfrm>
            <a:off x="5015043" y="4843463"/>
            <a:ext cx="0" cy="904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bwMode="gray">
          <a:xfrm>
            <a:off x="4994565" y="4922465"/>
            <a:ext cx="31432" cy="30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bwMode="gray">
          <a:xfrm flipH="1">
            <a:off x="4996946" y="4922465"/>
            <a:ext cx="31432" cy="30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bwMode="gray">
          <a:xfrm>
            <a:off x="4945132" y="4921710"/>
            <a:ext cx="61913" cy="1071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bwMode="gray">
          <a:xfrm>
            <a:off x="5007997" y="5026484"/>
            <a:ext cx="0" cy="536116"/>
          </a:xfrm>
          <a:prstGeom prst="line">
            <a:avLst/>
          </a:prstGeom>
          <a:ln w="1270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sp>
        <p:nvSpPr>
          <p:cNvPr id="254" name="Rectangle 253"/>
          <p:cNvSpPr/>
          <p:nvPr/>
        </p:nvSpPr>
        <p:spPr bwMode="gray">
          <a:xfrm>
            <a:off x="4917114" y="5655268"/>
            <a:ext cx="195857" cy="195855"/>
          </a:xfrm>
          <a:prstGeom prst="rect">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lang="en-US" sz="500" dirty="0" smtClean="0"/>
          </a:p>
        </p:txBody>
      </p:sp>
      <p:sp>
        <p:nvSpPr>
          <p:cNvPr id="256" name="TextBox 255"/>
          <p:cNvSpPr txBox="1"/>
          <p:nvPr/>
        </p:nvSpPr>
        <p:spPr bwMode="gray">
          <a:xfrm>
            <a:off x="5612435" y="4871463"/>
            <a:ext cx="447238" cy="107722"/>
          </a:xfrm>
          <a:prstGeom prst="rect">
            <a:avLst/>
          </a:prstGeom>
          <a:noFill/>
        </p:spPr>
        <p:txBody>
          <a:bodyPr wrap="square" lIns="0" tIns="0" rIns="0" bIns="0" rtlCol="0">
            <a:spAutoFit/>
          </a:bodyPr>
          <a:lstStyle/>
          <a:p>
            <a:r>
              <a:rPr lang="en-US" sz="700" dirty="0" smtClean="0"/>
              <a:t>Lighting</a:t>
            </a:r>
          </a:p>
        </p:txBody>
      </p:sp>
      <p:grpSp>
        <p:nvGrpSpPr>
          <p:cNvPr id="295" name="Group 294"/>
          <p:cNvGrpSpPr/>
          <p:nvPr/>
        </p:nvGrpSpPr>
        <p:grpSpPr>
          <a:xfrm>
            <a:off x="5534955" y="4843463"/>
            <a:ext cx="31432" cy="109958"/>
            <a:chOff x="5534955" y="4891088"/>
            <a:chExt cx="31432" cy="109958"/>
          </a:xfrm>
        </p:grpSpPr>
        <p:cxnSp>
          <p:nvCxnSpPr>
            <p:cNvPr id="257" name="Straight Connector 256"/>
            <p:cNvCxnSpPr/>
            <p:nvPr/>
          </p:nvCxnSpPr>
          <p:spPr bwMode="gray">
            <a:xfrm>
              <a:off x="5550671" y="4891088"/>
              <a:ext cx="0" cy="904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94" name="Group 293"/>
            <p:cNvGrpSpPr/>
            <p:nvPr/>
          </p:nvGrpSpPr>
          <p:grpSpPr>
            <a:xfrm>
              <a:off x="5534955" y="4970090"/>
              <a:ext cx="31432" cy="30956"/>
              <a:chOff x="5530193" y="4970090"/>
              <a:chExt cx="31432" cy="30956"/>
            </a:xfrm>
          </p:grpSpPr>
          <p:cxnSp>
            <p:nvCxnSpPr>
              <p:cNvPr id="258" name="Straight Connector 257"/>
              <p:cNvCxnSpPr/>
              <p:nvPr/>
            </p:nvCxnSpPr>
            <p:spPr bwMode="gray">
              <a:xfrm>
                <a:off x="5530193" y="4970090"/>
                <a:ext cx="31432" cy="30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bwMode="gray">
              <a:xfrm flipH="1">
                <a:off x="5530193" y="4970090"/>
                <a:ext cx="31432" cy="30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260" name="Straight Connector 259"/>
          <p:cNvCxnSpPr/>
          <p:nvPr/>
        </p:nvCxnSpPr>
        <p:spPr bwMode="gray">
          <a:xfrm>
            <a:off x="5479570" y="4921710"/>
            <a:ext cx="61913" cy="1071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bwMode="gray">
          <a:xfrm>
            <a:off x="5542435" y="5026484"/>
            <a:ext cx="0" cy="536116"/>
          </a:xfrm>
          <a:prstGeom prst="line">
            <a:avLst/>
          </a:prstGeom>
          <a:ln w="1270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sp>
        <p:nvSpPr>
          <p:cNvPr id="262" name="Rectangle 261"/>
          <p:cNvSpPr/>
          <p:nvPr/>
        </p:nvSpPr>
        <p:spPr bwMode="gray">
          <a:xfrm>
            <a:off x="5451552" y="5655268"/>
            <a:ext cx="195857" cy="195855"/>
          </a:xfrm>
          <a:prstGeom prst="rect">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lang="en-US" sz="500" dirty="0" smtClean="0"/>
          </a:p>
        </p:txBody>
      </p:sp>
      <p:sp>
        <p:nvSpPr>
          <p:cNvPr id="264" name="TextBox 263"/>
          <p:cNvSpPr txBox="1"/>
          <p:nvPr/>
        </p:nvSpPr>
        <p:spPr bwMode="gray">
          <a:xfrm>
            <a:off x="6146866" y="4871463"/>
            <a:ext cx="447238" cy="107722"/>
          </a:xfrm>
          <a:prstGeom prst="rect">
            <a:avLst/>
          </a:prstGeom>
          <a:noFill/>
        </p:spPr>
        <p:txBody>
          <a:bodyPr wrap="square" lIns="0" tIns="0" rIns="0" bIns="0" rtlCol="0">
            <a:spAutoFit/>
          </a:bodyPr>
          <a:lstStyle/>
          <a:p>
            <a:r>
              <a:rPr lang="en-US" sz="700" dirty="0" smtClean="0"/>
              <a:t>[HMC]</a:t>
            </a:r>
          </a:p>
        </p:txBody>
      </p:sp>
      <p:cxnSp>
        <p:nvCxnSpPr>
          <p:cNvPr id="268" name="Straight Connector 267"/>
          <p:cNvCxnSpPr/>
          <p:nvPr/>
        </p:nvCxnSpPr>
        <p:spPr bwMode="gray">
          <a:xfrm>
            <a:off x="6036226" y="4921710"/>
            <a:ext cx="61913" cy="1071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bwMode="gray">
          <a:xfrm>
            <a:off x="6099091" y="5026484"/>
            <a:ext cx="0" cy="536116"/>
          </a:xfrm>
          <a:prstGeom prst="line">
            <a:avLst/>
          </a:prstGeom>
          <a:ln w="1270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sp>
        <p:nvSpPr>
          <p:cNvPr id="270" name="Rectangle 269"/>
          <p:cNvSpPr/>
          <p:nvPr/>
        </p:nvSpPr>
        <p:spPr bwMode="gray">
          <a:xfrm>
            <a:off x="6008208" y="5655268"/>
            <a:ext cx="195857" cy="195855"/>
          </a:xfrm>
          <a:prstGeom prst="rect">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lang="en-US" sz="500" dirty="0" smtClean="0"/>
          </a:p>
        </p:txBody>
      </p:sp>
      <p:grpSp>
        <p:nvGrpSpPr>
          <p:cNvPr id="272" name="Group 271"/>
          <p:cNvGrpSpPr/>
          <p:nvPr/>
        </p:nvGrpSpPr>
        <p:grpSpPr>
          <a:xfrm>
            <a:off x="6858885" y="3762375"/>
            <a:ext cx="33813" cy="109958"/>
            <a:chOff x="4385787" y="2492748"/>
            <a:chExt cx="33813" cy="109958"/>
          </a:xfrm>
        </p:grpSpPr>
        <p:cxnSp>
          <p:nvCxnSpPr>
            <p:cNvPr id="280" name="Straight Connector 279"/>
            <p:cNvCxnSpPr/>
            <p:nvPr/>
          </p:nvCxnSpPr>
          <p:spPr bwMode="gray">
            <a:xfrm>
              <a:off x="4403090" y="2492748"/>
              <a:ext cx="0" cy="952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bwMode="gray">
            <a:xfrm>
              <a:off x="4385787" y="2571750"/>
              <a:ext cx="31432" cy="30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bwMode="gray">
            <a:xfrm flipH="1">
              <a:off x="4388168" y="2571750"/>
              <a:ext cx="31432" cy="30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3" name="Group 272"/>
          <p:cNvGrpSpPr/>
          <p:nvPr/>
        </p:nvGrpSpPr>
        <p:grpSpPr>
          <a:xfrm>
            <a:off x="6809452" y="3840622"/>
            <a:ext cx="62865" cy="782178"/>
            <a:chOff x="4343400" y="2568181"/>
            <a:chExt cx="62865" cy="782178"/>
          </a:xfrm>
        </p:grpSpPr>
        <p:cxnSp>
          <p:nvCxnSpPr>
            <p:cNvPr id="278" name="Straight Connector 277"/>
            <p:cNvCxnSpPr/>
            <p:nvPr/>
          </p:nvCxnSpPr>
          <p:spPr bwMode="gray">
            <a:xfrm>
              <a:off x="4343400" y="2568181"/>
              <a:ext cx="61913" cy="1071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bwMode="gray">
            <a:xfrm>
              <a:off x="4406265" y="2672955"/>
              <a:ext cx="0" cy="677404"/>
            </a:xfrm>
            <a:prstGeom prst="line">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grpSp>
      <p:cxnSp>
        <p:nvCxnSpPr>
          <p:cNvPr id="276" name="Straight Connector 275"/>
          <p:cNvCxnSpPr/>
          <p:nvPr/>
        </p:nvCxnSpPr>
        <p:spPr bwMode="gray">
          <a:xfrm>
            <a:off x="6809452" y="4624382"/>
            <a:ext cx="61913" cy="1071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bwMode="gray">
          <a:xfrm>
            <a:off x="6872317" y="4729156"/>
            <a:ext cx="0" cy="221463"/>
          </a:xfrm>
          <a:prstGeom prst="line">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bwMode="gray">
          <a:xfrm>
            <a:off x="6872317" y="4987354"/>
            <a:ext cx="0" cy="106140"/>
          </a:xfrm>
          <a:prstGeom prst="line">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bwMode="gray">
          <a:xfrm flipH="1">
            <a:off x="6840087" y="4953421"/>
            <a:ext cx="64265" cy="0"/>
          </a:xfrm>
          <a:prstGeom prst="line">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bwMode="gray">
          <a:xfrm flipH="1">
            <a:off x="6840087" y="4987354"/>
            <a:ext cx="64265" cy="0"/>
          </a:xfrm>
          <a:prstGeom prst="line">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sp>
        <p:nvSpPr>
          <p:cNvPr id="289" name="TextBox 288"/>
          <p:cNvSpPr txBox="1"/>
          <p:nvPr/>
        </p:nvSpPr>
        <p:spPr bwMode="gray">
          <a:xfrm>
            <a:off x="6943195" y="3779837"/>
            <a:ext cx="545021" cy="215444"/>
          </a:xfrm>
          <a:prstGeom prst="rect">
            <a:avLst/>
          </a:prstGeom>
          <a:noFill/>
        </p:spPr>
        <p:txBody>
          <a:bodyPr wrap="none" lIns="0" tIns="0" rIns="0" bIns="0" rtlCol="0">
            <a:spAutoFit/>
          </a:bodyPr>
          <a:lstStyle/>
          <a:p>
            <a:r>
              <a:rPr lang="en-US" sz="700" dirty="0" smtClean="0"/>
              <a:t>Power factor</a:t>
            </a:r>
            <a:br>
              <a:rPr lang="en-US" sz="700" dirty="0" smtClean="0"/>
            </a:br>
            <a:r>
              <a:rPr lang="en-US" sz="700" dirty="0" smtClean="0"/>
              <a:t>Correction</a:t>
            </a:r>
          </a:p>
        </p:txBody>
      </p:sp>
      <p:sp>
        <p:nvSpPr>
          <p:cNvPr id="290" name="TextBox 289"/>
          <p:cNvSpPr txBox="1"/>
          <p:nvPr/>
        </p:nvSpPr>
        <p:spPr bwMode="gray">
          <a:xfrm>
            <a:off x="3062102" y="4871463"/>
            <a:ext cx="333425" cy="323165"/>
          </a:xfrm>
          <a:prstGeom prst="rect">
            <a:avLst/>
          </a:prstGeom>
          <a:noFill/>
        </p:spPr>
        <p:txBody>
          <a:bodyPr wrap="none" lIns="0" tIns="0" rIns="0" bIns="0" rtlCol="0">
            <a:spAutoFit/>
          </a:bodyPr>
          <a:lstStyle/>
          <a:p>
            <a:r>
              <a:rPr lang="en-US" sz="700" dirty="0" smtClean="0"/>
              <a:t>Asynch-</a:t>
            </a:r>
            <a:br>
              <a:rPr lang="en-US" sz="700" dirty="0" smtClean="0"/>
            </a:br>
            <a:r>
              <a:rPr lang="en-US" sz="700" dirty="0" smtClean="0"/>
              <a:t>ronous </a:t>
            </a:r>
            <a:br>
              <a:rPr lang="en-US" sz="700" dirty="0" smtClean="0"/>
            </a:br>
            <a:r>
              <a:rPr lang="en-US" sz="700" dirty="0" smtClean="0"/>
              <a:t>motor</a:t>
            </a:r>
          </a:p>
        </p:txBody>
      </p:sp>
      <p:sp>
        <p:nvSpPr>
          <p:cNvPr id="291" name="TextBox 290"/>
          <p:cNvSpPr txBox="1"/>
          <p:nvPr/>
        </p:nvSpPr>
        <p:spPr bwMode="gray">
          <a:xfrm>
            <a:off x="3555908" y="4871463"/>
            <a:ext cx="333425" cy="323165"/>
          </a:xfrm>
          <a:prstGeom prst="rect">
            <a:avLst/>
          </a:prstGeom>
          <a:noFill/>
        </p:spPr>
        <p:txBody>
          <a:bodyPr wrap="none" lIns="0" tIns="0" rIns="0" bIns="0" rtlCol="0">
            <a:spAutoFit/>
          </a:bodyPr>
          <a:lstStyle/>
          <a:p>
            <a:r>
              <a:rPr lang="en-US" sz="700" dirty="0" smtClean="0"/>
              <a:t>Asynch-</a:t>
            </a:r>
            <a:br>
              <a:rPr lang="en-US" sz="700" dirty="0" smtClean="0"/>
            </a:br>
            <a:r>
              <a:rPr lang="en-US" sz="700" dirty="0" smtClean="0"/>
              <a:t>ronous </a:t>
            </a:r>
            <a:br>
              <a:rPr lang="en-US" sz="700" dirty="0" smtClean="0"/>
            </a:br>
            <a:r>
              <a:rPr lang="en-US" sz="700" dirty="0" smtClean="0"/>
              <a:t>motor</a:t>
            </a:r>
          </a:p>
        </p:txBody>
      </p:sp>
      <p:grpSp>
        <p:nvGrpSpPr>
          <p:cNvPr id="301" name="Group 300"/>
          <p:cNvGrpSpPr/>
          <p:nvPr/>
        </p:nvGrpSpPr>
        <p:grpSpPr>
          <a:xfrm>
            <a:off x="6082423" y="4843463"/>
            <a:ext cx="31432" cy="109958"/>
            <a:chOff x="5534955" y="4891088"/>
            <a:chExt cx="31432" cy="109958"/>
          </a:xfrm>
        </p:grpSpPr>
        <p:cxnSp>
          <p:nvCxnSpPr>
            <p:cNvPr id="302" name="Straight Connector 301"/>
            <p:cNvCxnSpPr/>
            <p:nvPr/>
          </p:nvCxnSpPr>
          <p:spPr bwMode="gray">
            <a:xfrm>
              <a:off x="5550671" y="4891088"/>
              <a:ext cx="0" cy="904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3" name="Group 302"/>
            <p:cNvGrpSpPr/>
            <p:nvPr/>
          </p:nvGrpSpPr>
          <p:grpSpPr>
            <a:xfrm>
              <a:off x="5534955" y="4970090"/>
              <a:ext cx="31432" cy="30956"/>
              <a:chOff x="5530193" y="4970090"/>
              <a:chExt cx="31432" cy="30956"/>
            </a:xfrm>
          </p:grpSpPr>
          <p:cxnSp>
            <p:nvCxnSpPr>
              <p:cNvPr id="304" name="Straight Connector 303"/>
              <p:cNvCxnSpPr/>
              <p:nvPr/>
            </p:nvCxnSpPr>
            <p:spPr bwMode="gray">
              <a:xfrm>
                <a:off x="5530193" y="4970090"/>
                <a:ext cx="31432" cy="30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bwMode="gray">
              <a:xfrm flipH="1">
                <a:off x="5530193" y="4970090"/>
                <a:ext cx="31432" cy="309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06" name="Group 14"/>
          <p:cNvGrpSpPr>
            <a:grpSpLocks noChangeAspect="1"/>
          </p:cNvGrpSpPr>
          <p:nvPr/>
        </p:nvGrpSpPr>
        <p:grpSpPr bwMode="auto">
          <a:xfrm>
            <a:off x="3917859" y="5684694"/>
            <a:ext cx="135051" cy="137463"/>
            <a:chOff x="2712" y="1989"/>
            <a:chExt cx="336" cy="342"/>
          </a:xfrm>
        </p:grpSpPr>
        <p:sp>
          <p:nvSpPr>
            <p:cNvPr id="307" name="Freeform 16"/>
            <p:cNvSpPr>
              <a:spLocks noEditPoints="1"/>
            </p:cNvSpPr>
            <p:nvPr/>
          </p:nvSpPr>
          <p:spPr bwMode="auto">
            <a:xfrm>
              <a:off x="2792" y="2061"/>
              <a:ext cx="176" cy="270"/>
            </a:xfrm>
            <a:custGeom>
              <a:avLst/>
              <a:gdLst>
                <a:gd name="T0" fmla="*/ 479 w 1759"/>
                <a:gd name="T1" fmla="*/ 2306 h 2704"/>
                <a:gd name="T2" fmla="*/ 640 w 1759"/>
                <a:gd name="T3" fmla="*/ 2386 h 2704"/>
                <a:gd name="T4" fmla="*/ 1119 w 1759"/>
                <a:gd name="T5" fmla="*/ 2545 h 2704"/>
                <a:gd name="T6" fmla="*/ 1200 w 1759"/>
                <a:gd name="T7" fmla="*/ 2306 h 2704"/>
                <a:gd name="T8" fmla="*/ 1280 w 1759"/>
                <a:gd name="T9" fmla="*/ 2147 h 2704"/>
                <a:gd name="T10" fmla="*/ 879 w 1759"/>
                <a:gd name="T11" fmla="*/ 159 h 2704"/>
                <a:gd name="T12" fmla="*/ 743 w 1759"/>
                <a:gd name="T13" fmla="*/ 172 h 2704"/>
                <a:gd name="T14" fmla="*/ 615 w 1759"/>
                <a:gd name="T15" fmla="*/ 209 h 2704"/>
                <a:gd name="T16" fmla="*/ 498 w 1759"/>
                <a:gd name="T17" fmla="*/ 268 h 2704"/>
                <a:gd name="T18" fmla="*/ 394 w 1759"/>
                <a:gd name="T19" fmla="*/ 346 h 2704"/>
                <a:gd name="T20" fmla="*/ 306 w 1759"/>
                <a:gd name="T21" fmla="*/ 442 h 2704"/>
                <a:gd name="T22" fmla="*/ 237 w 1759"/>
                <a:gd name="T23" fmla="*/ 551 h 2704"/>
                <a:gd name="T24" fmla="*/ 188 w 1759"/>
                <a:gd name="T25" fmla="*/ 674 h 2704"/>
                <a:gd name="T26" fmla="*/ 162 w 1759"/>
                <a:gd name="T27" fmla="*/ 805 h 2704"/>
                <a:gd name="T28" fmla="*/ 159 w 1759"/>
                <a:gd name="T29" fmla="*/ 925 h 2704"/>
                <a:gd name="T30" fmla="*/ 559 w 1759"/>
                <a:gd name="T31" fmla="*/ 1591 h 2704"/>
                <a:gd name="T32" fmla="*/ 799 w 1759"/>
                <a:gd name="T33" fmla="*/ 1988 h 2704"/>
                <a:gd name="T34" fmla="*/ 575 w 1759"/>
                <a:gd name="T35" fmla="*/ 1161 h 2704"/>
                <a:gd name="T36" fmla="*/ 879 w 1759"/>
                <a:gd name="T37" fmla="*/ 1299 h 2704"/>
                <a:gd name="T38" fmla="*/ 1184 w 1759"/>
                <a:gd name="T39" fmla="*/ 1161 h 2704"/>
                <a:gd name="T40" fmla="*/ 960 w 1759"/>
                <a:gd name="T41" fmla="*/ 1988 h 2704"/>
                <a:gd name="T42" fmla="*/ 1200 w 1759"/>
                <a:gd name="T43" fmla="*/ 1591 h 2704"/>
                <a:gd name="T44" fmla="*/ 1600 w 1759"/>
                <a:gd name="T45" fmla="*/ 932 h 2704"/>
                <a:gd name="T46" fmla="*/ 1597 w 1759"/>
                <a:gd name="T47" fmla="*/ 805 h 2704"/>
                <a:gd name="T48" fmla="*/ 1571 w 1759"/>
                <a:gd name="T49" fmla="*/ 674 h 2704"/>
                <a:gd name="T50" fmla="*/ 1522 w 1759"/>
                <a:gd name="T51" fmla="*/ 551 h 2704"/>
                <a:gd name="T52" fmla="*/ 1453 w 1759"/>
                <a:gd name="T53" fmla="*/ 442 h 2704"/>
                <a:gd name="T54" fmla="*/ 1365 w 1759"/>
                <a:gd name="T55" fmla="*/ 346 h 2704"/>
                <a:gd name="T56" fmla="*/ 1261 w 1759"/>
                <a:gd name="T57" fmla="*/ 268 h 2704"/>
                <a:gd name="T58" fmla="*/ 1144 w 1759"/>
                <a:gd name="T59" fmla="*/ 209 h 2704"/>
                <a:gd name="T60" fmla="*/ 1016 w 1759"/>
                <a:gd name="T61" fmla="*/ 172 h 2704"/>
                <a:gd name="T62" fmla="*/ 879 w 1759"/>
                <a:gd name="T63" fmla="*/ 159 h 2704"/>
                <a:gd name="T64" fmla="*/ 956 w 1759"/>
                <a:gd name="T65" fmla="*/ 3 h 2704"/>
                <a:gd name="T66" fmla="*/ 1102 w 1759"/>
                <a:gd name="T67" fmla="*/ 28 h 2704"/>
                <a:gd name="T68" fmla="*/ 1238 w 1759"/>
                <a:gd name="T69" fmla="*/ 76 h 2704"/>
                <a:gd name="T70" fmla="*/ 1364 w 1759"/>
                <a:gd name="T71" fmla="*/ 144 h 2704"/>
                <a:gd name="T72" fmla="*/ 1476 w 1759"/>
                <a:gd name="T73" fmla="*/ 232 h 2704"/>
                <a:gd name="T74" fmla="*/ 1573 w 1759"/>
                <a:gd name="T75" fmla="*/ 336 h 2704"/>
                <a:gd name="T76" fmla="*/ 1651 w 1759"/>
                <a:gd name="T77" fmla="*/ 454 h 2704"/>
                <a:gd name="T78" fmla="*/ 1710 w 1759"/>
                <a:gd name="T79" fmla="*/ 585 h 2704"/>
                <a:gd name="T80" fmla="*/ 1747 w 1759"/>
                <a:gd name="T81" fmla="*/ 726 h 2704"/>
                <a:gd name="T82" fmla="*/ 1759 w 1759"/>
                <a:gd name="T83" fmla="*/ 875 h 2704"/>
                <a:gd name="T84" fmla="*/ 1747 w 1759"/>
                <a:gd name="T85" fmla="*/ 996 h 2704"/>
                <a:gd name="T86" fmla="*/ 1359 w 1759"/>
                <a:gd name="T87" fmla="*/ 1988 h 2704"/>
                <a:gd name="T88" fmla="*/ 1439 w 1759"/>
                <a:gd name="T89" fmla="*/ 2386 h 2704"/>
                <a:gd name="T90" fmla="*/ 1280 w 1759"/>
                <a:gd name="T91" fmla="*/ 2466 h 2704"/>
                <a:gd name="T92" fmla="*/ 1200 w 1759"/>
                <a:gd name="T93" fmla="*/ 2704 h 2704"/>
                <a:gd name="T94" fmla="*/ 479 w 1759"/>
                <a:gd name="T95" fmla="*/ 2624 h 2704"/>
                <a:gd name="T96" fmla="*/ 400 w 1759"/>
                <a:gd name="T97" fmla="*/ 2466 h 2704"/>
                <a:gd name="T98" fmla="*/ 320 w 1759"/>
                <a:gd name="T99" fmla="*/ 2068 h 2704"/>
                <a:gd name="T100" fmla="*/ 400 w 1759"/>
                <a:gd name="T101" fmla="*/ 1613 h 2704"/>
                <a:gd name="T102" fmla="*/ 0 w 1759"/>
                <a:gd name="T103" fmla="*/ 947 h 2704"/>
                <a:gd name="T104" fmla="*/ 4 w 1759"/>
                <a:gd name="T105" fmla="*/ 795 h 2704"/>
                <a:gd name="T106" fmla="*/ 29 w 1759"/>
                <a:gd name="T107" fmla="*/ 651 h 2704"/>
                <a:gd name="T108" fmla="*/ 78 w 1759"/>
                <a:gd name="T109" fmla="*/ 515 h 2704"/>
                <a:gd name="T110" fmla="*/ 147 w 1759"/>
                <a:gd name="T111" fmla="*/ 391 h 2704"/>
                <a:gd name="T112" fmla="*/ 234 w 1759"/>
                <a:gd name="T113" fmla="*/ 280 h 2704"/>
                <a:gd name="T114" fmla="*/ 339 w 1759"/>
                <a:gd name="T115" fmla="*/ 185 h 2704"/>
                <a:gd name="T116" fmla="*/ 457 w 1759"/>
                <a:gd name="T117" fmla="*/ 107 h 2704"/>
                <a:gd name="T118" fmla="*/ 589 w 1759"/>
                <a:gd name="T119" fmla="*/ 49 h 2704"/>
                <a:gd name="T120" fmla="*/ 730 w 1759"/>
                <a:gd name="T121" fmla="*/ 13 h 2704"/>
                <a:gd name="T122" fmla="*/ 879 w 1759"/>
                <a:gd name="T123" fmla="*/ 0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9" h="2704">
                  <a:moveTo>
                    <a:pt x="479" y="2147"/>
                  </a:moveTo>
                  <a:lnTo>
                    <a:pt x="479" y="2306"/>
                  </a:lnTo>
                  <a:lnTo>
                    <a:pt x="559" y="2306"/>
                  </a:lnTo>
                  <a:lnTo>
                    <a:pt x="640" y="2386"/>
                  </a:lnTo>
                  <a:lnTo>
                    <a:pt x="640" y="2545"/>
                  </a:lnTo>
                  <a:lnTo>
                    <a:pt x="1119" y="2545"/>
                  </a:lnTo>
                  <a:lnTo>
                    <a:pt x="1119" y="2386"/>
                  </a:lnTo>
                  <a:lnTo>
                    <a:pt x="1200" y="2306"/>
                  </a:lnTo>
                  <a:lnTo>
                    <a:pt x="1280" y="2306"/>
                  </a:lnTo>
                  <a:lnTo>
                    <a:pt x="1280" y="2147"/>
                  </a:lnTo>
                  <a:lnTo>
                    <a:pt x="479" y="2147"/>
                  </a:lnTo>
                  <a:close/>
                  <a:moveTo>
                    <a:pt x="879" y="159"/>
                  </a:moveTo>
                  <a:lnTo>
                    <a:pt x="811" y="162"/>
                  </a:lnTo>
                  <a:lnTo>
                    <a:pt x="743" y="172"/>
                  </a:lnTo>
                  <a:lnTo>
                    <a:pt x="677" y="188"/>
                  </a:lnTo>
                  <a:lnTo>
                    <a:pt x="615" y="209"/>
                  </a:lnTo>
                  <a:lnTo>
                    <a:pt x="554" y="236"/>
                  </a:lnTo>
                  <a:lnTo>
                    <a:pt x="498" y="268"/>
                  </a:lnTo>
                  <a:lnTo>
                    <a:pt x="444" y="305"/>
                  </a:lnTo>
                  <a:lnTo>
                    <a:pt x="394" y="346"/>
                  </a:lnTo>
                  <a:lnTo>
                    <a:pt x="348" y="392"/>
                  </a:lnTo>
                  <a:lnTo>
                    <a:pt x="306" y="442"/>
                  </a:lnTo>
                  <a:lnTo>
                    <a:pt x="270" y="496"/>
                  </a:lnTo>
                  <a:lnTo>
                    <a:pt x="237" y="551"/>
                  </a:lnTo>
                  <a:lnTo>
                    <a:pt x="210" y="612"/>
                  </a:lnTo>
                  <a:lnTo>
                    <a:pt x="188" y="674"/>
                  </a:lnTo>
                  <a:lnTo>
                    <a:pt x="173" y="739"/>
                  </a:lnTo>
                  <a:lnTo>
                    <a:pt x="162" y="805"/>
                  </a:lnTo>
                  <a:lnTo>
                    <a:pt x="159" y="875"/>
                  </a:lnTo>
                  <a:lnTo>
                    <a:pt x="159" y="925"/>
                  </a:lnTo>
                  <a:lnTo>
                    <a:pt x="548" y="1548"/>
                  </a:lnTo>
                  <a:lnTo>
                    <a:pt x="559" y="1591"/>
                  </a:lnTo>
                  <a:lnTo>
                    <a:pt x="559" y="1988"/>
                  </a:lnTo>
                  <a:lnTo>
                    <a:pt x="799" y="1988"/>
                  </a:lnTo>
                  <a:lnTo>
                    <a:pt x="799" y="1458"/>
                  </a:lnTo>
                  <a:lnTo>
                    <a:pt x="575" y="1161"/>
                  </a:lnTo>
                  <a:lnTo>
                    <a:pt x="703" y="1066"/>
                  </a:lnTo>
                  <a:lnTo>
                    <a:pt x="879" y="1299"/>
                  </a:lnTo>
                  <a:lnTo>
                    <a:pt x="1056" y="1066"/>
                  </a:lnTo>
                  <a:lnTo>
                    <a:pt x="1184" y="1161"/>
                  </a:lnTo>
                  <a:lnTo>
                    <a:pt x="960" y="1458"/>
                  </a:lnTo>
                  <a:lnTo>
                    <a:pt x="960" y="1988"/>
                  </a:lnTo>
                  <a:lnTo>
                    <a:pt x="1200" y="1988"/>
                  </a:lnTo>
                  <a:lnTo>
                    <a:pt x="1200" y="1591"/>
                  </a:lnTo>
                  <a:lnTo>
                    <a:pt x="1212" y="1548"/>
                  </a:lnTo>
                  <a:lnTo>
                    <a:pt x="1600" y="932"/>
                  </a:lnTo>
                  <a:lnTo>
                    <a:pt x="1600" y="875"/>
                  </a:lnTo>
                  <a:lnTo>
                    <a:pt x="1597" y="805"/>
                  </a:lnTo>
                  <a:lnTo>
                    <a:pt x="1586" y="739"/>
                  </a:lnTo>
                  <a:lnTo>
                    <a:pt x="1571" y="674"/>
                  </a:lnTo>
                  <a:lnTo>
                    <a:pt x="1549" y="612"/>
                  </a:lnTo>
                  <a:lnTo>
                    <a:pt x="1522" y="551"/>
                  </a:lnTo>
                  <a:lnTo>
                    <a:pt x="1489" y="496"/>
                  </a:lnTo>
                  <a:lnTo>
                    <a:pt x="1453" y="442"/>
                  </a:lnTo>
                  <a:lnTo>
                    <a:pt x="1411" y="392"/>
                  </a:lnTo>
                  <a:lnTo>
                    <a:pt x="1365" y="346"/>
                  </a:lnTo>
                  <a:lnTo>
                    <a:pt x="1315" y="305"/>
                  </a:lnTo>
                  <a:lnTo>
                    <a:pt x="1261" y="268"/>
                  </a:lnTo>
                  <a:lnTo>
                    <a:pt x="1205" y="236"/>
                  </a:lnTo>
                  <a:lnTo>
                    <a:pt x="1144" y="209"/>
                  </a:lnTo>
                  <a:lnTo>
                    <a:pt x="1082" y="188"/>
                  </a:lnTo>
                  <a:lnTo>
                    <a:pt x="1016" y="172"/>
                  </a:lnTo>
                  <a:lnTo>
                    <a:pt x="948" y="162"/>
                  </a:lnTo>
                  <a:lnTo>
                    <a:pt x="879" y="159"/>
                  </a:lnTo>
                  <a:close/>
                  <a:moveTo>
                    <a:pt x="879" y="0"/>
                  </a:moveTo>
                  <a:lnTo>
                    <a:pt x="956" y="3"/>
                  </a:lnTo>
                  <a:lnTo>
                    <a:pt x="1030" y="13"/>
                  </a:lnTo>
                  <a:lnTo>
                    <a:pt x="1102" y="28"/>
                  </a:lnTo>
                  <a:lnTo>
                    <a:pt x="1171" y="49"/>
                  </a:lnTo>
                  <a:lnTo>
                    <a:pt x="1238" y="76"/>
                  </a:lnTo>
                  <a:lnTo>
                    <a:pt x="1303" y="108"/>
                  </a:lnTo>
                  <a:lnTo>
                    <a:pt x="1364" y="144"/>
                  </a:lnTo>
                  <a:lnTo>
                    <a:pt x="1422" y="186"/>
                  </a:lnTo>
                  <a:lnTo>
                    <a:pt x="1476" y="232"/>
                  </a:lnTo>
                  <a:lnTo>
                    <a:pt x="1526" y="282"/>
                  </a:lnTo>
                  <a:lnTo>
                    <a:pt x="1573" y="336"/>
                  </a:lnTo>
                  <a:lnTo>
                    <a:pt x="1614" y="393"/>
                  </a:lnTo>
                  <a:lnTo>
                    <a:pt x="1651" y="454"/>
                  </a:lnTo>
                  <a:lnTo>
                    <a:pt x="1683" y="518"/>
                  </a:lnTo>
                  <a:lnTo>
                    <a:pt x="1710" y="585"/>
                  </a:lnTo>
                  <a:lnTo>
                    <a:pt x="1731" y="654"/>
                  </a:lnTo>
                  <a:lnTo>
                    <a:pt x="1747" y="726"/>
                  </a:lnTo>
                  <a:lnTo>
                    <a:pt x="1756" y="799"/>
                  </a:lnTo>
                  <a:lnTo>
                    <a:pt x="1759" y="875"/>
                  </a:lnTo>
                  <a:lnTo>
                    <a:pt x="1759" y="955"/>
                  </a:lnTo>
                  <a:lnTo>
                    <a:pt x="1747" y="996"/>
                  </a:lnTo>
                  <a:lnTo>
                    <a:pt x="1359" y="1614"/>
                  </a:lnTo>
                  <a:lnTo>
                    <a:pt x="1359" y="1988"/>
                  </a:lnTo>
                  <a:lnTo>
                    <a:pt x="1439" y="2068"/>
                  </a:lnTo>
                  <a:lnTo>
                    <a:pt x="1439" y="2386"/>
                  </a:lnTo>
                  <a:lnTo>
                    <a:pt x="1359" y="2466"/>
                  </a:lnTo>
                  <a:lnTo>
                    <a:pt x="1280" y="2466"/>
                  </a:lnTo>
                  <a:lnTo>
                    <a:pt x="1280" y="2624"/>
                  </a:lnTo>
                  <a:lnTo>
                    <a:pt x="1200" y="2704"/>
                  </a:lnTo>
                  <a:lnTo>
                    <a:pt x="559" y="2704"/>
                  </a:lnTo>
                  <a:lnTo>
                    <a:pt x="479" y="2624"/>
                  </a:lnTo>
                  <a:lnTo>
                    <a:pt x="479" y="2466"/>
                  </a:lnTo>
                  <a:lnTo>
                    <a:pt x="400" y="2466"/>
                  </a:lnTo>
                  <a:lnTo>
                    <a:pt x="320" y="2386"/>
                  </a:lnTo>
                  <a:lnTo>
                    <a:pt x="320" y="2068"/>
                  </a:lnTo>
                  <a:lnTo>
                    <a:pt x="400" y="1988"/>
                  </a:lnTo>
                  <a:lnTo>
                    <a:pt x="400" y="1613"/>
                  </a:lnTo>
                  <a:lnTo>
                    <a:pt x="11" y="990"/>
                  </a:lnTo>
                  <a:lnTo>
                    <a:pt x="0" y="947"/>
                  </a:lnTo>
                  <a:lnTo>
                    <a:pt x="0" y="795"/>
                  </a:lnTo>
                  <a:lnTo>
                    <a:pt x="4" y="795"/>
                  </a:lnTo>
                  <a:lnTo>
                    <a:pt x="13" y="721"/>
                  </a:lnTo>
                  <a:lnTo>
                    <a:pt x="29" y="651"/>
                  </a:lnTo>
                  <a:lnTo>
                    <a:pt x="51" y="582"/>
                  </a:lnTo>
                  <a:lnTo>
                    <a:pt x="78" y="515"/>
                  </a:lnTo>
                  <a:lnTo>
                    <a:pt x="110" y="452"/>
                  </a:lnTo>
                  <a:lnTo>
                    <a:pt x="147" y="391"/>
                  </a:lnTo>
                  <a:lnTo>
                    <a:pt x="188" y="334"/>
                  </a:lnTo>
                  <a:lnTo>
                    <a:pt x="234" y="280"/>
                  </a:lnTo>
                  <a:lnTo>
                    <a:pt x="285" y="230"/>
                  </a:lnTo>
                  <a:lnTo>
                    <a:pt x="339" y="185"/>
                  </a:lnTo>
                  <a:lnTo>
                    <a:pt x="397" y="143"/>
                  </a:lnTo>
                  <a:lnTo>
                    <a:pt x="457" y="107"/>
                  </a:lnTo>
                  <a:lnTo>
                    <a:pt x="522" y="76"/>
                  </a:lnTo>
                  <a:lnTo>
                    <a:pt x="589" y="49"/>
                  </a:lnTo>
                  <a:lnTo>
                    <a:pt x="658" y="28"/>
                  </a:lnTo>
                  <a:lnTo>
                    <a:pt x="730" y="13"/>
                  </a:lnTo>
                  <a:lnTo>
                    <a:pt x="803" y="3"/>
                  </a:lnTo>
                  <a:lnTo>
                    <a:pt x="87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8" name="Rectangle 17"/>
            <p:cNvSpPr>
              <a:spLocks noChangeArrowheads="1"/>
            </p:cNvSpPr>
            <p:nvPr/>
          </p:nvSpPr>
          <p:spPr bwMode="auto">
            <a:xfrm>
              <a:off x="2872" y="1989"/>
              <a:ext cx="16" cy="4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9" name="Rectangle 18"/>
            <p:cNvSpPr>
              <a:spLocks noChangeArrowheads="1"/>
            </p:cNvSpPr>
            <p:nvPr/>
          </p:nvSpPr>
          <p:spPr bwMode="auto">
            <a:xfrm>
              <a:off x="2712" y="2148"/>
              <a:ext cx="56"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0" name="Rectangle 19"/>
            <p:cNvSpPr>
              <a:spLocks noChangeArrowheads="1"/>
            </p:cNvSpPr>
            <p:nvPr/>
          </p:nvSpPr>
          <p:spPr bwMode="auto">
            <a:xfrm>
              <a:off x="2992" y="2148"/>
              <a:ext cx="56"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1" name="Freeform 20"/>
            <p:cNvSpPr>
              <a:spLocks/>
            </p:cNvSpPr>
            <p:nvPr/>
          </p:nvSpPr>
          <p:spPr bwMode="auto">
            <a:xfrm>
              <a:off x="2754" y="2023"/>
              <a:ext cx="52" cy="51"/>
            </a:xfrm>
            <a:custGeom>
              <a:avLst/>
              <a:gdLst>
                <a:gd name="T0" fmla="*/ 113 w 513"/>
                <a:gd name="T1" fmla="*/ 0 h 511"/>
                <a:gd name="T2" fmla="*/ 513 w 513"/>
                <a:gd name="T3" fmla="*/ 398 h 511"/>
                <a:gd name="T4" fmla="*/ 400 w 513"/>
                <a:gd name="T5" fmla="*/ 511 h 511"/>
                <a:gd name="T6" fmla="*/ 0 w 513"/>
                <a:gd name="T7" fmla="*/ 113 h 511"/>
                <a:gd name="T8" fmla="*/ 113 w 513"/>
                <a:gd name="T9" fmla="*/ 0 h 511"/>
              </a:gdLst>
              <a:ahLst/>
              <a:cxnLst>
                <a:cxn ang="0">
                  <a:pos x="T0" y="T1"/>
                </a:cxn>
                <a:cxn ang="0">
                  <a:pos x="T2" y="T3"/>
                </a:cxn>
                <a:cxn ang="0">
                  <a:pos x="T4" y="T5"/>
                </a:cxn>
                <a:cxn ang="0">
                  <a:pos x="T6" y="T7"/>
                </a:cxn>
                <a:cxn ang="0">
                  <a:pos x="T8" y="T9"/>
                </a:cxn>
              </a:cxnLst>
              <a:rect l="0" t="0" r="r" b="b"/>
              <a:pathLst>
                <a:path w="513" h="511">
                  <a:moveTo>
                    <a:pt x="113" y="0"/>
                  </a:moveTo>
                  <a:lnTo>
                    <a:pt x="513" y="398"/>
                  </a:lnTo>
                  <a:lnTo>
                    <a:pt x="400" y="511"/>
                  </a:lnTo>
                  <a:lnTo>
                    <a:pt x="0" y="113"/>
                  </a:lnTo>
                  <a:lnTo>
                    <a:pt x="11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2" name="Freeform 21"/>
            <p:cNvSpPr>
              <a:spLocks/>
            </p:cNvSpPr>
            <p:nvPr/>
          </p:nvSpPr>
          <p:spPr bwMode="auto">
            <a:xfrm>
              <a:off x="2954" y="2023"/>
              <a:ext cx="52" cy="51"/>
            </a:xfrm>
            <a:custGeom>
              <a:avLst/>
              <a:gdLst>
                <a:gd name="T0" fmla="*/ 400 w 513"/>
                <a:gd name="T1" fmla="*/ 0 h 511"/>
                <a:gd name="T2" fmla="*/ 513 w 513"/>
                <a:gd name="T3" fmla="*/ 113 h 511"/>
                <a:gd name="T4" fmla="*/ 113 w 513"/>
                <a:gd name="T5" fmla="*/ 511 h 511"/>
                <a:gd name="T6" fmla="*/ 0 w 513"/>
                <a:gd name="T7" fmla="*/ 398 h 511"/>
                <a:gd name="T8" fmla="*/ 400 w 513"/>
                <a:gd name="T9" fmla="*/ 0 h 511"/>
              </a:gdLst>
              <a:ahLst/>
              <a:cxnLst>
                <a:cxn ang="0">
                  <a:pos x="T0" y="T1"/>
                </a:cxn>
                <a:cxn ang="0">
                  <a:pos x="T2" y="T3"/>
                </a:cxn>
                <a:cxn ang="0">
                  <a:pos x="T4" y="T5"/>
                </a:cxn>
                <a:cxn ang="0">
                  <a:pos x="T6" y="T7"/>
                </a:cxn>
                <a:cxn ang="0">
                  <a:pos x="T8" y="T9"/>
                </a:cxn>
              </a:cxnLst>
              <a:rect l="0" t="0" r="r" b="b"/>
              <a:pathLst>
                <a:path w="513" h="511">
                  <a:moveTo>
                    <a:pt x="400" y="0"/>
                  </a:moveTo>
                  <a:lnTo>
                    <a:pt x="513" y="113"/>
                  </a:lnTo>
                  <a:lnTo>
                    <a:pt x="113" y="511"/>
                  </a:lnTo>
                  <a:lnTo>
                    <a:pt x="0" y="398"/>
                  </a:lnTo>
                  <a:lnTo>
                    <a:pt x="40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313" name="Group 40"/>
          <p:cNvGrpSpPr>
            <a:grpSpLocks noChangeAspect="1"/>
          </p:cNvGrpSpPr>
          <p:nvPr/>
        </p:nvGrpSpPr>
        <p:grpSpPr bwMode="auto">
          <a:xfrm>
            <a:off x="4954521" y="5675211"/>
            <a:ext cx="122974" cy="161233"/>
            <a:chOff x="2745" y="1983"/>
            <a:chExt cx="270" cy="354"/>
          </a:xfrm>
        </p:grpSpPr>
        <p:sp>
          <p:nvSpPr>
            <p:cNvPr id="314" name="Freeform 42"/>
            <p:cNvSpPr>
              <a:spLocks noEditPoints="1"/>
            </p:cNvSpPr>
            <p:nvPr/>
          </p:nvSpPr>
          <p:spPr bwMode="auto">
            <a:xfrm>
              <a:off x="2745" y="1983"/>
              <a:ext cx="270" cy="354"/>
            </a:xfrm>
            <a:custGeom>
              <a:avLst/>
              <a:gdLst>
                <a:gd name="T0" fmla="*/ 397 w 2700"/>
                <a:gd name="T1" fmla="*/ 1720 h 3540"/>
                <a:gd name="T2" fmla="*/ 410 w 2700"/>
                <a:gd name="T3" fmla="*/ 1844 h 3540"/>
                <a:gd name="T4" fmla="*/ 447 w 2700"/>
                <a:gd name="T5" fmla="*/ 1961 h 3540"/>
                <a:gd name="T6" fmla="*/ 506 w 2700"/>
                <a:gd name="T7" fmla="*/ 2069 h 3540"/>
                <a:gd name="T8" fmla="*/ 584 w 2700"/>
                <a:gd name="T9" fmla="*/ 2167 h 3540"/>
                <a:gd name="T10" fmla="*/ 680 w 2700"/>
                <a:gd name="T11" fmla="*/ 2251 h 3540"/>
                <a:gd name="T12" fmla="*/ 791 w 2700"/>
                <a:gd name="T13" fmla="*/ 2319 h 3540"/>
                <a:gd name="T14" fmla="*/ 915 w 2700"/>
                <a:gd name="T15" fmla="*/ 2370 h 3540"/>
                <a:gd name="T16" fmla="*/ 1048 w 2700"/>
                <a:gd name="T17" fmla="*/ 2403 h 3540"/>
                <a:gd name="T18" fmla="*/ 1191 w 2700"/>
                <a:gd name="T19" fmla="*/ 2414 h 3540"/>
                <a:gd name="T20" fmla="*/ 1334 w 2700"/>
                <a:gd name="T21" fmla="*/ 2403 h 3540"/>
                <a:gd name="T22" fmla="*/ 1468 w 2700"/>
                <a:gd name="T23" fmla="*/ 2370 h 3540"/>
                <a:gd name="T24" fmla="*/ 1591 w 2700"/>
                <a:gd name="T25" fmla="*/ 2319 h 3540"/>
                <a:gd name="T26" fmla="*/ 1703 w 2700"/>
                <a:gd name="T27" fmla="*/ 2251 h 3540"/>
                <a:gd name="T28" fmla="*/ 1798 w 2700"/>
                <a:gd name="T29" fmla="*/ 2167 h 3540"/>
                <a:gd name="T30" fmla="*/ 1876 w 2700"/>
                <a:gd name="T31" fmla="*/ 2069 h 3540"/>
                <a:gd name="T32" fmla="*/ 1936 w 2700"/>
                <a:gd name="T33" fmla="*/ 1961 h 3540"/>
                <a:gd name="T34" fmla="*/ 1973 w 2700"/>
                <a:gd name="T35" fmla="*/ 1844 h 3540"/>
                <a:gd name="T36" fmla="*/ 1985 w 2700"/>
                <a:gd name="T37" fmla="*/ 1720 h 3540"/>
                <a:gd name="T38" fmla="*/ 397 w 2700"/>
                <a:gd name="T39" fmla="*/ 885 h 3540"/>
                <a:gd name="T40" fmla="*/ 1588 w 2700"/>
                <a:gd name="T41" fmla="*/ 724 h 3540"/>
                <a:gd name="T42" fmla="*/ 1747 w 2700"/>
                <a:gd name="T43" fmla="*/ 161 h 3540"/>
                <a:gd name="T44" fmla="*/ 635 w 2700"/>
                <a:gd name="T45" fmla="*/ 161 h 3540"/>
                <a:gd name="T46" fmla="*/ 794 w 2700"/>
                <a:gd name="T47" fmla="*/ 724 h 3540"/>
                <a:gd name="T48" fmla="*/ 635 w 2700"/>
                <a:gd name="T49" fmla="*/ 161 h 3540"/>
                <a:gd name="T50" fmla="*/ 874 w 2700"/>
                <a:gd name="T51" fmla="*/ 0 h 3540"/>
                <a:gd name="T52" fmla="*/ 953 w 2700"/>
                <a:gd name="T53" fmla="*/ 724 h 3540"/>
                <a:gd name="T54" fmla="*/ 1429 w 2700"/>
                <a:gd name="T55" fmla="*/ 80 h 3540"/>
                <a:gd name="T56" fmla="*/ 1826 w 2700"/>
                <a:gd name="T57" fmla="*/ 0 h 3540"/>
                <a:gd name="T58" fmla="*/ 1906 w 2700"/>
                <a:gd name="T59" fmla="*/ 724 h 3540"/>
                <a:gd name="T60" fmla="*/ 2144 w 2700"/>
                <a:gd name="T61" fmla="*/ 805 h 3540"/>
                <a:gd name="T62" fmla="*/ 2141 w 2700"/>
                <a:gd name="T63" fmla="*/ 1789 h 3540"/>
                <a:gd name="T64" fmla="*/ 2117 w 2700"/>
                <a:gd name="T65" fmla="*/ 1924 h 3540"/>
                <a:gd name="T66" fmla="*/ 2069 w 2700"/>
                <a:gd name="T67" fmla="*/ 2051 h 3540"/>
                <a:gd name="T68" fmla="*/ 2001 w 2700"/>
                <a:gd name="T69" fmla="*/ 2169 h 3540"/>
                <a:gd name="T70" fmla="*/ 1914 w 2700"/>
                <a:gd name="T71" fmla="*/ 2275 h 3540"/>
                <a:gd name="T72" fmla="*/ 1812 w 2700"/>
                <a:gd name="T73" fmla="*/ 2368 h 3540"/>
                <a:gd name="T74" fmla="*/ 1693 w 2700"/>
                <a:gd name="T75" fmla="*/ 2445 h 3540"/>
                <a:gd name="T76" fmla="*/ 1563 w 2700"/>
                <a:gd name="T77" fmla="*/ 2506 h 3540"/>
                <a:gd name="T78" fmla="*/ 1421 w 2700"/>
                <a:gd name="T79" fmla="*/ 2549 h 3540"/>
                <a:gd name="T80" fmla="*/ 1271 w 2700"/>
                <a:gd name="T81" fmla="*/ 2571 h 3540"/>
                <a:gd name="T82" fmla="*/ 2621 w 2700"/>
                <a:gd name="T83" fmla="*/ 2816 h 3540"/>
                <a:gd name="T84" fmla="*/ 2700 w 2700"/>
                <a:gd name="T85" fmla="*/ 3218 h 3540"/>
                <a:gd name="T86" fmla="*/ 159 w 2700"/>
                <a:gd name="T87" fmla="*/ 3299 h 3540"/>
                <a:gd name="T88" fmla="*/ 0 w 2700"/>
                <a:gd name="T89" fmla="*/ 3540 h 3540"/>
                <a:gd name="T90" fmla="*/ 79 w 2700"/>
                <a:gd name="T91" fmla="*/ 3138 h 3540"/>
                <a:gd name="T92" fmla="*/ 2541 w 2700"/>
                <a:gd name="T93" fmla="*/ 2977 h 3540"/>
                <a:gd name="T94" fmla="*/ 1112 w 2700"/>
                <a:gd name="T95" fmla="*/ 2896 h 3540"/>
                <a:gd name="T96" fmla="*/ 1036 w 2700"/>
                <a:gd name="T97" fmla="*/ 2563 h 3540"/>
                <a:gd name="T98" fmla="*/ 889 w 2700"/>
                <a:gd name="T99" fmla="*/ 2529 h 3540"/>
                <a:gd name="T100" fmla="*/ 753 w 2700"/>
                <a:gd name="T101" fmla="*/ 2478 h 3540"/>
                <a:gd name="T102" fmla="*/ 628 w 2700"/>
                <a:gd name="T103" fmla="*/ 2408 h 3540"/>
                <a:gd name="T104" fmla="*/ 517 w 2700"/>
                <a:gd name="T105" fmla="*/ 2322 h 3540"/>
                <a:gd name="T106" fmla="*/ 422 w 2700"/>
                <a:gd name="T107" fmla="*/ 2224 h 3540"/>
                <a:gd name="T108" fmla="*/ 344 w 2700"/>
                <a:gd name="T109" fmla="*/ 2111 h 3540"/>
                <a:gd name="T110" fmla="*/ 287 w 2700"/>
                <a:gd name="T111" fmla="*/ 1989 h 3540"/>
                <a:gd name="T112" fmla="*/ 251 w 2700"/>
                <a:gd name="T113" fmla="*/ 1858 h 3540"/>
                <a:gd name="T114" fmla="*/ 238 w 2700"/>
                <a:gd name="T115" fmla="*/ 1720 h 3540"/>
                <a:gd name="T116" fmla="*/ 318 w 2700"/>
                <a:gd name="T117" fmla="*/ 724 h 3540"/>
                <a:gd name="T118" fmla="*/ 476 w 2700"/>
                <a:gd name="T119" fmla="*/ 80 h 3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00" h="3540">
                  <a:moveTo>
                    <a:pt x="397" y="885"/>
                  </a:moveTo>
                  <a:lnTo>
                    <a:pt x="397" y="1720"/>
                  </a:lnTo>
                  <a:lnTo>
                    <a:pt x="400" y="1783"/>
                  </a:lnTo>
                  <a:lnTo>
                    <a:pt x="410" y="1844"/>
                  </a:lnTo>
                  <a:lnTo>
                    <a:pt x="426" y="1904"/>
                  </a:lnTo>
                  <a:lnTo>
                    <a:pt x="447" y="1961"/>
                  </a:lnTo>
                  <a:lnTo>
                    <a:pt x="473" y="2017"/>
                  </a:lnTo>
                  <a:lnTo>
                    <a:pt x="506" y="2069"/>
                  </a:lnTo>
                  <a:lnTo>
                    <a:pt x="542" y="2120"/>
                  </a:lnTo>
                  <a:lnTo>
                    <a:pt x="584" y="2167"/>
                  </a:lnTo>
                  <a:lnTo>
                    <a:pt x="630" y="2210"/>
                  </a:lnTo>
                  <a:lnTo>
                    <a:pt x="680" y="2251"/>
                  </a:lnTo>
                  <a:lnTo>
                    <a:pt x="734" y="2286"/>
                  </a:lnTo>
                  <a:lnTo>
                    <a:pt x="791" y="2319"/>
                  </a:lnTo>
                  <a:lnTo>
                    <a:pt x="851" y="2347"/>
                  </a:lnTo>
                  <a:lnTo>
                    <a:pt x="915" y="2370"/>
                  </a:lnTo>
                  <a:lnTo>
                    <a:pt x="980" y="2389"/>
                  </a:lnTo>
                  <a:lnTo>
                    <a:pt x="1048" y="2403"/>
                  </a:lnTo>
                  <a:lnTo>
                    <a:pt x="1119" y="2410"/>
                  </a:lnTo>
                  <a:lnTo>
                    <a:pt x="1191" y="2414"/>
                  </a:lnTo>
                  <a:lnTo>
                    <a:pt x="1263" y="2410"/>
                  </a:lnTo>
                  <a:lnTo>
                    <a:pt x="1334" y="2403"/>
                  </a:lnTo>
                  <a:lnTo>
                    <a:pt x="1402" y="2389"/>
                  </a:lnTo>
                  <a:lnTo>
                    <a:pt x="1468" y="2370"/>
                  </a:lnTo>
                  <a:lnTo>
                    <a:pt x="1531" y="2347"/>
                  </a:lnTo>
                  <a:lnTo>
                    <a:pt x="1591" y="2319"/>
                  </a:lnTo>
                  <a:lnTo>
                    <a:pt x="1649" y="2286"/>
                  </a:lnTo>
                  <a:lnTo>
                    <a:pt x="1703" y="2251"/>
                  </a:lnTo>
                  <a:lnTo>
                    <a:pt x="1752" y="2210"/>
                  </a:lnTo>
                  <a:lnTo>
                    <a:pt x="1798" y="2167"/>
                  </a:lnTo>
                  <a:lnTo>
                    <a:pt x="1840" y="2120"/>
                  </a:lnTo>
                  <a:lnTo>
                    <a:pt x="1876" y="2069"/>
                  </a:lnTo>
                  <a:lnTo>
                    <a:pt x="1909" y="2017"/>
                  </a:lnTo>
                  <a:lnTo>
                    <a:pt x="1936" y="1961"/>
                  </a:lnTo>
                  <a:lnTo>
                    <a:pt x="1957" y="1904"/>
                  </a:lnTo>
                  <a:lnTo>
                    <a:pt x="1973" y="1844"/>
                  </a:lnTo>
                  <a:lnTo>
                    <a:pt x="1982" y="1783"/>
                  </a:lnTo>
                  <a:lnTo>
                    <a:pt x="1985" y="1720"/>
                  </a:lnTo>
                  <a:lnTo>
                    <a:pt x="1985" y="885"/>
                  </a:lnTo>
                  <a:lnTo>
                    <a:pt x="397" y="885"/>
                  </a:lnTo>
                  <a:close/>
                  <a:moveTo>
                    <a:pt x="1588" y="161"/>
                  </a:moveTo>
                  <a:lnTo>
                    <a:pt x="1588" y="724"/>
                  </a:lnTo>
                  <a:lnTo>
                    <a:pt x="1747" y="724"/>
                  </a:lnTo>
                  <a:lnTo>
                    <a:pt x="1747" y="161"/>
                  </a:lnTo>
                  <a:lnTo>
                    <a:pt x="1588" y="161"/>
                  </a:lnTo>
                  <a:close/>
                  <a:moveTo>
                    <a:pt x="635" y="161"/>
                  </a:moveTo>
                  <a:lnTo>
                    <a:pt x="635" y="724"/>
                  </a:lnTo>
                  <a:lnTo>
                    <a:pt x="794" y="724"/>
                  </a:lnTo>
                  <a:lnTo>
                    <a:pt x="794" y="161"/>
                  </a:lnTo>
                  <a:lnTo>
                    <a:pt x="635" y="161"/>
                  </a:lnTo>
                  <a:close/>
                  <a:moveTo>
                    <a:pt x="556" y="0"/>
                  </a:moveTo>
                  <a:lnTo>
                    <a:pt x="874" y="0"/>
                  </a:lnTo>
                  <a:lnTo>
                    <a:pt x="953" y="80"/>
                  </a:lnTo>
                  <a:lnTo>
                    <a:pt x="953" y="724"/>
                  </a:lnTo>
                  <a:lnTo>
                    <a:pt x="1429" y="724"/>
                  </a:lnTo>
                  <a:lnTo>
                    <a:pt x="1429" y="80"/>
                  </a:lnTo>
                  <a:lnTo>
                    <a:pt x="1509" y="0"/>
                  </a:lnTo>
                  <a:lnTo>
                    <a:pt x="1826" y="0"/>
                  </a:lnTo>
                  <a:lnTo>
                    <a:pt x="1906" y="80"/>
                  </a:lnTo>
                  <a:lnTo>
                    <a:pt x="1906" y="724"/>
                  </a:lnTo>
                  <a:lnTo>
                    <a:pt x="2065" y="724"/>
                  </a:lnTo>
                  <a:lnTo>
                    <a:pt x="2144" y="805"/>
                  </a:lnTo>
                  <a:lnTo>
                    <a:pt x="2144" y="1720"/>
                  </a:lnTo>
                  <a:lnTo>
                    <a:pt x="2141" y="1789"/>
                  </a:lnTo>
                  <a:lnTo>
                    <a:pt x="2131" y="1858"/>
                  </a:lnTo>
                  <a:lnTo>
                    <a:pt x="2117" y="1924"/>
                  </a:lnTo>
                  <a:lnTo>
                    <a:pt x="2095" y="1989"/>
                  </a:lnTo>
                  <a:lnTo>
                    <a:pt x="2069" y="2051"/>
                  </a:lnTo>
                  <a:lnTo>
                    <a:pt x="2038" y="2111"/>
                  </a:lnTo>
                  <a:lnTo>
                    <a:pt x="2001" y="2169"/>
                  </a:lnTo>
                  <a:lnTo>
                    <a:pt x="1960" y="2224"/>
                  </a:lnTo>
                  <a:lnTo>
                    <a:pt x="1914" y="2275"/>
                  </a:lnTo>
                  <a:lnTo>
                    <a:pt x="1866" y="2322"/>
                  </a:lnTo>
                  <a:lnTo>
                    <a:pt x="1812" y="2368"/>
                  </a:lnTo>
                  <a:lnTo>
                    <a:pt x="1754" y="2408"/>
                  </a:lnTo>
                  <a:lnTo>
                    <a:pt x="1693" y="2445"/>
                  </a:lnTo>
                  <a:lnTo>
                    <a:pt x="1630" y="2478"/>
                  </a:lnTo>
                  <a:lnTo>
                    <a:pt x="1563" y="2506"/>
                  </a:lnTo>
                  <a:lnTo>
                    <a:pt x="1493" y="2529"/>
                  </a:lnTo>
                  <a:lnTo>
                    <a:pt x="1421" y="2549"/>
                  </a:lnTo>
                  <a:lnTo>
                    <a:pt x="1347" y="2563"/>
                  </a:lnTo>
                  <a:lnTo>
                    <a:pt x="1271" y="2571"/>
                  </a:lnTo>
                  <a:lnTo>
                    <a:pt x="1271" y="2816"/>
                  </a:lnTo>
                  <a:lnTo>
                    <a:pt x="2621" y="2816"/>
                  </a:lnTo>
                  <a:lnTo>
                    <a:pt x="2700" y="2896"/>
                  </a:lnTo>
                  <a:lnTo>
                    <a:pt x="2700" y="3218"/>
                  </a:lnTo>
                  <a:lnTo>
                    <a:pt x="2621" y="3299"/>
                  </a:lnTo>
                  <a:lnTo>
                    <a:pt x="159" y="3299"/>
                  </a:lnTo>
                  <a:lnTo>
                    <a:pt x="159" y="3540"/>
                  </a:lnTo>
                  <a:lnTo>
                    <a:pt x="0" y="3540"/>
                  </a:lnTo>
                  <a:lnTo>
                    <a:pt x="0" y="3218"/>
                  </a:lnTo>
                  <a:lnTo>
                    <a:pt x="79" y="3138"/>
                  </a:lnTo>
                  <a:lnTo>
                    <a:pt x="2541" y="3138"/>
                  </a:lnTo>
                  <a:lnTo>
                    <a:pt x="2541" y="2977"/>
                  </a:lnTo>
                  <a:lnTo>
                    <a:pt x="1191" y="2977"/>
                  </a:lnTo>
                  <a:lnTo>
                    <a:pt x="1112" y="2896"/>
                  </a:lnTo>
                  <a:lnTo>
                    <a:pt x="1112" y="2571"/>
                  </a:lnTo>
                  <a:lnTo>
                    <a:pt x="1036" y="2563"/>
                  </a:lnTo>
                  <a:lnTo>
                    <a:pt x="961" y="2549"/>
                  </a:lnTo>
                  <a:lnTo>
                    <a:pt x="889" y="2529"/>
                  </a:lnTo>
                  <a:lnTo>
                    <a:pt x="820" y="2506"/>
                  </a:lnTo>
                  <a:lnTo>
                    <a:pt x="753" y="2478"/>
                  </a:lnTo>
                  <a:lnTo>
                    <a:pt x="689" y="2445"/>
                  </a:lnTo>
                  <a:lnTo>
                    <a:pt x="628" y="2408"/>
                  </a:lnTo>
                  <a:lnTo>
                    <a:pt x="571" y="2368"/>
                  </a:lnTo>
                  <a:lnTo>
                    <a:pt x="517" y="2322"/>
                  </a:lnTo>
                  <a:lnTo>
                    <a:pt x="468" y="2275"/>
                  </a:lnTo>
                  <a:lnTo>
                    <a:pt x="422" y="2224"/>
                  </a:lnTo>
                  <a:lnTo>
                    <a:pt x="381" y="2169"/>
                  </a:lnTo>
                  <a:lnTo>
                    <a:pt x="344" y="2111"/>
                  </a:lnTo>
                  <a:lnTo>
                    <a:pt x="313" y="2051"/>
                  </a:lnTo>
                  <a:lnTo>
                    <a:pt x="287" y="1989"/>
                  </a:lnTo>
                  <a:lnTo>
                    <a:pt x="266" y="1924"/>
                  </a:lnTo>
                  <a:lnTo>
                    <a:pt x="251" y="1858"/>
                  </a:lnTo>
                  <a:lnTo>
                    <a:pt x="241" y="1789"/>
                  </a:lnTo>
                  <a:lnTo>
                    <a:pt x="238" y="1720"/>
                  </a:lnTo>
                  <a:lnTo>
                    <a:pt x="238" y="805"/>
                  </a:lnTo>
                  <a:lnTo>
                    <a:pt x="318" y="724"/>
                  </a:lnTo>
                  <a:lnTo>
                    <a:pt x="476" y="724"/>
                  </a:lnTo>
                  <a:lnTo>
                    <a:pt x="476" y="80"/>
                  </a:lnTo>
                  <a:lnTo>
                    <a:pt x="55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5" name="Rectangle 43"/>
            <p:cNvSpPr>
              <a:spLocks noChangeArrowheads="1"/>
            </p:cNvSpPr>
            <p:nvPr/>
          </p:nvSpPr>
          <p:spPr bwMode="auto">
            <a:xfrm>
              <a:off x="2816" y="2104"/>
              <a:ext cx="96"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6" name="Rectangle 44"/>
            <p:cNvSpPr>
              <a:spLocks noChangeArrowheads="1"/>
            </p:cNvSpPr>
            <p:nvPr/>
          </p:nvSpPr>
          <p:spPr bwMode="auto">
            <a:xfrm>
              <a:off x="2816" y="2136"/>
              <a:ext cx="96"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317" name="Group 14"/>
          <p:cNvGrpSpPr>
            <a:grpSpLocks noChangeAspect="1"/>
          </p:cNvGrpSpPr>
          <p:nvPr/>
        </p:nvGrpSpPr>
        <p:grpSpPr bwMode="auto">
          <a:xfrm>
            <a:off x="5484868" y="5684694"/>
            <a:ext cx="135051" cy="137463"/>
            <a:chOff x="2712" y="1989"/>
            <a:chExt cx="336" cy="342"/>
          </a:xfrm>
        </p:grpSpPr>
        <p:sp>
          <p:nvSpPr>
            <p:cNvPr id="318" name="Freeform 16"/>
            <p:cNvSpPr>
              <a:spLocks noEditPoints="1"/>
            </p:cNvSpPr>
            <p:nvPr/>
          </p:nvSpPr>
          <p:spPr bwMode="auto">
            <a:xfrm>
              <a:off x="2792" y="2061"/>
              <a:ext cx="176" cy="270"/>
            </a:xfrm>
            <a:custGeom>
              <a:avLst/>
              <a:gdLst>
                <a:gd name="T0" fmla="*/ 479 w 1759"/>
                <a:gd name="T1" fmla="*/ 2306 h 2704"/>
                <a:gd name="T2" fmla="*/ 640 w 1759"/>
                <a:gd name="T3" fmla="*/ 2386 h 2704"/>
                <a:gd name="T4" fmla="*/ 1119 w 1759"/>
                <a:gd name="T5" fmla="*/ 2545 h 2704"/>
                <a:gd name="T6" fmla="*/ 1200 w 1759"/>
                <a:gd name="T7" fmla="*/ 2306 h 2704"/>
                <a:gd name="T8" fmla="*/ 1280 w 1759"/>
                <a:gd name="T9" fmla="*/ 2147 h 2704"/>
                <a:gd name="T10" fmla="*/ 879 w 1759"/>
                <a:gd name="T11" fmla="*/ 159 h 2704"/>
                <a:gd name="T12" fmla="*/ 743 w 1759"/>
                <a:gd name="T13" fmla="*/ 172 h 2704"/>
                <a:gd name="T14" fmla="*/ 615 w 1759"/>
                <a:gd name="T15" fmla="*/ 209 h 2704"/>
                <a:gd name="T16" fmla="*/ 498 w 1759"/>
                <a:gd name="T17" fmla="*/ 268 h 2704"/>
                <a:gd name="T18" fmla="*/ 394 w 1759"/>
                <a:gd name="T19" fmla="*/ 346 h 2704"/>
                <a:gd name="T20" fmla="*/ 306 w 1759"/>
                <a:gd name="T21" fmla="*/ 442 h 2704"/>
                <a:gd name="T22" fmla="*/ 237 w 1759"/>
                <a:gd name="T23" fmla="*/ 551 h 2704"/>
                <a:gd name="T24" fmla="*/ 188 w 1759"/>
                <a:gd name="T25" fmla="*/ 674 h 2704"/>
                <a:gd name="T26" fmla="*/ 162 w 1759"/>
                <a:gd name="T27" fmla="*/ 805 h 2704"/>
                <a:gd name="T28" fmla="*/ 159 w 1759"/>
                <a:gd name="T29" fmla="*/ 925 h 2704"/>
                <a:gd name="T30" fmla="*/ 559 w 1759"/>
                <a:gd name="T31" fmla="*/ 1591 h 2704"/>
                <a:gd name="T32" fmla="*/ 799 w 1759"/>
                <a:gd name="T33" fmla="*/ 1988 h 2704"/>
                <a:gd name="T34" fmla="*/ 575 w 1759"/>
                <a:gd name="T35" fmla="*/ 1161 h 2704"/>
                <a:gd name="T36" fmla="*/ 879 w 1759"/>
                <a:gd name="T37" fmla="*/ 1299 h 2704"/>
                <a:gd name="T38" fmla="*/ 1184 w 1759"/>
                <a:gd name="T39" fmla="*/ 1161 h 2704"/>
                <a:gd name="T40" fmla="*/ 960 w 1759"/>
                <a:gd name="T41" fmla="*/ 1988 h 2704"/>
                <a:gd name="T42" fmla="*/ 1200 w 1759"/>
                <a:gd name="T43" fmla="*/ 1591 h 2704"/>
                <a:gd name="T44" fmla="*/ 1600 w 1759"/>
                <a:gd name="T45" fmla="*/ 932 h 2704"/>
                <a:gd name="T46" fmla="*/ 1597 w 1759"/>
                <a:gd name="T47" fmla="*/ 805 h 2704"/>
                <a:gd name="T48" fmla="*/ 1571 w 1759"/>
                <a:gd name="T49" fmla="*/ 674 h 2704"/>
                <a:gd name="T50" fmla="*/ 1522 w 1759"/>
                <a:gd name="T51" fmla="*/ 551 h 2704"/>
                <a:gd name="T52" fmla="*/ 1453 w 1759"/>
                <a:gd name="T53" fmla="*/ 442 h 2704"/>
                <a:gd name="T54" fmla="*/ 1365 w 1759"/>
                <a:gd name="T55" fmla="*/ 346 h 2704"/>
                <a:gd name="T56" fmla="*/ 1261 w 1759"/>
                <a:gd name="T57" fmla="*/ 268 h 2704"/>
                <a:gd name="T58" fmla="*/ 1144 w 1759"/>
                <a:gd name="T59" fmla="*/ 209 h 2704"/>
                <a:gd name="T60" fmla="*/ 1016 w 1759"/>
                <a:gd name="T61" fmla="*/ 172 h 2704"/>
                <a:gd name="T62" fmla="*/ 879 w 1759"/>
                <a:gd name="T63" fmla="*/ 159 h 2704"/>
                <a:gd name="T64" fmla="*/ 956 w 1759"/>
                <a:gd name="T65" fmla="*/ 3 h 2704"/>
                <a:gd name="T66" fmla="*/ 1102 w 1759"/>
                <a:gd name="T67" fmla="*/ 28 h 2704"/>
                <a:gd name="T68" fmla="*/ 1238 w 1759"/>
                <a:gd name="T69" fmla="*/ 76 h 2704"/>
                <a:gd name="T70" fmla="*/ 1364 w 1759"/>
                <a:gd name="T71" fmla="*/ 144 h 2704"/>
                <a:gd name="T72" fmla="*/ 1476 w 1759"/>
                <a:gd name="T73" fmla="*/ 232 h 2704"/>
                <a:gd name="T74" fmla="*/ 1573 w 1759"/>
                <a:gd name="T75" fmla="*/ 336 h 2704"/>
                <a:gd name="T76" fmla="*/ 1651 w 1759"/>
                <a:gd name="T77" fmla="*/ 454 h 2704"/>
                <a:gd name="T78" fmla="*/ 1710 w 1759"/>
                <a:gd name="T79" fmla="*/ 585 h 2704"/>
                <a:gd name="T80" fmla="*/ 1747 w 1759"/>
                <a:gd name="T81" fmla="*/ 726 h 2704"/>
                <a:gd name="T82" fmla="*/ 1759 w 1759"/>
                <a:gd name="T83" fmla="*/ 875 h 2704"/>
                <a:gd name="T84" fmla="*/ 1747 w 1759"/>
                <a:gd name="T85" fmla="*/ 996 h 2704"/>
                <a:gd name="T86" fmla="*/ 1359 w 1759"/>
                <a:gd name="T87" fmla="*/ 1988 h 2704"/>
                <a:gd name="T88" fmla="*/ 1439 w 1759"/>
                <a:gd name="T89" fmla="*/ 2386 h 2704"/>
                <a:gd name="T90" fmla="*/ 1280 w 1759"/>
                <a:gd name="T91" fmla="*/ 2466 h 2704"/>
                <a:gd name="T92" fmla="*/ 1200 w 1759"/>
                <a:gd name="T93" fmla="*/ 2704 h 2704"/>
                <a:gd name="T94" fmla="*/ 479 w 1759"/>
                <a:gd name="T95" fmla="*/ 2624 h 2704"/>
                <a:gd name="T96" fmla="*/ 400 w 1759"/>
                <a:gd name="T97" fmla="*/ 2466 h 2704"/>
                <a:gd name="T98" fmla="*/ 320 w 1759"/>
                <a:gd name="T99" fmla="*/ 2068 h 2704"/>
                <a:gd name="T100" fmla="*/ 400 w 1759"/>
                <a:gd name="T101" fmla="*/ 1613 h 2704"/>
                <a:gd name="T102" fmla="*/ 0 w 1759"/>
                <a:gd name="T103" fmla="*/ 947 h 2704"/>
                <a:gd name="T104" fmla="*/ 4 w 1759"/>
                <a:gd name="T105" fmla="*/ 795 h 2704"/>
                <a:gd name="T106" fmla="*/ 29 w 1759"/>
                <a:gd name="T107" fmla="*/ 651 h 2704"/>
                <a:gd name="T108" fmla="*/ 78 w 1759"/>
                <a:gd name="T109" fmla="*/ 515 h 2704"/>
                <a:gd name="T110" fmla="*/ 147 w 1759"/>
                <a:gd name="T111" fmla="*/ 391 h 2704"/>
                <a:gd name="T112" fmla="*/ 234 w 1759"/>
                <a:gd name="T113" fmla="*/ 280 h 2704"/>
                <a:gd name="T114" fmla="*/ 339 w 1759"/>
                <a:gd name="T115" fmla="*/ 185 h 2704"/>
                <a:gd name="T116" fmla="*/ 457 w 1759"/>
                <a:gd name="T117" fmla="*/ 107 h 2704"/>
                <a:gd name="T118" fmla="*/ 589 w 1759"/>
                <a:gd name="T119" fmla="*/ 49 h 2704"/>
                <a:gd name="T120" fmla="*/ 730 w 1759"/>
                <a:gd name="T121" fmla="*/ 13 h 2704"/>
                <a:gd name="T122" fmla="*/ 879 w 1759"/>
                <a:gd name="T123" fmla="*/ 0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9" h="2704">
                  <a:moveTo>
                    <a:pt x="479" y="2147"/>
                  </a:moveTo>
                  <a:lnTo>
                    <a:pt x="479" y="2306"/>
                  </a:lnTo>
                  <a:lnTo>
                    <a:pt x="559" y="2306"/>
                  </a:lnTo>
                  <a:lnTo>
                    <a:pt x="640" y="2386"/>
                  </a:lnTo>
                  <a:lnTo>
                    <a:pt x="640" y="2545"/>
                  </a:lnTo>
                  <a:lnTo>
                    <a:pt x="1119" y="2545"/>
                  </a:lnTo>
                  <a:lnTo>
                    <a:pt x="1119" y="2386"/>
                  </a:lnTo>
                  <a:lnTo>
                    <a:pt x="1200" y="2306"/>
                  </a:lnTo>
                  <a:lnTo>
                    <a:pt x="1280" y="2306"/>
                  </a:lnTo>
                  <a:lnTo>
                    <a:pt x="1280" y="2147"/>
                  </a:lnTo>
                  <a:lnTo>
                    <a:pt x="479" y="2147"/>
                  </a:lnTo>
                  <a:close/>
                  <a:moveTo>
                    <a:pt x="879" y="159"/>
                  </a:moveTo>
                  <a:lnTo>
                    <a:pt x="811" y="162"/>
                  </a:lnTo>
                  <a:lnTo>
                    <a:pt x="743" y="172"/>
                  </a:lnTo>
                  <a:lnTo>
                    <a:pt x="677" y="188"/>
                  </a:lnTo>
                  <a:lnTo>
                    <a:pt x="615" y="209"/>
                  </a:lnTo>
                  <a:lnTo>
                    <a:pt x="554" y="236"/>
                  </a:lnTo>
                  <a:lnTo>
                    <a:pt x="498" y="268"/>
                  </a:lnTo>
                  <a:lnTo>
                    <a:pt x="444" y="305"/>
                  </a:lnTo>
                  <a:lnTo>
                    <a:pt x="394" y="346"/>
                  </a:lnTo>
                  <a:lnTo>
                    <a:pt x="348" y="392"/>
                  </a:lnTo>
                  <a:lnTo>
                    <a:pt x="306" y="442"/>
                  </a:lnTo>
                  <a:lnTo>
                    <a:pt x="270" y="496"/>
                  </a:lnTo>
                  <a:lnTo>
                    <a:pt x="237" y="551"/>
                  </a:lnTo>
                  <a:lnTo>
                    <a:pt x="210" y="612"/>
                  </a:lnTo>
                  <a:lnTo>
                    <a:pt x="188" y="674"/>
                  </a:lnTo>
                  <a:lnTo>
                    <a:pt x="173" y="739"/>
                  </a:lnTo>
                  <a:lnTo>
                    <a:pt x="162" y="805"/>
                  </a:lnTo>
                  <a:lnTo>
                    <a:pt x="159" y="875"/>
                  </a:lnTo>
                  <a:lnTo>
                    <a:pt x="159" y="925"/>
                  </a:lnTo>
                  <a:lnTo>
                    <a:pt x="548" y="1548"/>
                  </a:lnTo>
                  <a:lnTo>
                    <a:pt x="559" y="1591"/>
                  </a:lnTo>
                  <a:lnTo>
                    <a:pt x="559" y="1988"/>
                  </a:lnTo>
                  <a:lnTo>
                    <a:pt x="799" y="1988"/>
                  </a:lnTo>
                  <a:lnTo>
                    <a:pt x="799" y="1458"/>
                  </a:lnTo>
                  <a:lnTo>
                    <a:pt x="575" y="1161"/>
                  </a:lnTo>
                  <a:lnTo>
                    <a:pt x="703" y="1066"/>
                  </a:lnTo>
                  <a:lnTo>
                    <a:pt x="879" y="1299"/>
                  </a:lnTo>
                  <a:lnTo>
                    <a:pt x="1056" y="1066"/>
                  </a:lnTo>
                  <a:lnTo>
                    <a:pt x="1184" y="1161"/>
                  </a:lnTo>
                  <a:lnTo>
                    <a:pt x="960" y="1458"/>
                  </a:lnTo>
                  <a:lnTo>
                    <a:pt x="960" y="1988"/>
                  </a:lnTo>
                  <a:lnTo>
                    <a:pt x="1200" y="1988"/>
                  </a:lnTo>
                  <a:lnTo>
                    <a:pt x="1200" y="1591"/>
                  </a:lnTo>
                  <a:lnTo>
                    <a:pt x="1212" y="1548"/>
                  </a:lnTo>
                  <a:lnTo>
                    <a:pt x="1600" y="932"/>
                  </a:lnTo>
                  <a:lnTo>
                    <a:pt x="1600" y="875"/>
                  </a:lnTo>
                  <a:lnTo>
                    <a:pt x="1597" y="805"/>
                  </a:lnTo>
                  <a:lnTo>
                    <a:pt x="1586" y="739"/>
                  </a:lnTo>
                  <a:lnTo>
                    <a:pt x="1571" y="674"/>
                  </a:lnTo>
                  <a:lnTo>
                    <a:pt x="1549" y="612"/>
                  </a:lnTo>
                  <a:lnTo>
                    <a:pt x="1522" y="551"/>
                  </a:lnTo>
                  <a:lnTo>
                    <a:pt x="1489" y="496"/>
                  </a:lnTo>
                  <a:lnTo>
                    <a:pt x="1453" y="442"/>
                  </a:lnTo>
                  <a:lnTo>
                    <a:pt x="1411" y="392"/>
                  </a:lnTo>
                  <a:lnTo>
                    <a:pt x="1365" y="346"/>
                  </a:lnTo>
                  <a:lnTo>
                    <a:pt x="1315" y="305"/>
                  </a:lnTo>
                  <a:lnTo>
                    <a:pt x="1261" y="268"/>
                  </a:lnTo>
                  <a:lnTo>
                    <a:pt x="1205" y="236"/>
                  </a:lnTo>
                  <a:lnTo>
                    <a:pt x="1144" y="209"/>
                  </a:lnTo>
                  <a:lnTo>
                    <a:pt x="1082" y="188"/>
                  </a:lnTo>
                  <a:lnTo>
                    <a:pt x="1016" y="172"/>
                  </a:lnTo>
                  <a:lnTo>
                    <a:pt x="948" y="162"/>
                  </a:lnTo>
                  <a:lnTo>
                    <a:pt x="879" y="159"/>
                  </a:lnTo>
                  <a:close/>
                  <a:moveTo>
                    <a:pt x="879" y="0"/>
                  </a:moveTo>
                  <a:lnTo>
                    <a:pt x="956" y="3"/>
                  </a:lnTo>
                  <a:lnTo>
                    <a:pt x="1030" y="13"/>
                  </a:lnTo>
                  <a:lnTo>
                    <a:pt x="1102" y="28"/>
                  </a:lnTo>
                  <a:lnTo>
                    <a:pt x="1171" y="49"/>
                  </a:lnTo>
                  <a:lnTo>
                    <a:pt x="1238" y="76"/>
                  </a:lnTo>
                  <a:lnTo>
                    <a:pt x="1303" y="108"/>
                  </a:lnTo>
                  <a:lnTo>
                    <a:pt x="1364" y="144"/>
                  </a:lnTo>
                  <a:lnTo>
                    <a:pt x="1422" y="186"/>
                  </a:lnTo>
                  <a:lnTo>
                    <a:pt x="1476" y="232"/>
                  </a:lnTo>
                  <a:lnTo>
                    <a:pt x="1526" y="282"/>
                  </a:lnTo>
                  <a:lnTo>
                    <a:pt x="1573" y="336"/>
                  </a:lnTo>
                  <a:lnTo>
                    <a:pt x="1614" y="393"/>
                  </a:lnTo>
                  <a:lnTo>
                    <a:pt x="1651" y="454"/>
                  </a:lnTo>
                  <a:lnTo>
                    <a:pt x="1683" y="518"/>
                  </a:lnTo>
                  <a:lnTo>
                    <a:pt x="1710" y="585"/>
                  </a:lnTo>
                  <a:lnTo>
                    <a:pt x="1731" y="654"/>
                  </a:lnTo>
                  <a:lnTo>
                    <a:pt x="1747" y="726"/>
                  </a:lnTo>
                  <a:lnTo>
                    <a:pt x="1756" y="799"/>
                  </a:lnTo>
                  <a:lnTo>
                    <a:pt x="1759" y="875"/>
                  </a:lnTo>
                  <a:lnTo>
                    <a:pt x="1759" y="955"/>
                  </a:lnTo>
                  <a:lnTo>
                    <a:pt x="1747" y="996"/>
                  </a:lnTo>
                  <a:lnTo>
                    <a:pt x="1359" y="1614"/>
                  </a:lnTo>
                  <a:lnTo>
                    <a:pt x="1359" y="1988"/>
                  </a:lnTo>
                  <a:lnTo>
                    <a:pt x="1439" y="2068"/>
                  </a:lnTo>
                  <a:lnTo>
                    <a:pt x="1439" y="2386"/>
                  </a:lnTo>
                  <a:lnTo>
                    <a:pt x="1359" y="2466"/>
                  </a:lnTo>
                  <a:lnTo>
                    <a:pt x="1280" y="2466"/>
                  </a:lnTo>
                  <a:lnTo>
                    <a:pt x="1280" y="2624"/>
                  </a:lnTo>
                  <a:lnTo>
                    <a:pt x="1200" y="2704"/>
                  </a:lnTo>
                  <a:lnTo>
                    <a:pt x="559" y="2704"/>
                  </a:lnTo>
                  <a:lnTo>
                    <a:pt x="479" y="2624"/>
                  </a:lnTo>
                  <a:lnTo>
                    <a:pt x="479" y="2466"/>
                  </a:lnTo>
                  <a:lnTo>
                    <a:pt x="400" y="2466"/>
                  </a:lnTo>
                  <a:lnTo>
                    <a:pt x="320" y="2386"/>
                  </a:lnTo>
                  <a:lnTo>
                    <a:pt x="320" y="2068"/>
                  </a:lnTo>
                  <a:lnTo>
                    <a:pt x="400" y="1988"/>
                  </a:lnTo>
                  <a:lnTo>
                    <a:pt x="400" y="1613"/>
                  </a:lnTo>
                  <a:lnTo>
                    <a:pt x="11" y="990"/>
                  </a:lnTo>
                  <a:lnTo>
                    <a:pt x="0" y="947"/>
                  </a:lnTo>
                  <a:lnTo>
                    <a:pt x="0" y="795"/>
                  </a:lnTo>
                  <a:lnTo>
                    <a:pt x="4" y="795"/>
                  </a:lnTo>
                  <a:lnTo>
                    <a:pt x="13" y="721"/>
                  </a:lnTo>
                  <a:lnTo>
                    <a:pt x="29" y="651"/>
                  </a:lnTo>
                  <a:lnTo>
                    <a:pt x="51" y="582"/>
                  </a:lnTo>
                  <a:lnTo>
                    <a:pt x="78" y="515"/>
                  </a:lnTo>
                  <a:lnTo>
                    <a:pt x="110" y="452"/>
                  </a:lnTo>
                  <a:lnTo>
                    <a:pt x="147" y="391"/>
                  </a:lnTo>
                  <a:lnTo>
                    <a:pt x="188" y="334"/>
                  </a:lnTo>
                  <a:lnTo>
                    <a:pt x="234" y="280"/>
                  </a:lnTo>
                  <a:lnTo>
                    <a:pt x="285" y="230"/>
                  </a:lnTo>
                  <a:lnTo>
                    <a:pt x="339" y="185"/>
                  </a:lnTo>
                  <a:lnTo>
                    <a:pt x="397" y="143"/>
                  </a:lnTo>
                  <a:lnTo>
                    <a:pt x="457" y="107"/>
                  </a:lnTo>
                  <a:lnTo>
                    <a:pt x="522" y="76"/>
                  </a:lnTo>
                  <a:lnTo>
                    <a:pt x="589" y="49"/>
                  </a:lnTo>
                  <a:lnTo>
                    <a:pt x="658" y="28"/>
                  </a:lnTo>
                  <a:lnTo>
                    <a:pt x="730" y="13"/>
                  </a:lnTo>
                  <a:lnTo>
                    <a:pt x="803" y="3"/>
                  </a:lnTo>
                  <a:lnTo>
                    <a:pt x="87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9" name="Rectangle 17"/>
            <p:cNvSpPr>
              <a:spLocks noChangeArrowheads="1"/>
            </p:cNvSpPr>
            <p:nvPr/>
          </p:nvSpPr>
          <p:spPr bwMode="auto">
            <a:xfrm>
              <a:off x="2872" y="1989"/>
              <a:ext cx="16" cy="4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0" name="Rectangle 18"/>
            <p:cNvSpPr>
              <a:spLocks noChangeArrowheads="1"/>
            </p:cNvSpPr>
            <p:nvPr/>
          </p:nvSpPr>
          <p:spPr bwMode="auto">
            <a:xfrm>
              <a:off x="2712" y="2148"/>
              <a:ext cx="56"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1" name="Rectangle 19"/>
            <p:cNvSpPr>
              <a:spLocks noChangeArrowheads="1"/>
            </p:cNvSpPr>
            <p:nvPr/>
          </p:nvSpPr>
          <p:spPr bwMode="auto">
            <a:xfrm>
              <a:off x="2992" y="2148"/>
              <a:ext cx="56"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2" name="Freeform 20"/>
            <p:cNvSpPr>
              <a:spLocks/>
            </p:cNvSpPr>
            <p:nvPr/>
          </p:nvSpPr>
          <p:spPr bwMode="auto">
            <a:xfrm>
              <a:off x="2754" y="2023"/>
              <a:ext cx="52" cy="51"/>
            </a:xfrm>
            <a:custGeom>
              <a:avLst/>
              <a:gdLst>
                <a:gd name="T0" fmla="*/ 113 w 513"/>
                <a:gd name="T1" fmla="*/ 0 h 511"/>
                <a:gd name="T2" fmla="*/ 513 w 513"/>
                <a:gd name="T3" fmla="*/ 398 h 511"/>
                <a:gd name="T4" fmla="*/ 400 w 513"/>
                <a:gd name="T5" fmla="*/ 511 h 511"/>
                <a:gd name="T6" fmla="*/ 0 w 513"/>
                <a:gd name="T7" fmla="*/ 113 h 511"/>
                <a:gd name="T8" fmla="*/ 113 w 513"/>
                <a:gd name="T9" fmla="*/ 0 h 511"/>
              </a:gdLst>
              <a:ahLst/>
              <a:cxnLst>
                <a:cxn ang="0">
                  <a:pos x="T0" y="T1"/>
                </a:cxn>
                <a:cxn ang="0">
                  <a:pos x="T2" y="T3"/>
                </a:cxn>
                <a:cxn ang="0">
                  <a:pos x="T4" y="T5"/>
                </a:cxn>
                <a:cxn ang="0">
                  <a:pos x="T6" y="T7"/>
                </a:cxn>
                <a:cxn ang="0">
                  <a:pos x="T8" y="T9"/>
                </a:cxn>
              </a:cxnLst>
              <a:rect l="0" t="0" r="r" b="b"/>
              <a:pathLst>
                <a:path w="513" h="511">
                  <a:moveTo>
                    <a:pt x="113" y="0"/>
                  </a:moveTo>
                  <a:lnTo>
                    <a:pt x="513" y="398"/>
                  </a:lnTo>
                  <a:lnTo>
                    <a:pt x="400" y="511"/>
                  </a:lnTo>
                  <a:lnTo>
                    <a:pt x="0" y="113"/>
                  </a:lnTo>
                  <a:lnTo>
                    <a:pt x="11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3" name="Freeform 21"/>
            <p:cNvSpPr>
              <a:spLocks/>
            </p:cNvSpPr>
            <p:nvPr/>
          </p:nvSpPr>
          <p:spPr bwMode="auto">
            <a:xfrm>
              <a:off x="2954" y="2023"/>
              <a:ext cx="52" cy="51"/>
            </a:xfrm>
            <a:custGeom>
              <a:avLst/>
              <a:gdLst>
                <a:gd name="T0" fmla="*/ 400 w 513"/>
                <a:gd name="T1" fmla="*/ 0 h 511"/>
                <a:gd name="T2" fmla="*/ 513 w 513"/>
                <a:gd name="T3" fmla="*/ 113 h 511"/>
                <a:gd name="T4" fmla="*/ 113 w 513"/>
                <a:gd name="T5" fmla="*/ 511 h 511"/>
                <a:gd name="T6" fmla="*/ 0 w 513"/>
                <a:gd name="T7" fmla="*/ 398 h 511"/>
                <a:gd name="T8" fmla="*/ 400 w 513"/>
                <a:gd name="T9" fmla="*/ 0 h 511"/>
              </a:gdLst>
              <a:ahLst/>
              <a:cxnLst>
                <a:cxn ang="0">
                  <a:pos x="T0" y="T1"/>
                </a:cxn>
                <a:cxn ang="0">
                  <a:pos x="T2" y="T3"/>
                </a:cxn>
                <a:cxn ang="0">
                  <a:pos x="T4" y="T5"/>
                </a:cxn>
                <a:cxn ang="0">
                  <a:pos x="T6" y="T7"/>
                </a:cxn>
                <a:cxn ang="0">
                  <a:pos x="T8" y="T9"/>
                </a:cxn>
              </a:cxnLst>
              <a:rect l="0" t="0" r="r" b="b"/>
              <a:pathLst>
                <a:path w="513" h="511">
                  <a:moveTo>
                    <a:pt x="400" y="0"/>
                  </a:moveTo>
                  <a:lnTo>
                    <a:pt x="513" y="113"/>
                  </a:lnTo>
                  <a:lnTo>
                    <a:pt x="113" y="511"/>
                  </a:lnTo>
                  <a:lnTo>
                    <a:pt x="0" y="398"/>
                  </a:lnTo>
                  <a:lnTo>
                    <a:pt x="40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25" name="Rectangle 324"/>
          <p:cNvSpPr/>
          <p:nvPr/>
        </p:nvSpPr>
        <p:spPr bwMode="gray">
          <a:xfrm>
            <a:off x="1656317" y="4524872"/>
            <a:ext cx="195857" cy="195855"/>
          </a:xfrm>
          <a:prstGeom prst="rect">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lang="en-US" sz="500" dirty="0" smtClean="0"/>
          </a:p>
        </p:txBody>
      </p:sp>
      <p:grpSp>
        <p:nvGrpSpPr>
          <p:cNvPr id="326" name="Group 325"/>
          <p:cNvGrpSpPr/>
          <p:nvPr/>
        </p:nvGrpSpPr>
        <p:grpSpPr>
          <a:xfrm flipH="1">
            <a:off x="1692676" y="4549807"/>
            <a:ext cx="129030" cy="143637"/>
            <a:chOff x="1785938" y="2044700"/>
            <a:chExt cx="504826" cy="561976"/>
          </a:xfrm>
        </p:grpSpPr>
        <p:sp>
          <p:nvSpPr>
            <p:cNvPr id="327" name="Rectangle 20"/>
            <p:cNvSpPr>
              <a:spLocks noChangeArrowheads="1"/>
            </p:cNvSpPr>
            <p:nvPr/>
          </p:nvSpPr>
          <p:spPr bwMode="auto">
            <a:xfrm>
              <a:off x="2038351" y="2351088"/>
              <a:ext cx="252413" cy="25400"/>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8" name="Freeform 21"/>
            <p:cNvSpPr>
              <a:spLocks/>
            </p:cNvSpPr>
            <p:nvPr/>
          </p:nvSpPr>
          <p:spPr bwMode="auto">
            <a:xfrm>
              <a:off x="1785938" y="2171700"/>
              <a:ext cx="176213" cy="295275"/>
            </a:xfrm>
            <a:custGeom>
              <a:avLst/>
              <a:gdLst>
                <a:gd name="T0" fmla="*/ 0 w 1113"/>
                <a:gd name="T1" fmla="*/ 0 h 1850"/>
                <a:gd name="T2" fmla="*/ 159 w 1113"/>
                <a:gd name="T3" fmla="*/ 0 h 1850"/>
                <a:gd name="T4" fmla="*/ 159 w 1113"/>
                <a:gd name="T5" fmla="*/ 1689 h 1850"/>
                <a:gd name="T6" fmla="*/ 1113 w 1113"/>
                <a:gd name="T7" fmla="*/ 1689 h 1850"/>
                <a:gd name="T8" fmla="*/ 1113 w 1113"/>
                <a:gd name="T9" fmla="*/ 1850 h 1850"/>
                <a:gd name="T10" fmla="*/ 80 w 1113"/>
                <a:gd name="T11" fmla="*/ 1850 h 1850"/>
                <a:gd name="T12" fmla="*/ 0 w 1113"/>
                <a:gd name="T13" fmla="*/ 1770 h 1850"/>
                <a:gd name="T14" fmla="*/ 0 w 1113"/>
                <a:gd name="T15" fmla="*/ 0 h 18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1850">
                  <a:moveTo>
                    <a:pt x="0" y="0"/>
                  </a:moveTo>
                  <a:lnTo>
                    <a:pt x="159" y="0"/>
                  </a:lnTo>
                  <a:lnTo>
                    <a:pt x="159" y="1689"/>
                  </a:lnTo>
                  <a:lnTo>
                    <a:pt x="1113" y="1689"/>
                  </a:lnTo>
                  <a:lnTo>
                    <a:pt x="1113" y="1850"/>
                  </a:lnTo>
                  <a:lnTo>
                    <a:pt x="80" y="1850"/>
                  </a:lnTo>
                  <a:lnTo>
                    <a:pt x="0" y="177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9" name="Rectangle 22"/>
            <p:cNvSpPr>
              <a:spLocks noChangeArrowheads="1"/>
            </p:cNvSpPr>
            <p:nvPr/>
          </p:nvSpPr>
          <p:spPr bwMode="auto">
            <a:xfrm>
              <a:off x="1887538" y="2452688"/>
              <a:ext cx="25400" cy="1539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0" name="Freeform 23"/>
            <p:cNvSpPr>
              <a:spLocks/>
            </p:cNvSpPr>
            <p:nvPr/>
          </p:nvSpPr>
          <p:spPr bwMode="auto">
            <a:xfrm>
              <a:off x="1836738" y="2555875"/>
              <a:ext cx="125413" cy="50800"/>
            </a:xfrm>
            <a:custGeom>
              <a:avLst/>
              <a:gdLst>
                <a:gd name="T0" fmla="*/ 80 w 795"/>
                <a:gd name="T1" fmla="*/ 0 h 322"/>
                <a:gd name="T2" fmla="*/ 716 w 795"/>
                <a:gd name="T3" fmla="*/ 0 h 322"/>
                <a:gd name="T4" fmla="*/ 795 w 795"/>
                <a:gd name="T5" fmla="*/ 81 h 322"/>
                <a:gd name="T6" fmla="*/ 795 w 795"/>
                <a:gd name="T7" fmla="*/ 322 h 322"/>
                <a:gd name="T8" fmla="*/ 636 w 795"/>
                <a:gd name="T9" fmla="*/ 322 h 322"/>
                <a:gd name="T10" fmla="*/ 636 w 795"/>
                <a:gd name="T11" fmla="*/ 161 h 322"/>
                <a:gd name="T12" fmla="*/ 159 w 795"/>
                <a:gd name="T13" fmla="*/ 161 h 322"/>
                <a:gd name="T14" fmla="*/ 159 w 795"/>
                <a:gd name="T15" fmla="*/ 322 h 322"/>
                <a:gd name="T16" fmla="*/ 0 w 795"/>
                <a:gd name="T17" fmla="*/ 322 h 322"/>
                <a:gd name="T18" fmla="*/ 0 w 795"/>
                <a:gd name="T19" fmla="*/ 81 h 322"/>
                <a:gd name="T20" fmla="*/ 80 w 795"/>
                <a:gd name="T21"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5" h="322">
                  <a:moveTo>
                    <a:pt x="80" y="0"/>
                  </a:moveTo>
                  <a:lnTo>
                    <a:pt x="716" y="0"/>
                  </a:lnTo>
                  <a:lnTo>
                    <a:pt x="795" y="81"/>
                  </a:lnTo>
                  <a:lnTo>
                    <a:pt x="795" y="322"/>
                  </a:lnTo>
                  <a:lnTo>
                    <a:pt x="636" y="322"/>
                  </a:lnTo>
                  <a:lnTo>
                    <a:pt x="636" y="161"/>
                  </a:lnTo>
                  <a:lnTo>
                    <a:pt x="159" y="161"/>
                  </a:lnTo>
                  <a:lnTo>
                    <a:pt x="159" y="322"/>
                  </a:lnTo>
                  <a:lnTo>
                    <a:pt x="0" y="322"/>
                  </a:lnTo>
                  <a:lnTo>
                    <a:pt x="0" y="81"/>
                  </a:lnTo>
                  <a:lnTo>
                    <a:pt x="8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1" name="Freeform 24"/>
            <p:cNvSpPr>
              <a:spLocks noEditPoints="1"/>
            </p:cNvSpPr>
            <p:nvPr/>
          </p:nvSpPr>
          <p:spPr bwMode="auto">
            <a:xfrm>
              <a:off x="1836738" y="2171700"/>
              <a:ext cx="100013" cy="242888"/>
            </a:xfrm>
            <a:custGeom>
              <a:avLst/>
              <a:gdLst>
                <a:gd name="T0" fmla="*/ 301 w 636"/>
                <a:gd name="T1" fmla="*/ 160 h 1528"/>
                <a:gd name="T2" fmla="*/ 159 w 636"/>
                <a:gd name="T3" fmla="*/ 735 h 1528"/>
                <a:gd name="T4" fmla="*/ 159 w 636"/>
                <a:gd name="T5" fmla="*/ 1367 h 1528"/>
                <a:gd name="T6" fmla="*/ 477 w 636"/>
                <a:gd name="T7" fmla="*/ 1367 h 1528"/>
                <a:gd name="T8" fmla="*/ 477 w 636"/>
                <a:gd name="T9" fmla="*/ 160 h 1528"/>
                <a:gd name="T10" fmla="*/ 301 w 636"/>
                <a:gd name="T11" fmla="*/ 160 h 1528"/>
                <a:gd name="T12" fmla="*/ 239 w 636"/>
                <a:gd name="T13" fmla="*/ 0 h 1528"/>
                <a:gd name="T14" fmla="*/ 557 w 636"/>
                <a:gd name="T15" fmla="*/ 0 h 1528"/>
                <a:gd name="T16" fmla="*/ 636 w 636"/>
                <a:gd name="T17" fmla="*/ 80 h 1528"/>
                <a:gd name="T18" fmla="*/ 636 w 636"/>
                <a:gd name="T19" fmla="*/ 1448 h 1528"/>
                <a:gd name="T20" fmla="*/ 557 w 636"/>
                <a:gd name="T21" fmla="*/ 1528 h 1528"/>
                <a:gd name="T22" fmla="*/ 80 w 636"/>
                <a:gd name="T23" fmla="*/ 1528 h 1528"/>
                <a:gd name="T24" fmla="*/ 0 w 636"/>
                <a:gd name="T25" fmla="*/ 1448 h 1528"/>
                <a:gd name="T26" fmla="*/ 0 w 636"/>
                <a:gd name="T27" fmla="*/ 724 h 1528"/>
                <a:gd name="T28" fmla="*/ 3 w 636"/>
                <a:gd name="T29" fmla="*/ 704 h 1528"/>
                <a:gd name="T30" fmla="*/ 162 w 636"/>
                <a:gd name="T31" fmla="*/ 61 h 1528"/>
                <a:gd name="T32" fmla="*/ 239 w 636"/>
                <a:gd name="T33" fmla="*/ 0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6" h="1528">
                  <a:moveTo>
                    <a:pt x="301" y="160"/>
                  </a:moveTo>
                  <a:lnTo>
                    <a:pt x="159" y="735"/>
                  </a:lnTo>
                  <a:lnTo>
                    <a:pt x="159" y="1367"/>
                  </a:lnTo>
                  <a:lnTo>
                    <a:pt x="477" y="1367"/>
                  </a:lnTo>
                  <a:lnTo>
                    <a:pt x="477" y="160"/>
                  </a:lnTo>
                  <a:lnTo>
                    <a:pt x="301" y="160"/>
                  </a:lnTo>
                  <a:close/>
                  <a:moveTo>
                    <a:pt x="239" y="0"/>
                  </a:moveTo>
                  <a:lnTo>
                    <a:pt x="557" y="0"/>
                  </a:lnTo>
                  <a:lnTo>
                    <a:pt x="636" y="80"/>
                  </a:lnTo>
                  <a:lnTo>
                    <a:pt x="636" y="1448"/>
                  </a:lnTo>
                  <a:lnTo>
                    <a:pt x="557" y="1528"/>
                  </a:lnTo>
                  <a:lnTo>
                    <a:pt x="80" y="1528"/>
                  </a:lnTo>
                  <a:lnTo>
                    <a:pt x="0" y="1448"/>
                  </a:lnTo>
                  <a:lnTo>
                    <a:pt x="0" y="724"/>
                  </a:lnTo>
                  <a:lnTo>
                    <a:pt x="3" y="704"/>
                  </a:lnTo>
                  <a:lnTo>
                    <a:pt x="162" y="61"/>
                  </a:lnTo>
                  <a:lnTo>
                    <a:pt x="23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2" name="Freeform 25"/>
            <p:cNvSpPr>
              <a:spLocks/>
            </p:cNvSpPr>
            <p:nvPr/>
          </p:nvSpPr>
          <p:spPr bwMode="auto">
            <a:xfrm>
              <a:off x="2076451" y="2079625"/>
              <a:ext cx="74613" cy="236538"/>
            </a:xfrm>
            <a:custGeom>
              <a:avLst/>
              <a:gdLst>
                <a:gd name="T0" fmla="*/ 318 w 472"/>
                <a:gd name="T1" fmla="*/ 0 h 1484"/>
                <a:gd name="T2" fmla="*/ 472 w 472"/>
                <a:gd name="T3" fmla="*/ 36 h 1484"/>
                <a:gd name="T4" fmla="*/ 154 w 472"/>
                <a:gd name="T5" fmla="*/ 1484 h 1484"/>
                <a:gd name="T6" fmla="*/ 0 w 472"/>
                <a:gd name="T7" fmla="*/ 1448 h 1484"/>
                <a:gd name="T8" fmla="*/ 318 w 472"/>
                <a:gd name="T9" fmla="*/ 0 h 1484"/>
              </a:gdLst>
              <a:ahLst/>
              <a:cxnLst>
                <a:cxn ang="0">
                  <a:pos x="T0" y="T1"/>
                </a:cxn>
                <a:cxn ang="0">
                  <a:pos x="T2" y="T3"/>
                </a:cxn>
                <a:cxn ang="0">
                  <a:pos x="T4" y="T5"/>
                </a:cxn>
                <a:cxn ang="0">
                  <a:pos x="T6" y="T7"/>
                </a:cxn>
                <a:cxn ang="0">
                  <a:pos x="T8" y="T9"/>
                </a:cxn>
              </a:cxnLst>
              <a:rect l="0" t="0" r="r" b="b"/>
              <a:pathLst>
                <a:path w="472" h="1484">
                  <a:moveTo>
                    <a:pt x="318" y="0"/>
                  </a:moveTo>
                  <a:lnTo>
                    <a:pt x="472" y="36"/>
                  </a:lnTo>
                  <a:lnTo>
                    <a:pt x="154" y="1484"/>
                  </a:lnTo>
                  <a:lnTo>
                    <a:pt x="0" y="1448"/>
                  </a:lnTo>
                  <a:lnTo>
                    <a:pt x="31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3" name="Freeform 26"/>
            <p:cNvSpPr>
              <a:spLocks/>
            </p:cNvSpPr>
            <p:nvPr/>
          </p:nvSpPr>
          <p:spPr bwMode="auto">
            <a:xfrm>
              <a:off x="1912938" y="2389188"/>
              <a:ext cx="100013" cy="217488"/>
            </a:xfrm>
            <a:custGeom>
              <a:avLst/>
              <a:gdLst>
                <a:gd name="T0" fmla="*/ 0 w 636"/>
                <a:gd name="T1" fmla="*/ 0 h 1368"/>
                <a:gd name="T2" fmla="*/ 557 w 636"/>
                <a:gd name="T3" fmla="*/ 0 h 1368"/>
                <a:gd name="T4" fmla="*/ 636 w 636"/>
                <a:gd name="T5" fmla="*/ 81 h 1368"/>
                <a:gd name="T6" fmla="*/ 636 w 636"/>
                <a:gd name="T7" fmla="*/ 1368 h 1368"/>
                <a:gd name="T8" fmla="*/ 477 w 636"/>
                <a:gd name="T9" fmla="*/ 1368 h 1368"/>
                <a:gd name="T10" fmla="*/ 477 w 636"/>
                <a:gd name="T11" fmla="*/ 161 h 1368"/>
                <a:gd name="T12" fmla="*/ 0 w 636"/>
                <a:gd name="T13" fmla="*/ 161 h 1368"/>
                <a:gd name="T14" fmla="*/ 0 w 636"/>
                <a:gd name="T15" fmla="*/ 0 h 1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6" h="1368">
                  <a:moveTo>
                    <a:pt x="0" y="0"/>
                  </a:moveTo>
                  <a:lnTo>
                    <a:pt x="557" y="0"/>
                  </a:lnTo>
                  <a:lnTo>
                    <a:pt x="636" y="81"/>
                  </a:lnTo>
                  <a:lnTo>
                    <a:pt x="636" y="1368"/>
                  </a:lnTo>
                  <a:lnTo>
                    <a:pt x="477" y="1368"/>
                  </a:lnTo>
                  <a:lnTo>
                    <a:pt x="477" y="161"/>
                  </a:lnTo>
                  <a:lnTo>
                    <a:pt x="0" y="161"/>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4" name="Rectangle 27"/>
            <p:cNvSpPr>
              <a:spLocks noChangeArrowheads="1"/>
            </p:cNvSpPr>
            <p:nvPr/>
          </p:nvSpPr>
          <p:spPr bwMode="auto">
            <a:xfrm>
              <a:off x="2214563" y="2363788"/>
              <a:ext cx="25400" cy="2428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5" name="Freeform 28"/>
            <p:cNvSpPr>
              <a:spLocks/>
            </p:cNvSpPr>
            <p:nvPr/>
          </p:nvSpPr>
          <p:spPr bwMode="auto">
            <a:xfrm>
              <a:off x="2114551" y="2198688"/>
              <a:ext cx="61913" cy="165100"/>
            </a:xfrm>
            <a:custGeom>
              <a:avLst/>
              <a:gdLst>
                <a:gd name="T0" fmla="*/ 0 w 398"/>
                <a:gd name="T1" fmla="*/ 0 h 1046"/>
                <a:gd name="T2" fmla="*/ 239 w 398"/>
                <a:gd name="T3" fmla="*/ 0 h 1046"/>
                <a:gd name="T4" fmla="*/ 310 w 398"/>
                <a:gd name="T5" fmla="*/ 46 h 1046"/>
                <a:gd name="T6" fmla="*/ 389 w 398"/>
                <a:gd name="T7" fmla="*/ 206 h 1046"/>
                <a:gd name="T8" fmla="*/ 398 w 398"/>
                <a:gd name="T9" fmla="*/ 242 h 1046"/>
                <a:gd name="T10" fmla="*/ 398 w 398"/>
                <a:gd name="T11" fmla="*/ 1046 h 1046"/>
                <a:gd name="T12" fmla="*/ 239 w 398"/>
                <a:gd name="T13" fmla="*/ 1046 h 1046"/>
                <a:gd name="T14" fmla="*/ 239 w 398"/>
                <a:gd name="T15" fmla="*/ 261 h 1046"/>
                <a:gd name="T16" fmla="*/ 190 w 398"/>
                <a:gd name="T17" fmla="*/ 161 h 1046"/>
                <a:gd name="T18" fmla="*/ 0 w 398"/>
                <a:gd name="T19" fmla="*/ 161 h 1046"/>
                <a:gd name="T20" fmla="*/ 0 w 398"/>
                <a:gd name="T21"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1046">
                  <a:moveTo>
                    <a:pt x="0" y="0"/>
                  </a:moveTo>
                  <a:lnTo>
                    <a:pt x="239" y="0"/>
                  </a:lnTo>
                  <a:lnTo>
                    <a:pt x="310" y="46"/>
                  </a:lnTo>
                  <a:lnTo>
                    <a:pt x="389" y="206"/>
                  </a:lnTo>
                  <a:lnTo>
                    <a:pt x="398" y="242"/>
                  </a:lnTo>
                  <a:lnTo>
                    <a:pt x="398" y="1046"/>
                  </a:lnTo>
                  <a:lnTo>
                    <a:pt x="239" y="1046"/>
                  </a:lnTo>
                  <a:lnTo>
                    <a:pt x="239" y="261"/>
                  </a:lnTo>
                  <a:lnTo>
                    <a:pt x="190" y="161"/>
                  </a:lnTo>
                  <a:lnTo>
                    <a:pt x="0" y="161"/>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6" name="Rectangle 29"/>
            <p:cNvSpPr>
              <a:spLocks noChangeArrowheads="1"/>
            </p:cNvSpPr>
            <p:nvPr/>
          </p:nvSpPr>
          <p:spPr bwMode="auto">
            <a:xfrm>
              <a:off x="2127251" y="2581275"/>
              <a:ext cx="163513" cy="25400"/>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7" name="Freeform 30"/>
            <p:cNvSpPr>
              <a:spLocks noEditPoints="1"/>
            </p:cNvSpPr>
            <p:nvPr/>
          </p:nvSpPr>
          <p:spPr bwMode="auto">
            <a:xfrm>
              <a:off x="1849438" y="2044700"/>
              <a:ext cx="100013" cy="101600"/>
            </a:xfrm>
            <a:custGeom>
              <a:avLst/>
              <a:gdLst>
                <a:gd name="T0" fmla="*/ 286 w 636"/>
                <a:gd name="T1" fmla="*/ 164 h 644"/>
                <a:gd name="T2" fmla="*/ 242 w 636"/>
                <a:gd name="T3" fmla="*/ 180 h 644"/>
                <a:gd name="T4" fmla="*/ 205 w 636"/>
                <a:gd name="T5" fmla="*/ 208 h 644"/>
                <a:gd name="T6" fmla="*/ 178 w 636"/>
                <a:gd name="T7" fmla="*/ 246 h 644"/>
                <a:gd name="T8" fmla="*/ 162 w 636"/>
                <a:gd name="T9" fmla="*/ 290 h 644"/>
                <a:gd name="T10" fmla="*/ 160 w 636"/>
                <a:gd name="T11" fmla="*/ 335 h 644"/>
                <a:gd name="T12" fmla="*/ 171 w 636"/>
                <a:gd name="T13" fmla="*/ 385 h 644"/>
                <a:gd name="T14" fmla="*/ 195 w 636"/>
                <a:gd name="T15" fmla="*/ 424 h 644"/>
                <a:gd name="T16" fmla="*/ 228 w 636"/>
                <a:gd name="T17" fmla="*/ 456 h 644"/>
                <a:gd name="T18" fmla="*/ 268 w 636"/>
                <a:gd name="T19" fmla="*/ 474 h 644"/>
                <a:gd name="T20" fmla="*/ 318 w 636"/>
                <a:gd name="T21" fmla="*/ 483 h 644"/>
                <a:gd name="T22" fmla="*/ 369 w 636"/>
                <a:gd name="T23" fmla="*/ 474 h 644"/>
                <a:gd name="T24" fmla="*/ 407 w 636"/>
                <a:gd name="T25" fmla="*/ 456 h 644"/>
                <a:gd name="T26" fmla="*/ 443 w 636"/>
                <a:gd name="T27" fmla="*/ 422 h 644"/>
                <a:gd name="T28" fmla="*/ 464 w 636"/>
                <a:gd name="T29" fmla="*/ 385 h 644"/>
                <a:gd name="T30" fmla="*/ 475 w 636"/>
                <a:gd name="T31" fmla="*/ 335 h 644"/>
                <a:gd name="T32" fmla="*/ 473 w 636"/>
                <a:gd name="T33" fmla="*/ 290 h 644"/>
                <a:gd name="T34" fmla="*/ 456 w 636"/>
                <a:gd name="T35" fmla="*/ 242 h 644"/>
                <a:gd name="T36" fmla="*/ 430 w 636"/>
                <a:gd name="T37" fmla="*/ 208 h 644"/>
                <a:gd name="T38" fmla="*/ 392 w 636"/>
                <a:gd name="T39" fmla="*/ 179 h 644"/>
                <a:gd name="T40" fmla="*/ 349 w 636"/>
                <a:gd name="T41" fmla="*/ 164 h 644"/>
                <a:gd name="T42" fmla="*/ 318 w 636"/>
                <a:gd name="T43" fmla="*/ 0 h 644"/>
                <a:gd name="T44" fmla="*/ 381 w 636"/>
                <a:gd name="T45" fmla="*/ 6 h 644"/>
                <a:gd name="T46" fmla="*/ 442 w 636"/>
                <a:gd name="T47" fmla="*/ 26 h 644"/>
                <a:gd name="T48" fmla="*/ 496 w 636"/>
                <a:gd name="T49" fmla="*/ 56 h 644"/>
                <a:gd name="T50" fmla="*/ 542 w 636"/>
                <a:gd name="T51" fmla="*/ 94 h 644"/>
                <a:gd name="T52" fmla="*/ 581 w 636"/>
                <a:gd name="T53" fmla="*/ 142 h 644"/>
                <a:gd name="T54" fmla="*/ 610 w 636"/>
                <a:gd name="T55" fmla="*/ 197 h 644"/>
                <a:gd name="T56" fmla="*/ 629 w 636"/>
                <a:gd name="T57" fmla="*/ 257 h 644"/>
                <a:gd name="T58" fmla="*/ 636 w 636"/>
                <a:gd name="T59" fmla="*/ 322 h 644"/>
                <a:gd name="T60" fmla="*/ 629 w 636"/>
                <a:gd name="T61" fmla="*/ 386 h 644"/>
                <a:gd name="T62" fmla="*/ 610 w 636"/>
                <a:gd name="T63" fmla="*/ 447 h 644"/>
                <a:gd name="T64" fmla="*/ 581 w 636"/>
                <a:gd name="T65" fmla="*/ 502 h 644"/>
                <a:gd name="T66" fmla="*/ 542 w 636"/>
                <a:gd name="T67" fmla="*/ 549 h 644"/>
                <a:gd name="T68" fmla="*/ 496 w 636"/>
                <a:gd name="T69" fmla="*/ 589 h 644"/>
                <a:gd name="T70" fmla="*/ 442 w 636"/>
                <a:gd name="T71" fmla="*/ 618 h 644"/>
                <a:gd name="T72" fmla="*/ 381 w 636"/>
                <a:gd name="T73" fmla="*/ 637 h 644"/>
                <a:gd name="T74" fmla="*/ 318 w 636"/>
                <a:gd name="T75" fmla="*/ 644 h 644"/>
                <a:gd name="T76" fmla="*/ 254 w 636"/>
                <a:gd name="T77" fmla="*/ 637 h 644"/>
                <a:gd name="T78" fmla="*/ 195 w 636"/>
                <a:gd name="T79" fmla="*/ 618 h 644"/>
                <a:gd name="T80" fmla="*/ 139 w 636"/>
                <a:gd name="T81" fmla="*/ 589 h 644"/>
                <a:gd name="T82" fmla="*/ 93 w 636"/>
                <a:gd name="T83" fmla="*/ 549 h 644"/>
                <a:gd name="T84" fmla="*/ 55 w 636"/>
                <a:gd name="T85" fmla="*/ 502 h 644"/>
                <a:gd name="T86" fmla="*/ 25 w 636"/>
                <a:gd name="T87" fmla="*/ 447 h 644"/>
                <a:gd name="T88" fmla="*/ 6 w 636"/>
                <a:gd name="T89" fmla="*/ 386 h 644"/>
                <a:gd name="T90" fmla="*/ 0 w 636"/>
                <a:gd name="T91" fmla="*/ 322 h 644"/>
                <a:gd name="T92" fmla="*/ 6 w 636"/>
                <a:gd name="T93" fmla="*/ 257 h 644"/>
                <a:gd name="T94" fmla="*/ 25 w 636"/>
                <a:gd name="T95" fmla="*/ 197 h 644"/>
                <a:gd name="T96" fmla="*/ 55 w 636"/>
                <a:gd name="T97" fmla="*/ 142 h 644"/>
                <a:gd name="T98" fmla="*/ 93 w 636"/>
                <a:gd name="T99" fmla="*/ 94 h 644"/>
                <a:gd name="T100" fmla="*/ 139 w 636"/>
                <a:gd name="T101" fmla="*/ 56 h 644"/>
                <a:gd name="T102" fmla="*/ 195 w 636"/>
                <a:gd name="T103" fmla="*/ 26 h 644"/>
                <a:gd name="T104" fmla="*/ 254 w 636"/>
                <a:gd name="T105" fmla="*/ 6 h 644"/>
                <a:gd name="T106" fmla="*/ 318 w 636"/>
                <a:gd name="T107" fmla="*/ 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36" h="644">
                  <a:moveTo>
                    <a:pt x="318" y="161"/>
                  </a:moveTo>
                  <a:lnTo>
                    <a:pt x="305" y="162"/>
                  </a:lnTo>
                  <a:lnTo>
                    <a:pt x="286" y="164"/>
                  </a:lnTo>
                  <a:lnTo>
                    <a:pt x="268" y="169"/>
                  </a:lnTo>
                  <a:lnTo>
                    <a:pt x="256" y="174"/>
                  </a:lnTo>
                  <a:lnTo>
                    <a:pt x="242" y="180"/>
                  </a:lnTo>
                  <a:lnTo>
                    <a:pt x="228" y="189"/>
                  </a:lnTo>
                  <a:lnTo>
                    <a:pt x="217" y="197"/>
                  </a:lnTo>
                  <a:lnTo>
                    <a:pt x="205" y="208"/>
                  </a:lnTo>
                  <a:lnTo>
                    <a:pt x="195" y="220"/>
                  </a:lnTo>
                  <a:lnTo>
                    <a:pt x="186" y="232"/>
                  </a:lnTo>
                  <a:lnTo>
                    <a:pt x="178" y="246"/>
                  </a:lnTo>
                  <a:lnTo>
                    <a:pt x="171" y="260"/>
                  </a:lnTo>
                  <a:lnTo>
                    <a:pt x="167" y="271"/>
                  </a:lnTo>
                  <a:lnTo>
                    <a:pt x="162" y="290"/>
                  </a:lnTo>
                  <a:lnTo>
                    <a:pt x="160" y="309"/>
                  </a:lnTo>
                  <a:lnTo>
                    <a:pt x="159" y="322"/>
                  </a:lnTo>
                  <a:lnTo>
                    <a:pt x="160" y="335"/>
                  </a:lnTo>
                  <a:lnTo>
                    <a:pt x="162" y="354"/>
                  </a:lnTo>
                  <a:lnTo>
                    <a:pt x="167" y="374"/>
                  </a:lnTo>
                  <a:lnTo>
                    <a:pt x="171" y="385"/>
                  </a:lnTo>
                  <a:lnTo>
                    <a:pt x="177" y="397"/>
                  </a:lnTo>
                  <a:lnTo>
                    <a:pt x="186" y="412"/>
                  </a:lnTo>
                  <a:lnTo>
                    <a:pt x="195" y="424"/>
                  </a:lnTo>
                  <a:lnTo>
                    <a:pt x="205" y="436"/>
                  </a:lnTo>
                  <a:lnTo>
                    <a:pt x="219" y="448"/>
                  </a:lnTo>
                  <a:lnTo>
                    <a:pt x="228" y="456"/>
                  </a:lnTo>
                  <a:lnTo>
                    <a:pt x="239" y="462"/>
                  </a:lnTo>
                  <a:lnTo>
                    <a:pt x="256" y="470"/>
                  </a:lnTo>
                  <a:lnTo>
                    <a:pt x="268" y="474"/>
                  </a:lnTo>
                  <a:lnTo>
                    <a:pt x="286" y="480"/>
                  </a:lnTo>
                  <a:lnTo>
                    <a:pt x="305" y="482"/>
                  </a:lnTo>
                  <a:lnTo>
                    <a:pt x="318" y="483"/>
                  </a:lnTo>
                  <a:lnTo>
                    <a:pt x="330" y="482"/>
                  </a:lnTo>
                  <a:lnTo>
                    <a:pt x="349" y="480"/>
                  </a:lnTo>
                  <a:lnTo>
                    <a:pt x="369" y="474"/>
                  </a:lnTo>
                  <a:lnTo>
                    <a:pt x="380" y="470"/>
                  </a:lnTo>
                  <a:lnTo>
                    <a:pt x="395" y="462"/>
                  </a:lnTo>
                  <a:lnTo>
                    <a:pt x="407" y="456"/>
                  </a:lnTo>
                  <a:lnTo>
                    <a:pt x="416" y="448"/>
                  </a:lnTo>
                  <a:lnTo>
                    <a:pt x="430" y="436"/>
                  </a:lnTo>
                  <a:lnTo>
                    <a:pt x="443" y="422"/>
                  </a:lnTo>
                  <a:lnTo>
                    <a:pt x="450" y="412"/>
                  </a:lnTo>
                  <a:lnTo>
                    <a:pt x="456" y="400"/>
                  </a:lnTo>
                  <a:lnTo>
                    <a:pt x="464" y="385"/>
                  </a:lnTo>
                  <a:lnTo>
                    <a:pt x="468" y="374"/>
                  </a:lnTo>
                  <a:lnTo>
                    <a:pt x="473" y="354"/>
                  </a:lnTo>
                  <a:lnTo>
                    <a:pt x="475" y="335"/>
                  </a:lnTo>
                  <a:lnTo>
                    <a:pt x="477" y="322"/>
                  </a:lnTo>
                  <a:lnTo>
                    <a:pt x="475" y="309"/>
                  </a:lnTo>
                  <a:lnTo>
                    <a:pt x="473" y="290"/>
                  </a:lnTo>
                  <a:lnTo>
                    <a:pt x="468" y="271"/>
                  </a:lnTo>
                  <a:lnTo>
                    <a:pt x="464" y="260"/>
                  </a:lnTo>
                  <a:lnTo>
                    <a:pt x="456" y="242"/>
                  </a:lnTo>
                  <a:lnTo>
                    <a:pt x="450" y="232"/>
                  </a:lnTo>
                  <a:lnTo>
                    <a:pt x="443" y="222"/>
                  </a:lnTo>
                  <a:lnTo>
                    <a:pt x="430" y="208"/>
                  </a:lnTo>
                  <a:lnTo>
                    <a:pt x="418" y="197"/>
                  </a:lnTo>
                  <a:lnTo>
                    <a:pt x="407" y="189"/>
                  </a:lnTo>
                  <a:lnTo>
                    <a:pt x="392" y="179"/>
                  </a:lnTo>
                  <a:lnTo>
                    <a:pt x="380" y="174"/>
                  </a:lnTo>
                  <a:lnTo>
                    <a:pt x="369" y="169"/>
                  </a:lnTo>
                  <a:lnTo>
                    <a:pt x="349" y="164"/>
                  </a:lnTo>
                  <a:lnTo>
                    <a:pt x="330" y="162"/>
                  </a:lnTo>
                  <a:lnTo>
                    <a:pt x="318" y="161"/>
                  </a:lnTo>
                  <a:close/>
                  <a:moveTo>
                    <a:pt x="318" y="0"/>
                  </a:moveTo>
                  <a:lnTo>
                    <a:pt x="342" y="1"/>
                  </a:lnTo>
                  <a:lnTo>
                    <a:pt x="358" y="3"/>
                  </a:lnTo>
                  <a:lnTo>
                    <a:pt x="381" y="6"/>
                  </a:lnTo>
                  <a:lnTo>
                    <a:pt x="404" y="13"/>
                  </a:lnTo>
                  <a:lnTo>
                    <a:pt x="419" y="17"/>
                  </a:lnTo>
                  <a:lnTo>
                    <a:pt x="442" y="26"/>
                  </a:lnTo>
                  <a:lnTo>
                    <a:pt x="462" y="35"/>
                  </a:lnTo>
                  <a:lnTo>
                    <a:pt x="475" y="43"/>
                  </a:lnTo>
                  <a:lnTo>
                    <a:pt x="496" y="56"/>
                  </a:lnTo>
                  <a:lnTo>
                    <a:pt x="514" y="69"/>
                  </a:lnTo>
                  <a:lnTo>
                    <a:pt x="525" y="78"/>
                  </a:lnTo>
                  <a:lnTo>
                    <a:pt x="542" y="94"/>
                  </a:lnTo>
                  <a:lnTo>
                    <a:pt x="558" y="112"/>
                  </a:lnTo>
                  <a:lnTo>
                    <a:pt x="568" y="123"/>
                  </a:lnTo>
                  <a:lnTo>
                    <a:pt x="581" y="142"/>
                  </a:lnTo>
                  <a:lnTo>
                    <a:pt x="593" y="162"/>
                  </a:lnTo>
                  <a:lnTo>
                    <a:pt x="601" y="176"/>
                  </a:lnTo>
                  <a:lnTo>
                    <a:pt x="610" y="197"/>
                  </a:lnTo>
                  <a:lnTo>
                    <a:pt x="619" y="219"/>
                  </a:lnTo>
                  <a:lnTo>
                    <a:pt x="623" y="234"/>
                  </a:lnTo>
                  <a:lnTo>
                    <a:pt x="629" y="257"/>
                  </a:lnTo>
                  <a:lnTo>
                    <a:pt x="632" y="281"/>
                  </a:lnTo>
                  <a:lnTo>
                    <a:pt x="634" y="297"/>
                  </a:lnTo>
                  <a:lnTo>
                    <a:pt x="636" y="322"/>
                  </a:lnTo>
                  <a:lnTo>
                    <a:pt x="634" y="346"/>
                  </a:lnTo>
                  <a:lnTo>
                    <a:pt x="632" y="363"/>
                  </a:lnTo>
                  <a:lnTo>
                    <a:pt x="629" y="386"/>
                  </a:lnTo>
                  <a:lnTo>
                    <a:pt x="623" y="410"/>
                  </a:lnTo>
                  <a:lnTo>
                    <a:pt x="619" y="425"/>
                  </a:lnTo>
                  <a:lnTo>
                    <a:pt x="610" y="447"/>
                  </a:lnTo>
                  <a:lnTo>
                    <a:pt x="601" y="468"/>
                  </a:lnTo>
                  <a:lnTo>
                    <a:pt x="593" y="482"/>
                  </a:lnTo>
                  <a:lnTo>
                    <a:pt x="581" y="502"/>
                  </a:lnTo>
                  <a:lnTo>
                    <a:pt x="568" y="520"/>
                  </a:lnTo>
                  <a:lnTo>
                    <a:pt x="558" y="532"/>
                  </a:lnTo>
                  <a:lnTo>
                    <a:pt x="542" y="549"/>
                  </a:lnTo>
                  <a:lnTo>
                    <a:pt x="525" y="565"/>
                  </a:lnTo>
                  <a:lnTo>
                    <a:pt x="514" y="575"/>
                  </a:lnTo>
                  <a:lnTo>
                    <a:pt x="496" y="589"/>
                  </a:lnTo>
                  <a:lnTo>
                    <a:pt x="475" y="601"/>
                  </a:lnTo>
                  <a:lnTo>
                    <a:pt x="462" y="608"/>
                  </a:lnTo>
                  <a:lnTo>
                    <a:pt x="442" y="618"/>
                  </a:lnTo>
                  <a:lnTo>
                    <a:pt x="419" y="626"/>
                  </a:lnTo>
                  <a:lnTo>
                    <a:pt x="404" y="631"/>
                  </a:lnTo>
                  <a:lnTo>
                    <a:pt x="381" y="637"/>
                  </a:lnTo>
                  <a:lnTo>
                    <a:pt x="358" y="640"/>
                  </a:lnTo>
                  <a:lnTo>
                    <a:pt x="342" y="643"/>
                  </a:lnTo>
                  <a:lnTo>
                    <a:pt x="318" y="644"/>
                  </a:lnTo>
                  <a:lnTo>
                    <a:pt x="293" y="643"/>
                  </a:lnTo>
                  <a:lnTo>
                    <a:pt x="277" y="640"/>
                  </a:lnTo>
                  <a:lnTo>
                    <a:pt x="254" y="637"/>
                  </a:lnTo>
                  <a:lnTo>
                    <a:pt x="231" y="631"/>
                  </a:lnTo>
                  <a:lnTo>
                    <a:pt x="216" y="626"/>
                  </a:lnTo>
                  <a:lnTo>
                    <a:pt x="195" y="618"/>
                  </a:lnTo>
                  <a:lnTo>
                    <a:pt x="173" y="608"/>
                  </a:lnTo>
                  <a:lnTo>
                    <a:pt x="160" y="601"/>
                  </a:lnTo>
                  <a:lnTo>
                    <a:pt x="139" y="589"/>
                  </a:lnTo>
                  <a:lnTo>
                    <a:pt x="121" y="575"/>
                  </a:lnTo>
                  <a:lnTo>
                    <a:pt x="110" y="565"/>
                  </a:lnTo>
                  <a:lnTo>
                    <a:pt x="93" y="549"/>
                  </a:lnTo>
                  <a:lnTo>
                    <a:pt x="77" y="532"/>
                  </a:lnTo>
                  <a:lnTo>
                    <a:pt x="67" y="520"/>
                  </a:lnTo>
                  <a:lnTo>
                    <a:pt x="55" y="502"/>
                  </a:lnTo>
                  <a:lnTo>
                    <a:pt x="42" y="482"/>
                  </a:lnTo>
                  <a:lnTo>
                    <a:pt x="34" y="468"/>
                  </a:lnTo>
                  <a:lnTo>
                    <a:pt x="25" y="447"/>
                  </a:lnTo>
                  <a:lnTo>
                    <a:pt x="16" y="425"/>
                  </a:lnTo>
                  <a:lnTo>
                    <a:pt x="12" y="410"/>
                  </a:lnTo>
                  <a:lnTo>
                    <a:pt x="6" y="386"/>
                  </a:lnTo>
                  <a:lnTo>
                    <a:pt x="3" y="363"/>
                  </a:lnTo>
                  <a:lnTo>
                    <a:pt x="1" y="346"/>
                  </a:lnTo>
                  <a:lnTo>
                    <a:pt x="0" y="322"/>
                  </a:lnTo>
                  <a:lnTo>
                    <a:pt x="1" y="297"/>
                  </a:lnTo>
                  <a:lnTo>
                    <a:pt x="3" y="281"/>
                  </a:lnTo>
                  <a:lnTo>
                    <a:pt x="6" y="257"/>
                  </a:lnTo>
                  <a:lnTo>
                    <a:pt x="12" y="234"/>
                  </a:lnTo>
                  <a:lnTo>
                    <a:pt x="16" y="219"/>
                  </a:lnTo>
                  <a:lnTo>
                    <a:pt x="25" y="197"/>
                  </a:lnTo>
                  <a:lnTo>
                    <a:pt x="34" y="176"/>
                  </a:lnTo>
                  <a:lnTo>
                    <a:pt x="42" y="162"/>
                  </a:lnTo>
                  <a:lnTo>
                    <a:pt x="55" y="142"/>
                  </a:lnTo>
                  <a:lnTo>
                    <a:pt x="67" y="123"/>
                  </a:lnTo>
                  <a:lnTo>
                    <a:pt x="77" y="112"/>
                  </a:lnTo>
                  <a:lnTo>
                    <a:pt x="93" y="94"/>
                  </a:lnTo>
                  <a:lnTo>
                    <a:pt x="110" y="78"/>
                  </a:lnTo>
                  <a:lnTo>
                    <a:pt x="121" y="69"/>
                  </a:lnTo>
                  <a:lnTo>
                    <a:pt x="139" y="56"/>
                  </a:lnTo>
                  <a:lnTo>
                    <a:pt x="160" y="43"/>
                  </a:lnTo>
                  <a:lnTo>
                    <a:pt x="173" y="35"/>
                  </a:lnTo>
                  <a:lnTo>
                    <a:pt x="195" y="26"/>
                  </a:lnTo>
                  <a:lnTo>
                    <a:pt x="216" y="17"/>
                  </a:lnTo>
                  <a:lnTo>
                    <a:pt x="231" y="13"/>
                  </a:lnTo>
                  <a:lnTo>
                    <a:pt x="254" y="6"/>
                  </a:lnTo>
                  <a:lnTo>
                    <a:pt x="277" y="3"/>
                  </a:lnTo>
                  <a:lnTo>
                    <a:pt x="293" y="1"/>
                  </a:lnTo>
                  <a:lnTo>
                    <a:pt x="31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39" name="Text Box 12"/>
          <p:cNvSpPr txBox="1">
            <a:spLocks noChangeArrowheads="1"/>
          </p:cNvSpPr>
          <p:nvPr/>
        </p:nvSpPr>
        <p:spPr bwMode="auto">
          <a:xfrm>
            <a:off x="8441192" y="1946819"/>
            <a:ext cx="3417434" cy="523220"/>
          </a:xfrm>
          <a:prstGeom prst="rect">
            <a:avLst/>
          </a:prstGeom>
          <a:ln w="15875">
            <a:solidFill>
              <a:schemeClr val="accent4"/>
            </a:solid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US" sz="1400" dirty="0">
                <a:solidFill>
                  <a:srgbClr val="000000"/>
                </a:solidFill>
                <a:cs typeface="Arial" charset="0"/>
              </a:rPr>
              <a:t>Manufacturing industry</a:t>
            </a:r>
          </a:p>
          <a:p>
            <a:pPr>
              <a:defRPr/>
            </a:pPr>
            <a:r>
              <a:rPr lang="en-US" sz="1400" dirty="0">
                <a:solidFill>
                  <a:srgbClr val="000000"/>
                </a:solidFill>
                <a:cs typeface="Arial" charset="0"/>
              </a:rPr>
              <a:t>Maximum power absorption 1200kW</a:t>
            </a:r>
          </a:p>
        </p:txBody>
      </p:sp>
      <p:grpSp>
        <p:nvGrpSpPr>
          <p:cNvPr id="350" name="Group 349"/>
          <p:cNvGrpSpPr/>
          <p:nvPr/>
        </p:nvGrpSpPr>
        <p:grpSpPr>
          <a:xfrm>
            <a:off x="8441192" y="2593611"/>
            <a:ext cx="3417434" cy="1159808"/>
            <a:chOff x="8441192" y="2486025"/>
            <a:chExt cx="3417434" cy="1159808"/>
          </a:xfrm>
        </p:grpSpPr>
        <p:sp>
          <p:nvSpPr>
            <p:cNvPr id="340" name="Text Box 12"/>
            <p:cNvSpPr txBox="1">
              <a:spLocks noChangeArrowheads="1"/>
            </p:cNvSpPr>
            <p:nvPr/>
          </p:nvSpPr>
          <p:spPr bwMode="auto">
            <a:xfrm>
              <a:off x="8441192" y="3122613"/>
              <a:ext cx="3417434" cy="523220"/>
            </a:xfrm>
            <a:prstGeom prst="rect">
              <a:avLst/>
            </a:prstGeom>
            <a:ln w="15875">
              <a:solidFill>
                <a:schemeClr val="accent4"/>
              </a:solid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US" sz="1400" dirty="0">
                  <a:solidFill>
                    <a:srgbClr val="000000"/>
                  </a:solidFill>
                  <a:cs typeface="Arial" charset="0"/>
                </a:rPr>
                <a:t>Average power absorption </a:t>
              </a:r>
              <a:r>
                <a:rPr lang="en-US" sz="1400" dirty="0" smtClean="0">
                  <a:solidFill>
                    <a:srgbClr val="000000"/>
                  </a:solidFill>
                  <a:cs typeface="Arial" charset="0"/>
                </a:rPr>
                <a:t>with </a:t>
              </a:r>
              <a:endParaRPr lang="en-US" sz="1400" dirty="0">
                <a:solidFill>
                  <a:srgbClr val="000000"/>
                </a:solidFill>
                <a:cs typeface="Arial" charset="0"/>
              </a:endParaRPr>
            </a:p>
            <a:p>
              <a:pPr marL="285750" indent="-285750">
                <a:buFont typeface="Arial" charset="0"/>
                <a:buNone/>
                <a:defRPr/>
              </a:pPr>
              <a:r>
                <a:rPr lang="en-US" sz="1400" dirty="0" smtClean="0">
                  <a:solidFill>
                    <a:srgbClr val="000000"/>
                  </a:solidFill>
                  <a:cs typeface="Arial" charset="0"/>
                </a:rPr>
                <a:t>Ekip </a:t>
              </a:r>
              <a:r>
                <a:rPr lang="en-US" sz="1400" dirty="0">
                  <a:solidFill>
                    <a:srgbClr val="000000"/>
                  </a:solidFill>
                  <a:cs typeface="Arial" charset="0"/>
                </a:rPr>
                <a:t>Power Controller 1000kW </a:t>
              </a:r>
            </a:p>
          </p:txBody>
        </p:sp>
        <p:cxnSp>
          <p:nvCxnSpPr>
            <p:cNvPr id="344" name="Straight Connector 343"/>
            <p:cNvCxnSpPr/>
            <p:nvPr/>
          </p:nvCxnSpPr>
          <p:spPr bwMode="gray">
            <a:xfrm>
              <a:off x="10149909" y="2486025"/>
              <a:ext cx="0" cy="466240"/>
            </a:xfrm>
            <a:prstGeom prst="line">
              <a:avLst/>
            </a:prstGeom>
            <a:ln w="41275">
              <a:solidFill>
                <a:schemeClr val="accent3"/>
              </a:solidFill>
              <a:tailEnd type="arrow" w="med" len="sm"/>
            </a:ln>
          </p:spPr>
          <p:style>
            <a:lnRef idx="1">
              <a:schemeClr val="accent1"/>
            </a:lnRef>
            <a:fillRef idx="0">
              <a:schemeClr val="accent1"/>
            </a:fillRef>
            <a:effectRef idx="0">
              <a:schemeClr val="accent1"/>
            </a:effectRef>
            <a:fontRef idx="minor">
              <a:schemeClr val="tx1"/>
            </a:fontRef>
          </p:style>
        </p:cxnSp>
      </p:grpSp>
      <p:sp>
        <p:nvSpPr>
          <p:cNvPr id="351" name="Text Box 12"/>
          <p:cNvSpPr txBox="1">
            <a:spLocks noChangeArrowheads="1"/>
          </p:cNvSpPr>
          <p:nvPr/>
        </p:nvSpPr>
        <p:spPr bwMode="auto">
          <a:xfrm>
            <a:off x="9454018" y="4090308"/>
            <a:ext cx="1391782" cy="1393590"/>
          </a:xfrm>
          <a:prstGeom prst="ellipse">
            <a:avLst/>
          </a:prstGeom>
          <a:solidFill>
            <a:schemeClr val="accent4"/>
          </a:solidFill>
          <a:ln w="15875">
            <a:solidFill>
              <a:schemeClr val="accent4"/>
            </a:solidFill>
            <a:headEnd/>
            <a:tailEnd/>
          </a:ln>
        </p:spPr>
        <p:style>
          <a:lnRef idx="2">
            <a:schemeClr val="accent2"/>
          </a:lnRef>
          <a:fillRef idx="1">
            <a:schemeClr val="lt1"/>
          </a:fillRef>
          <a:effectRef idx="0">
            <a:schemeClr val="accent2"/>
          </a:effectRef>
          <a:fontRef idx="minor">
            <a:schemeClr val="dk1"/>
          </a:fontRef>
        </p:style>
        <p:txBody>
          <a:bodyPr wrap="square" lIns="0" tIns="0" rIns="0" bIns="0" anchor="ctr">
            <a:noAutofit/>
          </a:bodyPr>
          <a:lstStyle/>
          <a:p>
            <a:pPr algn="ctr">
              <a:defRPr/>
            </a:pPr>
            <a:r>
              <a:rPr lang="en-US" sz="1400" b="1" dirty="0">
                <a:solidFill>
                  <a:srgbClr val="000000"/>
                </a:solidFill>
                <a:cs typeface="Arial" charset="0"/>
              </a:rPr>
              <a:t>-17% Power absorption</a:t>
            </a:r>
          </a:p>
        </p:txBody>
      </p:sp>
      <p:grpSp>
        <p:nvGrpSpPr>
          <p:cNvPr id="213" name="Group 22"/>
          <p:cNvGrpSpPr>
            <a:grpSpLocks noChangeAspect="1"/>
          </p:cNvGrpSpPr>
          <p:nvPr/>
        </p:nvGrpSpPr>
        <p:grpSpPr bwMode="auto">
          <a:xfrm>
            <a:off x="6029206" y="5680611"/>
            <a:ext cx="153861" cy="145168"/>
            <a:chOff x="377" y="1154"/>
            <a:chExt cx="354" cy="334"/>
          </a:xfrm>
        </p:grpSpPr>
        <p:sp>
          <p:nvSpPr>
            <p:cNvPr id="214" name="Freeform 24"/>
            <p:cNvSpPr>
              <a:spLocks noEditPoints="1"/>
            </p:cNvSpPr>
            <p:nvPr/>
          </p:nvSpPr>
          <p:spPr bwMode="auto">
            <a:xfrm>
              <a:off x="377" y="1154"/>
              <a:ext cx="354" cy="144"/>
            </a:xfrm>
            <a:custGeom>
              <a:avLst/>
              <a:gdLst>
                <a:gd name="T0" fmla="*/ 483 w 3540"/>
                <a:gd name="T1" fmla="*/ 880 h 1440"/>
                <a:gd name="T2" fmla="*/ 483 w 3540"/>
                <a:gd name="T3" fmla="*/ 1280 h 1440"/>
                <a:gd name="T4" fmla="*/ 3057 w 3540"/>
                <a:gd name="T5" fmla="*/ 1280 h 1440"/>
                <a:gd name="T6" fmla="*/ 3057 w 3540"/>
                <a:gd name="T7" fmla="*/ 880 h 1440"/>
                <a:gd name="T8" fmla="*/ 483 w 3540"/>
                <a:gd name="T9" fmla="*/ 880 h 1440"/>
                <a:gd name="T10" fmla="*/ 161 w 3540"/>
                <a:gd name="T11" fmla="*/ 160 h 1440"/>
                <a:gd name="T12" fmla="*/ 161 w 3540"/>
                <a:gd name="T13" fmla="*/ 1120 h 1440"/>
                <a:gd name="T14" fmla="*/ 164 w 3540"/>
                <a:gd name="T15" fmla="*/ 1152 h 1440"/>
                <a:gd name="T16" fmla="*/ 174 w 3540"/>
                <a:gd name="T17" fmla="*/ 1182 h 1440"/>
                <a:gd name="T18" fmla="*/ 189 w 3540"/>
                <a:gd name="T19" fmla="*/ 1210 h 1440"/>
                <a:gd name="T20" fmla="*/ 208 w 3540"/>
                <a:gd name="T21" fmla="*/ 1234 h 1440"/>
                <a:gd name="T22" fmla="*/ 232 w 3540"/>
                <a:gd name="T23" fmla="*/ 1253 h 1440"/>
                <a:gd name="T24" fmla="*/ 260 w 3540"/>
                <a:gd name="T25" fmla="*/ 1268 h 1440"/>
                <a:gd name="T26" fmla="*/ 290 w 3540"/>
                <a:gd name="T27" fmla="*/ 1277 h 1440"/>
                <a:gd name="T28" fmla="*/ 322 w 3540"/>
                <a:gd name="T29" fmla="*/ 1280 h 1440"/>
                <a:gd name="T30" fmla="*/ 322 w 3540"/>
                <a:gd name="T31" fmla="*/ 800 h 1440"/>
                <a:gd name="T32" fmla="*/ 402 w 3540"/>
                <a:gd name="T33" fmla="*/ 720 h 1440"/>
                <a:gd name="T34" fmla="*/ 3138 w 3540"/>
                <a:gd name="T35" fmla="*/ 720 h 1440"/>
                <a:gd name="T36" fmla="*/ 3218 w 3540"/>
                <a:gd name="T37" fmla="*/ 800 h 1440"/>
                <a:gd name="T38" fmla="*/ 3218 w 3540"/>
                <a:gd name="T39" fmla="*/ 1280 h 1440"/>
                <a:gd name="T40" fmla="*/ 3250 w 3540"/>
                <a:gd name="T41" fmla="*/ 1277 h 1440"/>
                <a:gd name="T42" fmla="*/ 3280 w 3540"/>
                <a:gd name="T43" fmla="*/ 1268 h 1440"/>
                <a:gd name="T44" fmla="*/ 3308 w 3540"/>
                <a:gd name="T45" fmla="*/ 1253 h 1440"/>
                <a:gd name="T46" fmla="*/ 3332 w 3540"/>
                <a:gd name="T47" fmla="*/ 1234 h 1440"/>
                <a:gd name="T48" fmla="*/ 3351 w 3540"/>
                <a:gd name="T49" fmla="*/ 1210 h 1440"/>
                <a:gd name="T50" fmla="*/ 3366 w 3540"/>
                <a:gd name="T51" fmla="*/ 1182 h 1440"/>
                <a:gd name="T52" fmla="*/ 3376 w 3540"/>
                <a:gd name="T53" fmla="*/ 1152 h 1440"/>
                <a:gd name="T54" fmla="*/ 3379 w 3540"/>
                <a:gd name="T55" fmla="*/ 1120 h 1440"/>
                <a:gd name="T56" fmla="*/ 3379 w 3540"/>
                <a:gd name="T57" fmla="*/ 160 h 1440"/>
                <a:gd name="T58" fmla="*/ 161 w 3540"/>
                <a:gd name="T59" fmla="*/ 160 h 1440"/>
                <a:gd name="T60" fmla="*/ 80 w 3540"/>
                <a:gd name="T61" fmla="*/ 0 h 1440"/>
                <a:gd name="T62" fmla="*/ 3460 w 3540"/>
                <a:gd name="T63" fmla="*/ 0 h 1440"/>
                <a:gd name="T64" fmla="*/ 3540 w 3540"/>
                <a:gd name="T65" fmla="*/ 80 h 1440"/>
                <a:gd name="T66" fmla="*/ 3540 w 3540"/>
                <a:gd name="T67" fmla="*/ 1120 h 1440"/>
                <a:gd name="T68" fmla="*/ 3537 w 3540"/>
                <a:gd name="T69" fmla="*/ 1164 h 1440"/>
                <a:gd name="T70" fmla="*/ 3528 w 3540"/>
                <a:gd name="T71" fmla="*/ 1206 h 1440"/>
                <a:gd name="T72" fmla="*/ 3514 w 3540"/>
                <a:gd name="T73" fmla="*/ 1245 h 1440"/>
                <a:gd name="T74" fmla="*/ 3496 w 3540"/>
                <a:gd name="T75" fmla="*/ 1282 h 1440"/>
                <a:gd name="T76" fmla="*/ 3472 w 3540"/>
                <a:gd name="T77" fmla="*/ 1316 h 1440"/>
                <a:gd name="T78" fmla="*/ 3446 w 3540"/>
                <a:gd name="T79" fmla="*/ 1347 h 1440"/>
                <a:gd name="T80" fmla="*/ 3414 w 3540"/>
                <a:gd name="T81" fmla="*/ 1373 h 1440"/>
                <a:gd name="T82" fmla="*/ 3380 w 3540"/>
                <a:gd name="T83" fmla="*/ 1397 h 1440"/>
                <a:gd name="T84" fmla="*/ 3344 w 3540"/>
                <a:gd name="T85" fmla="*/ 1415 h 1440"/>
                <a:gd name="T86" fmla="*/ 3304 w 3540"/>
                <a:gd name="T87" fmla="*/ 1429 h 1440"/>
                <a:gd name="T88" fmla="*/ 3262 w 3540"/>
                <a:gd name="T89" fmla="*/ 1437 h 1440"/>
                <a:gd name="T90" fmla="*/ 3218 w 3540"/>
                <a:gd name="T91" fmla="*/ 1440 h 1440"/>
                <a:gd name="T92" fmla="*/ 322 w 3540"/>
                <a:gd name="T93" fmla="*/ 1440 h 1440"/>
                <a:gd name="T94" fmla="*/ 278 w 3540"/>
                <a:gd name="T95" fmla="*/ 1437 h 1440"/>
                <a:gd name="T96" fmla="*/ 236 w 3540"/>
                <a:gd name="T97" fmla="*/ 1429 h 1440"/>
                <a:gd name="T98" fmla="*/ 196 w 3540"/>
                <a:gd name="T99" fmla="*/ 1415 h 1440"/>
                <a:gd name="T100" fmla="*/ 160 w 3540"/>
                <a:gd name="T101" fmla="*/ 1397 h 1440"/>
                <a:gd name="T102" fmla="*/ 126 w 3540"/>
                <a:gd name="T103" fmla="*/ 1373 h 1440"/>
                <a:gd name="T104" fmla="*/ 94 w 3540"/>
                <a:gd name="T105" fmla="*/ 1347 h 1440"/>
                <a:gd name="T106" fmla="*/ 68 w 3540"/>
                <a:gd name="T107" fmla="*/ 1316 h 1440"/>
                <a:gd name="T108" fmla="*/ 44 w 3540"/>
                <a:gd name="T109" fmla="*/ 1282 h 1440"/>
                <a:gd name="T110" fmla="*/ 26 w 3540"/>
                <a:gd name="T111" fmla="*/ 1245 h 1440"/>
                <a:gd name="T112" fmla="*/ 12 w 3540"/>
                <a:gd name="T113" fmla="*/ 1206 h 1440"/>
                <a:gd name="T114" fmla="*/ 3 w 3540"/>
                <a:gd name="T115" fmla="*/ 1164 h 1440"/>
                <a:gd name="T116" fmla="*/ 0 w 3540"/>
                <a:gd name="T117" fmla="*/ 1120 h 1440"/>
                <a:gd name="T118" fmla="*/ 0 w 3540"/>
                <a:gd name="T119" fmla="*/ 80 h 1440"/>
                <a:gd name="T120" fmla="*/ 80 w 3540"/>
                <a:gd name="T121" fmla="*/ 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40" h="1440">
                  <a:moveTo>
                    <a:pt x="483" y="880"/>
                  </a:moveTo>
                  <a:lnTo>
                    <a:pt x="483" y="1280"/>
                  </a:lnTo>
                  <a:lnTo>
                    <a:pt x="3057" y="1280"/>
                  </a:lnTo>
                  <a:lnTo>
                    <a:pt x="3057" y="880"/>
                  </a:lnTo>
                  <a:lnTo>
                    <a:pt x="483" y="880"/>
                  </a:lnTo>
                  <a:close/>
                  <a:moveTo>
                    <a:pt x="161" y="160"/>
                  </a:moveTo>
                  <a:lnTo>
                    <a:pt x="161" y="1120"/>
                  </a:lnTo>
                  <a:lnTo>
                    <a:pt x="164" y="1152"/>
                  </a:lnTo>
                  <a:lnTo>
                    <a:pt x="174" y="1182"/>
                  </a:lnTo>
                  <a:lnTo>
                    <a:pt x="189" y="1210"/>
                  </a:lnTo>
                  <a:lnTo>
                    <a:pt x="208" y="1234"/>
                  </a:lnTo>
                  <a:lnTo>
                    <a:pt x="232" y="1253"/>
                  </a:lnTo>
                  <a:lnTo>
                    <a:pt x="260" y="1268"/>
                  </a:lnTo>
                  <a:lnTo>
                    <a:pt x="290" y="1277"/>
                  </a:lnTo>
                  <a:lnTo>
                    <a:pt x="322" y="1280"/>
                  </a:lnTo>
                  <a:lnTo>
                    <a:pt x="322" y="800"/>
                  </a:lnTo>
                  <a:lnTo>
                    <a:pt x="402" y="720"/>
                  </a:lnTo>
                  <a:lnTo>
                    <a:pt x="3138" y="720"/>
                  </a:lnTo>
                  <a:lnTo>
                    <a:pt x="3218" y="800"/>
                  </a:lnTo>
                  <a:lnTo>
                    <a:pt x="3218" y="1280"/>
                  </a:lnTo>
                  <a:lnTo>
                    <a:pt x="3250" y="1277"/>
                  </a:lnTo>
                  <a:lnTo>
                    <a:pt x="3280" y="1268"/>
                  </a:lnTo>
                  <a:lnTo>
                    <a:pt x="3308" y="1253"/>
                  </a:lnTo>
                  <a:lnTo>
                    <a:pt x="3332" y="1234"/>
                  </a:lnTo>
                  <a:lnTo>
                    <a:pt x="3351" y="1210"/>
                  </a:lnTo>
                  <a:lnTo>
                    <a:pt x="3366" y="1182"/>
                  </a:lnTo>
                  <a:lnTo>
                    <a:pt x="3376" y="1152"/>
                  </a:lnTo>
                  <a:lnTo>
                    <a:pt x="3379" y="1120"/>
                  </a:lnTo>
                  <a:lnTo>
                    <a:pt x="3379" y="160"/>
                  </a:lnTo>
                  <a:lnTo>
                    <a:pt x="161" y="160"/>
                  </a:lnTo>
                  <a:close/>
                  <a:moveTo>
                    <a:pt x="80" y="0"/>
                  </a:moveTo>
                  <a:lnTo>
                    <a:pt x="3460" y="0"/>
                  </a:lnTo>
                  <a:lnTo>
                    <a:pt x="3540" y="80"/>
                  </a:lnTo>
                  <a:lnTo>
                    <a:pt x="3540" y="1120"/>
                  </a:lnTo>
                  <a:lnTo>
                    <a:pt x="3537" y="1164"/>
                  </a:lnTo>
                  <a:lnTo>
                    <a:pt x="3528" y="1206"/>
                  </a:lnTo>
                  <a:lnTo>
                    <a:pt x="3514" y="1245"/>
                  </a:lnTo>
                  <a:lnTo>
                    <a:pt x="3496" y="1282"/>
                  </a:lnTo>
                  <a:lnTo>
                    <a:pt x="3472" y="1316"/>
                  </a:lnTo>
                  <a:lnTo>
                    <a:pt x="3446" y="1347"/>
                  </a:lnTo>
                  <a:lnTo>
                    <a:pt x="3414" y="1373"/>
                  </a:lnTo>
                  <a:lnTo>
                    <a:pt x="3380" y="1397"/>
                  </a:lnTo>
                  <a:lnTo>
                    <a:pt x="3344" y="1415"/>
                  </a:lnTo>
                  <a:lnTo>
                    <a:pt x="3304" y="1429"/>
                  </a:lnTo>
                  <a:lnTo>
                    <a:pt x="3262" y="1437"/>
                  </a:lnTo>
                  <a:lnTo>
                    <a:pt x="3218" y="1440"/>
                  </a:lnTo>
                  <a:lnTo>
                    <a:pt x="322" y="1440"/>
                  </a:lnTo>
                  <a:lnTo>
                    <a:pt x="278" y="1437"/>
                  </a:lnTo>
                  <a:lnTo>
                    <a:pt x="236" y="1429"/>
                  </a:lnTo>
                  <a:lnTo>
                    <a:pt x="196" y="1415"/>
                  </a:lnTo>
                  <a:lnTo>
                    <a:pt x="160" y="1397"/>
                  </a:lnTo>
                  <a:lnTo>
                    <a:pt x="126" y="1373"/>
                  </a:lnTo>
                  <a:lnTo>
                    <a:pt x="94" y="1347"/>
                  </a:lnTo>
                  <a:lnTo>
                    <a:pt x="68" y="1316"/>
                  </a:lnTo>
                  <a:lnTo>
                    <a:pt x="44" y="1282"/>
                  </a:lnTo>
                  <a:lnTo>
                    <a:pt x="26" y="1245"/>
                  </a:lnTo>
                  <a:lnTo>
                    <a:pt x="12" y="1206"/>
                  </a:lnTo>
                  <a:lnTo>
                    <a:pt x="3" y="1164"/>
                  </a:lnTo>
                  <a:lnTo>
                    <a:pt x="0" y="1120"/>
                  </a:lnTo>
                  <a:lnTo>
                    <a:pt x="0" y="80"/>
                  </a:lnTo>
                  <a:lnTo>
                    <a:pt x="8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5" name="Rectangle 25"/>
            <p:cNvSpPr>
              <a:spLocks noChangeArrowheads="1"/>
            </p:cNvSpPr>
            <p:nvPr/>
          </p:nvSpPr>
          <p:spPr bwMode="auto">
            <a:xfrm>
              <a:off x="417" y="1178"/>
              <a:ext cx="16"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6" name="Rectangle 26"/>
            <p:cNvSpPr>
              <a:spLocks noChangeArrowheads="1"/>
            </p:cNvSpPr>
            <p:nvPr/>
          </p:nvSpPr>
          <p:spPr bwMode="auto">
            <a:xfrm>
              <a:off x="441" y="1178"/>
              <a:ext cx="16"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7" name="Rectangle 27"/>
            <p:cNvSpPr>
              <a:spLocks noChangeArrowheads="1"/>
            </p:cNvSpPr>
            <p:nvPr/>
          </p:nvSpPr>
          <p:spPr bwMode="auto">
            <a:xfrm>
              <a:off x="530" y="1178"/>
              <a:ext cx="169" cy="16"/>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8" name="Freeform 28"/>
            <p:cNvSpPr>
              <a:spLocks/>
            </p:cNvSpPr>
            <p:nvPr/>
          </p:nvSpPr>
          <p:spPr bwMode="auto">
            <a:xfrm>
              <a:off x="476" y="1333"/>
              <a:ext cx="156" cy="155"/>
            </a:xfrm>
            <a:custGeom>
              <a:avLst/>
              <a:gdLst>
                <a:gd name="T0" fmla="*/ 596 w 1562"/>
                <a:gd name="T1" fmla="*/ 0 h 1553"/>
                <a:gd name="T2" fmla="*/ 781 w 1562"/>
                <a:gd name="T3" fmla="*/ 183 h 1553"/>
                <a:gd name="T4" fmla="*/ 966 w 1562"/>
                <a:gd name="T5" fmla="*/ 0 h 1553"/>
                <a:gd name="T6" fmla="*/ 1079 w 1562"/>
                <a:gd name="T7" fmla="*/ 113 h 1553"/>
                <a:gd name="T8" fmla="*/ 861 w 1562"/>
                <a:gd name="T9" fmla="*/ 330 h 1553"/>
                <a:gd name="T10" fmla="*/ 861 w 1562"/>
                <a:gd name="T11" fmla="*/ 583 h 1553"/>
                <a:gd name="T12" fmla="*/ 1207 w 1562"/>
                <a:gd name="T13" fmla="*/ 240 h 1553"/>
                <a:gd name="T14" fmla="*/ 1321 w 1562"/>
                <a:gd name="T15" fmla="*/ 353 h 1553"/>
                <a:gd name="T16" fmla="*/ 975 w 1562"/>
                <a:gd name="T17" fmla="*/ 696 h 1553"/>
                <a:gd name="T18" fmla="*/ 1230 w 1562"/>
                <a:gd name="T19" fmla="*/ 696 h 1553"/>
                <a:gd name="T20" fmla="*/ 1448 w 1562"/>
                <a:gd name="T21" fmla="*/ 480 h 1553"/>
                <a:gd name="T22" fmla="*/ 1562 w 1562"/>
                <a:gd name="T23" fmla="*/ 593 h 1553"/>
                <a:gd name="T24" fmla="*/ 1377 w 1562"/>
                <a:gd name="T25" fmla="*/ 776 h 1553"/>
                <a:gd name="T26" fmla="*/ 1562 w 1562"/>
                <a:gd name="T27" fmla="*/ 960 h 1553"/>
                <a:gd name="T28" fmla="*/ 1448 w 1562"/>
                <a:gd name="T29" fmla="*/ 1073 h 1553"/>
                <a:gd name="T30" fmla="*/ 1230 w 1562"/>
                <a:gd name="T31" fmla="*/ 856 h 1553"/>
                <a:gd name="T32" fmla="*/ 975 w 1562"/>
                <a:gd name="T33" fmla="*/ 856 h 1553"/>
                <a:gd name="T34" fmla="*/ 1321 w 1562"/>
                <a:gd name="T35" fmla="*/ 1200 h 1553"/>
                <a:gd name="T36" fmla="*/ 1207 w 1562"/>
                <a:gd name="T37" fmla="*/ 1313 h 1553"/>
                <a:gd name="T38" fmla="*/ 861 w 1562"/>
                <a:gd name="T39" fmla="*/ 970 h 1553"/>
                <a:gd name="T40" fmla="*/ 861 w 1562"/>
                <a:gd name="T41" fmla="*/ 1223 h 1553"/>
                <a:gd name="T42" fmla="*/ 1079 w 1562"/>
                <a:gd name="T43" fmla="*/ 1440 h 1553"/>
                <a:gd name="T44" fmla="*/ 966 w 1562"/>
                <a:gd name="T45" fmla="*/ 1553 h 1553"/>
                <a:gd name="T46" fmla="*/ 781 w 1562"/>
                <a:gd name="T47" fmla="*/ 1370 h 1553"/>
                <a:gd name="T48" fmla="*/ 596 w 1562"/>
                <a:gd name="T49" fmla="*/ 1553 h 1553"/>
                <a:gd name="T50" fmla="*/ 483 w 1562"/>
                <a:gd name="T51" fmla="*/ 1440 h 1553"/>
                <a:gd name="T52" fmla="*/ 701 w 1562"/>
                <a:gd name="T53" fmla="*/ 1223 h 1553"/>
                <a:gd name="T54" fmla="*/ 701 w 1562"/>
                <a:gd name="T55" fmla="*/ 970 h 1553"/>
                <a:gd name="T56" fmla="*/ 355 w 1562"/>
                <a:gd name="T57" fmla="*/ 1313 h 1553"/>
                <a:gd name="T58" fmla="*/ 241 w 1562"/>
                <a:gd name="T59" fmla="*/ 1200 h 1553"/>
                <a:gd name="T60" fmla="*/ 587 w 1562"/>
                <a:gd name="T61" fmla="*/ 856 h 1553"/>
                <a:gd name="T62" fmla="*/ 332 w 1562"/>
                <a:gd name="T63" fmla="*/ 856 h 1553"/>
                <a:gd name="T64" fmla="*/ 114 w 1562"/>
                <a:gd name="T65" fmla="*/ 1073 h 1553"/>
                <a:gd name="T66" fmla="*/ 0 w 1562"/>
                <a:gd name="T67" fmla="*/ 960 h 1553"/>
                <a:gd name="T68" fmla="*/ 185 w 1562"/>
                <a:gd name="T69" fmla="*/ 776 h 1553"/>
                <a:gd name="T70" fmla="*/ 0 w 1562"/>
                <a:gd name="T71" fmla="*/ 593 h 1553"/>
                <a:gd name="T72" fmla="*/ 114 w 1562"/>
                <a:gd name="T73" fmla="*/ 480 h 1553"/>
                <a:gd name="T74" fmla="*/ 332 w 1562"/>
                <a:gd name="T75" fmla="*/ 696 h 1553"/>
                <a:gd name="T76" fmla="*/ 587 w 1562"/>
                <a:gd name="T77" fmla="*/ 696 h 1553"/>
                <a:gd name="T78" fmla="*/ 241 w 1562"/>
                <a:gd name="T79" fmla="*/ 353 h 1553"/>
                <a:gd name="T80" fmla="*/ 355 w 1562"/>
                <a:gd name="T81" fmla="*/ 240 h 1553"/>
                <a:gd name="T82" fmla="*/ 701 w 1562"/>
                <a:gd name="T83" fmla="*/ 583 h 1553"/>
                <a:gd name="T84" fmla="*/ 701 w 1562"/>
                <a:gd name="T85" fmla="*/ 330 h 1553"/>
                <a:gd name="T86" fmla="*/ 483 w 1562"/>
                <a:gd name="T87" fmla="*/ 113 h 1553"/>
                <a:gd name="T88" fmla="*/ 596 w 1562"/>
                <a:gd name="T89" fmla="*/ 0 h 1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62" h="1553">
                  <a:moveTo>
                    <a:pt x="596" y="0"/>
                  </a:moveTo>
                  <a:lnTo>
                    <a:pt x="781" y="183"/>
                  </a:lnTo>
                  <a:lnTo>
                    <a:pt x="966" y="0"/>
                  </a:lnTo>
                  <a:lnTo>
                    <a:pt x="1079" y="113"/>
                  </a:lnTo>
                  <a:lnTo>
                    <a:pt x="861" y="330"/>
                  </a:lnTo>
                  <a:lnTo>
                    <a:pt x="861" y="583"/>
                  </a:lnTo>
                  <a:lnTo>
                    <a:pt x="1207" y="240"/>
                  </a:lnTo>
                  <a:lnTo>
                    <a:pt x="1321" y="353"/>
                  </a:lnTo>
                  <a:lnTo>
                    <a:pt x="975" y="696"/>
                  </a:lnTo>
                  <a:lnTo>
                    <a:pt x="1230" y="696"/>
                  </a:lnTo>
                  <a:lnTo>
                    <a:pt x="1448" y="480"/>
                  </a:lnTo>
                  <a:lnTo>
                    <a:pt x="1562" y="593"/>
                  </a:lnTo>
                  <a:lnTo>
                    <a:pt x="1377" y="776"/>
                  </a:lnTo>
                  <a:lnTo>
                    <a:pt x="1562" y="960"/>
                  </a:lnTo>
                  <a:lnTo>
                    <a:pt x="1448" y="1073"/>
                  </a:lnTo>
                  <a:lnTo>
                    <a:pt x="1230" y="856"/>
                  </a:lnTo>
                  <a:lnTo>
                    <a:pt x="975" y="856"/>
                  </a:lnTo>
                  <a:lnTo>
                    <a:pt x="1321" y="1200"/>
                  </a:lnTo>
                  <a:lnTo>
                    <a:pt x="1207" y="1313"/>
                  </a:lnTo>
                  <a:lnTo>
                    <a:pt x="861" y="970"/>
                  </a:lnTo>
                  <a:lnTo>
                    <a:pt x="861" y="1223"/>
                  </a:lnTo>
                  <a:lnTo>
                    <a:pt x="1079" y="1440"/>
                  </a:lnTo>
                  <a:lnTo>
                    <a:pt x="966" y="1553"/>
                  </a:lnTo>
                  <a:lnTo>
                    <a:pt x="781" y="1370"/>
                  </a:lnTo>
                  <a:lnTo>
                    <a:pt x="596" y="1553"/>
                  </a:lnTo>
                  <a:lnTo>
                    <a:pt x="483" y="1440"/>
                  </a:lnTo>
                  <a:lnTo>
                    <a:pt x="701" y="1223"/>
                  </a:lnTo>
                  <a:lnTo>
                    <a:pt x="701" y="970"/>
                  </a:lnTo>
                  <a:lnTo>
                    <a:pt x="355" y="1313"/>
                  </a:lnTo>
                  <a:lnTo>
                    <a:pt x="241" y="1200"/>
                  </a:lnTo>
                  <a:lnTo>
                    <a:pt x="587" y="856"/>
                  </a:lnTo>
                  <a:lnTo>
                    <a:pt x="332" y="856"/>
                  </a:lnTo>
                  <a:lnTo>
                    <a:pt x="114" y="1073"/>
                  </a:lnTo>
                  <a:lnTo>
                    <a:pt x="0" y="960"/>
                  </a:lnTo>
                  <a:lnTo>
                    <a:pt x="185" y="776"/>
                  </a:lnTo>
                  <a:lnTo>
                    <a:pt x="0" y="593"/>
                  </a:lnTo>
                  <a:lnTo>
                    <a:pt x="114" y="480"/>
                  </a:lnTo>
                  <a:lnTo>
                    <a:pt x="332" y="696"/>
                  </a:lnTo>
                  <a:lnTo>
                    <a:pt x="587" y="696"/>
                  </a:lnTo>
                  <a:lnTo>
                    <a:pt x="241" y="353"/>
                  </a:lnTo>
                  <a:lnTo>
                    <a:pt x="355" y="240"/>
                  </a:lnTo>
                  <a:lnTo>
                    <a:pt x="701" y="583"/>
                  </a:lnTo>
                  <a:lnTo>
                    <a:pt x="701" y="330"/>
                  </a:lnTo>
                  <a:lnTo>
                    <a:pt x="483" y="113"/>
                  </a:lnTo>
                  <a:lnTo>
                    <a:pt x="59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 name="Group 1"/>
          <p:cNvGrpSpPr/>
          <p:nvPr/>
        </p:nvGrpSpPr>
        <p:grpSpPr>
          <a:xfrm>
            <a:off x="5524964" y="4616548"/>
            <a:ext cx="51413" cy="35981"/>
            <a:chOff x="5524964" y="4616548"/>
            <a:chExt cx="51413" cy="35981"/>
          </a:xfrm>
        </p:grpSpPr>
        <p:sp>
          <p:nvSpPr>
            <p:cNvPr id="221" name="Oval 220"/>
            <p:cNvSpPr/>
            <p:nvPr/>
          </p:nvSpPr>
          <p:spPr bwMode="gray">
            <a:xfrm>
              <a:off x="5536954" y="4625097"/>
              <a:ext cx="27432" cy="27432"/>
            </a:xfrm>
            <a:prstGeom prst="ellipse">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smtClean="0"/>
            </a:p>
          </p:txBody>
        </p:sp>
        <p:cxnSp>
          <p:nvCxnSpPr>
            <p:cNvPr id="222" name="Straight Connector 221"/>
            <p:cNvCxnSpPr/>
            <p:nvPr/>
          </p:nvCxnSpPr>
          <p:spPr bwMode="gray">
            <a:xfrm>
              <a:off x="5524964" y="4616548"/>
              <a:ext cx="51413" cy="0"/>
            </a:xfrm>
            <a:prstGeom prst="line">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grpSp>
      <p:grpSp>
        <p:nvGrpSpPr>
          <p:cNvPr id="223" name="Group 222"/>
          <p:cNvGrpSpPr/>
          <p:nvPr/>
        </p:nvGrpSpPr>
        <p:grpSpPr>
          <a:xfrm>
            <a:off x="6848070" y="4616548"/>
            <a:ext cx="51413" cy="35981"/>
            <a:chOff x="5524964" y="4616548"/>
            <a:chExt cx="51413" cy="35981"/>
          </a:xfrm>
        </p:grpSpPr>
        <p:sp>
          <p:nvSpPr>
            <p:cNvPr id="224" name="Oval 223"/>
            <p:cNvSpPr/>
            <p:nvPr/>
          </p:nvSpPr>
          <p:spPr bwMode="gray">
            <a:xfrm>
              <a:off x="5536954" y="4625097"/>
              <a:ext cx="27432" cy="27432"/>
            </a:xfrm>
            <a:prstGeom prst="ellipse">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smtClean="0"/>
            </a:p>
          </p:txBody>
        </p:sp>
        <p:cxnSp>
          <p:nvCxnSpPr>
            <p:cNvPr id="234" name="Straight Connector 233"/>
            <p:cNvCxnSpPr/>
            <p:nvPr/>
          </p:nvCxnSpPr>
          <p:spPr bwMode="gray">
            <a:xfrm>
              <a:off x="5524964" y="4616548"/>
              <a:ext cx="51413" cy="0"/>
            </a:xfrm>
            <a:prstGeom prst="line">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grpSp>
      <p:grpSp>
        <p:nvGrpSpPr>
          <p:cNvPr id="235" name="Group 234"/>
          <p:cNvGrpSpPr/>
          <p:nvPr/>
        </p:nvGrpSpPr>
        <p:grpSpPr>
          <a:xfrm>
            <a:off x="3232398" y="4616548"/>
            <a:ext cx="51413" cy="35981"/>
            <a:chOff x="5524964" y="4616548"/>
            <a:chExt cx="51413" cy="35981"/>
          </a:xfrm>
        </p:grpSpPr>
        <p:sp>
          <p:nvSpPr>
            <p:cNvPr id="236" name="Oval 235"/>
            <p:cNvSpPr/>
            <p:nvPr/>
          </p:nvSpPr>
          <p:spPr bwMode="gray">
            <a:xfrm>
              <a:off x="5536954" y="4625097"/>
              <a:ext cx="27432" cy="27432"/>
            </a:xfrm>
            <a:prstGeom prst="ellipse">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smtClean="0"/>
            </a:p>
          </p:txBody>
        </p:sp>
        <p:cxnSp>
          <p:nvCxnSpPr>
            <p:cNvPr id="237" name="Straight Connector 236"/>
            <p:cNvCxnSpPr/>
            <p:nvPr/>
          </p:nvCxnSpPr>
          <p:spPr bwMode="gray">
            <a:xfrm>
              <a:off x="5524964" y="4616548"/>
              <a:ext cx="51413" cy="0"/>
            </a:xfrm>
            <a:prstGeom prst="line">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p:nvGrpSpPr>
        <p:grpSpPr>
          <a:xfrm>
            <a:off x="2501175" y="5382704"/>
            <a:ext cx="51413" cy="35981"/>
            <a:chOff x="5524964" y="4616548"/>
            <a:chExt cx="51413" cy="35981"/>
          </a:xfrm>
        </p:grpSpPr>
        <p:sp>
          <p:nvSpPr>
            <p:cNvPr id="239" name="Oval 238"/>
            <p:cNvSpPr/>
            <p:nvPr/>
          </p:nvSpPr>
          <p:spPr bwMode="gray">
            <a:xfrm>
              <a:off x="5536954" y="4625097"/>
              <a:ext cx="27432" cy="27432"/>
            </a:xfrm>
            <a:prstGeom prst="ellipse">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smtClean="0"/>
            </a:p>
          </p:txBody>
        </p:sp>
        <p:cxnSp>
          <p:nvCxnSpPr>
            <p:cNvPr id="240" name="Straight Connector 239"/>
            <p:cNvCxnSpPr/>
            <p:nvPr/>
          </p:nvCxnSpPr>
          <p:spPr bwMode="gray">
            <a:xfrm>
              <a:off x="5524964" y="4616548"/>
              <a:ext cx="51413" cy="0"/>
            </a:xfrm>
            <a:prstGeom prst="line">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grpSp>
      <p:grpSp>
        <p:nvGrpSpPr>
          <p:cNvPr id="241" name="Group 240"/>
          <p:cNvGrpSpPr/>
          <p:nvPr/>
        </p:nvGrpSpPr>
        <p:grpSpPr>
          <a:xfrm>
            <a:off x="2986730" y="5382704"/>
            <a:ext cx="51413" cy="35981"/>
            <a:chOff x="5524964" y="4616548"/>
            <a:chExt cx="51413" cy="35981"/>
          </a:xfrm>
        </p:grpSpPr>
        <p:sp>
          <p:nvSpPr>
            <p:cNvPr id="242" name="Oval 241"/>
            <p:cNvSpPr/>
            <p:nvPr/>
          </p:nvSpPr>
          <p:spPr bwMode="gray">
            <a:xfrm>
              <a:off x="5536954" y="4625097"/>
              <a:ext cx="27432" cy="27432"/>
            </a:xfrm>
            <a:prstGeom prst="ellipse">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smtClean="0"/>
            </a:p>
          </p:txBody>
        </p:sp>
        <p:cxnSp>
          <p:nvCxnSpPr>
            <p:cNvPr id="243" name="Straight Connector 242"/>
            <p:cNvCxnSpPr/>
            <p:nvPr/>
          </p:nvCxnSpPr>
          <p:spPr bwMode="gray">
            <a:xfrm>
              <a:off x="5524964" y="4616548"/>
              <a:ext cx="51413" cy="0"/>
            </a:xfrm>
            <a:prstGeom prst="line">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p:nvGrpSpPr>
        <p:grpSpPr>
          <a:xfrm>
            <a:off x="3467848" y="5382704"/>
            <a:ext cx="51413" cy="35981"/>
            <a:chOff x="5524964" y="4616548"/>
            <a:chExt cx="51413" cy="35981"/>
          </a:xfrm>
        </p:grpSpPr>
        <p:sp>
          <p:nvSpPr>
            <p:cNvPr id="245" name="Oval 244"/>
            <p:cNvSpPr/>
            <p:nvPr/>
          </p:nvSpPr>
          <p:spPr bwMode="gray">
            <a:xfrm>
              <a:off x="5536954" y="4625097"/>
              <a:ext cx="27432" cy="27432"/>
            </a:xfrm>
            <a:prstGeom prst="ellipse">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smtClean="0"/>
            </a:p>
          </p:txBody>
        </p:sp>
        <p:cxnSp>
          <p:nvCxnSpPr>
            <p:cNvPr id="246" name="Straight Connector 245"/>
            <p:cNvCxnSpPr/>
            <p:nvPr/>
          </p:nvCxnSpPr>
          <p:spPr bwMode="gray">
            <a:xfrm>
              <a:off x="5524964" y="4616548"/>
              <a:ext cx="51413" cy="0"/>
            </a:xfrm>
            <a:prstGeom prst="line">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grpSp>
      <p:grpSp>
        <p:nvGrpSpPr>
          <p:cNvPr id="300" name="Group 299"/>
          <p:cNvGrpSpPr/>
          <p:nvPr/>
        </p:nvGrpSpPr>
        <p:grpSpPr>
          <a:xfrm rot="16200000">
            <a:off x="2444972" y="3742796"/>
            <a:ext cx="51413" cy="35981"/>
            <a:chOff x="5524964" y="4616548"/>
            <a:chExt cx="51413" cy="35981"/>
          </a:xfrm>
        </p:grpSpPr>
        <p:sp>
          <p:nvSpPr>
            <p:cNvPr id="341" name="Oval 340"/>
            <p:cNvSpPr/>
            <p:nvPr/>
          </p:nvSpPr>
          <p:spPr bwMode="gray">
            <a:xfrm>
              <a:off x="5536954" y="4625097"/>
              <a:ext cx="27432" cy="27432"/>
            </a:xfrm>
            <a:prstGeom prst="ellipse">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smtClean="0"/>
            </a:p>
          </p:txBody>
        </p:sp>
        <p:cxnSp>
          <p:nvCxnSpPr>
            <p:cNvPr id="342" name="Straight Connector 341"/>
            <p:cNvCxnSpPr/>
            <p:nvPr/>
          </p:nvCxnSpPr>
          <p:spPr bwMode="gray">
            <a:xfrm>
              <a:off x="5524964" y="4616548"/>
              <a:ext cx="51413" cy="0"/>
            </a:xfrm>
            <a:prstGeom prst="line">
              <a:avLst/>
            </a:prstGeom>
            <a:ln w="12700">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grpSp>
      <p:sp>
        <p:nvSpPr>
          <p:cNvPr id="10" name="Oval 9"/>
          <p:cNvSpPr/>
          <p:nvPr/>
        </p:nvSpPr>
        <p:spPr bwMode="gray">
          <a:xfrm>
            <a:off x="2347714" y="5569985"/>
            <a:ext cx="372208" cy="3722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dirty="0" err="1" smtClean="0"/>
          </a:p>
        </p:txBody>
      </p:sp>
      <p:sp>
        <p:nvSpPr>
          <p:cNvPr id="247" name="Oval 246"/>
          <p:cNvSpPr/>
          <p:nvPr/>
        </p:nvSpPr>
        <p:spPr bwMode="gray">
          <a:xfrm>
            <a:off x="2825812" y="5570147"/>
            <a:ext cx="372208" cy="3722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dirty="0" err="1" smtClean="0"/>
          </a:p>
        </p:txBody>
      </p:sp>
      <p:sp>
        <p:nvSpPr>
          <p:cNvPr id="255" name="Oval 254"/>
          <p:cNvSpPr/>
          <p:nvPr/>
        </p:nvSpPr>
        <p:spPr bwMode="gray">
          <a:xfrm>
            <a:off x="3308346" y="5569985"/>
            <a:ext cx="372208" cy="3722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dirty="0" err="1" smtClean="0"/>
          </a:p>
        </p:txBody>
      </p:sp>
      <p:sp>
        <p:nvSpPr>
          <p:cNvPr id="265" name="Oval 264"/>
          <p:cNvSpPr/>
          <p:nvPr/>
        </p:nvSpPr>
        <p:spPr bwMode="gray">
          <a:xfrm>
            <a:off x="954175" y="3076431"/>
            <a:ext cx="372208" cy="3722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dirty="0" err="1" smtClean="0"/>
          </a:p>
        </p:txBody>
      </p:sp>
    </p:spTree>
    <p:extLst>
      <p:ext uri="{BB962C8B-B14F-4D97-AF65-F5344CB8AC3E}">
        <p14:creationId xmlns:p14="http://schemas.microsoft.com/office/powerpoint/2010/main" val="233900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36206336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83"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itle 2"/>
          <p:cNvSpPr>
            <a:spLocks noGrp="1"/>
          </p:cNvSpPr>
          <p:nvPr>
            <p:ph type="title"/>
          </p:nvPr>
        </p:nvSpPr>
        <p:spPr/>
        <p:txBody>
          <a:bodyPr/>
          <a:lstStyle/>
          <a:p>
            <a:r>
              <a:rPr lang="en-US" dirty="0"/>
              <a:t>Industry</a:t>
            </a:r>
          </a:p>
        </p:txBody>
      </p:sp>
      <p:sp>
        <p:nvSpPr>
          <p:cNvPr id="4" name="Date Placeholder 3"/>
          <p:cNvSpPr>
            <a:spLocks noGrp="1"/>
          </p:cNvSpPr>
          <p:nvPr>
            <p:ph type="dt" sz="half" idx="18"/>
          </p:nvPr>
        </p:nvSpPr>
        <p:spPr/>
        <p:txBody>
          <a:bodyPr/>
          <a:lstStyle/>
          <a:p>
            <a:fld id="{FFAB2352-921F-4DD8-A99A-A1474F6943FF}" type="datetime4">
              <a:rPr lang="en-US" smtClean="0"/>
              <a:t>May 7, 2018</a:t>
            </a:fld>
            <a:endParaRPr lang="en-US" dirty="0"/>
          </a:p>
        </p:txBody>
      </p:sp>
      <p:sp>
        <p:nvSpPr>
          <p:cNvPr id="5" name="Footer Placeholder 4"/>
          <p:cNvSpPr>
            <a:spLocks noGrp="1"/>
          </p:cNvSpPr>
          <p:nvPr>
            <p:ph type="ftr" sz="quarter" idx="19"/>
          </p:nvPr>
        </p:nvSpPr>
        <p:spPr/>
        <p:txBody>
          <a:bodyPr/>
          <a:lstStyle/>
          <a:p>
            <a:pPr lvl="8"/>
            <a:endParaRPr lang="en-US" dirty="0"/>
          </a:p>
        </p:txBody>
      </p:sp>
      <p:sp>
        <p:nvSpPr>
          <p:cNvPr id="6" name="Slide Number Placeholder 5"/>
          <p:cNvSpPr>
            <a:spLocks noGrp="1"/>
          </p:cNvSpPr>
          <p:nvPr>
            <p:ph type="sldNum" sz="quarter" idx="20"/>
          </p:nvPr>
        </p:nvSpPr>
        <p:spPr/>
        <p:txBody>
          <a:bodyPr/>
          <a:lstStyle/>
          <a:p>
            <a:r>
              <a:rPr lang="en-US" dirty="0" smtClean="0"/>
              <a:t>Slide </a:t>
            </a:r>
            <a:fld id="{619F89D8-7AE3-494A-97F3-03D680869632}" type="slidenum">
              <a:rPr lang="en-US" smtClean="0"/>
              <a:pPr/>
              <a:t>8</a:t>
            </a:fld>
            <a:endParaRPr lang="en-US" dirty="0"/>
          </a:p>
        </p:txBody>
      </p:sp>
      <p:sp>
        <p:nvSpPr>
          <p:cNvPr id="7" name="Subtitle 6"/>
          <p:cNvSpPr>
            <a:spLocks noGrp="1"/>
          </p:cNvSpPr>
          <p:nvPr>
            <p:ph type="subTitle" idx="13"/>
          </p:nvPr>
        </p:nvSpPr>
        <p:spPr/>
        <p:txBody>
          <a:bodyPr/>
          <a:lstStyle/>
          <a:p>
            <a:r>
              <a:rPr lang="en-US" dirty="0"/>
              <a:t>Controlled </a:t>
            </a:r>
            <a:r>
              <a:rPr lang="en-US" dirty="0" smtClean="0"/>
              <a:t>loads</a:t>
            </a:r>
            <a:endParaRPr lang="en-US" dirty="0"/>
          </a:p>
        </p:txBody>
      </p:sp>
      <p:graphicFrame>
        <p:nvGraphicFramePr>
          <p:cNvPr id="9" name="Group 44"/>
          <p:cNvGraphicFramePr>
            <a:graphicFrameLocks noGrp="1"/>
          </p:cNvGraphicFramePr>
          <p:nvPr>
            <p:extLst>
              <p:ext uri="{D42A27DB-BD31-4B8C-83A1-F6EECF244321}">
                <p14:modId xmlns:p14="http://schemas.microsoft.com/office/powerpoint/2010/main" val="1438088471"/>
              </p:ext>
            </p:extLst>
          </p:nvPr>
        </p:nvGraphicFramePr>
        <p:xfrm>
          <a:off x="332367" y="1931197"/>
          <a:ext cx="11521440" cy="2499288"/>
        </p:xfrm>
        <a:graphic>
          <a:graphicData uri="http://schemas.openxmlformats.org/drawingml/2006/table">
            <a:tbl>
              <a:tblPr>
                <a:tableStyleId>{773F8A54-F971-430D-9108-034FE38666EA}</a:tableStyleId>
              </a:tblPr>
              <a:tblGrid>
                <a:gridCol w="1251730"/>
                <a:gridCol w="2755648"/>
                <a:gridCol w="1837098"/>
                <a:gridCol w="2503460"/>
                <a:gridCol w="3173504"/>
              </a:tblGrid>
              <a:tr h="3294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solidFill>
                            <a:schemeClr val="tx2"/>
                          </a:solidFill>
                          <a:effectLst/>
                        </a:rPr>
                        <a:t>Priority</a:t>
                      </a:r>
                      <a:endParaRPr kumimoji="0" lang="en-US" sz="1600" b="1" i="0" u="none" strike="noStrike" cap="none" normalizeH="0" baseline="0" dirty="0" smtClean="0">
                        <a:ln>
                          <a:noFill/>
                        </a:ln>
                        <a:solidFill>
                          <a:schemeClr val="tx2"/>
                        </a:solidFill>
                        <a:effectLst/>
                        <a:latin typeface="Arial" charset="0"/>
                        <a:cs typeface="Arial" charset="0"/>
                      </a:endParaRPr>
                    </a:p>
                  </a:txBody>
                  <a:tcPr marL="0" marR="0" marT="0" marB="0" anchor="ctr" horzOverflow="overflow">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solidFill>
                            <a:schemeClr val="tx2"/>
                          </a:solidFill>
                          <a:effectLst/>
                        </a:rPr>
                        <a:t>Load</a:t>
                      </a:r>
                      <a:endParaRPr kumimoji="0" lang="en-US" sz="1600" b="1" i="0" u="none" strike="noStrike" cap="none" normalizeH="0" baseline="0" dirty="0" smtClean="0">
                        <a:ln>
                          <a:noFill/>
                        </a:ln>
                        <a:solidFill>
                          <a:schemeClr val="tx2"/>
                        </a:solidFill>
                        <a:effectLst/>
                        <a:latin typeface="Arial" charset="0"/>
                        <a:cs typeface="Arial" charset="0"/>
                      </a:endParaRPr>
                    </a:p>
                  </a:txBody>
                  <a:tcPr marL="0" marR="0" marT="0" marB="0" anchor="ctr" horzOverflow="overflow">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solidFill>
                            <a:schemeClr val="tx2"/>
                          </a:solidFill>
                          <a:effectLst/>
                        </a:rPr>
                        <a:t>Power</a:t>
                      </a:r>
                      <a:endParaRPr kumimoji="0" lang="en-US" sz="1600" b="1" i="0" u="none" strike="noStrike" cap="none" normalizeH="0" baseline="0" dirty="0" smtClean="0">
                        <a:ln>
                          <a:noFill/>
                        </a:ln>
                        <a:solidFill>
                          <a:schemeClr val="tx2"/>
                        </a:solidFill>
                        <a:effectLst/>
                        <a:latin typeface="Arial" charset="0"/>
                        <a:cs typeface="Arial" charset="0"/>
                      </a:endParaRPr>
                    </a:p>
                  </a:txBody>
                  <a:tcPr marL="0" marR="0" marT="0" marB="0" anchor="ctr" horzOverflow="overflow">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solidFill>
                            <a:schemeClr val="tx2"/>
                          </a:solidFill>
                          <a:effectLst/>
                        </a:rPr>
                        <a:t>Nominal current</a:t>
                      </a:r>
                      <a:endParaRPr kumimoji="0" lang="en-US" sz="1600" b="1" i="0" u="none" strike="noStrike" cap="none" normalizeH="0" baseline="0" dirty="0" smtClean="0">
                        <a:ln>
                          <a:noFill/>
                        </a:ln>
                        <a:solidFill>
                          <a:schemeClr val="tx2"/>
                        </a:solidFill>
                        <a:effectLst/>
                        <a:latin typeface="Arial" charset="0"/>
                        <a:cs typeface="Arial" charset="0"/>
                      </a:endParaRPr>
                    </a:p>
                  </a:txBody>
                  <a:tcPr marL="0" marR="0" marT="0" marB="0" anchor="ctr" horzOverflow="overflow">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solidFill>
                            <a:schemeClr val="tx2"/>
                          </a:solidFill>
                          <a:effectLst/>
                        </a:rPr>
                        <a:t>Controlled device</a:t>
                      </a:r>
                      <a:endParaRPr kumimoji="0" lang="en-US" sz="1600" b="1" i="0" u="none" strike="noStrike" cap="none" normalizeH="0" baseline="0" dirty="0" smtClean="0">
                        <a:ln>
                          <a:noFill/>
                        </a:ln>
                        <a:solidFill>
                          <a:schemeClr val="tx2"/>
                        </a:solidFill>
                        <a:effectLst/>
                        <a:latin typeface="Arial" charset="0"/>
                        <a:cs typeface="Arial" charset="0"/>
                      </a:endParaRPr>
                    </a:p>
                  </a:txBody>
                  <a:tcPr marL="0" marR="0" marT="0" marB="0" anchor="ctr" horzOverflow="overflow">
                    <a:lnB w="12700" cap="flat" cmpd="sng" algn="ctr">
                      <a:solidFill>
                        <a:schemeClr val="tx1"/>
                      </a:solidFill>
                      <a:prstDash val="solid"/>
                      <a:round/>
                      <a:headEnd type="none" w="med" len="med"/>
                      <a:tailEnd type="none" w="med" len="med"/>
                    </a:lnB>
                  </a:tcPr>
                </a:tc>
              </a:tr>
              <a:tr h="5306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a:t>
                      </a:r>
                      <a:endParaRPr kumimoji="0" lang="en-US" sz="1400" b="0" i="0" u="none" strike="noStrike" cap="none" normalizeH="0" baseline="0" dirty="0" smtClean="0">
                        <a:ln>
                          <a:noFill/>
                        </a:ln>
                        <a:solidFill>
                          <a:srgbClr val="000000"/>
                        </a:solidFill>
                        <a:effectLst/>
                        <a:latin typeface="Arial" charset="0"/>
                        <a:cs typeface="Arial" charset="0"/>
                      </a:endParaRPr>
                    </a:p>
                  </a:txBody>
                  <a:tcPr marL="0" marR="0" marT="0" marB="0" anchor="ctr" horzOverflow="overflow">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Air compressor</a:t>
                      </a:r>
                      <a:endParaRPr kumimoji="0" lang="en-US" sz="1400" b="0" i="0" u="none" strike="noStrike" cap="none" normalizeH="0" baseline="0" dirty="0" smtClean="0">
                        <a:ln>
                          <a:noFill/>
                        </a:ln>
                        <a:solidFill>
                          <a:srgbClr val="000000"/>
                        </a:solidFill>
                        <a:effectLst/>
                        <a:latin typeface="Arial" charset="0"/>
                        <a:cs typeface="Arial" charset="0"/>
                      </a:endParaRPr>
                    </a:p>
                  </a:txBody>
                  <a:tcPr marL="0" marR="0" marT="0" marB="0" anchor="ctr" horzOverflow="overflow">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30kW</a:t>
                      </a:r>
                      <a:endParaRPr kumimoji="0" lang="en-US" sz="1400" b="0" i="0" u="none" strike="noStrike" cap="none" normalizeH="0" baseline="0" dirty="0" smtClean="0">
                        <a:ln>
                          <a:noFill/>
                        </a:ln>
                        <a:solidFill>
                          <a:srgbClr val="000000"/>
                        </a:solidFill>
                        <a:effectLst/>
                        <a:latin typeface="Arial" charset="0"/>
                        <a:cs typeface="Arial" charset="0"/>
                      </a:endParaRPr>
                    </a:p>
                  </a:txBody>
                  <a:tcPr marL="0" marR="0" marT="0" marB="0" anchor="ctr" horzOverflow="overflow">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55A</a:t>
                      </a:r>
                      <a:endParaRPr kumimoji="0" lang="en-US" sz="1400" b="0" i="0" u="none" strike="noStrike" cap="none" normalizeH="0" baseline="0" dirty="0" smtClean="0">
                        <a:ln>
                          <a:noFill/>
                        </a:ln>
                        <a:solidFill>
                          <a:srgbClr val="000000"/>
                        </a:solidFill>
                        <a:effectLst/>
                        <a:latin typeface="Arial" charset="0"/>
                        <a:cs typeface="Arial" charset="0"/>
                      </a:endParaRPr>
                    </a:p>
                  </a:txBody>
                  <a:tcPr marL="0" marR="0" marT="0" marB="0" anchor="ctr" horzOverflow="overflow">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A63</a:t>
                      </a:r>
                      <a:endParaRPr kumimoji="0" lang="en-US" sz="1400" b="0" i="0" u="none" strike="noStrike" cap="none" normalizeH="0" baseline="0" dirty="0" smtClean="0">
                        <a:ln>
                          <a:noFill/>
                        </a:ln>
                        <a:solidFill>
                          <a:srgbClr val="000000"/>
                        </a:solidFill>
                        <a:effectLst/>
                        <a:latin typeface="Arial" charset="0"/>
                        <a:cs typeface="Arial" charset="0"/>
                      </a:endParaRPr>
                    </a:p>
                  </a:txBody>
                  <a:tcPr marL="0" marR="0" marT="0" marB="0" anchor="ctr" horzOverflow="overflow">
                    <a:lnT w="12700" cap="flat" cmpd="sng" algn="ctr">
                      <a:solidFill>
                        <a:schemeClr val="tx1"/>
                      </a:solidFill>
                      <a:prstDash val="solid"/>
                      <a:round/>
                      <a:headEnd type="none" w="med" len="med"/>
                      <a:tailEnd type="none" w="med" len="med"/>
                    </a:lnT>
                  </a:tcPr>
                </a:tc>
              </a:tr>
              <a:tr h="5778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2</a:t>
                      </a:r>
                      <a:endParaRPr kumimoji="0" lang="en-US" sz="1400" b="0" i="0" u="none" strike="noStrike" cap="none" normalizeH="0" baseline="0" dirty="0" smtClean="0">
                        <a:ln>
                          <a:noFill/>
                        </a:ln>
                        <a:solidFill>
                          <a:srgbClr val="000000"/>
                        </a:solidFill>
                        <a:effectLst/>
                        <a:latin typeface="Arial" charset="0"/>
                        <a:cs typeface="Arial" charset="0"/>
                      </a:endParaRPr>
                    </a:p>
                  </a:txBody>
                  <a:tcPr marL="0" marR="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Crusher</a:t>
                      </a:r>
                      <a:endParaRPr kumimoji="0" lang="en-US" sz="1400" b="0" i="0" u="none" strike="noStrike" cap="none" normalizeH="0" baseline="0" dirty="0" smtClean="0">
                        <a:ln>
                          <a:noFill/>
                        </a:ln>
                        <a:solidFill>
                          <a:srgbClr val="000000"/>
                        </a:solidFill>
                        <a:effectLst/>
                        <a:latin typeface="Arial" charset="0"/>
                        <a:cs typeface="Arial" charset="0"/>
                      </a:endParaRPr>
                    </a:p>
                  </a:txBody>
                  <a:tcPr marL="0" marR="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160kW</a:t>
                      </a:r>
                      <a:endParaRPr kumimoji="0" lang="en-US" sz="1400" b="0" i="0" u="none" strike="noStrike" cap="none" normalizeH="0" baseline="0" dirty="0" smtClean="0">
                        <a:ln>
                          <a:noFill/>
                        </a:ln>
                        <a:solidFill>
                          <a:srgbClr val="000000"/>
                        </a:solidFill>
                        <a:effectLst/>
                        <a:latin typeface="Arial" charset="0"/>
                        <a:cs typeface="Arial" charset="0"/>
                      </a:endParaRPr>
                    </a:p>
                  </a:txBody>
                  <a:tcPr marL="0" marR="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280A</a:t>
                      </a:r>
                      <a:endParaRPr kumimoji="0" lang="en-US" sz="1400" b="0" i="0" u="none" strike="noStrike" cap="none" normalizeH="0" baseline="0" dirty="0" smtClean="0">
                        <a:ln>
                          <a:noFill/>
                        </a:ln>
                        <a:solidFill>
                          <a:srgbClr val="000000"/>
                        </a:solidFill>
                        <a:effectLst/>
                        <a:latin typeface="Arial" charset="0"/>
                        <a:cs typeface="Arial" charset="0"/>
                      </a:endParaRPr>
                    </a:p>
                  </a:txBody>
                  <a:tcPr marL="0" marR="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A300</a:t>
                      </a:r>
                      <a:endParaRPr kumimoji="0" lang="en-US" sz="1400" b="0" i="0" u="none" strike="noStrike" cap="none" normalizeH="0" baseline="0" dirty="0" smtClean="0">
                        <a:ln>
                          <a:noFill/>
                        </a:ln>
                        <a:solidFill>
                          <a:srgbClr val="000000"/>
                        </a:solidFill>
                        <a:effectLst/>
                        <a:latin typeface="Arial" charset="0"/>
                        <a:cs typeface="Arial" charset="0"/>
                      </a:endParaRPr>
                    </a:p>
                  </a:txBody>
                  <a:tcPr marL="0" marR="0" marT="0" marB="0" anchor="ctr" horzOverflow="overflow"/>
                </a:tc>
              </a:tr>
              <a:tr h="5306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3</a:t>
                      </a:r>
                      <a:endParaRPr kumimoji="0" lang="en-US" sz="1400" b="0" i="0" u="none" strike="noStrike" cap="none" normalizeH="0" baseline="0" dirty="0" smtClean="0">
                        <a:ln>
                          <a:noFill/>
                        </a:ln>
                        <a:solidFill>
                          <a:srgbClr val="000000"/>
                        </a:solidFill>
                        <a:effectLst/>
                        <a:latin typeface="Arial" charset="0"/>
                        <a:cs typeface="Arial" charset="0"/>
                      </a:endParaRPr>
                    </a:p>
                  </a:txBody>
                  <a:tcPr marL="0" marR="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Conveyor belt</a:t>
                      </a:r>
                      <a:endParaRPr kumimoji="0" lang="en-US" sz="1400" b="0" i="0" u="none" strike="noStrike" cap="none" normalizeH="0" baseline="0" dirty="0" smtClean="0">
                        <a:ln>
                          <a:noFill/>
                        </a:ln>
                        <a:solidFill>
                          <a:srgbClr val="000000"/>
                        </a:solidFill>
                        <a:effectLst/>
                        <a:latin typeface="Arial" charset="0"/>
                        <a:cs typeface="Arial" charset="0"/>
                      </a:endParaRPr>
                    </a:p>
                  </a:txBody>
                  <a:tcPr marL="0" marR="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160kW</a:t>
                      </a:r>
                      <a:endParaRPr kumimoji="0" lang="en-US" sz="1400" b="0" i="0" u="none" strike="noStrike" cap="none" normalizeH="0" baseline="0" dirty="0" smtClean="0">
                        <a:ln>
                          <a:noFill/>
                        </a:ln>
                        <a:solidFill>
                          <a:srgbClr val="000000"/>
                        </a:solidFill>
                        <a:effectLst/>
                        <a:latin typeface="Arial" charset="0"/>
                        <a:cs typeface="Arial" charset="0"/>
                      </a:endParaRPr>
                    </a:p>
                  </a:txBody>
                  <a:tcPr marL="0" marR="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280A</a:t>
                      </a:r>
                      <a:endParaRPr kumimoji="0" lang="en-US" sz="1400" b="0" i="0" u="none" strike="noStrike" cap="none" normalizeH="0" baseline="0" dirty="0" smtClean="0">
                        <a:ln>
                          <a:noFill/>
                        </a:ln>
                        <a:solidFill>
                          <a:srgbClr val="000000"/>
                        </a:solidFill>
                        <a:effectLst/>
                        <a:latin typeface="Arial" charset="0"/>
                        <a:cs typeface="Arial" charset="0"/>
                      </a:endParaRPr>
                    </a:p>
                  </a:txBody>
                  <a:tcPr marL="0" marR="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A300 </a:t>
                      </a:r>
                      <a:endParaRPr kumimoji="0" lang="en-US" sz="1400" b="0" i="0" u="none" strike="noStrike" cap="none" normalizeH="0" baseline="0" dirty="0" smtClean="0">
                        <a:ln>
                          <a:noFill/>
                        </a:ln>
                        <a:solidFill>
                          <a:srgbClr val="000000"/>
                        </a:solidFill>
                        <a:effectLst/>
                        <a:latin typeface="Arial" charset="0"/>
                        <a:cs typeface="Arial" charset="0"/>
                      </a:endParaRPr>
                    </a:p>
                  </a:txBody>
                  <a:tcPr marL="0" marR="0" marT="0" marB="0" anchor="ctr" horzOverflow="overflow"/>
                </a:tc>
              </a:tr>
              <a:tr h="5306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4</a:t>
                      </a:r>
                      <a:endParaRPr kumimoji="0" lang="en-US" sz="1400" b="0" i="0" u="none" strike="noStrike" cap="none" normalizeH="0" baseline="0" dirty="0" smtClean="0">
                        <a:ln>
                          <a:noFill/>
                        </a:ln>
                        <a:solidFill>
                          <a:srgbClr val="000000"/>
                        </a:solidFill>
                        <a:effectLst/>
                        <a:latin typeface="Arial" charset="0"/>
                        <a:cs typeface="Arial" charset="0"/>
                      </a:endParaRPr>
                    </a:p>
                  </a:txBody>
                  <a:tcPr marL="0" marR="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Gen Set</a:t>
                      </a:r>
                      <a:endParaRPr kumimoji="0" lang="en-US" sz="1400" b="0" i="0" u="none" strike="noStrike" cap="none" normalizeH="0" baseline="0" dirty="0" smtClean="0">
                        <a:ln>
                          <a:noFill/>
                        </a:ln>
                        <a:solidFill>
                          <a:srgbClr val="000000"/>
                        </a:solidFill>
                        <a:effectLst/>
                        <a:latin typeface="Arial" charset="0"/>
                        <a:cs typeface="Arial" charset="0"/>
                      </a:endParaRPr>
                    </a:p>
                  </a:txBody>
                  <a:tcPr marL="0" marR="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700kVA</a:t>
                      </a:r>
                      <a:endParaRPr kumimoji="0" lang="en-US" sz="1400" b="0" i="0" u="none" strike="noStrike" cap="none" normalizeH="0" baseline="0" dirty="0" smtClean="0">
                        <a:ln>
                          <a:noFill/>
                        </a:ln>
                        <a:solidFill>
                          <a:srgbClr val="000000"/>
                        </a:solidFill>
                        <a:effectLst/>
                        <a:latin typeface="Arial" charset="0"/>
                        <a:cs typeface="Arial" charset="0"/>
                      </a:endParaRPr>
                    </a:p>
                  </a:txBody>
                  <a:tcPr marL="0" marR="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1010A</a:t>
                      </a:r>
                      <a:endParaRPr kumimoji="0" lang="en-US" sz="1400" b="0" i="0" u="none" strike="noStrike" cap="none" normalizeH="0" baseline="0" dirty="0" smtClean="0">
                        <a:ln>
                          <a:noFill/>
                        </a:ln>
                        <a:solidFill>
                          <a:srgbClr val="000000"/>
                        </a:solidFill>
                        <a:effectLst/>
                        <a:latin typeface="Arial" charset="0"/>
                        <a:cs typeface="Arial" charset="0"/>
                      </a:endParaRPr>
                    </a:p>
                  </a:txBody>
                  <a:tcPr marL="0" marR="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E1.2 1250 Ekip G LSIG </a:t>
                      </a:r>
                      <a:endParaRPr kumimoji="0" lang="en-US" sz="1400" b="0" i="0" u="none" strike="noStrike" cap="none" normalizeH="0" baseline="0" dirty="0" smtClean="0">
                        <a:ln>
                          <a:noFill/>
                        </a:ln>
                        <a:solidFill>
                          <a:srgbClr val="000000"/>
                        </a:solidFill>
                        <a:effectLst/>
                        <a:latin typeface="Arial" charset="0"/>
                        <a:cs typeface="Arial" charset="0"/>
                      </a:endParaRPr>
                    </a:p>
                  </a:txBody>
                  <a:tcPr marL="0" marR="0" marT="0" marB="0" anchor="ctr" horzOverflow="overflow"/>
                </a:tc>
              </a:tr>
            </a:tbl>
          </a:graphicData>
        </a:graphic>
      </p:graphicFrame>
    </p:spTree>
    <p:extLst>
      <p:ext uri="{BB962C8B-B14F-4D97-AF65-F5344CB8AC3E}">
        <p14:creationId xmlns:p14="http://schemas.microsoft.com/office/powerpoint/2010/main" val="54924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42121610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413"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Content Placeholder 5"/>
          <p:cNvSpPr>
            <a:spLocks noGrp="1"/>
          </p:cNvSpPr>
          <p:nvPr>
            <p:ph sz="quarter" idx="20"/>
          </p:nvPr>
        </p:nvSpPr>
        <p:spPr/>
        <p:txBody>
          <a:bodyPr/>
          <a:lstStyle/>
          <a:p>
            <a:r>
              <a:rPr lang="en-US" dirty="0" smtClean="0"/>
              <a:t> </a:t>
            </a:r>
            <a:endParaRPr lang="en-US" dirty="0"/>
          </a:p>
        </p:txBody>
      </p:sp>
      <p:sp>
        <p:nvSpPr>
          <p:cNvPr id="2" name="Title 1"/>
          <p:cNvSpPr>
            <a:spLocks noGrp="1"/>
          </p:cNvSpPr>
          <p:nvPr>
            <p:ph type="title"/>
          </p:nvPr>
        </p:nvSpPr>
        <p:spPr/>
        <p:txBody>
          <a:bodyPr/>
          <a:lstStyle/>
          <a:p>
            <a:r>
              <a:rPr lang="en-US" dirty="0"/>
              <a:t>Industry</a:t>
            </a:r>
          </a:p>
        </p:txBody>
      </p:sp>
      <p:sp>
        <p:nvSpPr>
          <p:cNvPr id="3" name="Footer Placeholder 2"/>
          <p:cNvSpPr>
            <a:spLocks noGrp="1"/>
          </p:cNvSpPr>
          <p:nvPr>
            <p:ph type="ftr" sz="quarter" idx="10"/>
          </p:nvPr>
        </p:nvSpPr>
        <p:spPr/>
        <p:txBody>
          <a:bodyPr/>
          <a:lstStyle/>
          <a:p>
            <a:pPr lvl="8"/>
            <a:endParaRPr lang="en-US" dirty="0"/>
          </a:p>
        </p:txBody>
      </p:sp>
      <p:sp>
        <p:nvSpPr>
          <p:cNvPr id="4" name="Date Placeholder 3"/>
          <p:cNvSpPr>
            <a:spLocks noGrp="1"/>
          </p:cNvSpPr>
          <p:nvPr>
            <p:ph type="dt" sz="half" idx="11"/>
          </p:nvPr>
        </p:nvSpPr>
        <p:spPr/>
        <p:txBody>
          <a:bodyPr/>
          <a:lstStyle/>
          <a:p>
            <a:fld id="{8F8FF341-9601-47A6-A4C1-F2885A66BAA5}" type="datetime4">
              <a:rPr lang="en-US" smtClean="0"/>
              <a:t>May 7, 2018</a:t>
            </a:fld>
            <a:endParaRPr lang="en-US" dirty="0"/>
          </a:p>
        </p:txBody>
      </p:sp>
      <p:sp>
        <p:nvSpPr>
          <p:cNvPr id="5" name="Slide Number Placeholder 4"/>
          <p:cNvSpPr>
            <a:spLocks noGrp="1"/>
          </p:cNvSpPr>
          <p:nvPr>
            <p:ph type="sldNum" sz="quarter" idx="12"/>
          </p:nvPr>
        </p:nvSpPr>
        <p:spPr/>
        <p:txBody>
          <a:bodyPr/>
          <a:lstStyle/>
          <a:p>
            <a:r>
              <a:rPr lang="en-US" dirty="0" smtClean="0"/>
              <a:t>Slide </a:t>
            </a:r>
            <a:fld id="{619F89D8-7AE3-494A-97F3-03D680869632}" type="slidenum">
              <a:rPr lang="en-US" smtClean="0"/>
              <a:pPr/>
              <a:t>9</a:t>
            </a:fld>
            <a:endParaRPr lang="en-US" dirty="0"/>
          </a:p>
        </p:txBody>
      </p:sp>
      <p:sp>
        <p:nvSpPr>
          <p:cNvPr id="7" name="Content Placeholder 6"/>
          <p:cNvSpPr>
            <a:spLocks noGrp="1"/>
          </p:cNvSpPr>
          <p:nvPr>
            <p:ph sz="quarter" idx="19"/>
          </p:nvPr>
        </p:nvSpPr>
        <p:spPr/>
        <p:txBody>
          <a:bodyPr/>
          <a:lstStyle/>
          <a:p>
            <a:r>
              <a:rPr lang="en-US" dirty="0"/>
              <a:t>In the same switchboard, it’s convenient to use Ekip Signalling </a:t>
            </a:r>
            <a:r>
              <a:rPr lang="en-US" dirty="0" smtClean="0"/>
              <a:t/>
            </a:r>
            <a:br>
              <a:rPr lang="en-US" dirty="0" smtClean="0"/>
            </a:br>
            <a:r>
              <a:rPr lang="en-US" dirty="0" smtClean="0"/>
              <a:t>2K-4K </a:t>
            </a:r>
            <a:r>
              <a:rPr lang="en-US" dirty="0"/>
              <a:t>modules</a:t>
            </a:r>
          </a:p>
          <a:p>
            <a:r>
              <a:rPr lang="en-US" dirty="0"/>
              <a:t>1 digital input for clock tick synchronization with the smart </a:t>
            </a:r>
            <a:r>
              <a:rPr lang="en-US" dirty="0" smtClean="0"/>
              <a:t/>
            </a:r>
            <a:br>
              <a:rPr lang="en-US" dirty="0" smtClean="0"/>
            </a:br>
            <a:r>
              <a:rPr lang="en-US" dirty="0" smtClean="0"/>
              <a:t>meter </a:t>
            </a:r>
            <a:r>
              <a:rPr lang="en-US" dirty="0"/>
              <a:t>of the DSO (optional</a:t>
            </a:r>
            <a:r>
              <a:rPr lang="en-US" dirty="0" smtClean="0"/>
              <a:t>)</a:t>
            </a:r>
            <a:endParaRPr lang="en-US" dirty="0"/>
          </a:p>
        </p:txBody>
      </p:sp>
      <p:sp>
        <p:nvSpPr>
          <p:cNvPr id="8" name="Subtitle 7"/>
          <p:cNvSpPr>
            <a:spLocks noGrp="1"/>
          </p:cNvSpPr>
          <p:nvPr>
            <p:ph type="subTitle" idx="13"/>
          </p:nvPr>
        </p:nvSpPr>
        <p:spPr/>
        <p:txBody>
          <a:bodyPr/>
          <a:lstStyle/>
          <a:p>
            <a:r>
              <a:rPr lang="en-US" dirty="0"/>
              <a:t>Wired connections, 4 controlled </a:t>
            </a:r>
            <a:r>
              <a:rPr lang="en-US" dirty="0" smtClean="0"/>
              <a:t>loads</a:t>
            </a:r>
            <a:endParaRPr lang="en-US" dirty="0"/>
          </a:p>
        </p:txBody>
      </p:sp>
      <p:grpSp>
        <p:nvGrpSpPr>
          <p:cNvPr id="64" name="Group 63"/>
          <p:cNvGrpSpPr/>
          <p:nvPr/>
        </p:nvGrpSpPr>
        <p:grpSpPr>
          <a:xfrm>
            <a:off x="6248400" y="1933122"/>
            <a:ext cx="5604864" cy="3978990"/>
            <a:chOff x="6248400" y="1933122"/>
            <a:chExt cx="5604864" cy="3978990"/>
          </a:xfrm>
        </p:grpSpPr>
        <p:sp>
          <p:nvSpPr>
            <p:cNvPr id="37" name="Rectangle 36"/>
            <p:cNvSpPr/>
            <p:nvPr/>
          </p:nvSpPr>
          <p:spPr bwMode="gray">
            <a:xfrm>
              <a:off x="6249107" y="1933122"/>
              <a:ext cx="1504243" cy="3978990"/>
            </a:xfrm>
            <a:prstGeom prst="rect">
              <a:avLst/>
            </a:prstGeom>
            <a:solidFill>
              <a:schemeClr val="accent5"/>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sp>
          <p:nvSpPr>
            <p:cNvPr id="38" name="Rectangle 37"/>
            <p:cNvSpPr/>
            <p:nvPr/>
          </p:nvSpPr>
          <p:spPr bwMode="gray">
            <a:xfrm>
              <a:off x="7758038" y="1933122"/>
              <a:ext cx="1376365" cy="3978990"/>
            </a:xfrm>
            <a:prstGeom prst="rect">
              <a:avLst/>
            </a:prstGeom>
            <a:solidFill>
              <a:schemeClr val="accent5"/>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sp>
          <p:nvSpPr>
            <p:cNvPr id="39" name="Rectangle 38"/>
            <p:cNvSpPr/>
            <p:nvPr/>
          </p:nvSpPr>
          <p:spPr bwMode="gray">
            <a:xfrm>
              <a:off x="9131461" y="1933122"/>
              <a:ext cx="1358739" cy="3978990"/>
            </a:xfrm>
            <a:prstGeom prst="rect">
              <a:avLst/>
            </a:prstGeom>
            <a:solidFill>
              <a:schemeClr val="accent5"/>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sp>
          <p:nvSpPr>
            <p:cNvPr id="40" name="Rectangle 39"/>
            <p:cNvSpPr/>
            <p:nvPr/>
          </p:nvSpPr>
          <p:spPr bwMode="gray">
            <a:xfrm>
              <a:off x="10480129" y="1933122"/>
              <a:ext cx="1358621" cy="3978990"/>
            </a:xfrm>
            <a:prstGeom prst="rect">
              <a:avLst/>
            </a:prstGeom>
            <a:solidFill>
              <a:schemeClr val="accent5"/>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pic>
          <p:nvPicPr>
            <p:cNvPr id="10" name="Picture 8" descr="impianto industria compressa"/>
            <p:cNvPicPr>
              <a:picLocks noChangeAspect="1" noChangeArrowheads="1"/>
            </p:cNvPicPr>
            <p:nvPr/>
          </p:nvPicPr>
          <p:blipFill rotWithShape="1">
            <a:blip r:embed="rId7"/>
            <a:srcRect l="8583" t="27360" r="75976" b="57376"/>
            <a:stretch/>
          </p:blipFill>
          <p:spPr bwMode="auto">
            <a:xfrm>
              <a:off x="6562767" y="2869560"/>
              <a:ext cx="945314" cy="738121"/>
            </a:xfrm>
            <a:prstGeom prst="rect">
              <a:avLst/>
            </a:prstGeom>
            <a:noFill/>
            <a:ln w="9525">
              <a:noFill/>
              <a:miter lim="800000"/>
              <a:headEnd/>
              <a:tailEnd/>
            </a:ln>
          </p:spPr>
        </p:pic>
        <p:sp>
          <p:nvSpPr>
            <p:cNvPr id="23" name="Rectangle 22"/>
            <p:cNvSpPr/>
            <p:nvPr/>
          </p:nvSpPr>
          <p:spPr bwMode="gray">
            <a:xfrm>
              <a:off x="6562767" y="2642735"/>
              <a:ext cx="323808" cy="227995"/>
            </a:xfrm>
            <a:prstGeom prst="rect">
              <a:avLst/>
            </a:prstGeom>
            <a:solidFill>
              <a:schemeClr val="tx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50" dirty="0">
                  <a:solidFill>
                    <a:schemeClr val="bg1"/>
                  </a:solidFill>
                </a:rPr>
                <a:t>Ekip </a:t>
              </a:r>
              <a:br>
                <a:rPr lang="en-US" sz="450" dirty="0">
                  <a:solidFill>
                    <a:schemeClr val="bg1"/>
                  </a:solidFill>
                </a:rPr>
              </a:br>
              <a:r>
                <a:rPr lang="en-US" sz="450" dirty="0">
                  <a:solidFill>
                    <a:schemeClr val="bg1"/>
                  </a:solidFill>
                </a:rPr>
                <a:t>Signaling 4k</a:t>
              </a:r>
            </a:p>
          </p:txBody>
        </p:sp>
        <p:sp>
          <p:nvSpPr>
            <p:cNvPr id="24" name="Rectangle 23"/>
            <p:cNvSpPr/>
            <p:nvPr/>
          </p:nvSpPr>
          <p:spPr bwMode="gray">
            <a:xfrm>
              <a:off x="6886574" y="2642735"/>
              <a:ext cx="619777" cy="227995"/>
            </a:xfrm>
            <a:prstGeom prst="rect">
              <a:avLst/>
            </a:prstGeom>
            <a:solidFill>
              <a:schemeClr val="accent3"/>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500" dirty="0" smtClean="0"/>
                <a:t>Ekip </a:t>
              </a:r>
              <a:br>
                <a:rPr lang="en-US" sz="500" dirty="0" smtClean="0"/>
              </a:br>
              <a:r>
                <a:rPr lang="en-US" sz="500" dirty="0" smtClean="0"/>
                <a:t>power controller</a:t>
              </a:r>
            </a:p>
          </p:txBody>
        </p:sp>
        <p:sp>
          <p:nvSpPr>
            <p:cNvPr id="31" name="Freeform 30"/>
            <p:cNvSpPr/>
            <p:nvPr/>
          </p:nvSpPr>
          <p:spPr bwMode="gray">
            <a:xfrm>
              <a:off x="6499860" y="2348412"/>
              <a:ext cx="4732020" cy="1341120"/>
            </a:xfrm>
            <a:custGeom>
              <a:avLst/>
              <a:gdLst>
                <a:gd name="connsiteX0" fmla="*/ 60960 w 4732020"/>
                <a:gd name="connsiteY0" fmla="*/ 464820 h 1341120"/>
                <a:gd name="connsiteX1" fmla="*/ 0 w 4732020"/>
                <a:gd name="connsiteY1" fmla="*/ 464820 h 1341120"/>
                <a:gd name="connsiteX2" fmla="*/ 0 w 4732020"/>
                <a:gd name="connsiteY2" fmla="*/ 1341120 h 1341120"/>
                <a:gd name="connsiteX3" fmla="*/ 1036320 w 4732020"/>
                <a:gd name="connsiteY3" fmla="*/ 1341120 h 1341120"/>
                <a:gd name="connsiteX4" fmla="*/ 1036320 w 4732020"/>
                <a:gd name="connsiteY4" fmla="*/ 0 h 1341120"/>
                <a:gd name="connsiteX5" fmla="*/ 4732020 w 4732020"/>
                <a:gd name="connsiteY5" fmla="*/ 0 h 1341120"/>
                <a:gd name="connsiteX6" fmla="*/ 4732020 w 4732020"/>
                <a:gd name="connsiteY6" fmla="*/ 342900 h 134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2020" h="1341120">
                  <a:moveTo>
                    <a:pt x="60960" y="464820"/>
                  </a:moveTo>
                  <a:lnTo>
                    <a:pt x="0" y="464820"/>
                  </a:lnTo>
                  <a:lnTo>
                    <a:pt x="0" y="1341120"/>
                  </a:lnTo>
                  <a:lnTo>
                    <a:pt x="1036320" y="1341120"/>
                  </a:lnTo>
                  <a:lnTo>
                    <a:pt x="1036320" y="0"/>
                  </a:lnTo>
                  <a:lnTo>
                    <a:pt x="4732020" y="0"/>
                  </a:lnTo>
                  <a:lnTo>
                    <a:pt x="4732020" y="342900"/>
                  </a:lnTo>
                </a:path>
              </a:pathLst>
            </a:cu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31"/>
            <p:cNvSpPr/>
            <p:nvPr/>
          </p:nvSpPr>
          <p:spPr bwMode="gray">
            <a:xfrm>
              <a:off x="6454140" y="2455092"/>
              <a:ext cx="3352800" cy="1348740"/>
            </a:xfrm>
            <a:custGeom>
              <a:avLst/>
              <a:gdLst>
                <a:gd name="connsiteX0" fmla="*/ 106680 w 3352800"/>
                <a:gd name="connsiteY0" fmla="*/ 274320 h 1348740"/>
                <a:gd name="connsiteX1" fmla="*/ 0 w 3352800"/>
                <a:gd name="connsiteY1" fmla="*/ 274320 h 1348740"/>
                <a:gd name="connsiteX2" fmla="*/ 0 w 3352800"/>
                <a:gd name="connsiteY2" fmla="*/ 1348740 h 1348740"/>
                <a:gd name="connsiteX3" fmla="*/ 1143000 w 3352800"/>
                <a:gd name="connsiteY3" fmla="*/ 1348740 h 1348740"/>
                <a:gd name="connsiteX4" fmla="*/ 1143000 w 3352800"/>
                <a:gd name="connsiteY4" fmla="*/ 0 h 1348740"/>
                <a:gd name="connsiteX5" fmla="*/ 3352800 w 3352800"/>
                <a:gd name="connsiteY5" fmla="*/ 0 h 1348740"/>
                <a:gd name="connsiteX6" fmla="*/ 3352800 w 3352800"/>
                <a:gd name="connsiteY6" fmla="*/ 228600 h 134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800" h="1348740">
                  <a:moveTo>
                    <a:pt x="106680" y="274320"/>
                  </a:moveTo>
                  <a:lnTo>
                    <a:pt x="0" y="274320"/>
                  </a:lnTo>
                  <a:lnTo>
                    <a:pt x="0" y="1348740"/>
                  </a:lnTo>
                  <a:lnTo>
                    <a:pt x="1143000" y="1348740"/>
                  </a:lnTo>
                  <a:lnTo>
                    <a:pt x="1143000" y="0"/>
                  </a:lnTo>
                  <a:lnTo>
                    <a:pt x="3352800" y="0"/>
                  </a:lnTo>
                  <a:lnTo>
                    <a:pt x="3352800" y="228600"/>
                  </a:lnTo>
                </a:path>
              </a:pathLst>
            </a:cu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bwMode="gray">
            <a:xfrm>
              <a:off x="6370320" y="2241732"/>
              <a:ext cx="1996440" cy="1744980"/>
            </a:xfrm>
            <a:custGeom>
              <a:avLst/>
              <a:gdLst>
                <a:gd name="connsiteX0" fmla="*/ 541020 w 1996440"/>
                <a:gd name="connsiteY0" fmla="*/ 91440 h 1744980"/>
                <a:gd name="connsiteX1" fmla="*/ 541020 w 1996440"/>
                <a:gd name="connsiteY1" fmla="*/ 0 h 1744980"/>
                <a:gd name="connsiteX2" fmla="*/ 0 w 1996440"/>
                <a:gd name="connsiteY2" fmla="*/ 0 h 1744980"/>
                <a:gd name="connsiteX3" fmla="*/ 0 w 1996440"/>
                <a:gd name="connsiteY3" fmla="*/ 1744980 h 1744980"/>
                <a:gd name="connsiteX4" fmla="*/ 1348740 w 1996440"/>
                <a:gd name="connsiteY4" fmla="*/ 1744980 h 1744980"/>
                <a:gd name="connsiteX5" fmla="*/ 1348740 w 1996440"/>
                <a:gd name="connsiteY5" fmla="*/ 373380 h 1744980"/>
                <a:gd name="connsiteX6" fmla="*/ 1996440 w 1996440"/>
                <a:gd name="connsiteY6" fmla="*/ 373380 h 1744980"/>
                <a:gd name="connsiteX7" fmla="*/ 1996440 w 1996440"/>
                <a:gd name="connsiteY7" fmla="*/ 480060 h 174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6440" h="1744980">
                  <a:moveTo>
                    <a:pt x="541020" y="91440"/>
                  </a:moveTo>
                  <a:lnTo>
                    <a:pt x="541020" y="0"/>
                  </a:lnTo>
                  <a:lnTo>
                    <a:pt x="0" y="0"/>
                  </a:lnTo>
                  <a:lnTo>
                    <a:pt x="0" y="1744980"/>
                  </a:lnTo>
                  <a:lnTo>
                    <a:pt x="1348740" y="1744980"/>
                  </a:lnTo>
                  <a:lnTo>
                    <a:pt x="1348740" y="373380"/>
                  </a:lnTo>
                  <a:lnTo>
                    <a:pt x="1996440" y="373380"/>
                  </a:lnTo>
                  <a:lnTo>
                    <a:pt x="1996440" y="480060"/>
                  </a:lnTo>
                </a:path>
              </a:pathLst>
            </a:cu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33"/>
            <p:cNvSpPr/>
            <p:nvPr/>
          </p:nvSpPr>
          <p:spPr bwMode="gray">
            <a:xfrm>
              <a:off x="6301740" y="2188392"/>
              <a:ext cx="739140" cy="2026920"/>
            </a:xfrm>
            <a:custGeom>
              <a:avLst/>
              <a:gdLst>
                <a:gd name="connsiteX0" fmla="*/ 670560 w 739140"/>
                <a:gd name="connsiteY0" fmla="*/ 137160 h 2026920"/>
                <a:gd name="connsiteX1" fmla="*/ 670560 w 739140"/>
                <a:gd name="connsiteY1" fmla="*/ 0 h 2026920"/>
                <a:gd name="connsiteX2" fmla="*/ 0 w 739140"/>
                <a:gd name="connsiteY2" fmla="*/ 0 h 2026920"/>
                <a:gd name="connsiteX3" fmla="*/ 0 w 739140"/>
                <a:gd name="connsiteY3" fmla="*/ 1889760 h 2026920"/>
                <a:gd name="connsiteX4" fmla="*/ 739140 w 739140"/>
                <a:gd name="connsiteY4" fmla="*/ 1889760 h 2026920"/>
                <a:gd name="connsiteX5" fmla="*/ 739140 w 739140"/>
                <a:gd name="connsiteY5" fmla="*/ 2026920 h 202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140" h="2026920">
                  <a:moveTo>
                    <a:pt x="670560" y="137160"/>
                  </a:moveTo>
                  <a:lnTo>
                    <a:pt x="670560" y="0"/>
                  </a:lnTo>
                  <a:lnTo>
                    <a:pt x="0" y="0"/>
                  </a:lnTo>
                  <a:lnTo>
                    <a:pt x="0" y="1889760"/>
                  </a:lnTo>
                  <a:lnTo>
                    <a:pt x="739140" y="1889760"/>
                  </a:lnTo>
                  <a:lnTo>
                    <a:pt x="739140" y="2026920"/>
                  </a:lnTo>
                </a:path>
              </a:pathLst>
            </a:cu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bwMode="gray">
            <a:xfrm>
              <a:off x="7016750" y="2085522"/>
              <a:ext cx="704850" cy="254000"/>
            </a:xfrm>
            <a:custGeom>
              <a:avLst/>
              <a:gdLst>
                <a:gd name="connsiteX0" fmla="*/ 0 w 704850"/>
                <a:gd name="connsiteY0" fmla="*/ 254000 h 254000"/>
                <a:gd name="connsiteX1" fmla="*/ 0 w 704850"/>
                <a:gd name="connsiteY1" fmla="*/ 0 h 254000"/>
                <a:gd name="connsiteX2" fmla="*/ 704850 w 704850"/>
                <a:gd name="connsiteY2" fmla="*/ 0 h 254000"/>
              </a:gdLst>
              <a:ahLst/>
              <a:cxnLst>
                <a:cxn ang="0">
                  <a:pos x="connsiteX0" y="connsiteY0"/>
                </a:cxn>
                <a:cxn ang="0">
                  <a:pos x="connsiteX1" y="connsiteY1"/>
                </a:cxn>
                <a:cxn ang="0">
                  <a:pos x="connsiteX2" y="connsiteY2"/>
                </a:cxn>
              </a:cxnLst>
              <a:rect l="l" t="t" r="r" b="b"/>
              <a:pathLst>
                <a:path w="704850" h="254000">
                  <a:moveTo>
                    <a:pt x="0" y="254000"/>
                  </a:moveTo>
                  <a:lnTo>
                    <a:pt x="0" y="0"/>
                  </a:lnTo>
                  <a:lnTo>
                    <a:pt x="704850" y="0"/>
                  </a:lnTo>
                </a:path>
              </a:pathLst>
            </a:cu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35"/>
            <p:cNvSpPr/>
            <p:nvPr/>
          </p:nvSpPr>
          <p:spPr bwMode="gray">
            <a:xfrm>
              <a:off x="7120361" y="2188392"/>
              <a:ext cx="616721" cy="151130"/>
            </a:xfrm>
            <a:custGeom>
              <a:avLst/>
              <a:gdLst>
                <a:gd name="connsiteX0" fmla="*/ 0 w 704850"/>
                <a:gd name="connsiteY0" fmla="*/ 254000 h 254000"/>
                <a:gd name="connsiteX1" fmla="*/ 0 w 704850"/>
                <a:gd name="connsiteY1" fmla="*/ 0 h 254000"/>
                <a:gd name="connsiteX2" fmla="*/ 704850 w 704850"/>
                <a:gd name="connsiteY2" fmla="*/ 0 h 254000"/>
              </a:gdLst>
              <a:ahLst/>
              <a:cxnLst>
                <a:cxn ang="0">
                  <a:pos x="connsiteX0" y="connsiteY0"/>
                </a:cxn>
                <a:cxn ang="0">
                  <a:pos x="connsiteX1" y="connsiteY1"/>
                </a:cxn>
                <a:cxn ang="0">
                  <a:pos x="connsiteX2" y="connsiteY2"/>
                </a:cxn>
              </a:cxnLst>
              <a:rect l="l" t="t" r="r" b="b"/>
              <a:pathLst>
                <a:path w="704850" h="254000">
                  <a:moveTo>
                    <a:pt x="0" y="254000"/>
                  </a:moveTo>
                  <a:lnTo>
                    <a:pt x="0" y="0"/>
                  </a:lnTo>
                  <a:lnTo>
                    <a:pt x="704850"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bwMode="gray">
            <a:xfrm>
              <a:off x="7240819" y="2539738"/>
              <a:ext cx="266098" cy="76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en-US" sz="500" dirty="0" smtClean="0">
                  <a:solidFill>
                    <a:schemeClr val="tx1"/>
                  </a:solidFill>
                </a:rPr>
                <a:t>Emax 2.2</a:t>
              </a:r>
            </a:p>
          </p:txBody>
        </p:sp>
        <p:sp>
          <p:nvSpPr>
            <p:cNvPr id="44" name="Rectangle 43"/>
            <p:cNvSpPr/>
            <p:nvPr/>
          </p:nvSpPr>
          <p:spPr bwMode="gray">
            <a:xfrm>
              <a:off x="7353096" y="2104150"/>
              <a:ext cx="355867" cy="76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en-US" sz="500" dirty="0" smtClean="0">
                  <a:solidFill>
                    <a:schemeClr val="tx1"/>
                  </a:solidFill>
                </a:rPr>
                <a:t>110-240 Vac</a:t>
              </a:r>
            </a:p>
          </p:txBody>
        </p:sp>
        <p:sp>
          <p:nvSpPr>
            <p:cNvPr id="45" name="Rectangle 44"/>
            <p:cNvSpPr/>
            <p:nvPr/>
          </p:nvSpPr>
          <p:spPr bwMode="gray">
            <a:xfrm>
              <a:off x="7150400" y="1987502"/>
              <a:ext cx="580288" cy="76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en-US" sz="500" dirty="0" smtClean="0">
                  <a:solidFill>
                    <a:schemeClr val="tx1"/>
                  </a:solidFill>
                </a:rPr>
                <a:t>Energy meter clock</a:t>
              </a:r>
            </a:p>
          </p:txBody>
        </p:sp>
        <p:sp>
          <p:nvSpPr>
            <p:cNvPr id="46" name="Rectangle 45"/>
            <p:cNvSpPr/>
            <p:nvPr/>
          </p:nvSpPr>
          <p:spPr bwMode="gray">
            <a:xfrm>
              <a:off x="8268648" y="2749822"/>
              <a:ext cx="187552"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en-US" sz="800" b="1" dirty="0" smtClean="0">
                  <a:solidFill>
                    <a:schemeClr val="tx1"/>
                  </a:solidFill>
                </a:rPr>
                <a:t>A63</a:t>
              </a:r>
            </a:p>
          </p:txBody>
        </p:sp>
        <p:sp>
          <p:nvSpPr>
            <p:cNvPr id="47" name="Rectangle 46"/>
            <p:cNvSpPr/>
            <p:nvPr/>
          </p:nvSpPr>
          <p:spPr bwMode="gray">
            <a:xfrm>
              <a:off x="9678832" y="2749822"/>
              <a:ext cx="256480"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en-US" sz="800" b="1" dirty="0" smtClean="0">
                  <a:solidFill>
                    <a:schemeClr val="tx1"/>
                  </a:solidFill>
                </a:rPr>
                <a:t>A300</a:t>
              </a:r>
            </a:p>
          </p:txBody>
        </p:sp>
        <p:sp>
          <p:nvSpPr>
            <p:cNvPr id="48" name="Rectangle 47"/>
            <p:cNvSpPr/>
            <p:nvPr/>
          </p:nvSpPr>
          <p:spPr bwMode="gray">
            <a:xfrm>
              <a:off x="11098900" y="2749822"/>
              <a:ext cx="256480"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en-US" sz="800" b="1" dirty="0" smtClean="0">
                  <a:solidFill>
                    <a:schemeClr val="tx1"/>
                  </a:solidFill>
                </a:rPr>
                <a:t>A300</a:t>
              </a:r>
            </a:p>
          </p:txBody>
        </p:sp>
        <p:sp>
          <p:nvSpPr>
            <p:cNvPr id="49" name="Rectangle 48"/>
            <p:cNvSpPr/>
            <p:nvPr/>
          </p:nvSpPr>
          <p:spPr bwMode="gray">
            <a:xfrm>
              <a:off x="7090094" y="4090271"/>
              <a:ext cx="625171" cy="76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en-US" sz="500" dirty="0" smtClean="0">
                  <a:solidFill>
                    <a:schemeClr val="tx1"/>
                  </a:solidFill>
                </a:rPr>
                <a:t>Emax 1.2 Ekip G LSIG</a:t>
              </a:r>
            </a:p>
          </p:txBody>
        </p:sp>
        <p:cxnSp>
          <p:nvCxnSpPr>
            <p:cNvPr id="53" name="Straight Connector 52"/>
            <p:cNvCxnSpPr/>
            <p:nvPr/>
          </p:nvCxnSpPr>
          <p:spPr bwMode="gray">
            <a:xfrm flipH="1">
              <a:off x="6248400" y="3826057"/>
              <a:ext cx="5604864" cy="0"/>
            </a:xfrm>
            <a:prstGeom prst="line">
              <a:avLst/>
            </a:prstGeom>
            <a:ln w="9525">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gray">
            <a:xfrm flipH="1">
              <a:off x="6248400" y="2219188"/>
              <a:ext cx="5588000" cy="0"/>
            </a:xfrm>
            <a:prstGeom prst="line">
              <a:avLst/>
            </a:prstGeom>
            <a:ln w="9525">
              <a:solidFill>
                <a:schemeClr val="accent4"/>
              </a:solidFill>
              <a:prstDash val="dash"/>
            </a:ln>
          </p:spPr>
          <p:style>
            <a:lnRef idx="1">
              <a:schemeClr val="accent1"/>
            </a:lnRef>
            <a:fillRef idx="0">
              <a:schemeClr val="accent1"/>
            </a:fillRef>
            <a:effectRef idx="0">
              <a:schemeClr val="accent1"/>
            </a:effectRef>
            <a:fontRef idx="minor">
              <a:schemeClr val="tx1"/>
            </a:fontRef>
          </p:style>
        </p:cxnSp>
        <p:pic>
          <p:nvPicPr>
            <p:cNvPr id="57" name="Picture 8" descr="impianto industria compressa"/>
            <p:cNvPicPr>
              <a:picLocks noChangeAspect="1" noChangeArrowheads="1"/>
            </p:cNvPicPr>
            <p:nvPr/>
          </p:nvPicPr>
          <p:blipFill rotWithShape="1">
            <a:blip r:embed="rId7"/>
            <a:srcRect l="8583" t="60012" r="75976" b="25544"/>
            <a:stretch/>
          </p:blipFill>
          <p:spPr bwMode="auto">
            <a:xfrm>
              <a:off x="6562767" y="4379609"/>
              <a:ext cx="945314" cy="698476"/>
            </a:xfrm>
            <a:prstGeom prst="rect">
              <a:avLst/>
            </a:prstGeom>
            <a:noFill/>
            <a:ln w="9525">
              <a:noFill/>
              <a:miter lim="800000"/>
              <a:headEnd/>
              <a:tailEnd/>
            </a:ln>
          </p:spPr>
        </p:pic>
        <p:sp>
          <p:nvSpPr>
            <p:cNvPr id="58" name="Rectangle 57"/>
            <p:cNvSpPr/>
            <p:nvPr/>
          </p:nvSpPr>
          <p:spPr bwMode="gray">
            <a:xfrm>
              <a:off x="6562766" y="4216106"/>
              <a:ext cx="949283" cy="1700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500" b="1" dirty="0" smtClean="0">
                  <a:solidFill>
                    <a:schemeClr val="bg1"/>
                  </a:solidFill>
                </a:rPr>
                <a:t>Ekip </a:t>
              </a:r>
            </a:p>
          </p:txBody>
        </p:sp>
        <p:cxnSp>
          <p:nvCxnSpPr>
            <p:cNvPr id="61" name="Straight Connector 60"/>
            <p:cNvCxnSpPr/>
            <p:nvPr/>
          </p:nvCxnSpPr>
          <p:spPr bwMode="gray">
            <a:xfrm flipH="1">
              <a:off x="6248400" y="5388157"/>
              <a:ext cx="5604864" cy="0"/>
            </a:xfrm>
            <a:prstGeom prst="line">
              <a:avLst/>
            </a:prstGeom>
            <a:ln w="9525">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bwMode="gray">
            <a:xfrm rot="16200000">
              <a:off x="6683208" y="2379831"/>
              <a:ext cx="385310" cy="140498"/>
            </a:xfrm>
            <a:prstGeom prst="rect">
              <a:avLst/>
            </a:prstGeom>
            <a:solidFill>
              <a:schemeClr val="tx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50" dirty="0" smtClean="0">
                  <a:solidFill>
                    <a:schemeClr val="bg1"/>
                  </a:solidFill>
                </a:rPr>
                <a:t>Ekip </a:t>
              </a:r>
              <a:br>
                <a:rPr lang="en-US" sz="450" dirty="0" smtClean="0">
                  <a:solidFill>
                    <a:schemeClr val="bg1"/>
                  </a:solidFill>
                </a:rPr>
              </a:br>
              <a:r>
                <a:rPr lang="en-US" sz="450" dirty="0" smtClean="0">
                  <a:solidFill>
                    <a:schemeClr val="bg1"/>
                  </a:solidFill>
                </a:rPr>
                <a:t>Signaling 2K</a:t>
              </a:r>
            </a:p>
          </p:txBody>
        </p:sp>
        <p:sp>
          <p:nvSpPr>
            <p:cNvPr id="26" name="Rectangle 25"/>
            <p:cNvSpPr/>
            <p:nvPr/>
          </p:nvSpPr>
          <p:spPr bwMode="gray">
            <a:xfrm rot="16200000">
              <a:off x="6820605" y="2379831"/>
              <a:ext cx="385310" cy="140498"/>
            </a:xfrm>
            <a:prstGeom prst="rect">
              <a:avLst/>
            </a:prstGeom>
            <a:solidFill>
              <a:schemeClr val="tx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50" dirty="0" smtClean="0">
                  <a:solidFill>
                    <a:schemeClr val="bg1"/>
                  </a:solidFill>
                </a:rPr>
                <a:t>Ekip </a:t>
              </a:r>
              <a:br>
                <a:rPr lang="en-US" sz="450" dirty="0" smtClean="0">
                  <a:solidFill>
                    <a:schemeClr val="bg1"/>
                  </a:solidFill>
                </a:rPr>
              </a:br>
              <a:r>
                <a:rPr lang="en-US" sz="450" dirty="0" smtClean="0">
                  <a:solidFill>
                    <a:schemeClr val="bg1"/>
                  </a:solidFill>
                </a:rPr>
                <a:t>Signaling 2K</a:t>
              </a:r>
            </a:p>
          </p:txBody>
        </p:sp>
        <p:sp>
          <p:nvSpPr>
            <p:cNvPr id="27" name="Rectangle 26"/>
            <p:cNvSpPr/>
            <p:nvPr/>
          </p:nvSpPr>
          <p:spPr bwMode="gray">
            <a:xfrm rot="16200000">
              <a:off x="6961067" y="2379831"/>
              <a:ext cx="385310" cy="140498"/>
            </a:xfrm>
            <a:prstGeom prst="rect">
              <a:avLst/>
            </a:prstGeom>
            <a:solidFill>
              <a:schemeClr val="accent3"/>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500" dirty="0"/>
                <a:t>Ekip Supply</a:t>
              </a:r>
            </a:p>
          </p:txBody>
        </p:sp>
      </p:grpSp>
    </p:spTree>
    <p:extLst>
      <p:ext uri="{BB962C8B-B14F-4D97-AF65-F5344CB8AC3E}">
        <p14:creationId xmlns:p14="http://schemas.microsoft.com/office/powerpoint/2010/main" val="205563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ZssabVOzReqfI5vG3rw2x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3Yua8qdLR2WDFTeX6TFt1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FNkSIcZiSA2LwkCGe4dI0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065F4NNXQeG.3jzg7VKvX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iqHSd656RRGp6iBS0bq9J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SDu58MCHQ86lLYJqcvwih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ftBtR3oiQpKuWYGLymrDY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6vGhQ4dOTw.f7_1qijlaY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BB Master">
  <a:themeElements>
    <a:clrScheme name="Custom 2">
      <a:dk1>
        <a:srgbClr val="000000"/>
      </a:dk1>
      <a:lt1>
        <a:srgbClr val="FFFFFF"/>
      </a:lt1>
      <a:dk2>
        <a:srgbClr val="D90000"/>
      </a:dk2>
      <a:lt2>
        <a:srgbClr val="FF000F"/>
      </a:lt2>
      <a:accent1>
        <a:srgbClr val="262626"/>
      </a:accent1>
      <a:accent2>
        <a:srgbClr val="6E6E6E"/>
      </a:accent2>
      <a:accent3>
        <a:srgbClr val="A9A9A9"/>
      </a:accent3>
      <a:accent4>
        <a:srgbClr val="D2D2D2"/>
      </a:accent4>
      <a:accent5>
        <a:srgbClr val="F0F0F0"/>
      </a:accent5>
      <a:accent6>
        <a:srgbClr val="FAFAFA"/>
      </a:accent6>
      <a:hlink>
        <a:srgbClr val="D90000"/>
      </a:hlink>
      <a:folHlink>
        <a:srgbClr val="FF000F"/>
      </a:folHlink>
    </a:clrScheme>
    <a:fontScheme name="ABBvoice">
      <a:majorFont>
        <a:latin typeface="ABBvoice"/>
        <a:ea typeface="ABBvoice"/>
        <a:cs typeface="ABBvoice"/>
      </a:majorFont>
      <a:minorFont>
        <a:latin typeface="ABBvoice"/>
        <a:ea typeface="ABBvoice"/>
        <a:cs typeface="ABBvo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72000" tIns="72000" rIns="72000" bIns="72000" rtlCol="0">
        <a:noAutofit/>
      </a:bodyPr>
      <a:lstStyle>
        <a:defPPr>
          <a:defRPr sz="1400" dirty="0" err="1" smtClean="0"/>
        </a:defPPr>
      </a:lstStyle>
    </a:txDef>
  </a:objectDefaults>
  <a:extraClrSchemeLst/>
  <a:custClrLst>
    <a:custClr name="Blue">
      <a:srgbClr val="004C97"/>
    </a:custClr>
    <a:custClr name="Green">
      <a:srgbClr val="007A33"/>
    </a:custClr>
    <a:custClr name="Yellow">
      <a:srgbClr val="FFD100"/>
    </a:custClr>
    <a:custClr name="Red Grey">
      <a:srgbClr val="817275"/>
    </a:custClr>
    <a:custClr name="Green Grey">
      <a:srgbClr val="6B7173"/>
    </a:custClr>
    <a:custClr name="Blue Grey">
      <a:srgbClr val="5B6F80"/>
    </a:custClr>
    <a:custClr name="Violet Grey">
      <a:srgbClr val="78838E"/>
    </a:custClr>
  </a:custClrLst>
  <a:extLst>
    <a:ext uri="{05A4C25C-085E-4340-85A3-A5531E510DB2}">
      <thm15:themeFamily xmlns:thm15="http://schemas.microsoft.com/office/thememl/2012/main" name="Presentation4" id="{AB123FCC-75BF-413D-9ADE-5DE1BC5101C9}" vid="{30A3DC37-1BE1-4015-B67A-9AB1D23BAC10}"/>
    </a:ext>
  </a:extLst>
</a:theme>
</file>

<file path=ppt/theme/theme2.xml><?xml version="1.0" encoding="utf-8"?>
<a:theme xmlns:a="http://schemas.openxmlformats.org/drawingml/2006/main" name="Office Theme">
  <a:themeElements>
    <a:clrScheme name="ABB">
      <a:dk1>
        <a:srgbClr val="000000"/>
      </a:dk1>
      <a:lt1>
        <a:srgbClr val="FFFFFF"/>
      </a:lt1>
      <a:dk2>
        <a:srgbClr val="D90000"/>
      </a:dk2>
      <a:lt2>
        <a:srgbClr val="FF000F"/>
      </a:lt2>
      <a:accent1>
        <a:srgbClr val="1E1E1E"/>
      </a:accent1>
      <a:accent2>
        <a:srgbClr val="3C3C3C"/>
      </a:accent2>
      <a:accent3>
        <a:srgbClr val="6E6E6E"/>
      </a:accent3>
      <a:accent4>
        <a:srgbClr val="A0A0A0"/>
      </a:accent4>
      <a:accent5>
        <a:srgbClr val="D2D2D2"/>
      </a:accent5>
      <a:accent6>
        <a:srgbClr val="F0F0F0"/>
      </a:accent6>
      <a:hlink>
        <a:srgbClr val="D90000"/>
      </a:hlink>
      <a:folHlink>
        <a:srgbClr val="FF000F"/>
      </a:folHlink>
    </a:clrScheme>
    <a:fontScheme name="ABBvoiceOffice">
      <a:majorFont>
        <a:latin typeface="ABBvoiceOffice"/>
        <a:ea typeface="ABBvoiceOffice"/>
        <a:cs typeface="ABBvoiceOffice"/>
      </a:majorFont>
      <a:minorFont>
        <a:latin typeface="ABBvoiceOffice"/>
        <a:ea typeface="ABBvoiceOffice"/>
        <a:cs typeface="ABBvoiceOff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BB">
      <a:dk1>
        <a:srgbClr val="000000"/>
      </a:dk1>
      <a:lt1>
        <a:srgbClr val="FFFFFF"/>
      </a:lt1>
      <a:dk2>
        <a:srgbClr val="D90000"/>
      </a:dk2>
      <a:lt2>
        <a:srgbClr val="FF000F"/>
      </a:lt2>
      <a:accent1>
        <a:srgbClr val="1E1E1E"/>
      </a:accent1>
      <a:accent2>
        <a:srgbClr val="3C3C3C"/>
      </a:accent2>
      <a:accent3>
        <a:srgbClr val="6E6E6E"/>
      </a:accent3>
      <a:accent4>
        <a:srgbClr val="A0A0A0"/>
      </a:accent4>
      <a:accent5>
        <a:srgbClr val="D2D2D2"/>
      </a:accent5>
      <a:accent6>
        <a:srgbClr val="F0F0F0"/>
      </a:accent6>
      <a:hlink>
        <a:srgbClr val="D90000"/>
      </a:hlink>
      <a:folHlink>
        <a:srgbClr val="FF000F"/>
      </a:folHlink>
    </a:clrScheme>
    <a:fontScheme name="ABBvoiceOffice">
      <a:majorFont>
        <a:latin typeface="ABBvoiceOffice"/>
        <a:ea typeface="ABBvoiceOffice"/>
        <a:cs typeface="ABBvoiceOffice"/>
      </a:majorFont>
      <a:minorFont>
        <a:latin typeface="ABBvoiceOffice"/>
        <a:ea typeface="ABBvoiceOffice"/>
        <a:cs typeface="ABBvoiceOff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ABB PowerPoint Template 16by9</Template>
  <TotalTime>1281</TotalTime>
  <Words>5174</Words>
  <Application>Microsoft Office PowerPoint</Application>
  <PresentationFormat>Widescreen</PresentationFormat>
  <Paragraphs>699</Paragraphs>
  <Slides>28</Slides>
  <Notes>28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4" baseType="lpstr">
      <vt:lpstr>ABBvoice</vt:lpstr>
      <vt:lpstr>ABBvoiceOffice</vt:lpstr>
      <vt:lpstr>Arial</vt:lpstr>
      <vt:lpstr>Symbol</vt:lpstr>
      <vt:lpstr>ABB Master</vt:lpstr>
      <vt:lpstr>think-cell Slide</vt:lpstr>
      <vt:lpstr>Emax 2 All-in-one innovation</vt:lpstr>
      <vt:lpstr>Agenda</vt:lpstr>
      <vt:lpstr>Introduction</vt:lpstr>
      <vt:lpstr>Introduction</vt:lpstr>
      <vt:lpstr>Introduction</vt:lpstr>
      <vt:lpstr>Application examples</vt:lpstr>
      <vt:lpstr>Industry</vt:lpstr>
      <vt:lpstr>Industry</vt:lpstr>
      <vt:lpstr>Industry</vt:lpstr>
      <vt:lpstr>Industry</vt:lpstr>
      <vt:lpstr>Industry</vt:lpstr>
      <vt:lpstr>Hotel</vt:lpstr>
      <vt:lpstr>Hotel</vt:lpstr>
      <vt:lpstr>Hotel</vt:lpstr>
      <vt:lpstr>Hotel</vt:lpstr>
      <vt:lpstr>Hotel</vt:lpstr>
      <vt:lpstr>Building</vt:lpstr>
      <vt:lpstr>Building</vt:lpstr>
      <vt:lpstr>Building</vt:lpstr>
      <vt:lpstr>Building</vt:lpstr>
      <vt:lpstr>Building</vt:lpstr>
      <vt:lpstr>Algorithm</vt:lpstr>
      <vt:lpstr>Description of operation</vt:lpstr>
      <vt:lpstr>Description of operation</vt:lpstr>
      <vt:lpstr>Description of operation</vt:lpstr>
      <vt:lpstr>Settings</vt:lpstr>
      <vt:lpstr>Settings</vt:lpstr>
      <vt:lpstr>PowerPoint Presentation</vt:lpstr>
    </vt:vector>
  </TitlesOfParts>
  <Company>RR Donnelley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Suresh Veerapathiran</dc:creator>
  <cp:lastModifiedBy>Luca Omati</cp:lastModifiedBy>
  <cp:revision>134</cp:revision>
  <cp:lastPrinted>2018-04-19T21:32:24Z</cp:lastPrinted>
  <dcterms:created xsi:type="dcterms:W3CDTF">2018-04-19T09:56:03Z</dcterms:created>
  <dcterms:modified xsi:type="dcterms:W3CDTF">2018-05-07T13:58:04Z</dcterms:modified>
</cp:coreProperties>
</file>