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sldIdLst>
    <p:sldId id="256" r:id="rId5"/>
    <p:sldId id="257" r:id="rId6"/>
    <p:sldId id="258" r:id="rId7"/>
    <p:sldId id="259" r:id="rId8"/>
    <p:sldId id="287" r:id="rId9"/>
    <p:sldId id="260" r:id="rId10"/>
    <p:sldId id="271" r:id="rId11"/>
    <p:sldId id="272" r:id="rId12"/>
    <p:sldId id="261" r:id="rId13"/>
    <p:sldId id="262" r:id="rId14"/>
    <p:sldId id="273" r:id="rId15"/>
    <p:sldId id="274" r:id="rId16"/>
    <p:sldId id="279" r:id="rId17"/>
    <p:sldId id="280" r:id="rId18"/>
    <p:sldId id="275" r:id="rId19"/>
    <p:sldId id="278" r:id="rId20"/>
    <p:sldId id="284" r:id="rId21"/>
    <p:sldId id="282" r:id="rId22"/>
    <p:sldId id="277" r:id="rId23"/>
    <p:sldId id="283" r:id="rId24"/>
    <p:sldId id="285" r:id="rId25"/>
    <p:sldId id="286"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6" userDrawn="1">
          <p15:clr>
            <a:srgbClr val="A4A3A4"/>
          </p15:clr>
        </p15:guide>
        <p15:guide id="2" orient="horz" pos="3456" userDrawn="1">
          <p15:clr>
            <a:srgbClr val="A4A3A4"/>
          </p15:clr>
        </p15:guide>
        <p15:guide id="3" pos="657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8" autoAdjust="0"/>
    <p:restoredTop sz="94660"/>
  </p:normalViewPr>
  <p:slideViewPr>
    <p:cSldViewPr snapToGrid="0">
      <p:cViewPr>
        <p:scale>
          <a:sx n="100" d="100"/>
          <a:sy n="100" d="100"/>
        </p:scale>
        <p:origin x="72" y="204"/>
      </p:cViewPr>
      <p:guideLst>
        <p:guide orient="horz" pos="1056"/>
        <p:guide orient="horz" pos="3456"/>
        <p:guide pos="6576"/>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w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 Title Slide">
    <p:spTree>
      <p:nvGrpSpPr>
        <p:cNvPr id="1" name=""/>
        <p:cNvGrpSpPr/>
        <p:nvPr/>
      </p:nvGrpSpPr>
      <p:grpSpPr>
        <a:xfrm>
          <a:off x="0" y="0"/>
          <a:ext cx="0" cy="0"/>
          <a:chOff x="0" y="0"/>
          <a:chExt cx="0" cy="0"/>
        </a:xfrm>
      </p:grpSpPr>
      <p:pic>
        <p:nvPicPr>
          <p:cNvPr id="5" name="Picture 4" descr="A picture containing water&#10;&#10;Description automatically generated">
            <a:extLst>
              <a:ext uri="{FF2B5EF4-FFF2-40B4-BE49-F238E27FC236}">
                <a16:creationId xmlns:a16="http://schemas.microsoft.com/office/drawing/2014/main" id="{1A80DE43-7896-4B00-8C4B-4125023CE5D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0" name="Picture 1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3B6B362-346D-4201-81F0-C3A51CCD5D19}"/>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39" name="TextBox 38">
            <a:extLst>
              <a:ext uri="{FF2B5EF4-FFF2-40B4-BE49-F238E27FC236}">
                <a16:creationId xmlns:a16="http://schemas.microsoft.com/office/drawing/2014/main" id="{6D093410-AD03-444D-8064-1C394CB99D77}"/>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40" name="Text Placeholder 35">
            <a:extLst>
              <a:ext uri="{FF2B5EF4-FFF2-40B4-BE49-F238E27FC236}">
                <a16:creationId xmlns:a16="http://schemas.microsoft.com/office/drawing/2014/main" id="{24C0936B-D380-471D-8D36-F8A423B37B43}"/>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41" name="Text Placeholder 13">
            <a:extLst>
              <a:ext uri="{FF2B5EF4-FFF2-40B4-BE49-F238E27FC236}">
                <a16:creationId xmlns:a16="http://schemas.microsoft.com/office/drawing/2014/main" id="{9D3DBFFC-5993-437B-97F4-35696134B0BB}"/>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42" name="TextBox 41">
            <a:extLst>
              <a:ext uri="{FF2B5EF4-FFF2-40B4-BE49-F238E27FC236}">
                <a16:creationId xmlns:a16="http://schemas.microsoft.com/office/drawing/2014/main" id="{921218C2-53F4-4224-9A1B-B0C1511E2EB8}"/>
              </a:ext>
            </a:extLst>
          </p:cNvPr>
          <p:cNvSpPr txBox="1"/>
          <p:nvPr/>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43" name="TextBox 42">
            <a:extLst>
              <a:ext uri="{FF2B5EF4-FFF2-40B4-BE49-F238E27FC236}">
                <a16:creationId xmlns:a16="http://schemas.microsoft.com/office/drawing/2014/main" id="{3CF4647E-05B7-4294-90C2-A31E6E7933B8}"/>
              </a:ext>
            </a:extLst>
          </p:cNvPr>
          <p:cNvSpPr txBox="1"/>
          <p:nvPr/>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44" name="Text Placeholder 13">
            <a:extLst>
              <a:ext uri="{FF2B5EF4-FFF2-40B4-BE49-F238E27FC236}">
                <a16:creationId xmlns:a16="http://schemas.microsoft.com/office/drawing/2014/main" id="{4C711901-B580-4C2F-B08E-8D31C00B004A}"/>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32968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DA21142-3DFF-44D4-84BF-0A5A958541AB}"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71C58588-E38B-4E5B-A744-F7E43052847A}"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9" name="Straight Connector 8"/>
          <p:cNvCxnSpPr/>
          <p:nvPr/>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159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3B884523-397D-4A98-97E4-67EDDFF5C0AD}"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89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4581CEE-BA5E-4285-B2D8-B34FEF03B01F}"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4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B33712E-3CF2-482F-B9E5-13517B7C97C5}"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33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F4064434-E0DB-45C0-856F-3A928AC17331}"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9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861EEA8-6ED7-4FD9-AC5E-399274543367}"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3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7A8DB10-9BF6-4473-AAA1-9EA8F472E094}"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853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AFBA867-7789-4C43-8AB0-0B2878D8DE6F}"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7551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C3C10F5-0F58-49EA-BF89-B55155636AF1}"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Gleichschenkliges Dreieck 46"/>
          <p:cNvSpPr/>
          <p:nvPr/>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5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bwMode="gray">
          <a:xfrm>
            <a:off x="2" y="0"/>
            <a:ext cx="12192000" cy="4610100"/>
          </a:xfrm>
          <a:prstGeom prst="rect">
            <a:avLst/>
          </a:prstGeom>
        </p:spPr>
      </p:pic>
      <p:sp>
        <p:nvSpPr>
          <p:cNvPr id="22" name="Text Placeholder 5"/>
          <p:cNvSpPr>
            <a:spLocks noGrp="1"/>
          </p:cNvSpPr>
          <p:nvPr>
            <p:ph type="body" sz="quarter" idx="16" hasCustomPrompt="1"/>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88324A6-994A-4A01-AA2C-4140A44BA8F5}"/>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24" name="TextBox 23">
            <a:extLst>
              <a:ext uri="{FF2B5EF4-FFF2-40B4-BE49-F238E27FC236}">
                <a16:creationId xmlns:a16="http://schemas.microsoft.com/office/drawing/2014/main" id="{7477D8AF-5555-44B3-9851-60A4C0B7AAF6}"/>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5" name="Text Placeholder 35">
            <a:extLst>
              <a:ext uri="{FF2B5EF4-FFF2-40B4-BE49-F238E27FC236}">
                <a16:creationId xmlns:a16="http://schemas.microsoft.com/office/drawing/2014/main" id="{E43FED5E-62CF-4EC2-A38F-E5FD8864BE25}"/>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Tree>
    <p:extLst>
      <p:ext uri="{BB962C8B-B14F-4D97-AF65-F5344CB8AC3E}">
        <p14:creationId xmlns:p14="http://schemas.microsoft.com/office/powerpoint/2010/main" val="384244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1: Title (2) &amp; Content (2) &amp; Box / Arrow">
    <p:spTree>
      <p:nvGrpSpPr>
        <p:cNvPr id="1" name=""/>
        <p:cNvGrpSpPr/>
        <p:nvPr/>
      </p:nvGrpSpPr>
      <p:grpSpPr>
        <a:xfrm>
          <a:off x="0" y="0"/>
          <a:ext cx="0" cy="0"/>
          <a:chOff x="0" y="0"/>
          <a:chExt cx="0" cy="0"/>
        </a:xfrm>
      </p:grpSpPr>
      <p:sp>
        <p:nvSpPr>
          <p:cNvPr id="16" name="Gleichschenkliges Dreieck 46"/>
          <p:cNvSpPr/>
          <p:nvPr/>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42DB7EC9-912A-4DC2-A6BA-BF3A4FC776E0}"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56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0EFA936-28E9-42DC-A924-CB516818427B}"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4" name="Straight Connector 23"/>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F92F29D-EA39-49E1-8C36-4F99E173F1C6}"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26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66B8F505-684D-4A1B-8221-D6522F8976E6}" type="datetime4">
              <a:rPr lang="en-US" smtClean="0"/>
              <a:t>December 18, 2020</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03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AFEB7575-D3D0-4652-BA3A-0CCCCCFCBFB4}" type="datetime4">
              <a:rPr lang="en-US" smtClean="0"/>
              <a:t>December 18, 2020</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90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316BD20-B884-4AFE-AD41-0CFDA4A22B89}"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56E15E2C-8566-4D33-8B8A-F0E4E6EF657A}"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6" name="Straight Connector 25"/>
          <p:cNvCxnSpPr/>
          <p:nvPr/>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DAF52ABA-CCDF-416F-BC1D-949357AD8904}" type="datetime4">
              <a:rPr lang="en-US" smtClean="0"/>
              <a:t>December 18, 2020</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11" name="Straight Connector 9"/>
          <p:cNvCxnSpPr/>
          <p:nvPr/>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7" name="Straight Connector 36"/>
          <p:cNvCxnSpPr/>
          <p:nvPr/>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3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9: Title (3) &amp; Content (3) &amp; Box 3">
    <p:spTree>
      <p:nvGrpSpPr>
        <p:cNvPr id="1" name=""/>
        <p:cNvGrpSpPr/>
        <p:nvPr/>
      </p:nvGrpSpPr>
      <p:grpSpPr>
        <a:xfrm>
          <a:off x="0" y="0"/>
          <a:ext cx="0" cy="0"/>
          <a:chOff x="0" y="0"/>
          <a:chExt cx="0" cy="0"/>
        </a:xfrm>
      </p:grpSpPr>
      <p:cxnSp>
        <p:nvCxnSpPr>
          <p:cNvPr id="42" name="Straight Connector 41"/>
          <p:cNvCxnSpPr/>
          <p:nvPr/>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EB90D3A7-6A39-47F0-89AD-C5552FB72721}" type="datetime4">
              <a:rPr lang="en-US" smtClean="0"/>
              <a:t>December 18, 2020</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9"/>
          <p:cNvCxnSpPr/>
          <p:nvPr/>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endParaRPr lang="en-US" dirty="0"/>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5" name="Straight Connector 44"/>
          <p:cNvCxnSpPr/>
          <p:nvPr/>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06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6DA2D124-73B0-4741-87DD-F31F2F07034A}"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5" name="Straight Connector 34"/>
          <p:cNvCxnSpPr/>
          <p:nvPr/>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70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dirty="0"/>
              <a:t>INTERNAL</a:t>
            </a:r>
            <a:endParaRPr lang="en-US" dirty="0"/>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endParaRPr lang="en-US" dirty="0"/>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pic>
        <p:nvPicPr>
          <p:cNvPr id="14" name="Picture 19"/>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B1F5A5F-1F57-4A24-B5DE-60B2ED9BC8C7}"/>
              </a:ext>
            </a:extLst>
          </p:cNvPr>
          <p:cNvSpPr txBox="1"/>
          <p:nvPr/>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 Copyright </a:t>
            </a:r>
          </a:p>
        </p:txBody>
      </p:sp>
      <p:sp>
        <p:nvSpPr>
          <p:cNvPr id="27" name="TextBox 26">
            <a:extLst>
              <a:ext uri="{FF2B5EF4-FFF2-40B4-BE49-F238E27FC236}">
                <a16:creationId xmlns:a16="http://schemas.microsoft.com/office/drawing/2014/main" id="{34C8EE1D-097B-4560-995B-E8866DC2AFCA}"/>
              </a:ext>
            </a:extLst>
          </p:cNvPr>
          <p:cNvSpPr txBox="1"/>
          <p:nvPr/>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dirty="0">
                <a:ln>
                  <a:noFill/>
                </a:ln>
                <a:solidFill>
                  <a:schemeClr val="accent2"/>
                </a:solidFill>
                <a:effectLst/>
                <a:uLnTx/>
                <a:uFillTx/>
                <a:latin typeface="+mn-lt"/>
                <a:ea typeface="+mn-ea"/>
                <a:cs typeface="+mn-cs"/>
              </a:rPr>
              <a:t>.</a:t>
            </a:r>
            <a:endParaRPr kumimoji="0" lang="en-US"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8" name="Text Placeholder 35">
            <a:extLst>
              <a:ext uri="{FF2B5EF4-FFF2-40B4-BE49-F238E27FC236}">
                <a16:creationId xmlns:a16="http://schemas.microsoft.com/office/drawing/2014/main" id="{7850C270-D3D8-4018-B4D3-75B91A82B490}"/>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dirty="0"/>
              <a:t>[</a:t>
            </a:r>
            <a:r>
              <a:rPr lang="pl-PL" dirty="0" err="1"/>
              <a:t>Year</a:t>
            </a:r>
            <a:r>
              <a:rPr lang="pl-PL" dirty="0"/>
              <a:t>]</a:t>
            </a:r>
          </a:p>
        </p:txBody>
      </p:sp>
      <p:sp>
        <p:nvSpPr>
          <p:cNvPr id="17" name="Text Placeholder 13">
            <a:extLst>
              <a:ext uri="{FF2B5EF4-FFF2-40B4-BE49-F238E27FC236}">
                <a16:creationId xmlns:a16="http://schemas.microsoft.com/office/drawing/2014/main" id="{9C44AE55-3941-422E-85FF-14F5BFD14F51}"/>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dirty="0"/>
              <a:t>1ABC123456</a:t>
            </a:r>
            <a:endParaRPr lang="pl-PL" dirty="0"/>
          </a:p>
        </p:txBody>
      </p:sp>
      <p:sp>
        <p:nvSpPr>
          <p:cNvPr id="19" name="TextBox 18">
            <a:extLst>
              <a:ext uri="{FF2B5EF4-FFF2-40B4-BE49-F238E27FC236}">
                <a16:creationId xmlns:a16="http://schemas.microsoft.com/office/drawing/2014/main" id="{74A39B20-CD03-4FAF-A765-7ADA2916F0A1}"/>
              </a:ext>
            </a:extLst>
          </p:cNvPr>
          <p:cNvSpPr txBox="1"/>
          <p:nvPr/>
        </p:nvSpPr>
        <p:spPr bwMode="gray">
          <a:xfrm>
            <a:off x="4941095" y="6529205"/>
            <a:ext cx="341476" cy="154949"/>
          </a:xfrm>
          <a:prstGeom prst="rect">
            <a:avLst/>
          </a:prstGeom>
          <a:noFill/>
        </p:spPr>
        <p:txBody>
          <a:bodyPr wrap="square" lIns="0" tIns="0" rIns="0" bIns="0" rtlCol="0" anchor="ctr">
            <a:noAutofit/>
          </a:bodyPr>
          <a:lstStyle/>
          <a:p>
            <a:pPr algn="r"/>
            <a:r>
              <a:rPr lang="pl-PL" sz="800" dirty="0">
                <a:solidFill>
                  <a:schemeClr val="accent2"/>
                </a:solidFill>
              </a:rPr>
              <a:t>Rev.:</a:t>
            </a:r>
          </a:p>
        </p:txBody>
      </p:sp>
      <p:sp>
        <p:nvSpPr>
          <p:cNvPr id="20" name="TextBox 19">
            <a:extLst>
              <a:ext uri="{FF2B5EF4-FFF2-40B4-BE49-F238E27FC236}">
                <a16:creationId xmlns:a16="http://schemas.microsoft.com/office/drawing/2014/main" id="{F5A625F0-4AB2-418A-8947-04A81D8514A6}"/>
              </a:ext>
            </a:extLst>
          </p:cNvPr>
          <p:cNvSpPr txBox="1"/>
          <p:nvPr/>
        </p:nvSpPr>
        <p:spPr bwMode="gray">
          <a:xfrm>
            <a:off x="2926759" y="6529205"/>
            <a:ext cx="761677" cy="154949"/>
          </a:xfrm>
          <a:prstGeom prst="rect">
            <a:avLst/>
          </a:prstGeom>
          <a:noFill/>
        </p:spPr>
        <p:txBody>
          <a:bodyPr wrap="square" lIns="0" tIns="0" rIns="0" bIns="0" rtlCol="0" anchor="ctr">
            <a:noAutofit/>
          </a:bodyPr>
          <a:lstStyle/>
          <a:p>
            <a:pPr algn="r"/>
            <a:r>
              <a:rPr lang="en-US" sz="800" noProof="0" dirty="0">
                <a:solidFill>
                  <a:schemeClr val="accent2"/>
                </a:solidFill>
              </a:rPr>
              <a:t>Document</a:t>
            </a:r>
            <a:r>
              <a:rPr lang="pl-PL" sz="800" dirty="0">
                <a:solidFill>
                  <a:schemeClr val="accent2"/>
                </a:solidFill>
              </a:rPr>
              <a:t> ID.:</a:t>
            </a:r>
          </a:p>
        </p:txBody>
      </p:sp>
      <p:sp>
        <p:nvSpPr>
          <p:cNvPr id="21" name="Text Placeholder 13">
            <a:extLst>
              <a:ext uri="{FF2B5EF4-FFF2-40B4-BE49-F238E27FC236}">
                <a16:creationId xmlns:a16="http://schemas.microsoft.com/office/drawing/2014/main" id="{02E6F54D-C8A1-4DC9-B897-E715FB0CD713}"/>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dirty="0"/>
              <a:t>A</a:t>
            </a:r>
            <a:endParaRPr lang="pl-PL" dirty="0"/>
          </a:p>
        </p:txBody>
      </p:sp>
    </p:spTree>
    <p:extLst>
      <p:ext uri="{BB962C8B-B14F-4D97-AF65-F5344CB8AC3E}">
        <p14:creationId xmlns:p14="http://schemas.microsoft.com/office/powerpoint/2010/main" val="16068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3A46C1E4-1331-4E6B-BF6E-3D51AEFDB956}"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4" name="Straight Connector 33"/>
          <p:cNvCxnSpPr/>
          <p:nvPr/>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7482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AFA29958-A3CB-4945-A597-6BC8C2DCFC01}"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Gleichschenkliges Dreieck 46"/>
          <p:cNvSpPr/>
          <p:nvPr/>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401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20E203C-06FF-4581-A07C-EFC97E84676E}"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9" name="Gleichschenkliges Dreieck 46"/>
          <p:cNvSpPr/>
          <p:nvPr/>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dirty="0">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30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04D31312-35C5-4C51-BEBC-7DFB106FBB95}"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4351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1D9E79DB-42B6-4FDF-8901-EDDD0B15FEBB}"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p:cNvCxnSpPr/>
          <p:nvPr/>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p:cNvCxnSpPr/>
          <p:nvPr/>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7270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9336AA33-6DC9-453C-804C-536915D96FD3}"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3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B4690D58-132B-41F1-809E-7C79AE9ADE6F}"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1" name="Straight Connector 40"/>
          <p:cNvCxnSpPr/>
          <p:nvPr/>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6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31"/>
          </p:nvPr>
        </p:nvSpPr>
        <p:spPr bwMode="gray"/>
        <p:txBody>
          <a:bodyPr/>
          <a:lstStyle/>
          <a:p>
            <a:fld id="{7C99B28F-31C8-4DCE-8ADB-92A6DB9BC1A9}" type="datetime4">
              <a:rPr lang="en-US" smtClean="0"/>
              <a:t>December 18, 2020</a:t>
            </a:fld>
            <a:endParaRPr lang="en-US" dirty="0"/>
          </a:p>
        </p:txBody>
      </p:sp>
      <p:sp>
        <p:nvSpPr>
          <p:cNvPr id="8" name="Footer Placeholder 7"/>
          <p:cNvSpPr>
            <a:spLocks noGrp="1"/>
          </p:cNvSpPr>
          <p:nvPr>
            <p:ph type="ftr" sz="quarter" idx="32"/>
          </p:nvPr>
        </p:nvSpPr>
        <p:spPr bwMode="gray"/>
        <p:txBody>
          <a:bodyPr/>
          <a:lstStyle/>
          <a:p>
            <a:pPr lvl="8"/>
            <a:endParaRPr lang="en-US" dirty="0"/>
          </a:p>
        </p:txBody>
      </p:sp>
      <p:sp>
        <p:nvSpPr>
          <p:cNvPr id="10" name="Slide Number Placeholder 9"/>
          <p:cNvSpPr>
            <a:spLocks noGrp="1"/>
          </p:cNvSpPr>
          <p:nvPr>
            <p:ph type="sldNum" sz="quarter" idx="33"/>
          </p:nvPr>
        </p:nvSpPr>
        <p:spPr bwMode="gray"/>
        <p:txBody>
          <a:bodyPr/>
          <a:lstStyle/>
          <a:p>
            <a:r>
              <a:rPr lang="en-US" dirty="0"/>
              <a:t>Slide </a:t>
            </a:r>
            <a:fld id="{619F89D8-7AE3-494A-97F3-03D680869632}" type="slidenum">
              <a:rPr lang="en-US" smtClean="0"/>
              <a:pPr/>
              <a:t>‹#›</a:t>
            </a:fld>
            <a:endParaRPr lang="en-US" dirty="0"/>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42" name="Straight Connector 41"/>
          <p:cNvCxnSpPr/>
          <p:nvPr/>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5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D55C6F4D-1357-4A6A-9B38-79BE30FAEEA6}"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20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CC707A3D-437C-4768-8817-18F1A32443D8}"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21" name="Straight Connector 20"/>
          <p:cNvCxnSpPr/>
          <p:nvPr/>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7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5: Divi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gray">
          <a:xfrm>
            <a:off x="1" y="0"/>
            <a:ext cx="12198845" cy="6858000"/>
          </a:xfrm>
          <a:prstGeom prst="rect">
            <a:avLst/>
          </a:prstGeom>
        </p:spPr>
      </p:pic>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83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8" name="Straight Connector 17"/>
          <p:cNvCxnSpPr/>
          <p:nvPr/>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E0611517-614C-4B4D-AB44-367E4E99FD8B}" type="datetime4">
              <a:rPr lang="en-US" smtClean="0"/>
              <a:t>December 18, 2020</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765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ußzeilenplatzhalter 2"/>
          <p:cNvSpPr>
            <a:spLocks noGrp="1"/>
          </p:cNvSpPr>
          <p:nvPr>
            <p:ph type="ftr" sz="quarter" idx="10"/>
          </p:nvPr>
        </p:nvSpPr>
        <p:spPr bwMode="gray"/>
        <p:txBody>
          <a:bodyPr/>
          <a:lstStyle/>
          <a:p>
            <a:pPr lvl="8"/>
            <a:endParaRPr lang="en-US" dirty="0"/>
          </a:p>
        </p:txBody>
      </p:sp>
      <p:sp>
        <p:nvSpPr>
          <p:cNvPr id="4" name="Datumsplatzhalter 3"/>
          <p:cNvSpPr>
            <a:spLocks noGrp="1"/>
          </p:cNvSpPr>
          <p:nvPr>
            <p:ph type="dt" sz="half" idx="11"/>
          </p:nvPr>
        </p:nvSpPr>
        <p:spPr bwMode="gray"/>
        <p:txBody>
          <a:bodyPr/>
          <a:lstStyle/>
          <a:p>
            <a:fld id="{C4E03CA3-8880-4761-834D-5767F2401861}" type="datetime4">
              <a:rPr lang="en-US" smtClean="0"/>
              <a:t>December 18, 2020</a:t>
            </a:fld>
            <a:endParaRPr lang="en-US" dirty="0"/>
          </a:p>
        </p:txBody>
      </p:sp>
      <p:sp>
        <p:nvSpPr>
          <p:cNvPr id="5" name="Foliennummernplatzhalt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cxnSp>
        <p:nvCxnSpPr>
          <p:cNvPr id="7" name="Straight Connector 10"/>
          <p:cNvCxnSpPr/>
          <p:nvPr/>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cxnSp>
        <p:nvCxnSpPr>
          <p:cNvPr id="32" name="Straight Connector 31"/>
          <p:cNvCxnSpPr/>
          <p:nvPr/>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Straight Connector 14"/>
          <p:cNvCxnSpPr/>
          <p:nvPr/>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62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4"/>
          </p:nvPr>
        </p:nvSpPr>
        <p:spPr bwMode="gray"/>
        <p:txBody>
          <a:bodyPr/>
          <a:lstStyle/>
          <a:p>
            <a:fld id="{8EC109B0-75FC-4429-BE4E-3C56DF0B4567}" type="datetime4">
              <a:rPr lang="en-US" smtClean="0"/>
              <a:t>December 18, 2020</a:t>
            </a:fld>
            <a:endParaRPr lang="en-US" dirty="0"/>
          </a:p>
        </p:txBody>
      </p:sp>
      <p:sp>
        <p:nvSpPr>
          <p:cNvPr id="4" name="Footer Placeholder 3"/>
          <p:cNvSpPr>
            <a:spLocks noGrp="1"/>
          </p:cNvSpPr>
          <p:nvPr>
            <p:ph type="ftr" sz="quarter" idx="25"/>
          </p:nvPr>
        </p:nvSpPr>
        <p:spPr bwMode="gray"/>
        <p:txBody>
          <a:bodyPr/>
          <a:lstStyle/>
          <a:p>
            <a:pPr lvl="8"/>
            <a:endParaRPr lang="en-US" dirty="0"/>
          </a:p>
        </p:txBody>
      </p:sp>
      <p:sp>
        <p:nvSpPr>
          <p:cNvPr id="5" name="Slide Number Placeholder 4"/>
          <p:cNvSpPr>
            <a:spLocks noGrp="1"/>
          </p:cNvSpPr>
          <p:nvPr>
            <p:ph type="sldNum" sz="quarter" idx="26"/>
          </p:nvPr>
        </p:nvSpPr>
        <p:spPr bwMode="gray"/>
        <p:txBody>
          <a:bodyPr/>
          <a:lstStyle/>
          <a:p>
            <a:r>
              <a:rPr lang="en-US" dirty="0"/>
              <a:t>Slide </a:t>
            </a:r>
            <a:fld id="{619F89D8-7AE3-494A-97F3-03D680869632}" type="slidenum">
              <a:rPr lang="en-US" smtClean="0"/>
              <a:pPr/>
              <a:t>‹#›</a:t>
            </a:fld>
            <a:endParaRPr lang="en-US" dirty="0"/>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6" name="Title 5"/>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10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3" name="Straight Connector 22"/>
          <p:cNvCxnSpPr/>
          <p:nvPr/>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82AE24F0-D46E-441E-BC56-E449F6276B29}" type="datetime4">
              <a:rPr lang="en-US" smtClean="0"/>
              <a:t>December 18, 2020</a:t>
            </a:fld>
            <a:endParaRPr lang="en-US" dirty="0"/>
          </a:p>
        </p:txBody>
      </p:sp>
      <p:sp>
        <p:nvSpPr>
          <p:cNvPr id="4" name="Footer Placeholder 3"/>
          <p:cNvSpPr>
            <a:spLocks noGrp="1"/>
          </p:cNvSpPr>
          <p:nvPr>
            <p:ph type="ftr" sz="quarter" idx="26"/>
          </p:nvPr>
        </p:nvSpPr>
        <p:spPr bwMode="gray"/>
        <p:txBody>
          <a:bodyPr/>
          <a:lstStyle/>
          <a:p>
            <a:pPr lvl="8"/>
            <a:endParaRPr lang="en-US" dirty="0"/>
          </a:p>
        </p:txBody>
      </p:sp>
      <p:sp>
        <p:nvSpPr>
          <p:cNvPr id="5" name="Slide Number Placeholder 4"/>
          <p:cNvSpPr>
            <a:spLocks noGrp="1"/>
          </p:cNvSpPr>
          <p:nvPr>
            <p:ph type="sldNum" sz="quarter" idx="27"/>
          </p:nvPr>
        </p:nvSpPr>
        <p:spPr bwMode="gray"/>
        <p:txBody>
          <a:bodyPr/>
          <a:lstStyle/>
          <a:p>
            <a:r>
              <a:rPr lang="en-US" dirty="0"/>
              <a:t>Slide </a:t>
            </a:r>
            <a:fld id="{619F89D8-7AE3-494A-97F3-03D680869632}" type="slidenum">
              <a:rPr lang="en-US" smtClean="0"/>
              <a:pPr/>
              <a:t>‹#›</a:t>
            </a:fld>
            <a:endParaRPr lang="en-US" dirty="0"/>
          </a:p>
        </p:txBody>
      </p:sp>
      <p:cxnSp>
        <p:nvCxnSpPr>
          <p:cNvPr id="14" name="Straight Connector 13"/>
          <p:cNvCxnSpPr/>
          <p:nvPr/>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0938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15E70819-8927-4894-9672-C8919068D05F}" type="datetime4">
              <a:rPr lang="en-US" smtClean="0"/>
              <a:t>December 18, 2020</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90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4BCB0CFA-6541-4C1A-AF28-2E10B008E3FC}" type="datetime4">
              <a:rPr lang="en-US" smtClean="0"/>
              <a:t>December 18, 2020</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6"/>
          </p:nvPr>
        </p:nvSpPr>
        <p:spPr bwMode="gray"/>
        <p:txBody>
          <a:bodyPr/>
          <a:lstStyle/>
          <a:p>
            <a:fld id="{7717F15D-506D-49EF-9CE2-C0D267A1C972}" type="datetime4">
              <a:rPr lang="en-US" smtClean="0"/>
              <a:t>December 18, 2020</a:t>
            </a:fld>
            <a:endParaRPr lang="en-US" dirty="0"/>
          </a:p>
        </p:txBody>
      </p:sp>
      <p:sp>
        <p:nvSpPr>
          <p:cNvPr id="4" name="Footer Placeholder 3"/>
          <p:cNvSpPr>
            <a:spLocks noGrp="1"/>
          </p:cNvSpPr>
          <p:nvPr>
            <p:ph type="ftr" sz="quarter" idx="27"/>
          </p:nvPr>
        </p:nvSpPr>
        <p:spPr bwMode="gray"/>
        <p:txBody>
          <a:bodyPr/>
          <a:lstStyle/>
          <a:p>
            <a:pPr lvl="8"/>
            <a:endParaRPr lang="en-US" dirty="0"/>
          </a:p>
        </p:txBody>
      </p:sp>
      <p:sp>
        <p:nvSpPr>
          <p:cNvPr id="5" name="Slide Number Placeholder 4"/>
          <p:cNvSpPr>
            <a:spLocks noGrp="1"/>
          </p:cNvSpPr>
          <p:nvPr>
            <p:ph type="sldNum" sz="quarter" idx="28"/>
          </p:nvPr>
        </p:nvSpPr>
        <p:spPr bwMode="gray"/>
        <p:txBody>
          <a:bodyPr/>
          <a:lstStyle/>
          <a:p>
            <a:r>
              <a:rPr lang="en-US" dirty="0"/>
              <a:t>Slide </a:t>
            </a:r>
            <a:fld id="{619F89D8-7AE3-494A-97F3-03D680869632}" type="slidenum">
              <a:rPr lang="en-US" smtClean="0"/>
              <a:pPr/>
              <a:t>‹#›</a:t>
            </a:fld>
            <a:endParaRPr lang="en-US" dirty="0"/>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24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p:cNvCxnSpPr/>
          <p:nvPr/>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27"/>
          </p:nvPr>
        </p:nvSpPr>
        <p:spPr bwMode="gray"/>
        <p:txBody>
          <a:bodyPr/>
          <a:lstStyle/>
          <a:p>
            <a:fld id="{A6AEED0B-F756-4AC8-AA9D-323D354ED2D7}" type="datetime4">
              <a:rPr lang="en-US" smtClean="0"/>
              <a:t>December 18, 2020</a:t>
            </a:fld>
            <a:endParaRPr lang="en-US" dirty="0"/>
          </a:p>
        </p:txBody>
      </p:sp>
      <p:sp>
        <p:nvSpPr>
          <p:cNvPr id="4" name="Footer Placeholder 3"/>
          <p:cNvSpPr>
            <a:spLocks noGrp="1"/>
          </p:cNvSpPr>
          <p:nvPr>
            <p:ph type="ftr" sz="quarter" idx="28"/>
          </p:nvPr>
        </p:nvSpPr>
        <p:spPr bwMode="gray"/>
        <p:txBody>
          <a:bodyPr/>
          <a:lstStyle/>
          <a:p>
            <a:pPr lvl="8"/>
            <a:endParaRPr lang="en-US" dirty="0"/>
          </a:p>
        </p:txBody>
      </p:sp>
      <p:sp>
        <p:nvSpPr>
          <p:cNvPr id="5" name="Slide Number Placeholder 4"/>
          <p:cNvSpPr>
            <a:spLocks noGrp="1"/>
          </p:cNvSpPr>
          <p:nvPr>
            <p:ph type="sldNum" sz="quarter" idx="29"/>
          </p:nvPr>
        </p:nvSpPr>
        <p:spPr bwMode="gray"/>
        <p:txBody>
          <a:bodyPr/>
          <a:lstStyle/>
          <a:p>
            <a:r>
              <a:rPr lang="en-US" dirty="0"/>
              <a:t>Slide </a:t>
            </a:r>
            <a:fld id="{619F89D8-7AE3-494A-97F3-03D680869632}" type="slidenum">
              <a:rPr lang="en-US" smtClean="0"/>
              <a:pPr/>
              <a:t>‹#›</a:t>
            </a:fld>
            <a:endParaRPr lang="en-US" dirty="0"/>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004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9" name="Straight Connector 13"/>
          <p:cNvCxnSpPr/>
          <p:nvPr/>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p:ph type="dt" sz="half" idx="32"/>
          </p:nvPr>
        </p:nvSpPr>
        <p:spPr bwMode="gray"/>
        <p:txBody>
          <a:bodyPr/>
          <a:lstStyle/>
          <a:p>
            <a:fld id="{5886327C-AA5E-4F43-AF30-97340266EED1}" type="datetime4">
              <a:rPr lang="en-US" smtClean="0"/>
              <a:t>December 18, 2020</a:t>
            </a:fld>
            <a:endParaRPr lang="en-US" dirty="0"/>
          </a:p>
        </p:txBody>
      </p:sp>
      <p:sp>
        <p:nvSpPr>
          <p:cNvPr id="5" name="Footer Placeholder 4"/>
          <p:cNvSpPr>
            <a:spLocks noGrp="1"/>
          </p:cNvSpPr>
          <p:nvPr>
            <p:ph type="ftr" sz="quarter" idx="33"/>
          </p:nvPr>
        </p:nvSpPr>
        <p:spPr bwMode="gray"/>
        <p:txBody>
          <a:bodyPr/>
          <a:lstStyle/>
          <a:p>
            <a:pPr lvl="8"/>
            <a:endParaRPr lang="en-US" dirty="0"/>
          </a:p>
        </p:txBody>
      </p:sp>
      <p:sp>
        <p:nvSpPr>
          <p:cNvPr id="6" name="Slide Number Placeholder 5"/>
          <p:cNvSpPr>
            <a:spLocks noGrp="1"/>
          </p:cNvSpPr>
          <p:nvPr>
            <p:ph type="sldNum" sz="quarter" idx="34"/>
          </p:nvPr>
        </p:nvSpPr>
        <p:spPr bwMode="gray"/>
        <p:txBody>
          <a:bodyPr/>
          <a:lstStyle/>
          <a:p>
            <a:r>
              <a:rPr lang="en-US" dirty="0"/>
              <a:t>Slide </a:t>
            </a:r>
            <a:fld id="{619F89D8-7AE3-494A-97F3-03D680869632}" type="slidenum">
              <a:rPr lang="en-US" smtClean="0"/>
              <a:pPr/>
              <a:t>‹#›</a:t>
            </a:fld>
            <a:endParaRPr lang="en-US" dirty="0"/>
          </a:p>
        </p:txBody>
      </p:sp>
      <p:sp>
        <p:nvSpPr>
          <p:cNvPr id="3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1</a:t>
            </a:r>
            <a:endParaRPr lang="en-GB" dirty="0"/>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2</a:t>
            </a:r>
            <a:endParaRPr lang="en-GB" dirty="0"/>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3</a:t>
            </a:r>
            <a:endParaRPr lang="en-GB" dirty="0"/>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dirty="0"/>
              <a:t>4</a:t>
            </a:r>
            <a:endParaRPr lang="en-GB" dirty="0"/>
          </a:p>
        </p:txBody>
      </p:sp>
    </p:spTree>
    <p:extLst>
      <p:ext uri="{BB962C8B-B14F-4D97-AF65-F5344CB8AC3E}">
        <p14:creationId xmlns:p14="http://schemas.microsoft.com/office/powerpoint/2010/main" val="40332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8" name="Straight Connector 27"/>
          <p:cNvCxnSpPr/>
          <p:nvPr/>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35"/>
          </p:nvPr>
        </p:nvSpPr>
        <p:spPr bwMode="gray"/>
        <p:txBody>
          <a:bodyPr/>
          <a:lstStyle/>
          <a:p>
            <a:fld id="{9C2F4835-9B96-4DF5-AAA6-ECF7FA6AC084}" type="datetime4">
              <a:rPr lang="en-US" smtClean="0"/>
              <a:t>December 18, 2020</a:t>
            </a:fld>
            <a:endParaRPr lang="en-US" dirty="0"/>
          </a:p>
        </p:txBody>
      </p:sp>
      <p:sp>
        <p:nvSpPr>
          <p:cNvPr id="4" name="Footer Placeholder 3"/>
          <p:cNvSpPr>
            <a:spLocks noGrp="1"/>
          </p:cNvSpPr>
          <p:nvPr>
            <p:ph type="ftr" sz="quarter" idx="36"/>
          </p:nvPr>
        </p:nvSpPr>
        <p:spPr bwMode="gray"/>
        <p:txBody>
          <a:bodyPr/>
          <a:lstStyle/>
          <a:p>
            <a:pPr lvl="8"/>
            <a:endParaRPr lang="en-US" dirty="0"/>
          </a:p>
        </p:txBody>
      </p:sp>
      <p:sp>
        <p:nvSpPr>
          <p:cNvPr id="5" name="Slide Number Placeholder 4"/>
          <p:cNvSpPr>
            <a:spLocks noGrp="1"/>
          </p:cNvSpPr>
          <p:nvPr>
            <p:ph type="sldNum" sz="quarter" idx="37"/>
          </p:nvPr>
        </p:nvSpPr>
        <p:spPr bwMode="gray"/>
        <p:txBody>
          <a:bodyPr/>
          <a:lstStyle/>
          <a:p>
            <a:r>
              <a:rPr lang="en-US" dirty="0"/>
              <a:t>Slide </a:t>
            </a:r>
            <a:fld id="{619F89D8-7AE3-494A-97F3-03D680869632}" type="slidenum">
              <a:rPr lang="en-US" smtClean="0"/>
              <a:pPr/>
              <a:t>‹#›</a:t>
            </a:fld>
            <a:endParaRPr lang="en-US" dirty="0"/>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6445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6: Divider 2">
    <p:spTree>
      <p:nvGrpSpPr>
        <p:cNvPr id="1" name=""/>
        <p:cNvGrpSpPr/>
        <p:nvPr/>
      </p:nvGrpSpPr>
      <p:grpSpPr>
        <a:xfrm>
          <a:off x="0" y="0"/>
          <a:ext cx="0" cy="0"/>
          <a:chOff x="0" y="0"/>
          <a:chExt cx="0" cy="0"/>
        </a:xfrm>
      </p:grpSpPr>
      <p:sp>
        <p:nvSpPr>
          <p:cNvPr id="9" name="Rectangle 8"/>
          <p:cNvSpPr/>
          <p:nvPr/>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1"/>
                </a:solidFill>
              </a:rPr>
              <a:t>—</a:t>
            </a:r>
            <a:endParaRPr lang="en-US" sz="3200" b="1" dirty="0"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7012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bwMode="gray"/>
        <p:txBody>
          <a:bodyPr/>
          <a:lstStyle/>
          <a:p>
            <a:pPr lvl="8"/>
            <a:endParaRPr lang="en-US" dirty="0"/>
          </a:p>
        </p:txBody>
      </p:sp>
      <p:sp>
        <p:nvSpPr>
          <p:cNvPr id="4" name="Date Placeholder 3"/>
          <p:cNvSpPr>
            <a:spLocks noGrp="1"/>
          </p:cNvSpPr>
          <p:nvPr>
            <p:ph type="dt" sz="half" idx="11"/>
          </p:nvPr>
        </p:nvSpPr>
        <p:spPr bwMode="gray"/>
        <p:txBody>
          <a:bodyPr/>
          <a:lstStyle/>
          <a:p>
            <a:fld id="{A38A18E7-9BD9-4C21-A92A-0000075C47BF}"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p>
            <a:r>
              <a:rPr lang="en-US" dirty="0"/>
              <a:t>Slide </a:t>
            </a:r>
            <a:fld id="{619F89D8-7AE3-494A-97F3-03D680869632}" type="slidenum">
              <a:rPr lang="en-US" smtClean="0"/>
              <a:pPr/>
              <a:t>‹#›</a:t>
            </a:fld>
            <a:endParaRPr lang="en-US" dirty="0"/>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7" name="Straight Connector 26"/>
          <p:cNvCxnSpPr/>
          <p:nvPr/>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295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F354CEB-C103-4DD3-8EFF-E66E8B8645B8}" type="datetime4">
              <a:rPr lang="en-US" smtClean="0"/>
              <a:t>December 18, 2020</a:t>
            </a:fld>
            <a:endParaRPr lang="en-US" dirty="0"/>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sp>
        <p:nvSpPr>
          <p:cNvPr id="13" name="Rectangle 12"/>
          <p:cNvSpPr/>
          <p:nvPr/>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dirty="0">
                <a:solidFill>
                  <a:srgbClr val="FF0000"/>
                </a:solidFill>
              </a:rPr>
              <a:t>—</a:t>
            </a:r>
            <a:endParaRPr lang="en-US" sz="1800" b="1" dirty="0" err="1">
              <a:solidFill>
                <a:srgbClr val="FF0000"/>
              </a:solidFill>
            </a:endParaRPr>
          </a:p>
        </p:txBody>
      </p:sp>
    </p:spTree>
    <p:extLst>
      <p:ext uri="{BB962C8B-B14F-4D97-AF65-F5344CB8AC3E}">
        <p14:creationId xmlns:p14="http://schemas.microsoft.com/office/powerpoint/2010/main" val="3517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4"/>
          </p:nvPr>
        </p:nvSpPr>
        <p:spPr bwMode="gray"/>
        <p:txBody>
          <a:bodyPr/>
          <a:lstStyle/>
          <a:p>
            <a:fld id="{88CF2583-54A7-46B8-A74C-6028C6CABEF8}" type="datetime4">
              <a:rPr lang="en-US" smtClean="0"/>
              <a:t>December 18, 2020</a:t>
            </a:fld>
            <a:endParaRPr lang="en-US" dirty="0"/>
          </a:p>
        </p:txBody>
      </p:sp>
      <p:sp>
        <p:nvSpPr>
          <p:cNvPr id="5" name="Footer Placeholder 4"/>
          <p:cNvSpPr>
            <a:spLocks noGrp="1"/>
          </p:cNvSpPr>
          <p:nvPr>
            <p:ph type="ftr" sz="quarter" idx="15"/>
          </p:nvPr>
        </p:nvSpPr>
        <p:spPr bwMode="gray"/>
        <p:txBody>
          <a:bodyPr/>
          <a:lstStyle/>
          <a:p>
            <a:pPr lvl="8"/>
            <a:endParaRPr lang="en-US" dirty="0"/>
          </a:p>
        </p:txBody>
      </p:sp>
      <p:sp>
        <p:nvSpPr>
          <p:cNvPr id="6" name="Slide Number Placeholder 5"/>
          <p:cNvSpPr>
            <a:spLocks noGrp="1"/>
          </p:cNvSpPr>
          <p:nvPr>
            <p:ph type="sldNum" sz="quarter" idx="16"/>
          </p:nvPr>
        </p:nvSpPr>
        <p:spPr bwMode="gray"/>
        <p:txBody>
          <a:bodyPr/>
          <a:lstStyle/>
          <a:p>
            <a:r>
              <a:rPr lang="en-US" dirty="0"/>
              <a:t>Slide </a:t>
            </a:r>
            <a:fld id="{619F89D8-7AE3-494A-97F3-03D680869632}" type="slidenum">
              <a:rPr lang="en-US" smtClean="0"/>
              <a:pPr/>
              <a:t>‹#›</a:t>
            </a:fld>
            <a:endParaRPr lang="en-US" dirty="0"/>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811EE99-D791-4D9A-8276-2A7146444179}" type="datetime4">
              <a:rPr lang="en-US" smtClean="0"/>
              <a:t>December 18, 2020</a:t>
            </a:fld>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Slide </a:t>
            </a:r>
            <a:fld id="{619F89D8-7AE3-494A-97F3-03D680869632}" type="slidenum">
              <a:rPr lang="en-US" smtClean="0"/>
              <a:pPr/>
              <a:t>‹#›</a:t>
            </a:fld>
            <a:endParaRPr lang="en-US" dirty="0"/>
          </a:p>
        </p:txBody>
      </p:sp>
      <p:pic>
        <p:nvPicPr>
          <p:cNvPr id="7" name="Picture 19"/>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dirty="0">
                <a:solidFill>
                  <a:schemeClr val="bg2"/>
                </a:solidFill>
              </a:rPr>
              <a:t>—</a:t>
            </a:r>
            <a:endParaRPr lang="en-US" sz="3200" b="1" dirty="0"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28704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8"/>
          </p:nvPr>
        </p:nvSpPr>
        <p:spPr bwMode="gray"/>
        <p:txBody>
          <a:bodyPr/>
          <a:lstStyle/>
          <a:p>
            <a:fld id="{802F1124-33BD-4EBB-98B3-2BE08BF7D732}" type="datetime4">
              <a:rPr lang="en-US" smtClean="0"/>
              <a:t>December 18, 2020</a:t>
            </a:fld>
            <a:endParaRPr lang="en-US" dirty="0"/>
          </a:p>
        </p:txBody>
      </p:sp>
      <p:sp>
        <p:nvSpPr>
          <p:cNvPr id="5" name="Footer Placeholder 4"/>
          <p:cNvSpPr>
            <a:spLocks noGrp="1"/>
          </p:cNvSpPr>
          <p:nvPr>
            <p:ph type="ftr" sz="quarter" idx="19"/>
          </p:nvPr>
        </p:nvSpPr>
        <p:spPr bwMode="gray"/>
        <p:txBody>
          <a:bodyPr/>
          <a:lstStyle/>
          <a:p>
            <a:pPr lvl="8"/>
            <a:endParaRPr lang="en-US" dirty="0"/>
          </a:p>
        </p:txBody>
      </p:sp>
      <p:sp>
        <p:nvSpPr>
          <p:cNvPr id="6" name="Slide Number Placeholder 5"/>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7" name="Title 6"/>
          <p:cNvSpPr>
            <a:spLocks noGrp="1"/>
          </p:cNvSpPr>
          <p:nvPr>
            <p:ph type="title"/>
          </p:nvPr>
        </p:nvSpPr>
        <p:spPr bwMode="gray"/>
        <p:txBody>
          <a:bodyPr/>
          <a:lstStyle/>
          <a:p>
            <a:r>
              <a:rPr lang="en-US"/>
              <a:t>Click to edit Master title style</a:t>
            </a:r>
            <a:endParaRPr lang="en-US" dirty="0"/>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DED11F41-F59E-4148-82B4-D5604C9DFCBD}" type="datetime4">
              <a:rPr lang="en-US" smtClean="0"/>
              <a:t>December 18, 2020</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endParaRPr lang="en-US" dirty="0"/>
          </a:p>
        </p:txBody>
      </p:sp>
      <p:sp>
        <p:nvSpPr>
          <p:cNvPr id="4" name="Date Placeholder 3"/>
          <p:cNvSpPr>
            <a:spLocks noGrp="1"/>
          </p:cNvSpPr>
          <p:nvPr>
            <p:ph type="dt" sz="half" idx="18"/>
          </p:nvPr>
        </p:nvSpPr>
        <p:spPr bwMode="gray"/>
        <p:txBody>
          <a:bodyPr/>
          <a:lstStyle/>
          <a:p>
            <a:fld id="{BCB2B921-614D-48F2-9546-B278025F17EE}" type="datetime4">
              <a:rPr lang="en-US" smtClean="0"/>
              <a:t>December 18, 2020</a:t>
            </a:fld>
            <a:endParaRPr lang="en-US" dirty="0"/>
          </a:p>
        </p:txBody>
      </p:sp>
      <p:sp>
        <p:nvSpPr>
          <p:cNvPr id="6" name="Footer Placeholder 5"/>
          <p:cNvSpPr>
            <a:spLocks noGrp="1"/>
          </p:cNvSpPr>
          <p:nvPr>
            <p:ph type="ftr" sz="quarter" idx="19"/>
          </p:nvPr>
        </p:nvSpPr>
        <p:spPr bwMode="gray"/>
        <p:txBody>
          <a:bodyPr/>
          <a:lstStyle/>
          <a:p>
            <a:pPr lvl="8"/>
            <a:endParaRPr lang="en-US" dirty="0"/>
          </a:p>
        </p:txBody>
      </p:sp>
      <p:sp>
        <p:nvSpPr>
          <p:cNvPr id="11" name="Slide Number Placeholder 10"/>
          <p:cNvSpPr>
            <a:spLocks noGrp="1"/>
          </p:cNvSpPr>
          <p:nvPr>
            <p:ph type="sldNum" sz="quarter" idx="20"/>
          </p:nvPr>
        </p:nvSpPr>
        <p:spPr bwMode="gray"/>
        <p:txBody>
          <a:bodyPr/>
          <a:lstStyle/>
          <a:p>
            <a:r>
              <a:rPr lang="en-US" dirty="0"/>
              <a:t>Slide </a:t>
            </a:r>
            <a:fld id="{619F89D8-7AE3-494A-97F3-03D680869632}" type="slidenum">
              <a:rPr lang="en-US" smtClean="0"/>
              <a:pPr/>
              <a:t>‹#›</a:t>
            </a:fld>
            <a:endParaRPr lang="en-US" dirty="0"/>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endParaRPr lang="en-US" dirty="0"/>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20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endParaRPr lang="en-US" dirty="0"/>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dirty="0"/>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DAA42BF1-81AB-4815-B6E4-77563C3F2273}" type="datetime4">
              <a:rPr lang="en-US" smtClean="0"/>
              <a:t>December 18, 2020</a:t>
            </a:fld>
            <a:endParaRPr lang="en-US" dirty="0"/>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dirty="0"/>
              <a:t>Slide </a:t>
            </a:r>
            <a:fld id="{619F89D8-7AE3-494A-97F3-03D680869632}" type="slidenum">
              <a:rPr lang="en-US" smtClean="0"/>
              <a:pPr/>
              <a:t>‹#›</a:t>
            </a:fld>
            <a:endParaRPr lang="en-US" dirty="0"/>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dirty="0">
                <a:solidFill>
                  <a:schemeClr val="bg2"/>
                </a:solidFill>
              </a:rPr>
              <a:t>—</a:t>
            </a:r>
            <a:endParaRPr lang="en-US" sz="2400" b="1" dirty="0" err="1">
              <a:solidFill>
                <a:schemeClr val="bg2"/>
              </a:solidFill>
            </a:endParaRPr>
          </a:p>
        </p:txBody>
      </p:sp>
      <p:pic>
        <p:nvPicPr>
          <p:cNvPr id="16" name="Picture 19"/>
          <p:cNvPicPr>
            <a:picLocks noChangeAspect="1" noChangeArrowheads="1"/>
          </p:cNvPicPr>
          <p:nvPr/>
        </p:nvPicPr>
        <p:blipFill>
          <a:blip r:embed="rId55" cstate="email">
            <a:extLst>
              <a:ext uri="{28A0092B-C50C-407E-A947-70E740481C1C}">
                <a14:useLocalDpi xmlns:a14="http://schemas.microsoft.com/office/drawing/2010/main" val="0"/>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54" r:id="rId1"/>
    <p:sldLayoutId id="2147483690" r:id="rId2"/>
    <p:sldLayoutId id="2147483655" r:id="rId3"/>
    <p:sldLayoutId id="2147483656" r:id="rId4"/>
    <p:sldLayoutId id="2147483657" r:id="rId5"/>
    <p:sldLayoutId id="2147483658" r:id="rId6"/>
    <p:sldLayoutId id="2147483653" r:id="rId7"/>
    <p:sldLayoutId id="2147483650" r:id="rId8"/>
    <p:sldLayoutId id="2147483691" r:id="rId9"/>
    <p:sldLayoutId id="2147483661" r:id="rId10"/>
    <p:sldLayoutId id="2147483696" r:id="rId11"/>
    <p:sldLayoutId id="2147483663" r:id="rId12"/>
    <p:sldLayoutId id="2147483662" r:id="rId13"/>
    <p:sldLayoutId id="2147483664" r:id="rId14"/>
    <p:sldLayoutId id="2147483692" r:id="rId15"/>
    <p:sldLayoutId id="2147483693" r:id="rId16"/>
    <p:sldLayoutId id="2147483665" r:id="rId17"/>
    <p:sldLayoutId id="2147483667" r:id="rId18"/>
    <p:sldLayoutId id="2147483668" r:id="rId19"/>
    <p:sldLayoutId id="2147483669" r:id="rId20"/>
    <p:sldLayoutId id="2147483670" r:id="rId21"/>
    <p:sldLayoutId id="2147483700" r:id="rId22"/>
    <p:sldLayoutId id="2147483659" r:id="rId23"/>
    <p:sldLayoutId id="2147483660" r:id="rId24"/>
    <p:sldLayoutId id="2147483694" r:id="rId25"/>
    <p:sldLayoutId id="2147483677" r:id="rId26"/>
    <p:sldLayoutId id="2147483679" r:id="rId27"/>
    <p:sldLayoutId id="2147483680" r:id="rId28"/>
    <p:sldLayoutId id="2147483666" r:id="rId29"/>
    <p:sldLayoutId id="2147483672" r:id="rId30"/>
    <p:sldLayoutId id="2147483673" r:id="rId31"/>
    <p:sldLayoutId id="2147483674" r:id="rId32"/>
    <p:sldLayoutId id="2147483675" r:id="rId33"/>
    <p:sldLayoutId id="2147483676" r:id="rId34"/>
    <p:sldLayoutId id="2147483701" r:id="rId35"/>
    <p:sldLayoutId id="2147483681" r:id="rId36"/>
    <p:sldLayoutId id="2147483682" r:id="rId37"/>
    <p:sldLayoutId id="2147483702" r:id="rId38"/>
    <p:sldLayoutId id="2147483703" r:id="rId39"/>
    <p:sldLayoutId id="2147483699" r:id="rId40"/>
    <p:sldLayoutId id="2147483695" r:id="rId41"/>
    <p:sldLayoutId id="2147483683" r:id="rId42"/>
    <p:sldLayoutId id="2147483684" r:id="rId43"/>
    <p:sldLayoutId id="2147483698" r:id="rId44"/>
    <p:sldLayoutId id="2147483697" r:id="rId45"/>
    <p:sldLayoutId id="2147483685" r:id="rId46"/>
    <p:sldLayoutId id="2147483686" r:id="rId47"/>
    <p:sldLayoutId id="2147483687" r:id="rId48"/>
    <p:sldLayoutId id="2147483688" r:id="rId49"/>
    <p:sldLayoutId id="2147483689" r:id="rId50"/>
    <p:sldLayoutId id="2147483705" r:id="rId51"/>
    <p:sldLayoutId id="2147483651" r:id="rId52"/>
    <p:sldLayoutId id="2147483652"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p15:clr>
            <a:srgbClr val="F26B43"/>
          </p15:clr>
        </p15:guide>
        <p15:guide id="2" pos="7469">
          <p15:clr>
            <a:srgbClr val="F26B43"/>
          </p15:clr>
        </p15:guide>
        <p15:guide id="3" pos="212">
          <p15:clr>
            <a:srgbClr val="F26B43"/>
          </p15:clr>
        </p15:guide>
        <p15:guide id="4" orient="horz" pos="3726">
          <p15:clr>
            <a:srgbClr val="F26B43"/>
          </p15:clr>
        </p15:guide>
        <p15:guide id="5" pos="3840">
          <p15:clr>
            <a:srgbClr val="F26B43"/>
          </p15:clr>
        </p15:guide>
        <p15:guide id="6" orient="horz" pos="24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1.xml"/><Relationship Id="rId1" Type="http://schemas.openxmlformats.org/officeDocument/2006/relationships/vmlDrawing" Target="../drawings/vmlDrawing3.vml"/><Relationship Id="rId4" Type="http://schemas.openxmlformats.org/officeDocument/2006/relationships/image" Target="../media/image19.wmf"/></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1.xml"/><Relationship Id="rId1" Type="http://schemas.openxmlformats.org/officeDocument/2006/relationships/vmlDrawing" Target="../drawings/vmlDrawing4.vml"/><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vmlDrawing" Target="../drawings/vmlDrawing5.vml"/><Relationship Id="rId4" Type="http://schemas.openxmlformats.org/officeDocument/2006/relationships/image" Target="../media/image25.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1.xml"/><Relationship Id="rId1" Type="http://schemas.openxmlformats.org/officeDocument/2006/relationships/vmlDrawing" Target="../drawings/vmlDrawing6.vml"/><Relationship Id="rId4" Type="http://schemas.openxmlformats.org/officeDocument/2006/relationships/image" Target="../media/image2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1.xml"/><Relationship Id="rId1" Type="http://schemas.openxmlformats.org/officeDocument/2006/relationships/vmlDrawing" Target="../drawings/vmlDrawing1.vml"/><Relationship Id="rId4" Type="http://schemas.openxmlformats.org/officeDocument/2006/relationships/image" Target="../media/image17.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1.xml"/><Relationship Id="rId1" Type="http://schemas.openxmlformats.org/officeDocument/2006/relationships/vmlDrawing" Target="../drawings/vmlDrawing2.vml"/><Relationship Id="rId4" Type="http://schemas.openxmlformats.org/officeDocument/2006/relationships/image" Target="../media/image18.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ll glass building&#10;&#10;Description automatically generated">
            <a:extLst>
              <a:ext uri="{FF2B5EF4-FFF2-40B4-BE49-F238E27FC236}">
                <a16:creationId xmlns:a16="http://schemas.microsoft.com/office/drawing/2014/main" id="{A1EC8150-BB66-4505-B257-A3D187AC02A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0478" cy="4600204"/>
          </a:xfrm>
          <a:prstGeom prst="rect">
            <a:avLst/>
          </a:prstGeom>
        </p:spPr>
      </p:pic>
      <p:sp>
        <p:nvSpPr>
          <p:cNvPr id="12" name="Text Placeholder 11">
            <a:extLst>
              <a:ext uri="{FF2B5EF4-FFF2-40B4-BE49-F238E27FC236}">
                <a16:creationId xmlns:a16="http://schemas.microsoft.com/office/drawing/2014/main" id="{FA27CCD2-A23C-4BCB-BA2B-7BAF855F6315}"/>
              </a:ext>
            </a:extLst>
          </p:cNvPr>
          <p:cNvSpPr>
            <a:spLocks noGrp="1"/>
          </p:cNvSpPr>
          <p:nvPr>
            <p:ph type="body" sz="quarter" idx="13"/>
          </p:nvPr>
        </p:nvSpPr>
        <p:spPr/>
        <p:txBody>
          <a:bodyPr/>
          <a:lstStyle/>
          <a:p>
            <a:r>
              <a:rPr lang="en-US" dirty="0"/>
              <a:t>Industry brochure</a:t>
            </a:r>
          </a:p>
        </p:txBody>
      </p:sp>
      <p:sp>
        <p:nvSpPr>
          <p:cNvPr id="10" name="Title 9">
            <a:extLst>
              <a:ext uri="{FF2B5EF4-FFF2-40B4-BE49-F238E27FC236}">
                <a16:creationId xmlns:a16="http://schemas.microsoft.com/office/drawing/2014/main" id="{095A30D4-767B-45F0-98D8-2F58961453FF}"/>
              </a:ext>
            </a:extLst>
          </p:cNvPr>
          <p:cNvSpPr>
            <a:spLocks noGrp="1"/>
          </p:cNvSpPr>
          <p:nvPr>
            <p:ph type="ctrTitle"/>
          </p:nvPr>
        </p:nvSpPr>
        <p:spPr/>
        <p:txBody>
          <a:bodyPr/>
          <a:lstStyle/>
          <a:p>
            <a:r>
              <a:rPr lang="en-US" dirty="0"/>
              <a:t>Data Centers - USA</a:t>
            </a:r>
          </a:p>
        </p:txBody>
      </p:sp>
      <p:sp>
        <p:nvSpPr>
          <p:cNvPr id="11" name="Subtitle 10">
            <a:extLst>
              <a:ext uri="{FF2B5EF4-FFF2-40B4-BE49-F238E27FC236}">
                <a16:creationId xmlns:a16="http://schemas.microsoft.com/office/drawing/2014/main" id="{71B85295-1992-4BF8-9EB3-4B3D0F9F4D6B}"/>
              </a:ext>
            </a:extLst>
          </p:cNvPr>
          <p:cNvSpPr>
            <a:spLocks noGrp="1"/>
          </p:cNvSpPr>
          <p:nvPr>
            <p:ph type="subTitle" idx="1"/>
          </p:nvPr>
        </p:nvSpPr>
        <p:spPr/>
        <p:txBody>
          <a:bodyPr/>
          <a:lstStyle/>
          <a:p>
            <a:r>
              <a:rPr lang="en-US" dirty="0"/>
              <a:t>Installation Products Division</a:t>
            </a:r>
          </a:p>
        </p:txBody>
      </p:sp>
      <p:sp>
        <p:nvSpPr>
          <p:cNvPr id="13" name="Text Placeholder 12">
            <a:extLst>
              <a:ext uri="{FF2B5EF4-FFF2-40B4-BE49-F238E27FC236}">
                <a16:creationId xmlns:a16="http://schemas.microsoft.com/office/drawing/2014/main" id="{F1251BF7-1CF5-48B3-9981-C71642684ED3}"/>
              </a:ext>
            </a:extLst>
          </p:cNvPr>
          <p:cNvSpPr>
            <a:spLocks noGrp="1"/>
          </p:cNvSpPr>
          <p:nvPr>
            <p:ph type="body" sz="quarter" idx="14"/>
          </p:nvPr>
        </p:nvSpPr>
        <p:spPr/>
        <p:txBody>
          <a:bodyPr/>
          <a:lstStyle/>
          <a:p>
            <a:r>
              <a:rPr lang="en-US" dirty="0"/>
              <a:t>December 2020</a:t>
            </a:r>
          </a:p>
        </p:txBody>
      </p:sp>
      <p:sp>
        <p:nvSpPr>
          <p:cNvPr id="15" name="Text Placeholder 14">
            <a:extLst>
              <a:ext uri="{FF2B5EF4-FFF2-40B4-BE49-F238E27FC236}">
                <a16:creationId xmlns:a16="http://schemas.microsoft.com/office/drawing/2014/main" id="{8B83B845-5154-4099-A1D6-9DA3035D91CB}"/>
              </a:ext>
            </a:extLst>
          </p:cNvPr>
          <p:cNvSpPr>
            <a:spLocks noGrp="1"/>
          </p:cNvSpPr>
          <p:nvPr>
            <p:ph type="body" sz="quarter" idx="20"/>
          </p:nvPr>
        </p:nvSpPr>
        <p:spPr/>
        <p:txBody>
          <a:bodyPr/>
          <a:lstStyle/>
          <a:p>
            <a:r>
              <a:rPr lang="en-US" dirty="0"/>
              <a:t>2020</a:t>
            </a:r>
          </a:p>
        </p:txBody>
      </p:sp>
    </p:spTree>
    <p:extLst>
      <p:ext uri="{BB962C8B-B14F-4D97-AF65-F5344CB8AC3E}">
        <p14:creationId xmlns:p14="http://schemas.microsoft.com/office/powerpoint/2010/main" val="246809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Power quality, efficiency and reliability</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December 18, 2020</a:t>
            </a:fld>
            <a:endParaRPr lang="en-US" dirty="0"/>
          </a:p>
        </p:txBody>
      </p:sp>
      <p:sp>
        <p:nvSpPr>
          <p:cNvPr id="5" name="Footer Placeholder 4">
            <a:extLst>
              <a:ext uri="{FF2B5EF4-FFF2-40B4-BE49-F238E27FC236}">
                <a16:creationId xmlns:a16="http://schemas.microsoft.com/office/drawing/2014/main" id="{C8067047-5190-4744-AF8C-96B4D0F90DDA}"/>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10</a:t>
            </a:fld>
            <a:endParaRPr lang="en-US" dirty="0"/>
          </a:p>
        </p:txBody>
      </p:sp>
      <p:sp>
        <p:nvSpPr>
          <p:cNvPr id="7" name="Content Placeholder 8">
            <a:extLst>
              <a:ext uri="{FF2B5EF4-FFF2-40B4-BE49-F238E27FC236}">
                <a16:creationId xmlns:a16="http://schemas.microsoft.com/office/drawing/2014/main" id="{CE689CBE-4BFA-4F5B-9A1B-0CEFC4BFA1E6}"/>
              </a:ext>
            </a:extLst>
          </p:cNvPr>
          <p:cNvSpPr>
            <a:spLocks noGrp="1"/>
          </p:cNvSpPr>
          <p:nvPr>
            <p:ph sz="quarter" idx="21"/>
          </p:nvPr>
        </p:nvSpPr>
        <p:spPr>
          <a:xfrm>
            <a:off x="332366" y="1371600"/>
            <a:ext cx="11673706" cy="396001"/>
          </a:xfrm>
        </p:spPr>
        <p:txBody>
          <a:bodyPr/>
          <a:lstStyle/>
          <a:p>
            <a:r>
              <a:rPr lang="en-US" sz="1800" dirty="0"/>
              <a:t>From substation to remote power panels, ABB products and solutions enable maximum uptime and control.</a:t>
            </a:r>
          </a:p>
        </p:txBody>
      </p:sp>
      <p:sp>
        <p:nvSpPr>
          <p:cNvPr id="8" name="TextBox 7">
            <a:extLst>
              <a:ext uri="{FF2B5EF4-FFF2-40B4-BE49-F238E27FC236}">
                <a16:creationId xmlns:a16="http://schemas.microsoft.com/office/drawing/2014/main" id="{94BF1005-BC0F-4DB4-913F-4132C00B0B86}"/>
              </a:ext>
            </a:extLst>
          </p:cNvPr>
          <p:cNvSpPr txBox="1"/>
          <p:nvPr/>
        </p:nvSpPr>
        <p:spPr bwMode="gray">
          <a:xfrm>
            <a:off x="4873752" y="2130553"/>
            <a:ext cx="4489704" cy="3355848"/>
          </a:xfrm>
          <a:prstGeom prst="rect">
            <a:avLst/>
          </a:prstGeom>
          <a:noFill/>
        </p:spPr>
        <p:txBody>
          <a:bodyPr wrap="square" lIns="72000" tIns="72000" rIns="72000" bIns="72000" numCol="1" spcCol="365760" rtlCol="0">
            <a:noAutofit/>
          </a:bodyPr>
          <a:lstStyle/>
          <a:p>
            <a:r>
              <a:rPr lang="en-US" sz="1100" b="1" dirty="0"/>
              <a:t>Elastimold® – Distribution Switchgear and</a:t>
            </a:r>
          </a:p>
          <a:p>
            <a:r>
              <a:rPr lang="en-US" sz="1100" b="1" dirty="0"/>
              <a:t>Molded Vacuum Interrupters</a:t>
            </a:r>
          </a:p>
          <a:p>
            <a:pPr marL="171450" indent="-171450">
              <a:buFont typeface="Arial" panose="020B0604020202020204" pitchFamily="34" charset="0"/>
              <a:buChar char="•"/>
            </a:pPr>
            <a:r>
              <a:rPr lang="en-US" sz="1100" dirty="0"/>
              <a:t>Solid EPDM insulating media makes them maintenance-free and environmentally friendly –no oil, no gas</a:t>
            </a:r>
          </a:p>
          <a:p>
            <a:pPr marL="171450" indent="-171450">
              <a:buFont typeface="Arial" panose="020B0604020202020204" pitchFamily="34" charset="0"/>
              <a:buChar char="•"/>
            </a:pPr>
            <a:r>
              <a:rPr lang="en-US" sz="1100" dirty="0"/>
              <a:t>Compact modular switchgear designs allow for smaller footprint and field assembly inside tight vaults</a:t>
            </a:r>
          </a:p>
          <a:p>
            <a:pPr marL="171450" indent="-171450">
              <a:buFont typeface="Arial" panose="020B0604020202020204" pitchFamily="34" charset="0"/>
              <a:buChar char="•"/>
            </a:pPr>
            <a:r>
              <a:rPr lang="en-US" sz="1100" dirty="0"/>
              <a:t>Molded vacuum interrupters provide compact, lightweight, submersible protection with predictable tripping for ease of upstream/ downstream coordination</a:t>
            </a:r>
          </a:p>
          <a:p>
            <a:pPr marL="171450" indent="-171450">
              <a:buFont typeface="Arial" panose="020B0604020202020204" pitchFamily="34" charset="0"/>
              <a:buChar char="•"/>
            </a:pPr>
            <a:endParaRPr lang="en-US" sz="1100" dirty="0"/>
          </a:p>
          <a:p>
            <a:r>
              <a:rPr lang="en-US" sz="1100" b="1" dirty="0"/>
              <a:t>Fisher Pierce®</a:t>
            </a:r>
          </a:p>
          <a:p>
            <a:pPr marL="171450" indent="-171450">
              <a:buFont typeface="Arial" panose="020B0604020202020204" pitchFamily="34" charset="0"/>
              <a:buChar char="•"/>
            </a:pPr>
            <a:r>
              <a:rPr lang="en-US" sz="1100" dirty="0"/>
              <a:t>Faulted Circuit Indicators</a:t>
            </a:r>
          </a:p>
          <a:p>
            <a:pPr marL="171450" indent="-171450">
              <a:buFont typeface="Arial" panose="020B0604020202020204" pitchFamily="34" charset="0"/>
              <a:buChar char="•"/>
            </a:pPr>
            <a:r>
              <a:rPr lang="en-US" sz="1100" dirty="0"/>
              <a:t>Voltage and Current Sensors</a:t>
            </a:r>
          </a:p>
          <a:p>
            <a:endParaRPr lang="en-US" sz="1100" dirty="0"/>
          </a:p>
          <a:p>
            <a:r>
              <a:rPr lang="en-US" sz="1100" b="1" dirty="0"/>
              <a:t>Joslyn Hi-Voltage®</a:t>
            </a:r>
          </a:p>
          <a:p>
            <a:pPr marL="171450" indent="-171450">
              <a:buFont typeface="Arial" panose="020B0604020202020204" pitchFamily="34" charset="0"/>
              <a:buChar char="•"/>
            </a:pPr>
            <a:r>
              <a:rPr lang="en-US" sz="1100" dirty="0"/>
              <a:t>Capacitor Switches</a:t>
            </a:r>
          </a:p>
        </p:txBody>
      </p:sp>
      <p:sp>
        <p:nvSpPr>
          <p:cNvPr id="9" name="Content Placeholder 8">
            <a:extLst>
              <a:ext uri="{FF2B5EF4-FFF2-40B4-BE49-F238E27FC236}">
                <a16:creationId xmlns:a16="http://schemas.microsoft.com/office/drawing/2014/main" id="{5BB5F1BA-2A43-4AD6-B621-B166B716374D}"/>
              </a:ext>
            </a:extLst>
          </p:cNvPr>
          <p:cNvSpPr txBox="1">
            <a:spLocks/>
          </p:cNvSpPr>
          <p:nvPr/>
        </p:nvSpPr>
        <p:spPr bwMode="gray">
          <a:xfrm>
            <a:off x="332366" y="2183595"/>
            <a:ext cx="4153909" cy="3229653"/>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500" dirty="0">
                <a:solidFill>
                  <a:schemeClr val="bg1"/>
                </a:solidFill>
                <a:latin typeface="ABBvoice-Regular"/>
              </a:rPr>
              <a:t>Electrical solutions from ABB ensure uptime, improve customer satisfaction and protect stakeholder ROI. </a:t>
            </a:r>
            <a:br>
              <a:rPr lang="en-US" sz="1500" dirty="0">
                <a:solidFill>
                  <a:schemeClr val="bg1"/>
                </a:solidFill>
                <a:latin typeface="ABBvoice-Regular"/>
              </a:rPr>
            </a:br>
            <a:r>
              <a:rPr lang="en-US" sz="1500" dirty="0">
                <a:solidFill>
                  <a:schemeClr val="bg1"/>
                </a:solidFill>
                <a:latin typeface="ABBvoice-Regular"/>
              </a:rPr>
              <a:t>This includes:</a:t>
            </a:r>
          </a:p>
          <a:p>
            <a:pPr marL="285750" indent="-285750">
              <a:buFont typeface="Arial" panose="020B0604020202020204" pitchFamily="34" charset="0"/>
              <a:buChar char="•"/>
            </a:pPr>
            <a:r>
              <a:rPr lang="en-US" sz="1500" dirty="0">
                <a:solidFill>
                  <a:schemeClr val="bg1"/>
                </a:solidFill>
                <a:latin typeface="ABBvoice-Regular"/>
              </a:rPr>
              <a:t>Detecting faults and protecting against overcurrent and voltage drops</a:t>
            </a:r>
          </a:p>
          <a:p>
            <a:pPr marL="285750" indent="-285750">
              <a:buFont typeface="Arial" panose="020B0604020202020204" pitchFamily="34" charset="0"/>
              <a:buChar char="•"/>
            </a:pPr>
            <a:r>
              <a:rPr lang="en-US" sz="1500" dirty="0">
                <a:solidFill>
                  <a:schemeClr val="bg1"/>
                </a:solidFill>
                <a:latin typeface="ABBvoice-Regular"/>
              </a:rPr>
              <a:t>Preventing damage due to power quality disturbances</a:t>
            </a:r>
          </a:p>
          <a:p>
            <a:pPr marL="285750" indent="-285750">
              <a:buFont typeface="Arial" panose="020B0604020202020204" pitchFamily="34" charset="0"/>
              <a:buChar char="•"/>
            </a:pPr>
            <a:r>
              <a:rPr lang="en-US" sz="1500" dirty="0">
                <a:solidFill>
                  <a:schemeClr val="bg1"/>
                </a:solidFill>
                <a:latin typeface="ABBvoice-Regular"/>
              </a:rPr>
              <a:t>Eliminating under performance, minimizing system losses and increasing availability</a:t>
            </a:r>
            <a:endParaRPr lang="en-US" sz="1500" dirty="0">
              <a:solidFill>
                <a:schemeClr val="bg1"/>
              </a:solidFill>
            </a:endParaRPr>
          </a:p>
        </p:txBody>
      </p:sp>
    </p:spTree>
    <p:extLst>
      <p:ext uri="{BB962C8B-B14F-4D97-AF65-F5344CB8AC3E}">
        <p14:creationId xmlns:p14="http://schemas.microsoft.com/office/powerpoint/2010/main" val="12819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FD674FD0-7DD3-4065-AFE8-7961A212E149}"/>
              </a:ext>
            </a:extLst>
          </p:cNvPr>
          <p:cNvGraphicFramePr>
            <a:graphicFrameLocks noChangeAspect="1"/>
          </p:cNvGraphicFramePr>
          <p:nvPr>
            <p:extLst>
              <p:ext uri="{D42A27DB-BD31-4B8C-83A1-F6EECF244321}">
                <p14:modId xmlns:p14="http://schemas.microsoft.com/office/powerpoint/2010/main" val="179473595"/>
              </p:ext>
            </p:extLst>
          </p:nvPr>
        </p:nvGraphicFramePr>
        <p:xfrm>
          <a:off x="1588" y="0"/>
          <a:ext cx="12190412" cy="6856413"/>
        </p:xfrm>
        <a:graphic>
          <a:graphicData uri="http://schemas.openxmlformats.org/presentationml/2006/ole">
            <mc:AlternateContent xmlns:mc="http://schemas.openxmlformats.org/markup-compatibility/2006">
              <mc:Choice xmlns:v="urn:schemas-microsoft-com:vml" Requires="v">
                <p:oleObj spid="_x0000_s3082" r:id="rId3" imgW="12190320" imgH="6856920" progId="">
                  <p:embed/>
                </p:oleObj>
              </mc:Choice>
              <mc:Fallback>
                <p:oleObj r:id="rId3" imgW="12190320" imgH="6856920" progId="">
                  <p:embed/>
                  <p:pic>
                    <p:nvPicPr>
                      <p:cNvPr id="3" name="Object 2">
                        <a:extLst>
                          <a:ext uri="{FF2B5EF4-FFF2-40B4-BE49-F238E27FC236}">
                            <a16:creationId xmlns:a16="http://schemas.microsoft.com/office/drawing/2014/main" id="{FD674FD0-7DD3-4065-AFE8-7961A212E149}"/>
                          </a:ext>
                        </a:extLst>
                      </p:cNvPr>
                      <p:cNvPicPr/>
                      <p:nvPr/>
                    </p:nvPicPr>
                    <p:blipFill>
                      <a:blip r:embed="rId4"/>
                      <a:stretch>
                        <a:fillRect/>
                      </a:stretch>
                    </p:blipFill>
                    <p:spPr>
                      <a:xfrm>
                        <a:off x="1588" y="0"/>
                        <a:ext cx="12190412" cy="6856413"/>
                      </a:xfrm>
                      <a:prstGeom prst="rect">
                        <a:avLst/>
                      </a:prstGeom>
                    </p:spPr>
                  </p:pic>
                </p:oleObj>
              </mc:Fallback>
            </mc:AlternateContent>
          </a:graphicData>
        </a:graphic>
      </p:graphicFrame>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553575" y="3641457"/>
            <a:ext cx="6398768" cy="1862872"/>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latin typeface="ABBvoice-Regular"/>
              </a:rPr>
              <a:t>ABB provides an extensive range of solutions </a:t>
            </a:r>
          </a:p>
          <a:p>
            <a:r>
              <a:rPr lang="en-US" sz="2000" dirty="0">
                <a:solidFill>
                  <a:schemeClr val="bg1"/>
                </a:solidFill>
                <a:latin typeface="ABBvoice-Regular"/>
              </a:rPr>
              <a:t>to fit all grounding and bonding needs, </a:t>
            </a:r>
          </a:p>
          <a:p>
            <a:r>
              <a:rPr lang="en-US" sz="2000" dirty="0">
                <a:solidFill>
                  <a:schemeClr val="bg1"/>
                </a:solidFill>
                <a:latin typeface="ABBvoice-Regular"/>
              </a:rPr>
              <a:t>including compression and mechanical products </a:t>
            </a:r>
          </a:p>
          <a:p>
            <a:r>
              <a:rPr lang="en-US" sz="2000" dirty="0">
                <a:solidFill>
                  <a:schemeClr val="bg1"/>
                </a:solidFill>
                <a:latin typeface="ABBvoice-Regular"/>
              </a:rPr>
              <a:t>for grounding systems.</a:t>
            </a:r>
            <a:endParaRPr lang="en-US" sz="2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7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25FCC0FA-14D4-44A9-B054-118CD7361BA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AD74312-7253-4156-BF8F-7B5EF7779275}"/>
              </a:ext>
            </a:extLst>
          </p:cNvPr>
          <p:cNvSpPr/>
          <p:nvPr/>
        </p:nvSpPr>
        <p:spPr bwMode="gray">
          <a:xfrm>
            <a:off x="4791746" y="0"/>
            <a:ext cx="7400254" cy="6858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5" name="Title 11">
            <a:extLst>
              <a:ext uri="{FF2B5EF4-FFF2-40B4-BE49-F238E27FC236}">
                <a16:creationId xmlns:a16="http://schemas.microsoft.com/office/drawing/2014/main" id="{BBD1A419-4EB2-4DFE-9FAB-E6EFBABE152E}"/>
              </a:ext>
            </a:extLst>
          </p:cNvPr>
          <p:cNvSpPr txBox="1">
            <a:spLocks/>
          </p:cNvSpPr>
          <p:nvPr/>
        </p:nvSpPr>
        <p:spPr bwMode="gray">
          <a:xfrm>
            <a:off x="8343899" y="1454846"/>
            <a:ext cx="3429001"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pPr algn="r"/>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ABB is committed to bringing to market solutions that provide a safer installation as well as a safer working environment. As an active participant in National Electrical Code® technical committees, ABB helps drive code changes to support our commitment to industry-wide safety.</a:t>
            </a:r>
          </a:p>
        </p:txBody>
      </p:sp>
    </p:spTree>
    <p:extLst>
      <p:ext uri="{BB962C8B-B14F-4D97-AF65-F5344CB8AC3E}">
        <p14:creationId xmlns:p14="http://schemas.microsoft.com/office/powerpoint/2010/main" val="418935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Safety</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December 18, 2020</a:t>
            </a:fld>
            <a:endParaRPr lang="en-US" dirty="0"/>
          </a:p>
        </p:txBody>
      </p:sp>
      <p:sp>
        <p:nvSpPr>
          <p:cNvPr id="5" name="Footer Placeholder 4">
            <a:extLst>
              <a:ext uri="{FF2B5EF4-FFF2-40B4-BE49-F238E27FC236}">
                <a16:creationId xmlns:a16="http://schemas.microsoft.com/office/drawing/2014/main" id="{C8067047-5190-4744-AF8C-96B4D0F90DDA}"/>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13</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6" y="1371600"/>
            <a:ext cx="7513186" cy="1040603"/>
          </a:xfrm>
        </p:spPr>
        <p:txBody>
          <a:bodyPr/>
          <a:lstStyle/>
          <a:p>
            <a:r>
              <a:rPr lang="en-US" sz="1800" dirty="0"/>
              <a:t>As with any electrical system, data centers must be equipped to ensure safe operation. You’ll find a complete assortment of safety products from ABB, including labels and warning signs.</a:t>
            </a:r>
          </a:p>
        </p:txBody>
      </p:sp>
      <p:sp>
        <p:nvSpPr>
          <p:cNvPr id="7" name="TextBox 6">
            <a:extLst>
              <a:ext uri="{FF2B5EF4-FFF2-40B4-BE49-F238E27FC236}">
                <a16:creationId xmlns:a16="http://schemas.microsoft.com/office/drawing/2014/main" id="{AFB07FA9-5591-4A67-BF05-152E74622263}"/>
              </a:ext>
            </a:extLst>
          </p:cNvPr>
          <p:cNvSpPr txBox="1"/>
          <p:nvPr/>
        </p:nvSpPr>
        <p:spPr bwMode="gray">
          <a:xfrm>
            <a:off x="649224" y="2410921"/>
            <a:ext cx="7196328" cy="2938319"/>
          </a:xfrm>
          <a:prstGeom prst="rect">
            <a:avLst/>
          </a:prstGeom>
          <a:noFill/>
        </p:spPr>
        <p:txBody>
          <a:bodyPr wrap="square" lIns="72000" tIns="72000" rIns="72000" bIns="72000" numCol="2" spcCol="365760" rtlCol="0">
            <a:noAutofit/>
          </a:bodyPr>
          <a:lstStyle/>
          <a:p>
            <a:r>
              <a:rPr lang="en-US" sz="1100" b="1" dirty="0"/>
              <a:t>EZCODE® – Safety labels, tags, signs and</a:t>
            </a:r>
          </a:p>
          <a:p>
            <a:r>
              <a:rPr lang="en-US" sz="1100" b="1" dirty="0"/>
              <a:t>barricade tapes</a:t>
            </a:r>
          </a:p>
          <a:p>
            <a:pPr marL="171450" indent="-171450">
              <a:buFont typeface="Arial" panose="020B0604020202020204" pitchFamily="34" charset="0"/>
              <a:buChar char="•"/>
            </a:pPr>
            <a:r>
              <a:rPr lang="en-US" sz="1100" dirty="0"/>
              <a:t>Help to ensure personnel and workplace safety, as well as regulatory compliance</a:t>
            </a:r>
          </a:p>
          <a:p>
            <a:pPr marL="171450" indent="-171450">
              <a:buFont typeface="Arial" panose="020B0604020202020204" pitchFamily="34" charset="0"/>
              <a:buChar char="•"/>
            </a:pPr>
            <a:r>
              <a:rPr lang="en-US" sz="1100" dirty="0"/>
              <a:t>Highly visible and long-lasting materials</a:t>
            </a:r>
          </a:p>
          <a:p>
            <a:pPr marL="171450" indent="-171450">
              <a:buFont typeface="Arial" panose="020B0604020202020204" pitchFamily="34" charset="0"/>
              <a:buChar char="•"/>
            </a:pPr>
            <a:r>
              <a:rPr lang="en-US" sz="1100" dirty="0"/>
              <a:t>Custom labels, tags and signs available</a:t>
            </a:r>
          </a:p>
          <a:p>
            <a:endParaRPr lang="en-US" sz="1100" b="1" dirty="0"/>
          </a:p>
          <a:p>
            <a:r>
              <a:rPr lang="en-US" sz="1100" b="1" dirty="0"/>
              <a:t>Ty-Rap® – High-performance cable ties</a:t>
            </a:r>
          </a:p>
          <a:p>
            <a:pPr marL="171450" indent="-171450">
              <a:buFont typeface="Arial" panose="020B0604020202020204" pitchFamily="34" charset="0"/>
              <a:buChar char="•"/>
            </a:pPr>
            <a:r>
              <a:rPr lang="en-US" sz="1100" dirty="0"/>
              <a:t>Hook-and-loop fasteners for bundling low-voltage and fiber optic cabling</a:t>
            </a:r>
          </a:p>
          <a:p>
            <a:pPr marL="171450" indent="-171450">
              <a:buFont typeface="Arial" panose="020B0604020202020204" pitchFamily="34" charset="0"/>
              <a:buChar char="•"/>
            </a:pPr>
            <a:r>
              <a:rPr lang="en-US" sz="1100" dirty="0"/>
              <a:t>Plenum-rated for use in air-handling spaces above ceilings and under floors</a:t>
            </a:r>
          </a:p>
          <a:p>
            <a:pPr marL="171450" indent="-171450">
              <a:buFont typeface="Arial" panose="020B0604020202020204" pitchFamily="34" charset="0"/>
              <a:buChar char="•"/>
            </a:pPr>
            <a:r>
              <a:rPr lang="en-US" sz="1100" dirty="0"/>
              <a:t>Weather-resistant for rooftops and other outdoor applications</a:t>
            </a:r>
          </a:p>
          <a:p>
            <a:pPr marL="171450" indent="-171450">
              <a:buFont typeface="Arial" panose="020B0604020202020204" pitchFamily="34" charset="0"/>
              <a:buChar char="•"/>
            </a:pPr>
            <a:r>
              <a:rPr lang="en-US" sz="1100" dirty="0"/>
              <a:t>UL® Listed for metal-clad cable support in walls</a:t>
            </a:r>
          </a:p>
          <a:p>
            <a:pPr marL="171450" indent="-171450">
              <a:buFont typeface="Arial" panose="020B0604020202020204" pitchFamily="34" charset="0"/>
              <a:buChar char="•"/>
            </a:pPr>
            <a:r>
              <a:rPr lang="en-US" sz="1100" dirty="0"/>
              <a:t>Stainless steel for corrosive environments</a:t>
            </a:r>
          </a:p>
          <a:p>
            <a:endParaRPr lang="en-US" sz="1100" b="1" dirty="0"/>
          </a:p>
          <a:p>
            <a:r>
              <a:rPr lang="en-US" sz="1100" b="1" dirty="0"/>
              <a:t>Sta-Kon®</a:t>
            </a:r>
          </a:p>
          <a:p>
            <a:pPr marL="171450" indent="-171450">
              <a:buFont typeface="Arial" panose="020B0604020202020204" pitchFamily="34" charset="0"/>
              <a:buChar char="•"/>
            </a:pPr>
            <a:r>
              <a:rPr lang="en-US" sz="1100" dirty="0"/>
              <a:t>Automated, hydraulic, battery-powered and manual application tools</a:t>
            </a:r>
          </a:p>
          <a:p>
            <a:endParaRPr lang="en-US" sz="1100" b="1" dirty="0"/>
          </a:p>
          <a:p>
            <a:r>
              <a:rPr lang="en-US" sz="1100" b="1" dirty="0"/>
              <a:t>Blackburn® compression / mechanical /</a:t>
            </a:r>
          </a:p>
          <a:p>
            <a:r>
              <a:rPr lang="en-US" sz="1100" b="1" dirty="0"/>
              <a:t>grounding – Ergonomic application tooling</a:t>
            </a:r>
          </a:p>
          <a:p>
            <a:pPr marL="171450" indent="-171450">
              <a:buFont typeface="Arial" panose="020B0604020202020204" pitchFamily="34" charset="0"/>
              <a:buChar char="•"/>
            </a:pPr>
            <a:r>
              <a:rPr lang="en-US" sz="1100" dirty="0"/>
              <a:t>Consistent installation of lugs, terminals and cable ties</a:t>
            </a:r>
          </a:p>
          <a:p>
            <a:pPr marL="171450" indent="-171450">
              <a:buFont typeface="Arial" panose="020B0604020202020204" pitchFamily="34" charset="0"/>
              <a:buChar char="•"/>
            </a:pPr>
            <a:r>
              <a:rPr lang="en-US" sz="1100" dirty="0"/>
              <a:t>Save time and increase reliability and profitability with hydraulic and pneumatic tooling</a:t>
            </a:r>
          </a:p>
          <a:p>
            <a:pPr marL="171450" indent="-171450">
              <a:buFont typeface="Arial" panose="020B0604020202020204" pitchFamily="34" charset="0"/>
              <a:buChar char="•"/>
            </a:pPr>
            <a:r>
              <a:rPr lang="en-US" sz="1100" dirty="0"/>
              <a:t>Reduced handle force and ergonomic design lowers the risk of repetitive motion injuries</a:t>
            </a:r>
          </a:p>
          <a:p>
            <a:pPr marL="171450" indent="-171450">
              <a:buFont typeface="Arial" panose="020B0604020202020204" pitchFamily="34" charset="0"/>
              <a:buChar char="•"/>
            </a:pPr>
            <a:r>
              <a:rPr lang="en-US" sz="1100" dirty="0"/>
              <a:t>Promotes safety by properly matching the correct tool with the electrical component it’s designed to install</a:t>
            </a:r>
          </a:p>
          <a:p>
            <a:endParaRPr lang="en-US" sz="1100" b="1" dirty="0"/>
          </a:p>
        </p:txBody>
      </p:sp>
      <p:pic>
        <p:nvPicPr>
          <p:cNvPr id="8" name="Picture 7" descr="A picture containing indoor, table, sitting, food&#10;&#10;Description automatically generated">
            <a:extLst>
              <a:ext uri="{FF2B5EF4-FFF2-40B4-BE49-F238E27FC236}">
                <a16:creationId xmlns:a16="http://schemas.microsoft.com/office/drawing/2014/main" id="{B5275565-794B-4B8F-BE5C-1B1A107AE2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48261" y="2251"/>
            <a:ext cx="3943739" cy="5820052"/>
          </a:xfrm>
          <a:prstGeom prst="rect">
            <a:avLst/>
          </a:prstGeom>
        </p:spPr>
      </p:pic>
    </p:spTree>
    <p:extLst>
      <p:ext uri="{BB962C8B-B14F-4D97-AF65-F5344CB8AC3E}">
        <p14:creationId xmlns:p14="http://schemas.microsoft.com/office/powerpoint/2010/main" val="72224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Space savings</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December 19, 2020</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14</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6" y="1371600"/>
            <a:ext cx="11243938" cy="1040603"/>
          </a:xfrm>
        </p:spPr>
        <p:txBody>
          <a:bodyPr/>
          <a:lstStyle/>
          <a:p>
            <a:r>
              <a:rPr lang="en-US" sz="1800" dirty="0"/>
              <a:t>When it comes to a data center, space is money. The switch from analog to digital components has resulted in more complexity and density in control systems. ABB offers products designed to maximize panel real estate, enhance wire and fiber optic cable management and help keep personnel safe.</a:t>
            </a:r>
          </a:p>
        </p:txBody>
      </p:sp>
      <p:sp>
        <p:nvSpPr>
          <p:cNvPr id="7" name="TextBox 6">
            <a:extLst>
              <a:ext uri="{FF2B5EF4-FFF2-40B4-BE49-F238E27FC236}">
                <a16:creationId xmlns:a16="http://schemas.microsoft.com/office/drawing/2014/main" id="{19F38C61-5170-486B-AC18-DF33C1C860BE}"/>
              </a:ext>
            </a:extLst>
          </p:cNvPr>
          <p:cNvSpPr txBox="1"/>
          <p:nvPr/>
        </p:nvSpPr>
        <p:spPr bwMode="gray">
          <a:xfrm>
            <a:off x="3124200" y="2412203"/>
            <a:ext cx="8516112" cy="3503965"/>
          </a:xfrm>
          <a:prstGeom prst="rect">
            <a:avLst/>
          </a:prstGeom>
          <a:noFill/>
        </p:spPr>
        <p:txBody>
          <a:bodyPr wrap="square" lIns="72000" tIns="72000" rIns="72000" bIns="72000" numCol="2" spcCol="365760" rtlCol="0">
            <a:noAutofit/>
          </a:bodyPr>
          <a:lstStyle/>
          <a:p>
            <a:r>
              <a:rPr lang="en-US" sz="1100" b="1" dirty="0"/>
              <a:t>Blackburn® compression</a:t>
            </a:r>
          </a:p>
          <a:p>
            <a:pPr marL="171450" indent="-171450">
              <a:buFont typeface="Arial" panose="020B0604020202020204" pitchFamily="34" charset="0"/>
              <a:buChar char="•"/>
            </a:pPr>
            <a:r>
              <a:rPr lang="en-US" sz="1100" b="1" dirty="0"/>
              <a:t>Narrow-tongue lugs</a:t>
            </a:r>
          </a:p>
          <a:p>
            <a:pPr marL="401638" lvl="1" indent="-173038">
              <a:buFont typeface="Arial" panose="020B0604020202020204" pitchFamily="34" charset="0"/>
              <a:buChar char="•"/>
            </a:pPr>
            <a:r>
              <a:rPr lang="en-US" sz="1100" dirty="0"/>
              <a:t>Consistent narrow width from barrel to tongue to fit into tight spaces</a:t>
            </a:r>
          </a:p>
          <a:p>
            <a:pPr marL="401638" lvl="1" indent="-173038">
              <a:buFont typeface="Arial" panose="020B0604020202020204" pitchFamily="34" charset="0"/>
              <a:buChar char="•"/>
            </a:pPr>
            <a:r>
              <a:rPr lang="en-US" sz="1100" dirty="0"/>
              <a:t>Featuring the Color-Keyed® Installation Tooling System that ensures proper connections</a:t>
            </a:r>
          </a:p>
          <a:p>
            <a:pPr marL="171450" indent="-171450">
              <a:buFont typeface="Arial" panose="020B0604020202020204" pitchFamily="34" charset="0"/>
              <a:buChar char="•"/>
            </a:pPr>
            <a:r>
              <a:rPr lang="en-US" sz="1100" b="1" dirty="0"/>
              <a:t>KUBE® fag, tee and cross connectors</a:t>
            </a:r>
          </a:p>
          <a:p>
            <a:pPr marL="401638" lvl="1" indent="-173038">
              <a:buFont typeface="Arial" panose="020B0604020202020204" pitchFamily="34" charset="0"/>
              <a:buChar char="•"/>
            </a:pPr>
            <a:r>
              <a:rPr lang="en-US" sz="1100" dirty="0"/>
              <a:t>Space-saving 90°, tee and cross connections</a:t>
            </a:r>
          </a:p>
          <a:p>
            <a:pPr marL="401638" lvl="1" indent="-173038">
              <a:buFont typeface="Arial" panose="020B0604020202020204" pitchFamily="34" charset="0"/>
              <a:buChar char="•"/>
            </a:pPr>
            <a:r>
              <a:rPr lang="en-US" sz="1100" dirty="0"/>
              <a:t>Use with standard compression lugs and splices and install with standard compression tools</a:t>
            </a:r>
          </a:p>
          <a:p>
            <a:endParaRPr lang="en-US" sz="1100" dirty="0"/>
          </a:p>
          <a:p>
            <a:r>
              <a:rPr lang="en-US" sz="1100" b="1" dirty="0"/>
              <a:t>Sta-Kon</a:t>
            </a:r>
          </a:p>
          <a:p>
            <a:pPr marL="171450" indent="-171450">
              <a:buFont typeface="Arial" panose="020B0604020202020204" pitchFamily="34" charset="0"/>
              <a:buChar char="•"/>
            </a:pPr>
            <a:r>
              <a:rPr lang="en-US" sz="1100" dirty="0"/>
              <a:t>Pin terminals</a:t>
            </a:r>
          </a:p>
          <a:p>
            <a:pPr marL="171450" indent="-171450">
              <a:buFont typeface="Arial" panose="020B0604020202020204" pitchFamily="34" charset="0"/>
              <a:buChar char="•"/>
            </a:pPr>
            <a:r>
              <a:rPr lang="en-US" sz="1100" dirty="0"/>
              <a:t>Insulated and non-insulated ferrules</a:t>
            </a:r>
          </a:p>
          <a:p>
            <a:endParaRPr lang="en-US" sz="1100" dirty="0"/>
          </a:p>
          <a:p>
            <a:r>
              <a:rPr lang="en-US" sz="1100" b="1" dirty="0"/>
              <a:t>Ty-Duct®</a:t>
            </a:r>
          </a:p>
          <a:p>
            <a:pPr marL="171450" indent="-171450">
              <a:buFont typeface="Arial" panose="020B0604020202020204" pitchFamily="34" charset="0"/>
              <a:buChar char="•"/>
            </a:pPr>
            <a:r>
              <a:rPr lang="en-US" sz="1100" dirty="0"/>
              <a:t>Non-metallic wiring duct, bench-mount cutter, tools and accessories</a:t>
            </a:r>
          </a:p>
          <a:p>
            <a:pPr lvl="1"/>
            <a:endParaRPr lang="en-US" sz="1100" dirty="0"/>
          </a:p>
          <a:p>
            <a:pPr lvl="1"/>
            <a:endParaRPr lang="en-US" sz="1100" dirty="0"/>
          </a:p>
          <a:p>
            <a:r>
              <a:rPr lang="en-US" sz="1100" b="1" dirty="0"/>
              <a:t>T&amp;B Fittings®</a:t>
            </a:r>
          </a:p>
          <a:p>
            <a:pPr marL="171450" indent="-171450">
              <a:buFont typeface="Arial" panose="020B0604020202020204" pitchFamily="34" charset="0"/>
              <a:buChar char="•"/>
            </a:pPr>
            <a:r>
              <a:rPr lang="en-US" sz="1100" b="1" dirty="0"/>
              <a:t>CHASE® Fittings</a:t>
            </a:r>
          </a:p>
          <a:p>
            <a:pPr marL="401638" lvl="1" indent="-173038">
              <a:buFont typeface="Arial" panose="020B0604020202020204" pitchFamily="34" charset="0"/>
              <a:buChar char="•"/>
            </a:pPr>
            <a:r>
              <a:rPr lang="en-US" sz="1100" dirty="0"/>
              <a:t>Compact, low-profile fittings – ideal for limited space</a:t>
            </a:r>
          </a:p>
          <a:p>
            <a:pPr marL="401638" lvl="1" indent="-173038">
              <a:buFont typeface="Arial" panose="020B0604020202020204" pitchFamily="34" charset="0"/>
              <a:buChar char="•"/>
            </a:pPr>
            <a:r>
              <a:rPr lang="en-US" sz="1100" spc="-30" dirty="0"/>
              <a:t>Line encompasses nipples and hubs for rigid conduit, as well as </a:t>
            </a:r>
            <a:r>
              <a:rPr lang="en-US" sz="1100" spc="-30" dirty="0" err="1"/>
              <a:t>liquidtight</a:t>
            </a:r>
            <a:r>
              <a:rPr lang="en-US" sz="1100" spc="-30" dirty="0"/>
              <a:t> conduit fittings and cord connectors</a:t>
            </a:r>
          </a:p>
          <a:p>
            <a:pPr marL="171450" indent="-171450">
              <a:buFont typeface="Arial" panose="020B0604020202020204" pitchFamily="34" charset="0"/>
              <a:buChar char="•"/>
            </a:pPr>
            <a:r>
              <a:rPr lang="en-US" sz="1100" b="1" dirty="0"/>
              <a:t>Multi-Hole Cord Grips</a:t>
            </a:r>
          </a:p>
          <a:p>
            <a:pPr marL="401638" lvl="1" indent="-173038">
              <a:buFont typeface="Arial" panose="020B0604020202020204" pitchFamily="34" charset="0"/>
              <a:buChar char="•"/>
            </a:pPr>
            <a:r>
              <a:rPr lang="en-US" sz="1100" dirty="0"/>
              <a:t>Space- and labor-saving metallic or non-metallic cord fittings for panels</a:t>
            </a:r>
          </a:p>
          <a:p>
            <a:pPr marL="401638" lvl="1" indent="-173038">
              <a:buFont typeface="Arial" panose="020B0604020202020204" pitchFamily="34" charset="0"/>
              <a:buChar char="•"/>
            </a:pPr>
            <a:r>
              <a:rPr lang="en-US" sz="1100" dirty="0"/>
              <a:t>Up to 4-to-1 SKU reduction – purchase, stock and install one fitting versus four</a:t>
            </a:r>
          </a:p>
          <a:p>
            <a:endParaRPr lang="en-US" sz="1100" b="1" dirty="0"/>
          </a:p>
          <a:p>
            <a:r>
              <a:rPr lang="en-US" sz="1100" b="1" dirty="0"/>
              <a:t>Ty-Rap® – Cable ties, mounting accessories and tools</a:t>
            </a:r>
          </a:p>
          <a:p>
            <a:pPr marL="171450" indent="-171450">
              <a:buFont typeface="Arial" panose="020B0604020202020204" pitchFamily="34" charset="0"/>
              <a:buChar char="•"/>
            </a:pPr>
            <a:r>
              <a:rPr lang="en-US" sz="1100" dirty="0"/>
              <a:t>Rounded, low-profile head and smooth, molded body</a:t>
            </a:r>
          </a:p>
          <a:p>
            <a:pPr marL="171450" indent="-171450">
              <a:buFont typeface="Arial" panose="020B0604020202020204" pitchFamily="34" charset="0"/>
              <a:buChar char="•"/>
            </a:pPr>
            <a:r>
              <a:rPr lang="en-US" sz="1100" dirty="0"/>
              <a:t>Available in a variety of high-performance materials to handle harsh and plenum environments</a:t>
            </a:r>
          </a:p>
          <a:p>
            <a:pPr marL="171450" indent="-171450">
              <a:buFont typeface="Arial" panose="020B0604020202020204" pitchFamily="34" charset="0"/>
              <a:buChar char="•"/>
            </a:pPr>
            <a:r>
              <a:rPr lang="en-US" sz="1100" dirty="0"/>
              <a:t>Complete line of mounting bases, spiral wrap harnessing, abrasion-protection sleeving and installation tools</a:t>
            </a:r>
          </a:p>
        </p:txBody>
      </p:sp>
      <p:sp>
        <p:nvSpPr>
          <p:cNvPr id="8" name="Content Placeholder 8">
            <a:extLst>
              <a:ext uri="{FF2B5EF4-FFF2-40B4-BE49-F238E27FC236}">
                <a16:creationId xmlns:a16="http://schemas.microsoft.com/office/drawing/2014/main" id="{87D0130B-54E6-49FC-8189-71098FAF6A5C}"/>
              </a:ext>
            </a:extLst>
          </p:cNvPr>
          <p:cNvSpPr txBox="1">
            <a:spLocks/>
          </p:cNvSpPr>
          <p:nvPr/>
        </p:nvSpPr>
        <p:spPr bwMode="gray">
          <a:xfrm>
            <a:off x="332366" y="2465245"/>
            <a:ext cx="2620384" cy="3287855"/>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dirty="0">
                <a:solidFill>
                  <a:schemeClr val="bg1"/>
                </a:solidFill>
                <a:latin typeface="ABBvoice-Regular"/>
              </a:rPr>
              <a:t>Our space-saving panel solutions are designed to:</a:t>
            </a:r>
          </a:p>
          <a:p>
            <a:pPr marL="285750" indent="-285750">
              <a:buFont typeface="Arial" panose="020B0604020202020204" pitchFamily="34" charset="0"/>
              <a:buChar char="•"/>
            </a:pPr>
            <a:r>
              <a:rPr lang="en-US" dirty="0">
                <a:solidFill>
                  <a:schemeClr val="bg1"/>
                </a:solidFill>
                <a:latin typeface="ABBvoice-Regular"/>
              </a:rPr>
              <a:t>Offer space savings of up to 300%</a:t>
            </a:r>
          </a:p>
          <a:p>
            <a:pPr marL="285750" indent="-285750">
              <a:buFont typeface="Arial" panose="020B0604020202020204" pitchFamily="34" charset="0"/>
              <a:buChar char="•"/>
            </a:pPr>
            <a:r>
              <a:rPr lang="en-US" dirty="0">
                <a:solidFill>
                  <a:schemeClr val="bg1"/>
                </a:solidFill>
                <a:latin typeface="ABBvoice-Regular"/>
              </a:rPr>
              <a:t>Make your panels easier to build and maintain</a:t>
            </a:r>
          </a:p>
          <a:p>
            <a:pPr marL="285750" indent="-285750">
              <a:buFont typeface="Arial" panose="020B0604020202020204" pitchFamily="34" charset="0"/>
              <a:buChar char="•"/>
            </a:pPr>
            <a:r>
              <a:rPr lang="en-US" dirty="0">
                <a:solidFill>
                  <a:schemeClr val="bg1"/>
                </a:solidFill>
                <a:latin typeface="ABBvoice-Regular"/>
              </a:rPr>
              <a:t>Keep your technicians and operators safer</a:t>
            </a:r>
          </a:p>
          <a:p>
            <a:pPr marL="285750" indent="-285750">
              <a:buFont typeface="Arial" panose="020B0604020202020204" pitchFamily="34" charset="0"/>
              <a:buChar char="•"/>
            </a:pPr>
            <a:r>
              <a:rPr lang="en-US" dirty="0">
                <a:solidFill>
                  <a:schemeClr val="bg1"/>
                </a:solidFill>
                <a:latin typeface="ABBvoice-Regular"/>
              </a:rPr>
              <a:t>Reduce the size and cost of your panel enclosure and wiring</a:t>
            </a:r>
            <a:endParaRPr lang="en-US" dirty="0">
              <a:solidFill>
                <a:schemeClr val="bg1"/>
              </a:solidFill>
            </a:endParaRPr>
          </a:p>
        </p:txBody>
      </p:sp>
    </p:spTree>
    <p:extLst>
      <p:ext uri="{BB962C8B-B14F-4D97-AF65-F5344CB8AC3E}">
        <p14:creationId xmlns:p14="http://schemas.microsoft.com/office/powerpoint/2010/main" val="54958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553575" y="398746"/>
            <a:ext cx="7400254"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rPr>
              <a:t>— </a:t>
            </a:r>
            <a:br>
              <a:rPr lang="de-DE" sz="2000" dirty="0">
                <a:solidFill>
                  <a:schemeClr val="bg1"/>
                </a:solidFill>
              </a:rPr>
            </a:br>
            <a:r>
              <a:rPr lang="en-US" sz="2000" dirty="0">
                <a:solidFill>
                  <a:schemeClr val="bg1"/>
                </a:solidFill>
              </a:rPr>
              <a:t>ABB is committed to bringing to market solutions that</a:t>
            </a:r>
          </a:p>
          <a:p>
            <a:r>
              <a:rPr lang="en-US" sz="2000" dirty="0">
                <a:solidFill>
                  <a:schemeClr val="bg1"/>
                </a:solidFill>
              </a:rPr>
              <a:t>provide a safer installation as well as a safer working</a:t>
            </a:r>
          </a:p>
          <a:p>
            <a:r>
              <a:rPr lang="en-US" sz="2000" dirty="0">
                <a:solidFill>
                  <a:schemeClr val="bg1"/>
                </a:solidFill>
              </a:rPr>
              <a:t>environment. As an active participant in National Electrical</a:t>
            </a:r>
          </a:p>
          <a:p>
            <a:r>
              <a:rPr lang="en-US" sz="2000" dirty="0">
                <a:solidFill>
                  <a:schemeClr val="bg1"/>
                </a:solidFill>
              </a:rPr>
              <a:t>Code® technical committees, ABB helps drive code changes</a:t>
            </a:r>
          </a:p>
          <a:p>
            <a:r>
              <a:rPr lang="en-US" sz="2000" dirty="0">
                <a:solidFill>
                  <a:schemeClr val="bg1"/>
                </a:solidFill>
              </a:rPr>
              <a:t>to support our commitment to industry-wide safety.</a:t>
            </a:r>
          </a:p>
        </p:txBody>
      </p:sp>
      <p:pic>
        <p:nvPicPr>
          <p:cNvPr id="3" name="Picture 2" descr="A picture containing truck&#10;&#10;Description automatically generated">
            <a:extLst>
              <a:ext uri="{FF2B5EF4-FFF2-40B4-BE49-F238E27FC236}">
                <a16:creationId xmlns:a16="http://schemas.microsoft.com/office/drawing/2014/main" id="{9B887AB8-1398-4167-B395-1C0DA0E3A0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B4B7D2F-B54F-4621-B26C-BBD87F9140CA}"/>
              </a:ext>
            </a:extLst>
          </p:cNvPr>
          <p:cNvSpPr/>
          <p:nvPr/>
        </p:nvSpPr>
        <p:spPr bwMode="gray">
          <a:xfrm>
            <a:off x="0" y="0"/>
            <a:ext cx="12192000" cy="2908300"/>
          </a:xfrm>
          <a:prstGeom prst="rect">
            <a:avLst/>
          </a:prstGeom>
          <a:gradFill>
            <a:gsLst>
              <a:gs pos="0">
                <a:schemeClr val="bg1"/>
              </a:gs>
              <a:gs pos="66000">
                <a:schemeClr val="bg1">
                  <a:alpha val="67000"/>
                </a:schemeClr>
              </a:gs>
              <a:gs pos="33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5" name="Title 11">
            <a:extLst>
              <a:ext uri="{FF2B5EF4-FFF2-40B4-BE49-F238E27FC236}">
                <a16:creationId xmlns:a16="http://schemas.microsoft.com/office/drawing/2014/main" id="{B0CC16C7-125D-410B-85E7-7F4C68E4340B}"/>
              </a:ext>
            </a:extLst>
          </p:cNvPr>
          <p:cNvSpPr txBox="1">
            <a:spLocks/>
          </p:cNvSpPr>
          <p:nvPr/>
        </p:nvSpPr>
        <p:spPr bwMode="gray">
          <a:xfrm>
            <a:off x="406400" y="283923"/>
            <a:ext cx="11478768"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t>— </a:t>
            </a:r>
            <a:br>
              <a:rPr lang="de-DE" sz="2000" dirty="0"/>
            </a:br>
            <a:r>
              <a:rPr lang="en-US" sz="2000" dirty="0"/>
              <a:t>In panels, space is money. Innovations like Blackburn® KUBE ® Flag, Tee and Cross Connectors can save significant real estate in your panel, because a KUBE® Connector can achieve a 90° turn in a fraction of the space required by flex cable bending radius restrictions.</a:t>
            </a:r>
          </a:p>
        </p:txBody>
      </p:sp>
    </p:spTree>
    <p:extLst>
      <p:ext uri="{BB962C8B-B14F-4D97-AF65-F5344CB8AC3E}">
        <p14:creationId xmlns:p14="http://schemas.microsoft.com/office/powerpoint/2010/main" val="295948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45B576E4-B446-4E04-ACC4-B948F10B2271}"/>
              </a:ext>
            </a:extLst>
          </p:cNvPr>
          <p:cNvGraphicFramePr>
            <a:graphicFrameLocks noChangeAspect="1"/>
          </p:cNvGraphicFramePr>
          <p:nvPr>
            <p:extLst>
              <p:ext uri="{D42A27DB-BD31-4B8C-83A1-F6EECF244321}">
                <p14:modId xmlns:p14="http://schemas.microsoft.com/office/powerpoint/2010/main" val="3251783425"/>
              </p:ext>
            </p:extLst>
          </p:nvPr>
        </p:nvGraphicFramePr>
        <p:xfrm>
          <a:off x="1588" y="0"/>
          <a:ext cx="12190412" cy="6856413"/>
        </p:xfrm>
        <a:graphic>
          <a:graphicData uri="http://schemas.openxmlformats.org/presentationml/2006/ole">
            <mc:AlternateContent xmlns:mc="http://schemas.openxmlformats.org/markup-compatibility/2006">
              <mc:Choice xmlns:v="urn:schemas-microsoft-com:vml" Requires="v">
                <p:oleObj spid="_x0000_s4106" r:id="rId3" imgW="12190320" imgH="6856920" progId="">
                  <p:embed/>
                </p:oleObj>
              </mc:Choice>
              <mc:Fallback>
                <p:oleObj r:id="rId3" imgW="12190320" imgH="6856920" progId="">
                  <p:embed/>
                  <p:pic>
                    <p:nvPicPr>
                      <p:cNvPr id="3" name="Object 2">
                        <a:extLst>
                          <a:ext uri="{FF2B5EF4-FFF2-40B4-BE49-F238E27FC236}">
                            <a16:creationId xmlns:a16="http://schemas.microsoft.com/office/drawing/2014/main" id="{45B576E4-B446-4E04-ACC4-B948F10B2271}"/>
                          </a:ext>
                        </a:extLst>
                      </p:cNvPr>
                      <p:cNvPicPr/>
                      <p:nvPr/>
                    </p:nvPicPr>
                    <p:blipFill>
                      <a:blip r:embed="rId4"/>
                      <a:stretch>
                        <a:fillRect/>
                      </a:stretch>
                    </p:blipFill>
                    <p:spPr>
                      <a:xfrm>
                        <a:off x="1588" y="0"/>
                        <a:ext cx="12190412" cy="6856413"/>
                      </a:xfrm>
                      <a:prstGeom prst="rect">
                        <a:avLst/>
                      </a:prstGeom>
                    </p:spPr>
                  </p:pic>
                </p:oleObj>
              </mc:Fallback>
            </mc:AlternateContent>
          </a:graphicData>
        </a:graphic>
      </p:graphicFrame>
      <p:sp>
        <p:nvSpPr>
          <p:cNvPr id="4" name="Title 11">
            <a:extLst>
              <a:ext uri="{FF2B5EF4-FFF2-40B4-BE49-F238E27FC236}">
                <a16:creationId xmlns:a16="http://schemas.microsoft.com/office/drawing/2014/main" id="{26AB85D7-77B8-4866-861E-9D711F04A18A}"/>
              </a:ext>
            </a:extLst>
          </p:cNvPr>
          <p:cNvSpPr txBox="1">
            <a:spLocks/>
          </p:cNvSpPr>
          <p:nvPr/>
        </p:nvSpPr>
        <p:spPr bwMode="gray">
          <a:xfrm>
            <a:off x="8585200" y="2925000"/>
            <a:ext cx="3225800"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pPr algn="r"/>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Increasing profitability while maintaining quality, reliability and safety requires continuous improvement of operational efficiencies. ABB offers innovative solutions to reduce your installation costs.</a:t>
            </a:r>
          </a:p>
        </p:txBody>
      </p:sp>
    </p:spTree>
    <p:extLst>
      <p:ext uri="{BB962C8B-B14F-4D97-AF65-F5344CB8AC3E}">
        <p14:creationId xmlns:p14="http://schemas.microsoft.com/office/powerpoint/2010/main" val="694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Total project cost reduction</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December 19, 2020</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17</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5" y="1371600"/>
            <a:ext cx="7910577" cy="1040603"/>
          </a:xfrm>
        </p:spPr>
        <p:txBody>
          <a:bodyPr/>
          <a:lstStyle/>
          <a:p>
            <a:r>
              <a:rPr lang="en-US" sz="1800" dirty="0"/>
              <a:t>ABB offers a wide array of electrical products designed to provide data center installers and operators with significant and measurable project cost savings. These include solutions for labor, material and logistics savings, as well as process improvements.</a:t>
            </a:r>
          </a:p>
        </p:txBody>
      </p:sp>
      <p:sp>
        <p:nvSpPr>
          <p:cNvPr id="7" name="TextBox 6">
            <a:extLst>
              <a:ext uri="{FF2B5EF4-FFF2-40B4-BE49-F238E27FC236}">
                <a16:creationId xmlns:a16="http://schemas.microsoft.com/office/drawing/2014/main" id="{AFB07FA9-5591-4A67-BF05-152E74622263}"/>
              </a:ext>
            </a:extLst>
          </p:cNvPr>
          <p:cNvSpPr txBox="1"/>
          <p:nvPr/>
        </p:nvSpPr>
        <p:spPr bwMode="gray">
          <a:xfrm>
            <a:off x="649223" y="2530395"/>
            <a:ext cx="7910577" cy="3303477"/>
          </a:xfrm>
          <a:prstGeom prst="rect">
            <a:avLst/>
          </a:prstGeom>
          <a:noFill/>
        </p:spPr>
        <p:txBody>
          <a:bodyPr wrap="square" lIns="72000" tIns="72000" rIns="72000" bIns="72000" numCol="2" spcCol="365760" rtlCol="0">
            <a:noAutofit/>
          </a:bodyPr>
          <a:lstStyle/>
          <a:p>
            <a:r>
              <a:rPr lang="en-US" sz="1100" b="1" dirty="0" err="1"/>
              <a:t>Kindorf</a:t>
            </a:r>
            <a:r>
              <a:rPr lang="en-US" sz="1100" b="1" dirty="0"/>
              <a:t>® – Modular metal framing system</a:t>
            </a:r>
          </a:p>
          <a:p>
            <a:r>
              <a:rPr lang="en-US" sz="1100" b="1" dirty="0"/>
              <a:t>and accessories</a:t>
            </a:r>
          </a:p>
          <a:p>
            <a:pPr marL="171450" indent="-171450">
              <a:buFont typeface="Arial" panose="020B0604020202020204" pitchFamily="34" charset="0"/>
              <a:buChar char="•"/>
            </a:pPr>
            <a:r>
              <a:rPr lang="en-US" sz="1100" dirty="0"/>
              <a:t>Labor Savings – Unique punched framing channels and innovative hardware products cut installation time by over 40% over typical mechanical framing systems</a:t>
            </a:r>
          </a:p>
          <a:p>
            <a:pPr marL="171450" indent="-171450">
              <a:buFont typeface="Arial" panose="020B0604020202020204" pitchFamily="34" charset="0"/>
              <a:buChar char="•"/>
            </a:pPr>
            <a:r>
              <a:rPr lang="en-US" sz="1100" dirty="0"/>
              <a:t>Material and Inventory Savings – Unique 1½“ design requires fewer fittings, lowering jobsite inventory</a:t>
            </a:r>
          </a:p>
          <a:p>
            <a:pPr marL="171450" indent="-171450">
              <a:buFont typeface="Arial" panose="020B0604020202020204" pitchFamily="34" charset="0"/>
              <a:buChar char="•"/>
            </a:pPr>
            <a:r>
              <a:rPr lang="en-US" sz="1100" dirty="0"/>
              <a:t>Reduced Waste – Integral and easy-to-use measuring system means exact cuts and less scrap</a:t>
            </a:r>
          </a:p>
          <a:p>
            <a:pPr marL="171450" indent="-171450">
              <a:buFont typeface="Arial" panose="020B0604020202020204" pitchFamily="34" charset="0"/>
              <a:buChar char="•"/>
            </a:pPr>
            <a:r>
              <a:rPr lang="en-US" sz="1100" dirty="0"/>
              <a:t>Sustainable Finish – </a:t>
            </a:r>
            <a:r>
              <a:rPr lang="en-US" sz="1100" dirty="0" err="1"/>
              <a:t>Galv-Krom</a:t>
            </a:r>
            <a:r>
              <a:rPr lang="en-US" sz="1100" dirty="0"/>
              <a:t>® trivalent finish offers more than double the corrosion resistance of pre-galvanized product and won’t form white rust when stored outdoors</a:t>
            </a:r>
          </a:p>
          <a:p>
            <a:pPr marL="171450" indent="-171450">
              <a:buFont typeface="Arial" panose="020B0604020202020204" pitchFamily="34" charset="0"/>
              <a:buChar char="•"/>
            </a:pPr>
            <a:endParaRPr lang="en-US" sz="1100" dirty="0"/>
          </a:p>
          <a:p>
            <a:r>
              <a:rPr lang="en-US" sz="1100" b="1" dirty="0"/>
              <a:t>T&amp;B® Fittings</a:t>
            </a:r>
          </a:p>
          <a:p>
            <a:pPr marL="171450" indent="-171450">
              <a:buFont typeface="Arial" panose="020B0604020202020204" pitchFamily="34" charset="0"/>
              <a:buChar char="•"/>
            </a:pPr>
            <a:r>
              <a:rPr lang="en-US" sz="1100" dirty="0"/>
              <a:t>Blackjack® grounding bushings</a:t>
            </a:r>
          </a:p>
          <a:p>
            <a:endParaRPr lang="en-US" sz="1100" dirty="0"/>
          </a:p>
          <a:p>
            <a:r>
              <a:rPr lang="en-US" sz="1100" b="1" dirty="0"/>
              <a:t>T&amp;B® Cable Tray – Cable support systems</a:t>
            </a:r>
          </a:p>
          <a:p>
            <a:pPr marL="171450" indent="-171450">
              <a:buFont typeface="Arial" panose="020B0604020202020204" pitchFamily="34" charset="0"/>
              <a:buChar char="•"/>
            </a:pPr>
            <a:r>
              <a:rPr lang="en-US" sz="1100" dirty="0"/>
              <a:t>Available in steel, stainless steel, aluminum and non-metallic materials</a:t>
            </a:r>
          </a:p>
          <a:p>
            <a:pPr marL="171450" indent="-171450">
              <a:buFont typeface="Arial" panose="020B0604020202020204" pitchFamily="34" charset="0"/>
              <a:buChar char="•"/>
            </a:pPr>
            <a:r>
              <a:rPr lang="en-US" sz="1100" dirty="0"/>
              <a:t>Alternating “strut” rungs allow for supported mounting</a:t>
            </a:r>
          </a:p>
          <a:p>
            <a:endParaRPr lang="en-US" sz="1100" dirty="0"/>
          </a:p>
          <a:p>
            <a:r>
              <a:rPr lang="en-US" sz="1100" b="1" dirty="0"/>
              <a:t>Carlon® – ENT (Electrical non-metallic tubing) system</a:t>
            </a:r>
          </a:p>
          <a:p>
            <a:pPr marL="171450" indent="-171450">
              <a:buFont typeface="Arial" panose="020B0604020202020204" pitchFamily="34" charset="0"/>
              <a:buChar char="•"/>
            </a:pPr>
            <a:r>
              <a:rPr lang="en-US" sz="1100" dirty="0"/>
              <a:t>To be used within the air-handling spaces beneath raised floors for informational technology equipment as per NEC® sections 300.22(D) and 645.5(E)</a:t>
            </a:r>
          </a:p>
          <a:p>
            <a:pPr marL="171450" indent="-171450">
              <a:buFont typeface="Arial" panose="020B0604020202020204" pitchFamily="34" charset="0"/>
              <a:buChar char="•"/>
            </a:pPr>
            <a:r>
              <a:rPr lang="en-US" sz="1100" dirty="0"/>
              <a:t>Material-handling savings with lightweight, flexible coils</a:t>
            </a:r>
          </a:p>
          <a:p>
            <a:pPr marL="171450" indent="-171450">
              <a:buFont typeface="Arial" panose="020B0604020202020204" pitchFamily="34" charset="0"/>
              <a:buChar char="•"/>
            </a:pPr>
            <a:r>
              <a:rPr lang="en-US" sz="1100" dirty="0"/>
              <a:t>Installs in half the time of comparable EMT conduit</a:t>
            </a:r>
          </a:p>
          <a:p>
            <a:endParaRPr lang="en-US" sz="1100" dirty="0"/>
          </a:p>
        </p:txBody>
      </p:sp>
      <p:pic>
        <p:nvPicPr>
          <p:cNvPr id="2" name="Picture 1">
            <a:extLst>
              <a:ext uri="{FF2B5EF4-FFF2-40B4-BE49-F238E27FC236}">
                <a16:creationId xmlns:a16="http://schemas.microsoft.com/office/drawing/2014/main" id="{86AA4948-51D2-4191-A40B-EC5A8848550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5683" t="20916" r="64920"/>
          <a:stretch/>
        </p:blipFill>
        <p:spPr>
          <a:xfrm>
            <a:off x="8775701" y="-4887"/>
            <a:ext cx="3416300" cy="5903389"/>
          </a:xfrm>
          <a:prstGeom prst="rect">
            <a:avLst/>
          </a:prstGeom>
        </p:spPr>
      </p:pic>
    </p:spTree>
    <p:extLst>
      <p:ext uri="{BB962C8B-B14F-4D97-AF65-F5344CB8AC3E}">
        <p14:creationId xmlns:p14="http://schemas.microsoft.com/office/powerpoint/2010/main" val="117424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D6F1092E-1E12-48DB-B7EB-F926FFA674C5}"/>
              </a:ext>
            </a:extLst>
          </p:cNvPr>
          <p:cNvGraphicFramePr>
            <a:graphicFrameLocks noChangeAspect="1"/>
          </p:cNvGraphicFramePr>
          <p:nvPr>
            <p:extLst>
              <p:ext uri="{D42A27DB-BD31-4B8C-83A1-F6EECF244321}">
                <p14:modId xmlns:p14="http://schemas.microsoft.com/office/powerpoint/2010/main" val="3574445489"/>
              </p:ext>
            </p:extLst>
          </p:nvPr>
        </p:nvGraphicFramePr>
        <p:xfrm>
          <a:off x="9763634" y="2183595"/>
          <a:ext cx="2428366" cy="3733018"/>
        </p:xfrm>
        <a:graphic>
          <a:graphicData uri="http://schemas.openxmlformats.org/presentationml/2006/ole">
            <mc:AlternateContent xmlns:mc="http://schemas.openxmlformats.org/markup-compatibility/2006">
              <mc:Choice xmlns:v="urn:schemas-microsoft-com:vml" Requires="v">
                <p:oleObj spid="_x0000_s5130" r:id="rId3" imgW="3237840" imgH="4977720" progId="">
                  <p:embed/>
                </p:oleObj>
              </mc:Choice>
              <mc:Fallback>
                <p:oleObj r:id="rId3" imgW="3237840" imgH="4977720" progId="">
                  <p:embed/>
                  <p:pic>
                    <p:nvPicPr>
                      <p:cNvPr id="10" name="Object 9">
                        <a:extLst>
                          <a:ext uri="{FF2B5EF4-FFF2-40B4-BE49-F238E27FC236}">
                            <a16:creationId xmlns:a16="http://schemas.microsoft.com/office/drawing/2014/main" id="{D6F1092E-1E12-48DB-B7EB-F926FFA674C5}"/>
                          </a:ext>
                        </a:extLst>
                      </p:cNvPr>
                      <p:cNvPicPr/>
                      <p:nvPr/>
                    </p:nvPicPr>
                    <p:blipFill>
                      <a:blip r:embed="rId4"/>
                      <a:stretch>
                        <a:fillRect/>
                      </a:stretch>
                    </p:blipFill>
                    <p:spPr>
                      <a:xfrm>
                        <a:off x="9763634" y="2183595"/>
                        <a:ext cx="2428366" cy="373301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Grounding &amp; bonding</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December 18, 2020</a:t>
            </a:fld>
            <a:endParaRPr lang="en-US" dirty="0"/>
          </a:p>
        </p:txBody>
      </p:sp>
      <p:sp>
        <p:nvSpPr>
          <p:cNvPr id="5" name="Footer Placeholder 4">
            <a:extLst>
              <a:ext uri="{FF2B5EF4-FFF2-40B4-BE49-F238E27FC236}">
                <a16:creationId xmlns:a16="http://schemas.microsoft.com/office/drawing/2014/main" id="{C8067047-5190-4744-AF8C-96B4D0F90DDA}"/>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18</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6" y="1371600"/>
            <a:ext cx="10103405" cy="1040603"/>
          </a:xfrm>
        </p:spPr>
        <p:txBody>
          <a:bodyPr/>
          <a:lstStyle/>
          <a:p>
            <a:r>
              <a:rPr lang="en-US" sz="1800" dirty="0"/>
              <a:t>Grounding and bonding are critical for the safety and operation of any commercial facility, with particular importance in data centers due to the possibility of data corruption.</a:t>
            </a:r>
          </a:p>
        </p:txBody>
      </p:sp>
      <p:sp>
        <p:nvSpPr>
          <p:cNvPr id="7" name="TextBox 6">
            <a:extLst>
              <a:ext uri="{FF2B5EF4-FFF2-40B4-BE49-F238E27FC236}">
                <a16:creationId xmlns:a16="http://schemas.microsoft.com/office/drawing/2014/main" id="{03FD9267-14D2-4749-989F-D67D2FE476C0}"/>
              </a:ext>
            </a:extLst>
          </p:cNvPr>
          <p:cNvSpPr txBox="1"/>
          <p:nvPr/>
        </p:nvSpPr>
        <p:spPr bwMode="gray">
          <a:xfrm>
            <a:off x="3867150" y="2130552"/>
            <a:ext cx="5724525" cy="3781297"/>
          </a:xfrm>
          <a:prstGeom prst="rect">
            <a:avLst/>
          </a:prstGeom>
          <a:noFill/>
        </p:spPr>
        <p:txBody>
          <a:bodyPr wrap="square" lIns="72000" tIns="72000" rIns="72000" bIns="72000" numCol="2" spcCol="365760" rtlCol="0">
            <a:noAutofit/>
          </a:bodyPr>
          <a:lstStyle/>
          <a:p>
            <a:r>
              <a:rPr lang="en-US" sz="1100" b="1" dirty="0"/>
              <a:t>Blackburn® grounding – Grounding systems</a:t>
            </a:r>
          </a:p>
          <a:p>
            <a:pPr marL="171450" indent="-171450">
              <a:buFont typeface="Arial" panose="020B0604020202020204" pitchFamily="34" charset="0"/>
              <a:buChar char="•"/>
            </a:pPr>
            <a:r>
              <a:rPr lang="en-US" sz="1100" dirty="0"/>
              <a:t>Superior grounding and bonding of electrical systems and equipment</a:t>
            </a:r>
          </a:p>
          <a:p>
            <a:pPr marL="171450" indent="-171450">
              <a:buFont typeface="Arial" panose="020B0604020202020204" pitchFamily="34" charset="0"/>
              <a:buChar char="•"/>
            </a:pPr>
            <a:r>
              <a:rPr lang="en-US" sz="1100" dirty="0"/>
              <a:t>Compression – </a:t>
            </a:r>
            <a:r>
              <a:rPr lang="en-US" sz="1100" dirty="0" err="1"/>
              <a:t>EZGround</a:t>
            </a:r>
            <a:r>
              <a:rPr lang="en-US" sz="1100" dirty="0"/>
              <a:t>™ connectors provide a consistent, irreversible bond</a:t>
            </a:r>
          </a:p>
          <a:p>
            <a:pPr marL="171450" indent="-171450">
              <a:buFont typeface="Arial" panose="020B0604020202020204" pitchFamily="34" charset="0"/>
              <a:buChar char="•"/>
            </a:pPr>
            <a:r>
              <a:rPr lang="en-US" sz="1100" dirty="0"/>
              <a:t>Mechanical – Connectors require no special tools to install</a:t>
            </a:r>
          </a:p>
          <a:p>
            <a:endParaRPr lang="en-US" sz="1100" b="1" dirty="0"/>
          </a:p>
          <a:p>
            <a:r>
              <a:rPr lang="en-US" sz="1100" b="1" dirty="0"/>
              <a:t>Flexible braids</a:t>
            </a:r>
          </a:p>
          <a:p>
            <a:pPr marL="171450" indent="-171450">
              <a:buFont typeface="Arial" panose="020B0604020202020204" pitchFamily="34" charset="0"/>
              <a:buChar char="•"/>
            </a:pPr>
            <a:r>
              <a:rPr lang="en-US" sz="1100" dirty="0"/>
              <a:t>Variety of flexible straps and accessories for grounding</a:t>
            </a:r>
          </a:p>
          <a:p>
            <a:pPr marL="171450" indent="-171450">
              <a:buFont typeface="Arial" panose="020B0604020202020204" pitchFamily="34" charset="0"/>
              <a:buChar char="•"/>
            </a:pPr>
            <a:r>
              <a:rPr lang="en-US" sz="1100" dirty="0"/>
              <a:t>Extra-flexible links for heavy-duty applications to 3,600A</a:t>
            </a:r>
          </a:p>
          <a:p>
            <a:pPr marL="171450" indent="-171450">
              <a:buFont typeface="Arial" panose="020B0604020202020204" pitchFamily="34" charset="0"/>
              <a:buChar char="•"/>
            </a:pPr>
            <a:r>
              <a:rPr lang="en-US" sz="1100" dirty="0"/>
              <a:t>Standard links for medium-duty applications to 2,350A</a:t>
            </a:r>
          </a:p>
          <a:p>
            <a:endParaRPr lang="en-US" sz="1100" b="1" dirty="0"/>
          </a:p>
          <a:p>
            <a:endParaRPr lang="en-US" sz="1100" b="1" dirty="0"/>
          </a:p>
          <a:p>
            <a:endParaRPr lang="en-US" sz="1100" b="1" dirty="0"/>
          </a:p>
          <a:p>
            <a:endParaRPr lang="en-US" sz="1100" b="1" dirty="0"/>
          </a:p>
          <a:p>
            <a:r>
              <a:rPr lang="en-US" sz="1100" b="1" dirty="0"/>
              <a:t>Signal reference grid connectors and clamps</a:t>
            </a:r>
          </a:p>
          <a:p>
            <a:pPr marL="171450" indent="-171450">
              <a:buFont typeface="Arial" panose="020B0604020202020204" pitchFamily="34" charset="0"/>
              <a:buChar char="•"/>
            </a:pPr>
            <a:r>
              <a:rPr lang="en-US" sz="1100" dirty="0"/>
              <a:t>Secures grid grounding to raised floor posts</a:t>
            </a:r>
          </a:p>
          <a:p>
            <a:pPr marL="171450" indent="-171450">
              <a:buFont typeface="Arial" panose="020B0604020202020204" pitchFamily="34" charset="0"/>
              <a:buChar char="•"/>
            </a:pPr>
            <a:r>
              <a:rPr lang="en-US" sz="1100" dirty="0"/>
              <a:t>No kinks or bends with lay-in feature</a:t>
            </a:r>
          </a:p>
          <a:p>
            <a:pPr marL="171450" indent="-171450">
              <a:buFont typeface="Arial" panose="020B0604020202020204" pitchFamily="34" charset="0"/>
              <a:buChar char="•"/>
            </a:pPr>
            <a:r>
              <a:rPr lang="en-US" sz="1100" dirty="0"/>
              <a:t>Range-taking design</a:t>
            </a:r>
          </a:p>
          <a:p>
            <a:pPr marL="171450" indent="-171450">
              <a:buFont typeface="Arial" panose="020B0604020202020204" pitchFamily="34" charset="0"/>
              <a:buChar char="•"/>
            </a:pPr>
            <a:r>
              <a:rPr lang="en-US" sz="1100" dirty="0"/>
              <a:t>Quick and easy installation</a:t>
            </a:r>
          </a:p>
          <a:p>
            <a:endParaRPr lang="en-US" sz="1100" b="1" dirty="0"/>
          </a:p>
          <a:p>
            <a:r>
              <a:rPr lang="en-US" sz="1100" b="1" dirty="0"/>
              <a:t>T&amp;B® Fittings – Blackjack® grounding bushings</a:t>
            </a:r>
          </a:p>
          <a:p>
            <a:pPr marL="171450" indent="-171450">
              <a:buFont typeface="Arial" panose="020B0604020202020204" pitchFamily="34" charset="0"/>
              <a:buChar char="•"/>
            </a:pPr>
            <a:r>
              <a:rPr lang="en-US" sz="1100" dirty="0"/>
              <a:t>Dual rated for grounding and bonding of threaded and unthreaded conduit, aluminum and copper wire</a:t>
            </a:r>
          </a:p>
          <a:p>
            <a:pPr marL="171450" indent="-171450">
              <a:buFont typeface="Arial" panose="020B0604020202020204" pitchFamily="34" charset="0"/>
              <a:buChar char="•"/>
            </a:pPr>
            <a:r>
              <a:rPr lang="en-US" sz="1100" dirty="0"/>
              <a:t>Speeds installation and improves aesthetics</a:t>
            </a:r>
          </a:p>
          <a:p>
            <a:pPr marL="171450" indent="-171450">
              <a:buFont typeface="Arial" panose="020B0604020202020204" pitchFamily="34" charset="0"/>
              <a:buChar char="•"/>
            </a:pPr>
            <a:r>
              <a:rPr lang="en-US" sz="1100" dirty="0"/>
              <a:t>UL® Listed and CSA Certified</a:t>
            </a:r>
          </a:p>
          <a:p>
            <a:r>
              <a:rPr lang="en-US" sz="1100" b="1" dirty="0"/>
              <a:t>Bonding Locknuts</a:t>
            </a:r>
          </a:p>
          <a:p>
            <a:pPr marL="171450" indent="-171450">
              <a:buFont typeface="Arial" panose="020B0604020202020204" pitchFamily="34" charset="0"/>
              <a:buChar char="•"/>
            </a:pPr>
            <a:r>
              <a:rPr lang="en-US" sz="1100" dirty="0"/>
              <a:t>Ensure positive bonding of conduit to enclosure</a:t>
            </a:r>
          </a:p>
          <a:p>
            <a:pPr marL="171450" indent="-171450">
              <a:buFont typeface="Arial" panose="020B0604020202020204" pitchFamily="34" charset="0"/>
              <a:buChar char="•"/>
            </a:pPr>
            <a:r>
              <a:rPr lang="en-US" sz="1100" dirty="0"/>
              <a:t>Available in steel or aluminum</a:t>
            </a:r>
          </a:p>
        </p:txBody>
      </p:sp>
      <p:sp>
        <p:nvSpPr>
          <p:cNvPr id="8" name="Content Placeholder 8">
            <a:extLst>
              <a:ext uri="{FF2B5EF4-FFF2-40B4-BE49-F238E27FC236}">
                <a16:creationId xmlns:a16="http://schemas.microsoft.com/office/drawing/2014/main" id="{40169D98-AE2A-4702-B1A9-857B3C42EA36}"/>
              </a:ext>
            </a:extLst>
          </p:cNvPr>
          <p:cNvSpPr txBox="1">
            <a:spLocks/>
          </p:cNvSpPr>
          <p:nvPr/>
        </p:nvSpPr>
        <p:spPr bwMode="gray">
          <a:xfrm>
            <a:off x="332367" y="2183595"/>
            <a:ext cx="3287134" cy="3229653"/>
          </a:xfrm>
          <a:prstGeom prst="rect">
            <a:avLst/>
          </a:prstGeom>
          <a:solidFill>
            <a:schemeClr val="tx2"/>
          </a:solidFill>
        </p:spPr>
        <p:txBody>
          <a:bodyPr vert="horz" lIns="182880" tIns="182880" rIns="182880" bIns="182880" rtlCol="0" anchor="ctr">
            <a:noAutofit/>
          </a:bodyPr>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500" dirty="0">
                <a:solidFill>
                  <a:schemeClr val="bg1"/>
                </a:solidFill>
                <a:latin typeface="ABBvoice-Regular"/>
              </a:rPr>
              <a:t>ABB provides an extensive range of solutions to fit all grounding and bonding needs, including compression and mechanical products for grounding systems. We also deliver onsite grounding and bonding training along with services to ensure that a data center continues to operate smoothly and safely during installation.</a:t>
            </a:r>
            <a:endParaRPr lang="en-US" sz="1500" dirty="0">
              <a:solidFill>
                <a:schemeClr val="bg1"/>
              </a:solidFill>
            </a:endParaRPr>
          </a:p>
        </p:txBody>
      </p:sp>
    </p:spTree>
    <p:extLst>
      <p:ext uri="{BB962C8B-B14F-4D97-AF65-F5344CB8AC3E}">
        <p14:creationId xmlns:p14="http://schemas.microsoft.com/office/powerpoint/2010/main" val="133274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70E79A80-11D2-431D-9376-AAB9A48B84E5}"/>
              </a:ext>
            </a:extLst>
          </p:cNvPr>
          <p:cNvGraphicFramePr>
            <a:graphicFrameLocks noChangeAspect="1"/>
          </p:cNvGraphicFramePr>
          <p:nvPr>
            <p:extLst>
              <p:ext uri="{D42A27DB-BD31-4B8C-83A1-F6EECF244321}">
                <p14:modId xmlns:p14="http://schemas.microsoft.com/office/powerpoint/2010/main" val="933312036"/>
              </p:ext>
            </p:extLst>
          </p:nvPr>
        </p:nvGraphicFramePr>
        <p:xfrm>
          <a:off x="1588" y="0"/>
          <a:ext cx="12190412" cy="6856413"/>
        </p:xfrm>
        <a:graphic>
          <a:graphicData uri="http://schemas.openxmlformats.org/presentationml/2006/ole">
            <mc:AlternateContent xmlns:mc="http://schemas.openxmlformats.org/markup-compatibility/2006">
              <mc:Choice xmlns:v="urn:schemas-microsoft-com:vml" Requires="v">
                <p:oleObj spid="_x0000_s6154" r:id="rId3" imgW="12190320" imgH="6856920" progId="">
                  <p:embed/>
                </p:oleObj>
              </mc:Choice>
              <mc:Fallback>
                <p:oleObj r:id="rId3" imgW="12190320" imgH="6856920" progId="">
                  <p:embed/>
                  <p:pic>
                    <p:nvPicPr>
                      <p:cNvPr id="3" name="Object 2">
                        <a:extLst>
                          <a:ext uri="{FF2B5EF4-FFF2-40B4-BE49-F238E27FC236}">
                            <a16:creationId xmlns:a16="http://schemas.microsoft.com/office/drawing/2014/main" id="{70E79A80-11D2-431D-9376-AAB9A48B84E5}"/>
                          </a:ext>
                        </a:extLst>
                      </p:cNvPr>
                      <p:cNvPicPr/>
                      <p:nvPr/>
                    </p:nvPicPr>
                    <p:blipFill>
                      <a:blip r:embed="rId4"/>
                      <a:stretch>
                        <a:fillRect/>
                      </a:stretch>
                    </p:blipFill>
                    <p:spPr>
                      <a:xfrm>
                        <a:off x="1588" y="0"/>
                        <a:ext cx="12190412" cy="685641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2E9D1B77-D10F-4EEF-8611-18C16A90E988}"/>
              </a:ext>
            </a:extLst>
          </p:cNvPr>
          <p:cNvSpPr/>
          <p:nvPr/>
        </p:nvSpPr>
        <p:spPr bwMode="gray">
          <a:xfrm>
            <a:off x="6883400" y="0"/>
            <a:ext cx="5308600" cy="6858000"/>
          </a:xfrm>
          <a:prstGeom prst="rect">
            <a:avLst/>
          </a:prstGeom>
          <a:gradFill>
            <a:gsLst>
              <a:gs pos="0">
                <a:schemeClr val="accent1">
                  <a:lumMod val="5000"/>
                  <a:lumOff val="95000"/>
                  <a:alpha val="0"/>
                </a:schemeClr>
              </a:gs>
              <a:gs pos="75000">
                <a:srgbClr val="0A0A0A">
                  <a:alpha val="75000"/>
                </a:srgbClr>
              </a:gs>
              <a:gs pos="50000">
                <a:srgbClr val="131313">
                  <a:alpha val="50000"/>
                </a:srgbClr>
              </a:gs>
              <a:gs pos="25000">
                <a:schemeClr val="accent1">
                  <a:alpha val="25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p>
        </p:txBody>
      </p:sp>
      <p:sp>
        <p:nvSpPr>
          <p:cNvPr id="4" name="Title 11">
            <a:extLst>
              <a:ext uri="{FF2B5EF4-FFF2-40B4-BE49-F238E27FC236}">
                <a16:creationId xmlns:a16="http://schemas.microsoft.com/office/drawing/2014/main" id="{0477301C-4B51-41A3-926F-3385AB77C9CE}"/>
              </a:ext>
            </a:extLst>
          </p:cNvPr>
          <p:cNvSpPr txBox="1">
            <a:spLocks/>
          </p:cNvSpPr>
          <p:nvPr/>
        </p:nvSpPr>
        <p:spPr bwMode="gray">
          <a:xfrm>
            <a:off x="7391400" y="1557492"/>
            <a:ext cx="4000500"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pPr algn="r"/>
            <a:r>
              <a:rPr lang="de-DE" sz="2000" dirty="0">
                <a:solidFill>
                  <a:schemeClr val="bg1"/>
                </a:solidFill>
                <a:effectLst>
                  <a:outerShdw blurRad="38100" dist="38100" dir="2700000" algn="tl">
                    <a:srgbClr val="000000">
                      <a:alpha val="43137"/>
                    </a:srgbClr>
                  </a:outerShdw>
                </a:effectLst>
              </a:rPr>
              <a:t>— </a:t>
            </a:r>
            <a:br>
              <a:rPr lang="de-DE"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Many power problems stem from incorrect bonding of transformers, main electrical panels, subpanels, UPS systems and generators. Proper grounding and bonding are critical to ensuring safety, providing electrical continuity and reliability and preventing service disruptions.</a:t>
            </a:r>
          </a:p>
        </p:txBody>
      </p:sp>
    </p:spTree>
    <p:extLst>
      <p:ext uri="{BB962C8B-B14F-4D97-AF65-F5344CB8AC3E}">
        <p14:creationId xmlns:p14="http://schemas.microsoft.com/office/powerpoint/2010/main" val="281966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9D55FF8-9E79-48F2-99E4-574C1174C285}"/>
              </a:ext>
            </a:extLst>
          </p:cNvPr>
          <p:cNvSpPr>
            <a:spLocks noGrp="1"/>
          </p:cNvSpPr>
          <p:nvPr>
            <p:ph type="ctrTitle"/>
          </p:nvPr>
        </p:nvSpPr>
        <p:spPr>
          <a:xfrm>
            <a:off x="713232" y="718060"/>
            <a:ext cx="10863072" cy="504000"/>
          </a:xfrm>
        </p:spPr>
        <p:txBody>
          <a:bodyPr anchor="t"/>
          <a:lstStyle/>
          <a:p>
            <a:r>
              <a:rPr lang="de-DE" dirty="0"/>
              <a:t>— </a:t>
            </a:r>
            <a:br>
              <a:rPr lang="de-DE" dirty="0"/>
            </a:br>
            <a:r>
              <a:rPr lang="en-US" dirty="0"/>
              <a:t>Thomas &amp; Betts is now part of ABB’s Installation Products Division, but our long legacy of quality products and innovation remains the same.</a:t>
            </a:r>
            <a:br>
              <a:rPr lang="en-US" dirty="0"/>
            </a:br>
            <a:br>
              <a:rPr lang="en-US" dirty="0"/>
            </a:br>
            <a:r>
              <a:rPr lang="en-US" dirty="0"/>
              <a:t>From connectors that support wire buildings on Earth to cable ties that help put machines in space, we continue to work every day to make, market, design and sell products that provide a smarter, safer and more reliable flow of electricity, from source to socket.</a:t>
            </a:r>
          </a:p>
        </p:txBody>
      </p:sp>
    </p:spTree>
    <p:extLst>
      <p:ext uri="{BB962C8B-B14F-4D97-AF65-F5344CB8AC3E}">
        <p14:creationId xmlns:p14="http://schemas.microsoft.com/office/powerpoint/2010/main" val="118715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Services &amp; Training</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December 18, 2020</a:t>
            </a:fld>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20</a:t>
            </a:fld>
            <a:endParaRPr lang="en-US" dirty="0"/>
          </a:p>
        </p:txBody>
      </p:sp>
      <p:sp>
        <p:nvSpPr>
          <p:cNvPr id="9" name="Content Placeholder 8">
            <a:extLst>
              <a:ext uri="{FF2B5EF4-FFF2-40B4-BE49-F238E27FC236}">
                <a16:creationId xmlns:a16="http://schemas.microsoft.com/office/drawing/2014/main" id="{D209841C-971F-477D-826F-25FD87EAA7E9}"/>
              </a:ext>
            </a:extLst>
          </p:cNvPr>
          <p:cNvSpPr>
            <a:spLocks noGrp="1"/>
          </p:cNvSpPr>
          <p:nvPr>
            <p:ph sz="quarter" idx="21"/>
          </p:nvPr>
        </p:nvSpPr>
        <p:spPr>
          <a:xfrm>
            <a:off x="332366" y="1371601"/>
            <a:ext cx="7579734" cy="685800"/>
          </a:xfrm>
        </p:spPr>
        <p:txBody>
          <a:bodyPr/>
          <a:lstStyle/>
          <a:p>
            <a:r>
              <a:rPr lang="en-US" sz="1800" dirty="0"/>
              <a:t>ABB provides services and training in the field or classroom to help you maximize efficiency and eliminate wasted time and materials.</a:t>
            </a:r>
          </a:p>
        </p:txBody>
      </p:sp>
      <p:sp>
        <p:nvSpPr>
          <p:cNvPr id="7" name="TextBox 6">
            <a:extLst>
              <a:ext uri="{FF2B5EF4-FFF2-40B4-BE49-F238E27FC236}">
                <a16:creationId xmlns:a16="http://schemas.microsoft.com/office/drawing/2014/main" id="{5F0B7FF5-3B75-490A-9FBE-0FD8F2861B80}"/>
              </a:ext>
            </a:extLst>
          </p:cNvPr>
          <p:cNvSpPr txBox="1"/>
          <p:nvPr/>
        </p:nvSpPr>
        <p:spPr bwMode="gray">
          <a:xfrm>
            <a:off x="649224" y="2499286"/>
            <a:ext cx="7415276" cy="3388033"/>
          </a:xfrm>
          <a:prstGeom prst="rect">
            <a:avLst/>
          </a:prstGeom>
          <a:noFill/>
        </p:spPr>
        <p:txBody>
          <a:bodyPr wrap="square" lIns="72000" tIns="72000" rIns="72000" bIns="72000" numCol="2" spcCol="365760" rtlCol="0">
            <a:noAutofit/>
          </a:bodyPr>
          <a:lstStyle/>
          <a:p>
            <a:r>
              <a:rPr lang="en-US" sz="1100" b="1" dirty="0"/>
              <a:t>Blackburn® compression / mechanical / grounding</a:t>
            </a:r>
          </a:p>
          <a:p>
            <a:pPr marL="171450" indent="-171450">
              <a:buFont typeface="Arial" panose="020B0604020202020204" pitchFamily="34" charset="0"/>
              <a:buChar char="•"/>
            </a:pPr>
            <a:r>
              <a:rPr lang="en-US" sz="1100" dirty="0"/>
              <a:t>The QTP program provides a guaranteed two-week shipment of select products</a:t>
            </a:r>
          </a:p>
          <a:p>
            <a:pPr marL="171450" indent="-171450">
              <a:buFont typeface="Arial" panose="020B0604020202020204" pitchFamily="34" charset="0"/>
              <a:buChar char="•"/>
            </a:pPr>
            <a:r>
              <a:rPr lang="en-US" sz="1100" dirty="0"/>
              <a:t>Product Configurator enables online design of custom connectors</a:t>
            </a:r>
          </a:p>
          <a:p>
            <a:pPr marL="171450" indent="-171450">
              <a:buFont typeface="Arial" panose="020B0604020202020204" pitchFamily="34" charset="0"/>
              <a:buChar char="•"/>
            </a:pPr>
            <a:r>
              <a:rPr lang="en-US" sz="1100" dirty="0"/>
              <a:t>Product specification specialists are available nationwide to train in the proper use and installation of Blackburn products</a:t>
            </a:r>
          </a:p>
          <a:p>
            <a:pPr marL="171450" indent="-171450">
              <a:buFont typeface="Arial" panose="020B0604020202020204" pitchFamily="34" charset="0"/>
              <a:buChar char="•"/>
            </a:pPr>
            <a:r>
              <a:rPr lang="en-US" sz="1100" dirty="0"/>
              <a:t>Inside Tech Support group provides 24/7/365 expertise for Blackburn products</a:t>
            </a:r>
          </a:p>
          <a:p>
            <a:pPr marL="171450" indent="-171450">
              <a:buFont typeface="Arial" panose="020B0604020202020204" pitchFamily="34" charset="0"/>
              <a:buChar char="•"/>
            </a:pPr>
            <a:r>
              <a:rPr lang="en-US" sz="1100" dirty="0"/>
              <a:t>Full tool service as well as loaner and tool rental programs</a:t>
            </a:r>
          </a:p>
          <a:p>
            <a:endParaRPr lang="en-US" sz="1100" b="1" dirty="0"/>
          </a:p>
          <a:p>
            <a:r>
              <a:rPr lang="en-US" sz="1100" b="1" dirty="0"/>
              <a:t>Elastimold®</a:t>
            </a:r>
          </a:p>
          <a:p>
            <a:pPr marL="171450" indent="-171450">
              <a:buFont typeface="Arial" panose="020B0604020202020204" pitchFamily="34" charset="0"/>
              <a:buChar char="•"/>
            </a:pPr>
            <a:r>
              <a:rPr lang="en-US" sz="1100" dirty="0"/>
              <a:t>Field application engineering</a:t>
            </a:r>
          </a:p>
          <a:p>
            <a:endParaRPr lang="en-US" sz="1100" dirty="0"/>
          </a:p>
          <a:p>
            <a:r>
              <a:rPr lang="en-US" sz="1100" b="1" dirty="0" err="1"/>
              <a:t>Ocal</a:t>
            </a:r>
            <a:r>
              <a:rPr lang="en-US" sz="1100" b="1" dirty="0"/>
              <a:t>®</a:t>
            </a:r>
          </a:p>
          <a:p>
            <a:pPr marL="171450" indent="-171450">
              <a:buFont typeface="Arial" panose="020B0604020202020204" pitchFamily="34" charset="0"/>
              <a:buChar char="•"/>
            </a:pPr>
            <a:r>
              <a:rPr lang="en-US" sz="1100" dirty="0"/>
              <a:t>Onsite Installation Certification Training</a:t>
            </a:r>
          </a:p>
          <a:p>
            <a:endParaRPr lang="en-US" sz="1100" b="1" dirty="0"/>
          </a:p>
          <a:p>
            <a:r>
              <a:rPr lang="en-US" sz="1100" b="1" dirty="0"/>
              <a:t>Steel City®</a:t>
            </a:r>
          </a:p>
          <a:p>
            <a:pPr marL="171450" indent="-171450">
              <a:buFont typeface="Arial" panose="020B0604020202020204" pitchFamily="34" charset="0"/>
              <a:buChar char="•"/>
            </a:pPr>
            <a:r>
              <a:rPr lang="en-US" sz="1100" dirty="0"/>
              <a:t>Online Prefabricator</a:t>
            </a:r>
          </a:p>
          <a:p>
            <a:endParaRPr lang="en-US" sz="1100" dirty="0"/>
          </a:p>
          <a:p>
            <a:r>
              <a:rPr lang="en-US" sz="1100" b="1" dirty="0"/>
              <a:t>ABB</a:t>
            </a:r>
          </a:p>
          <a:p>
            <a:pPr marL="171450" indent="-171450">
              <a:buFont typeface="Arial" panose="020B0604020202020204" pitchFamily="34" charset="0"/>
              <a:buChar char="•"/>
            </a:pPr>
            <a:r>
              <a:rPr lang="en-US" sz="1100" dirty="0"/>
              <a:t>Warranty extension for breakers and switches</a:t>
            </a:r>
          </a:p>
          <a:p>
            <a:pPr marL="171450" indent="-171450">
              <a:buFont typeface="Arial" panose="020B0604020202020204" pitchFamily="34" charset="0"/>
              <a:buChar char="•"/>
            </a:pPr>
            <a:r>
              <a:rPr lang="en-US" sz="1100" dirty="0"/>
              <a:t>Preventive, predictive and corrective maintenance</a:t>
            </a:r>
          </a:p>
          <a:p>
            <a:pPr marL="171450" indent="-171450">
              <a:buFont typeface="Arial" panose="020B0604020202020204" pitchFamily="34" charset="0"/>
              <a:buChar char="•"/>
            </a:pPr>
            <a:r>
              <a:rPr lang="en-US" sz="1100" dirty="0"/>
              <a:t>Field retrofit services</a:t>
            </a:r>
          </a:p>
          <a:p>
            <a:endParaRPr lang="en-US" sz="1100" dirty="0"/>
          </a:p>
          <a:p>
            <a:r>
              <a:rPr lang="en-US" sz="1100" b="1" dirty="0"/>
              <a:t>Additional Services &amp; Training</a:t>
            </a:r>
          </a:p>
          <a:p>
            <a:pPr marL="171450" indent="-171450">
              <a:buFont typeface="Arial" panose="020B0604020202020204" pitchFamily="34" charset="0"/>
              <a:buChar char="•"/>
            </a:pPr>
            <a:r>
              <a:rPr lang="en-US" sz="1100" dirty="0"/>
              <a:t>Free online CAD Library for downloadable 2D and 3D models in more than 90 native CAD file formats</a:t>
            </a:r>
          </a:p>
          <a:p>
            <a:pPr marL="171450" indent="-171450">
              <a:buFont typeface="Arial" panose="020B0604020202020204" pitchFamily="34" charset="0"/>
              <a:buChar char="•"/>
            </a:pPr>
            <a:r>
              <a:rPr lang="en-US" sz="1100" dirty="0"/>
              <a:t>NEC® Update Training provides an overview of the latest changes to the National Electrical Code®</a:t>
            </a:r>
          </a:p>
          <a:p>
            <a:pPr marL="171450" indent="-171450">
              <a:buFont typeface="Arial" panose="020B0604020202020204" pitchFamily="34" charset="0"/>
              <a:buChar char="•"/>
            </a:pPr>
            <a:r>
              <a:rPr lang="en-US" sz="1100" dirty="0"/>
              <a:t>Grounding &amp; Bonding Training covers design, layout and connections</a:t>
            </a:r>
            <a:endParaRPr lang="en-US" sz="1000" dirty="0"/>
          </a:p>
        </p:txBody>
      </p:sp>
      <p:pic>
        <p:nvPicPr>
          <p:cNvPr id="2" name="Picture 1">
            <a:extLst>
              <a:ext uri="{FF2B5EF4-FFF2-40B4-BE49-F238E27FC236}">
                <a16:creationId xmlns:a16="http://schemas.microsoft.com/office/drawing/2014/main" id="{17C9D247-B1F1-45F5-A91B-BF3F5D3240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47161" y="0"/>
            <a:ext cx="3844840" cy="5954780"/>
          </a:xfrm>
          <a:prstGeom prst="rect">
            <a:avLst/>
          </a:prstGeom>
        </p:spPr>
      </p:pic>
      <p:sp>
        <p:nvSpPr>
          <p:cNvPr id="10" name="Title 11">
            <a:extLst>
              <a:ext uri="{FF2B5EF4-FFF2-40B4-BE49-F238E27FC236}">
                <a16:creationId xmlns:a16="http://schemas.microsoft.com/office/drawing/2014/main" id="{32B7CE6B-0502-4D1B-9D21-20652DEBA82A}"/>
              </a:ext>
            </a:extLst>
          </p:cNvPr>
          <p:cNvSpPr txBox="1">
            <a:spLocks/>
          </p:cNvSpPr>
          <p:nvPr/>
        </p:nvSpPr>
        <p:spPr bwMode="gray">
          <a:xfrm>
            <a:off x="8509000" y="4380344"/>
            <a:ext cx="3033776"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1600" dirty="0"/>
              <a:t>— </a:t>
            </a:r>
            <a:br>
              <a:rPr lang="de-DE" sz="1600" dirty="0"/>
            </a:br>
            <a:r>
              <a:rPr lang="en-US" sz="1600" dirty="0"/>
              <a:t>ABB technical services representatives and application engineers are available to provide you with expert support.</a:t>
            </a:r>
          </a:p>
        </p:txBody>
      </p:sp>
      <p:sp>
        <p:nvSpPr>
          <p:cNvPr id="8" name="Rectangle 7">
            <a:extLst>
              <a:ext uri="{FF2B5EF4-FFF2-40B4-BE49-F238E27FC236}">
                <a16:creationId xmlns:a16="http://schemas.microsoft.com/office/drawing/2014/main" id="{0B3E3AF6-12D1-46CB-9594-899CEC8F08AF}"/>
              </a:ext>
            </a:extLst>
          </p:cNvPr>
          <p:cNvSpPr/>
          <p:nvPr/>
        </p:nvSpPr>
        <p:spPr>
          <a:xfrm>
            <a:off x="611124" y="2187106"/>
            <a:ext cx="1422184" cy="338554"/>
          </a:xfrm>
          <a:prstGeom prst="rect">
            <a:avLst/>
          </a:prstGeom>
        </p:spPr>
        <p:txBody>
          <a:bodyPr wrap="none">
            <a:spAutoFit/>
          </a:bodyPr>
          <a:lstStyle/>
          <a:p>
            <a:r>
              <a:rPr lang="en-US" sz="1600" b="1" dirty="0">
                <a:solidFill>
                  <a:schemeClr val="tx2"/>
                </a:solidFill>
              </a:rPr>
              <a:t>Our Services</a:t>
            </a:r>
          </a:p>
        </p:txBody>
      </p:sp>
    </p:spTree>
    <p:extLst>
      <p:ext uri="{BB962C8B-B14F-4D97-AF65-F5344CB8AC3E}">
        <p14:creationId xmlns:p14="http://schemas.microsoft.com/office/powerpoint/2010/main" val="162791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975A72-388D-4CCA-B9F1-ECCA79E4EE1F}"/>
              </a:ext>
            </a:extLst>
          </p:cNvPr>
          <p:cNvSpPr>
            <a:spLocks noGrp="1"/>
          </p:cNvSpPr>
          <p:nvPr>
            <p:ph type="title"/>
          </p:nvPr>
        </p:nvSpPr>
        <p:spPr/>
        <p:txBody>
          <a:bodyPr/>
          <a:lstStyle/>
          <a:p>
            <a:r>
              <a:rPr lang="en-US" dirty="0"/>
              <a:t>Product selection guide</a:t>
            </a:r>
          </a:p>
        </p:txBody>
      </p:sp>
      <p:sp>
        <p:nvSpPr>
          <p:cNvPr id="4" name="Date Placeholder 3">
            <a:extLst>
              <a:ext uri="{FF2B5EF4-FFF2-40B4-BE49-F238E27FC236}">
                <a16:creationId xmlns:a16="http://schemas.microsoft.com/office/drawing/2014/main" id="{E4622B01-A698-427F-B1B2-7E786098A828}"/>
              </a:ext>
            </a:extLst>
          </p:cNvPr>
          <p:cNvSpPr>
            <a:spLocks noGrp="1"/>
          </p:cNvSpPr>
          <p:nvPr>
            <p:ph type="dt" sz="half" idx="18"/>
          </p:nvPr>
        </p:nvSpPr>
        <p:spPr/>
        <p:txBody>
          <a:bodyPr/>
          <a:lstStyle/>
          <a:p>
            <a:fld id="{DED11F41-F59E-4148-82B4-D5604C9DFCBD}" type="datetime4">
              <a:rPr lang="en-US" smtClean="0"/>
              <a:t>December 19, 2020</a:t>
            </a:fld>
            <a:endParaRPr lang="en-US" dirty="0"/>
          </a:p>
        </p:txBody>
      </p:sp>
      <p:sp>
        <p:nvSpPr>
          <p:cNvPr id="5" name="Footer Placeholder 4">
            <a:extLst>
              <a:ext uri="{FF2B5EF4-FFF2-40B4-BE49-F238E27FC236}">
                <a16:creationId xmlns:a16="http://schemas.microsoft.com/office/drawing/2014/main" id="{67C5D5DD-1961-4529-8CBB-EDF0BE4AED01}"/>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74B539AF-8140-40B0-8D4D-E2BCC2192E14}"/>
              </a:ext>
            </a:extLst>
          </p:cNvPr>
          <p:cNvSpPr>
            <a:spLocks noGrp="1"/>
          </p:cNvSpPr>
          <p:nvPr>
            <p:ph type="sldNum" sz="quarter" idx="20"/>
          </p:nvPr>
        </p:nvSpPr>
        <p:spPr/>
        <p:txBody>
          <a:bodyPr/>
          <a:lstStyle/>
          <a:p>
            <a:r>
              <a:rPr lang="en-US"/>
              <a:t>Slide </a:t>
            </a:r>
            <a:fld id="{619F89D8-7AE3-494A-97F3-03D680869632}" type="slidenum">
              <a:rPr lang="en-US" smtClean="0"/>
              <a:pPr/>
              <a:t>21</a:t>
            </a:fld>
            <a:endParaRPr lang="en-US" dirty="0"/>
          </a:p>
        </p:txBody>
      </p:sp>
      <p:sp>
        <p:nvSpPr>
          <p:cNvPr id="20" name="Subtitle 19">
            <a:extLst>
              <a:ext uri="{FF2B5EF4-FFF2-40B4-BE49-F238E27FC236}">
                <a16:creationId xmlns:a16="http://schemas.microsoft.com/office/drawing/2014/main" id="{D2BA0CC2-0789-4588-A492-DE3B527C832F}"/>
              </a:ext>
            </a:extLst>
          </p:cNvPr>
          <p:cNvSpPr>
            <a:spLocks noGrp="1"/>
          </p:cNvSpPr>
          <p:nvPr>
            <p:ph type="subTitle" idx="13"/>
          </p:nvPr>
        </p:nvSpPr>
        <p:spPr/>
        <p:txBody>
          <a:bodyPr/>
          <a:lstStyle/>
          <a:p>
            <a:r>
              <a:rPr lang="en-US" dirty="0"/>
              <a:t>Data centers</a:t>
            </a:r>
          </a:p>
        </p:txBody>
      </p:sp>
      <p:pic>
        <p:nvPicPr>
          <p:cNvPr id="10" name="Picture 9">
            <a:extLst>
              <a:ext uri="{FF2B5EF4-FFF2-40B4-BE49-F238E27FC236}">
                <a16:creationId xmlns:a16="http://schemas.microsoft.com/office/drawing/2014/main" id="{B541E6E4-5DFF-48C6-86D7-A516F53CA75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493544" y="1200464"/>
            <a:ext cx="433469" cy="487132"/>
          </a:xfrm>
          <a:prstGeom prst="rect">
            <a:avLst/>
          </a:prstGeom>
        </p:spPr>
      </p:pic>
      <p:pic>
        <p:nvPicPr>
          <p:cNvPr id="11" name="Picture 10">
            <a:extLst>
              <a:ext uri="{FF2B5EF4-FFF2-40B4-BE49-F238E27FC236}">
                <a16:creationId xmlns:a16="http://schemas.microsoft.com/office/drawing/2014/main" id="{9FADFCD4-722A-4015-AF5D-4A05BB1EEBB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968344" y="1264703"/>
            <a:ext cx="458240" cy="416855"/>
          </a:xfrm>
          <a:prstGeom prst="rect">
            <a:avLst/>
          </a:prstGeom>
        </p:spPr>
      </p:pic>
      <p:pic>
        <p:nvPicPr>
          <p:cNvPr id="12" name="Picture 11">
            <a:extLst>
              <a:ext uri="{FF2B5EF4-FFF2-40B4-BE49-F238E27FC236}">
                <a16:creationId xmlns:a16="http://schemas.microsoft.com/office/drawing/2014/main" id="{4D03EE9E-E521-4F72-B66C-5597CB646EEA}"/>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319598" y="1211265"/>
            <a:ext cx="433469" cy="475056"/>
          </a:xfrm>
          <a:prstGeom prst="rect">
            <a:avLst/>
          </a:prstGeom>
        </p:spPr>
      </p:pic>
      <p:pic>
        <p:nvPicPr>
          <p:cNvPr id="13" name="Picture 12">
            <a:extLst>
              <a:ext uri="{FF2B5EF4-FFF2-40B4-BE49-F238E27FC236}">
                <a16:creationId xmlns:a16="http://schemas.microsoft.com/office/drawing/2014/main" id="{C62F6323-E170-4907-8AD4-45547AF956E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147415" y="1231525"/>
            <a:ext cx="433470" cy="434535"/>
          </a:xfrm>
          <a:prstGeom prst="rect">
            <a:avLst/>
          </a:prstGeom>
        </p:spPr>
      </p:pic>
      <p:pic>
        <p:nvPicPr>
          <p:cNvPr id="14" name="Picture 13">
            <a:extLst>
              <a:ext uri="{FF2B5EF4-FFF2-40B4-BE49-F238E27FC236}">
                <a16:creationId xmlns:a16="http://schemas.microsoft.com/office/drawing/2014/main" id="{3D25F477-F2C3-4B40-A639-16E22564B87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800923" y="1205292"/>
            <a:ext cx="458239" cy="475057"/>
          </a:xfrm>
          <a:prstGeom prst="rect">
            <a:avLst/>
          </a:prstGeom>
        </p:spPr>
      </p:pic>
      <p:pic>
        <p:nvPicPr>
          <p:cNvPr id="15" name="Picture 14">
            <a:extLst>
              <a:ext uri="{FF2B5EF4-FFF2-40B4-BE49-F238E27FC236}">
                <a16:creationId xmlns:a16="http://schemas.microsoft.com/office/drawing/2014/main" id="{643B1676-1AC9-44C6-94A8-7B01C20CC83E}"/>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8628859" y="1167742"/>
            <a:ext cx="458239" cy="524200"/>
          </a:xfrm>
          <a:prstGeom prst="rect">
            <a:avLst/>
          </a:prstGeom>
        </p:spPr>
      </p:pic>
      <p:pic>
        <p:nvPicPr>
          <p:cNvPr id="16" name="Picture 15">
            <a:extLst>
              <a:ext uri="{FF2B5EF4-FFF2-40B4-BE49-F238E27FC236}">
                <a16:creationId xmlns:a16="http://schemas.microsoft.com/office/drawing/2014/main" id="{7A6C67E6-C20F-4EAD-83E2-764A09FCF017}"/>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9442506" y="1207950"/>
            <a:ext cx="458239" cy="463684"/>
          </a:xfrm>
          <a:prstGeom prst="rect">
            <a:avLst/>
          </a:prstGeom>
        </p:spPr>
      </p:pic>
      <p:graphicFrame>
        <p:nvGraphicFramePr>
          <p:cNvPr id="8" name="Table 8">
            <a:extLst>
              <a:ext uri="{FF2B5EF4-FFF2-40B4-BE49-F238E27FC236}">
                <a16:creationId xmlns:a16="http://schemas.microsoft.com/office/drawing/2014/main" id="{80951538-0D87-483A-8E6B-08375D5222F3}"/>
              </a:ext>
            </a:extLst>
          </p:cNvPr>
          <p:cNvGraphicFramePr>
            <a:graphicFrameLocks noGrp="1"/>
          </p:cNvGraphicFramePr>
          <p:nvPr>
            <p:extLst>
              <p:ext uri="{D42A27DB-BD31-4B8C-83A1-F6EECF244321}">
                <p14:modId xmlns:p14="http://schemas.microsoft.com/office/powerpoint/2010/main" val="3151396761"/>
              </p:ext>
            </p:extLst>
          </p:nvPr>
        </p:nvGraphicFramePr>
        <p:xfrm>
          <a:off x="332367" y="1657351"/>
          <a:ext cx="9764134" cy="3441571"/>
        </p:xfrm>
        <a:graphic>
          <a:graphicData uri="http://schemas.openxmlformats.org/drawingml/2006/table">
            <a:tbl>
              <a:tblPr firstRow="1" bandRow="1">
                <a:tableStyleId>{5C22544A-7EE6-4342-B048-85BDC9FD1C3A}</a:tableStyleId>
              </a:tblPr>
              <a:tblGrid>
                <a:gridCol w="3963409">
                  <a:extLst>
                    <a:ext uri="{9D8B030D-6E8A-4147-A177-3AD203B41FA5}">
                      <a16:colId xmlns:a16="http://schemas.microsoft.com/office/drawing/2014/main" val="1972988171"/>
                    </a:ext>
                  </a:extLst>
                </a:gridCol>
                <a:gridCol w="828675">
                  <a:extLst>
                    <a:ext uri="{9D8B030D-6E8A-4147-A177-3AD203B41FA5}">
                      <a16:colId xmlns:a16="http://schemas.microsoft.com/office/drawing/2014/main" val="3450071718"/>
                    </a:ext>
                  </a:extLst>
                </a:gridCol>
                <a:gridCol w="828675">
                  <a:extLst>
                    <a:ext uri="{9D8B030D-6E8A-4147-A177-3AD203B41FA5}">
                      <a16:colId xmlns:a16="http://schemas.microsoft.com/office/drawing/2014/main" val="2940307927"/>
                    </a:ext>
                  </a:extLst>
                </a:gridCol>
                <a:gridCol w="828675">
                  <a:extLst>
                    <a:ext uri="{9D8B030D-6E8A-4147-A177-3AD203B41FA5}">
                      <a16:colId xmlns:a16="http://schemas.microsoft.com/office/drawing/2014/main" val="4038841982"/>
                    </a:ext>
                  </a:extLst>
                </a:gridCol>
                <a:gridCol w="828675">
                  <a:extLst>
                    <a:ext uri="{9D8B030D-6E8A-4147-A177-3AD203B41FA5}">
                      <a16:colId xmlns:a16="http://schemas.microsoft.com/office/drawing/2014/main" val="3544850890"/>
                    </a:ext>
                  </a:extLst>
                </a:gridCol>
                <a:gridCol w="828675">
                  <a:extLst>
                    <a:ext uri="{9D8B030D-6E8A-4147-A177-3AD203B41FA5}">
                      <a16:colId xmlns:a16="http://schemas.microsoft.com/office/drawing/2014/main" val="2597083973"/>
                    </a:ext>
                  </a:extLst>
                </a:gridCol>
                <a:gridCol w="828675">
                  <a:extLst>
                    <a:ext uri="{9D8B030D-6E8A-4147-A177-3AD203B41FA5}">
                      <a16:colId xmlns:a16="http://schemas.microsoft.com/office/drawing/2014/main" val="2877227308"/>
                    </a:ext>
                  </a:extLst>
                </a:gridCol>
                <a:gridCol w="828675">
                  <a:extLst>
                    <a:ext uri="{9D8B030D-6E8A-4147-A177-3AD203B41FA5}">
                      <a16:colId xmlns:a16="http://schemas.microsoft.com/office/drawing/2014/main" val="1866456876"/>
                    </a:ext>
                  </a:extLst>
                </a:gridCol>
              </a:tblGrid>
              <a:tr h="361691">
                <a:tc>
                  <a:txBody>
                    <a:bodyPr/>
                    <a:lstStyle/>
                    <a:p>
                      <a:r>
                        <a:rPr lang="en-US" sz="600" dirty="0"/>
                        <a:t>Product description</a:t>
                      </a:r>
                    </a:p>
                  </a:txBody>
                  <a:tcPr marT="0" marB="0" anchor="ctr"/>
                </a:tc>
                <a:tc>
                  <a:txBody>
                    <a:bodyPr/>
                    <a:lstStyle/>
                    <a:p>
                      <a:pPr algn="ctr"/>
                      <a:r>
                        <a:rPr lang="en-US" sz="600" dirty="0"/>
                        <a:t>Continuous operation &amp; sustainability</a:t>
                      </a:r>
                    </a:p>
                  </a:txBody>
                  <a:tcPr marT="0" marB="0" anchor="ctr"/>
                </a:tc>
                <a:tc>
                  <a:txBody>
                    <a:bodyPr/>
                    <a:lstStyle/>
                    <a:p>
                      <a:pPr algn="ctr"/>
                      <a:r>
                        <a:rPr lang="en-US" sz="600" dirty="0"/>
                        <a:t>Power quality, efficiency &amp; reliability</a:t>
                      </a:r>
                    </a:p>
                  </a:txBody>
                  <a:tcPr marT="0" marB="0" anchor="ctr"/>
                </a:tc>
                <a:tc>
                  <a:txBody>
                    <a:bodyPr/>
                    <a:lstStyle/>
                    <a:p>
                      <a:pPr algn="ctr"/>
                      <a:r>
                        <a:rPr lang="en-US" sz="600" dirty="0"/>
                        <a:t>Safety</a:t>
                      </a:r>
                    </a:p>
                  </a:txBody>
                  <a:tcPr marT="0" marB="0" anchor="ctr"/>
                </a:tc>
                <a:tc>
                  <a:txBody>
                    <a:bodyPr/>
                    <a:lstStyle/>
                    <a:p>
                      <a:pPr algn="ctr"/>
                      <a:r>
                        <a:rPr lang="en-US" sz="600" dirty="0"/>
                        <a:t>Space savings</a:t>
                      </a:r>
                    </a:p>
                  </a:txBody>
                  <a:tcPr marT="0" marB="0" anchor="ctr"/>
                </a:tc>
                <a:tc>
                  <a:txBody>
                    <a:bodyPr/>
                    <a:lstStyle/>
                    <a:p>
                      <a:pPr algn="ctr"/>
                      <a:r>
                        <a:rPr lang="en-US" sz="600" dirty="0"/>
                        <a:t>Total project cost</a:t>
                      </a:r>
                    </a:p>
                  </a:txBody>
                  <a:tcPr marT="0" marB="0" anchor="ctr"/>
                </a:tc>
                <a:tc>
                  <a:txBody>
                    <a:bodyPr/>
                    <a:lstStyle/>
                    <a:p>
                      <a:pPr algn="ctr"/>
                      <a:r>
                        <a:rPr lang="en-US" sz="600" dirty="0"/>
                        <a:t>Grounding &amp; bonding</a:t>
                      </a:r>
                    </a:p>
                  </a:txBody>
                  <a:tcPr marT="0" marB="0" anchor="ctr"/>
                </a:tc>
                <a:tc>
                  <a:txBody>
                    <a:bodyPr/>
                    <a:lstStyle/>
                    <a:p>
                      <a:pPr algn="ctr"/>
                      <a:r>
                        <a:rPr lang="en-US" sz="600" dirty="0"/>
                        <a:t>Services &amp; training</a:t>
                      </a:r>
                    </a:p>
                  </a:txBody>
                  <a:tcPr marT="0" marB="0" anchor="ctr"/>
                </a:tc>
                <a:extLst>
                  <a:ext uri="{0D108BD9-81ED-4DB2-BD59-A6C34878D82A}">
                    <a16:rowId xmlns:a16="http://schemas.microsoft.com/office/drawing/2014/main" val="1798250663"/>
                  </a:ext>
                </a:extLst>
              </a:tr>
              <a:tr h="153994">
                <a:tc>
                  <a:txBody>
                    <a:bodyPr/>
                    <a:lstStyle/>
                    <a:p>
                      <a:r>
                        <a:rPr lang="en-US" sz="600" b="1" dirty="0"/>
                        <a:t>Blackburn®</a:t>
                      </a:r>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644635"/>
                  </a:ext>
                </a:extLst>
              </a:tr>
              <a:tr h="153994">
                <a:tc>
                  <a:txBody>
                    <a:bodyPr/>
                    <a:lstStyle/>
                    <a:p>
                      <a:r>
                        <a:rPr lang="en-US" sz="600" dirty="0"/>
                        <a:t>EZ Ground™ compression and mechanical grounding systems, compression connectors and tools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41037439"/>
                  </a:ext>
                </a:extLst>
              </a:tr>
              <a:tr h="153994">
                <a:tc>
                  <a:txBody>
                    <a:bodyPr/>
                    <a:lstStyle/>
                    <a:p>
                      <a:r>
                        <a:rPr lang="en-US" sz="600" dirty="0"/>
                        <a:t>Flexible braids and signal reference grid connectors and clamps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690270611"/>
                  </a:ext>
                </a:extLst>
              </a:tr>
              <a:tr h="153994">
                <a:tc>
                  <a:txBody>
                    <a:bodyPr/>
                    <a:lstStyle/>
                    <a:p>
                      <a:r>
                        <a:rPr lang="en-US" sz="600" dirty="0"/>
                        <a:t>Connectors for finely stranded cable</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831621072"/>
                  </a:ext>
                </a:extLst>
              </a:tr>
              <a:tr h="153994">
                <a:tc>
                  <a:txBody>
                    <a:bodyPr/>
                    <a:lstStyle/>
                    <a:p>
                      <a:r>
                        <a:rPr lang="en-US" sz="600" dirty="0"/>
                        <a:t>Narrow-tongue lugs, 45° and 90° angled lugs, stacking lugs and KUBE® flag, tee and cross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5650856"/>
                  </a:ext>
                </a:extLst>
              </a:tr>
              <a:tr h="153994">
                <a:tc>
                  <a:txBody>
                    <a:bodyPr/>
                    <a:lstStyle/>
                    <a:p>
                      <a:r>
                        <a:rPr lang="en-US" sz="600" b="1" dirty="0"/>
                        <a:t>Carlon®</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8895170"/>
                  </a:ext>
                </a:extLst>
              </a:tr>
              <a:tr h="153994">
                <a:tc>
                  <a:txBody>
                    <a:bodyPr/>
                    <a:lstStyle/>
                    <a:p>
                      <a:r>
                        <a:rPr lang="en-US" sz="600" dirty="0"/>
                        <a:t>ENT System</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365788463"/>
                  </a:ext>
                </a:extLst>
              </a:tr>
              <a:tr h="153994">
                <a:tc>
                  <a:txBody>
                    <a:bodyPr/>
                    <a:lstStyle/>
                    <a:p>
                      <a:r>
                        <a:rPr lang="en-US" sz="600" dirty="0"/>
                        <a:t>Non-metallic enclosures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7230688"/>
                  </a:ext>
                </a:extLst>
              </a:tr>
              <a:tr h="153994">
                <a:tc>
                  <a:txBody>
                    <a:bodyPr/>
                    <a:lstStyle/>
                    <a:p>
                      <a:r>
                        <a:rPr lang="en-US" sz="600" b="1" dirty="0"/>
                        <a:t>Elastimold®</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378068"/>
                  </a:ext>
                </a:extLst>
              </a:tr>
              <a:tr h="153994">
                <a:tc>
                  <a:txBody>
                    <a:bodyPr/>
                    <a:lstStyle/>
                    <a:p>
                      <a:r>
                        <a:rPr lang="en-US" sz="600" dirty="0"/>
                        <a:t>Solid-dielectric switchgear, switchgear automation packages, molded vacuum interrupters and arresters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61351"/>
                  </a:ext>
                </a:extLst>
              </a:tr>
              <a:tr h="153994">
                <a:tc>
                  <a:txBody>
                    <a:bodyPr/>
                    <a:lstStyle/>
                    <a:p>
                      <a:r>
                        <a:rPr lang="en-US" sz="600" b="1" dirty="0"/>
                        <a:t>EZCODE®</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9366379"/>
                  </a:ext>
                </a:extLst>
              </a:tr>
              <a:tr h="153994">
                <a:tc>
                  <a:txBody>
                    <a:bodyPr/>
                    <a:lstStyle/>
                    <a:p>
                      <a:r>
                        <a:rPr lang="en-US" sz="600" dirty="0"/>
                        <a:t>Safety labels, tags, signs and barricade tapes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017799"/>
                  </a:ext>
                </a:extLst>
              </a:tr>
              <a:tr h="153994">
                <a:tc>
                  <a:txBody>
                    <a:bodyPr/>
                    <a:lstStyle/>
                    <a:p>
                      <a:r>
                        <a:rPr lang="en-US" sz="600" b="1" dirty="0"/>
                        <a:t>Fisher Pierce®</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4064432"/>
                  </a:ext>
                </a:extLst>
              </a:tr>
              <a:tr h="153994">
                <a:tc>
                  <a:txBody>
                    <a:bodyPr/>
                    <a:lstStyle/>
                    <a:p>
                      <a:r>
                        <a:rPr lang="en-US" sz="600" dirty="0"/>
                        <a:t>Faulted circuit indicators and voltage and current sensors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5949783"/>
                  </a:ext>
                </a:extLst>
              </a:tr>
              <a:tr h="153994">
                <a:tc>
                  <a:txBody>
                    <a:bodyPr/>
                    <a:lstStyle/>
                    <a:p>
                      <a:r>
                        <a:rPr lang="en-US" sz="600" b="1" dirty="0"/>
                        <a:t>Joslyn Hi-Voltage®</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9996"/>
                  </a:ext>
                </a:extLst>
              </a:tr>
              <a:tr h="153994">
                <a:tc>
                  <a:txBody>
                    <a:bodyPr/>
                    <a:lstStyle/>
                    <a:p>
                      <a:r>
                        <a:rPr lang="en-US" sz="600" dirty="0"/>
                        <a:t>Capacitor switches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701024"/>
                  </a:ext>
                </a:extLst>
              </a:tr>
              <a:tr h="153994">
                <a:tc>
                  <a:txBody>
                    <a:bodyPr/>
                    <a:lstStyle/>
                    <a:p>
                      <a:r>
                        <a:rPr lang="en-US" sz="600" b="1" dirty="0" err="1"/>
                        <a:t>Kindorf</a:t>
                      </a:r>
                      <a:r>
                        <a:rPr lang="en-US" sz="6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6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7884478"/>
                  </a:ext>
                </a:extLst>
              </a:tr>
              <a:tr h="153994">
                <a:tc>
                  <a:txBody>
                    <a:bodyPr/>
                    <a:lstStyle/>
                    <a:p>
                      <a:r>
                        <a:rPr lang="en-US" sz="600" dirty="0"/>
                        <a:t>Modular metal framing system and accessories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1346716"/>
                  </a:ext>
                </a:extLst>
              </a:tr>
              <a:tr h="153994">
                <a:tc>
                  <a:txBody>
                    <a:bodyPr/>
                    <a:lstStyle/>
                    <a:p>
                      <a:r>
                        <a:rPr lang="en-US" sz="600" b="1" dirty="0" err="1"/>
                        <a:t>Red•Dot</a:t>
                      </a:r>
                      <a:r>
                        <a:rPr lang="en-US" sz="6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7993470"/>
                  </a:ext>
                </a:extLst>
              </a:tr>
              <a:tr h="153994">
                <a:tc>
                  <a:txBody>
                    <a:bodyPr/>
                    <a:lstStyle/>
                    <a:p>
                      <a:r>
                        <a:rPr lang="en-US" sz="600" dirty="0"/>
                        <a:t>Code keeper® weatherproof while-in-use covers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02726012"/>
                  </a:ext>
                </a:extLst>
              </a:tr>
            </a:tbl>
          </a:graphicData>
        </a:graphic>
      </p:graphicFrame>
      <p:grpSp>
        <p:nvGrpSpPr>
          <p:cNvPr id="22" name="Group 21">
            <a:extLst>
              <a:ext uri="{FF2B5EF4-FFF2-40B4-BE49-F238E27FC236}">
                <a16:creationId xmlns:a16="http://schemas.microsoft.com/office/drawing/2014/main" id="{1C4679BA-3CFA-4848-8B19-50F7EB5A5B53}"/>
              </a:ext>
            </a:extLst>
          </p:cNvPr>
          <p:cNvGrpSpPr/>
          <p:nvPr/>
        </p:nvGrpSpPr>
        <p:grpSpPr>
          <a:xfrm>
            <a:off x="10343666" y="348342"/>
            <a:ext cx="1226305" cy="5737781"/>
            <a:chOff x="10343666" y="-1431102"/>
            <a:chExt cx="1606616" cy="7517226"/>
          </a:xfrm>
        </p:grpSpPr>
        <p:pic>
          <p:nvPicPr>
            <p:cNvPr id="23" name="Picture 22">
              <a:extLst>
                <a:ext uri="{FF2B5EF4-FFF2-40B4-BE49-F238E27FC236}">
                  <a16:creationId xmlns:a16="http://schemas.microsoft.com/office/drawing/2014/main" id="{1E6F6493-5C59-4A09-BB89-59EB261C1D28}"/>
                </a:ext>
              </a:extLst>
            </p:cNvPr>
            <p:cNvPicPr>
              <a:picLocks noChangeAspect="1"/>
            </p:cNvPicPr>
            <p:nvPr/>
          </p:nvPicPr>
          <p:blipFill>
            <a:blip r:embed="rId9"/>
            <a:stretch>
              <a:fillRect/>
            </a:stretch>
          </p:blipFill>
          <p:spPr>
            <a:xfrm>
              <a:off x="10343666" y="1404886"/>
              <a:ext cx="1603757" cy="4681238"/>
            </a:xfrm>
            <a:prstGeom prst="rect">
              <a:avLst/>
            </a:prstGeom>
          </p:spPr>
        </p:pic>
        <p:pic>
          <p:nvPicPr>
            <p:cNvPr id="24" name="Picture 23">
              <a:extLst>
                <a:ext uri="{FF2B5EF4-FFF2-40B4-BE49-F238E27FC236}">
                  <a16:creationId xmlns:a16="http://schemas.microsoft.com/office/drawing/2014/main" id="{A22FC257-2879-4A60-91BA-D73BCD8A0EAD}"/>
                </a:ext>
              </a:extLst>
            </p:cNvPr>
            <p:cNvPicPr>
              <a:picLocks noChangeAspect="1"/>
            </p:cNvPicPr>
            <p:nvPr/>
          </p:nvPicPr>
          <p:blipFill>
            <a:blip r:embed="rId10"/>
            <a:stretch>
              <a:fillRect/>
            </a:stretch>
          </p:blipFill>
          <p:spPr>
            <a:xfrm>
              <a:off x="10346525" y="-1431102"/>
              <a:ext cx="1603757" cy="2835988"/>
            </a:xfrm>
            <a:prstGeom prst="rect">
              <a:avLst/>
            </a:prstGeom>
          </p:spPr>
        </p:pic>
      </p:grpSp>
    </p:spTree>
    <p:extLst>
      <p:ext uri="{BB962C8B-B14F-4D97-AF65-F5344CB8AC3E}">
        <p14:creationId xmlns:p14="http://schemas.microsoft.com/office/powerpoint/2010/main" val="268546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975A72-388D-4CCA-B9F1-ECCA79E4EE1F}"/>
              </a:ext>
            </a:extLst>
          </p:cNvPr>
          <p:cNvSpPr>
            <a:spLocks noGrp="1"/>
          </p:cNvSpPr>
          <p:nvPr>
            <p:ph type="title"/>
          </p:nvPr>
        </p:nvSpPr>
        <p:spPr/>
        <p:txBody>
          <a:bodyPr/>
          <a:lstStyle/>
          <a:p>
            <a:r>
              <a:rPr lang="en-US" dirty="0"/>
              <a:t>Product selection guide</a:t>
            </a:r>
          </a:p>
        </p:txBody>
      </p:sp>
      <p:sp>
        <p:nvSpPr>
          <p:cNvPr id="4" name="Date Placeholder 3">
            <a:extLst>
              <a:ext uri="{FF2B5EF4-FFF2-40B4-BE49-F238E27FC236}">
                <a16:creationId xmlns:a16="http://schemas.microsoft.com/office/drawing/2014/main" id="{E4622B01-A698-427F-B1B2-7E786098A828}"/>
              </a:ext>
            </a:extLst>
          </p:cNvPr>
          <p:cNvSpPr>
            <a:spLocks noGrp="1"/>
          </p:cNvSpPr>
          <p:nvPr>
            <p:ph type="dt" sz="half" idx="18"/>
          </p:nvPr>
        </p:nvSpPr>
        <p:spPr/>
        <p:txBody>
          <a:bodyPr/>
          <a:lstStyle/>
          <a:p>
            <a:fld id="{DED11F41-F59E-4148-82B4-D5604C9DFCBD}" type="datetime4">
              <a:rPr lang="en-US" smtClean="0"/>
              <a:t>December 18, 2020</a:t>
            </a:fld>
            <a:endParaRPr lang="en-US" dirty="0"/>
          </a:p>
        </p:txBody>
      </p:sp>
      <p:sp>
        <p:nvSpPr>
          <p:cNvPr id="5" name="Footer Placeholder 4">
            <a:extLst>
              <a:ext uri="{FF2B5EF4-FFF2-40B4-BE49-F238E27FC236}">
                <a16:creationId xmlns:a16="http://schemas.microsoft.com/office/drawing/2014/main" id="{67C5D5DD-1961-4529-8CBB-EDF0BE4AED01}"/>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74B539AF-8140-40B0-8D4D-E2BCC2192E14}"/>
              </a:ext>
            </a:extLst>
          </p:cNvPr>
          <p:cNvSpPr>
            <a:spLocks noGrp="1"/>
          </p:cNvSpPr>
          <p:nvPr>
            <p:ph type="sldNum" sz="quarter" idx="20"/>
          </p:nvPr>
        </p:nvSpPr>
        <p:spPr/>
        <p:txBody>
          <a:bodyPr/>
          <a:lstStyle/>
          <a:p>
            <a:r>
              <a:rPr lang="en-US"/>
              <a:t>Slide </a:t>
            </a:r>
            <a:fld id="{619F89D8-7AE3-494A-97F3-03D680869632}" type="slidenum">
              <a:rPr lang="en-US" smtClean="0"/>
              <a:pPr/>
              <a:t>22</a:t>
            </a:fld>
            <a:endParaRPr lang="en-US" dirty="0"/>
          </a:p>
        </p:txBody>
      </p:sp>
      <p:sp>
        <p:nvSpPr>
          <p:cNvPr id="7" name="Subtitle 6">
            <a:extLst>
              <a:ext uri="{FF2B5EF4-FFF2-40B4-BE49-F238E27FC236}">
                <a16:creationId xmlns:a16="http://schemas.microsoft.com/office/drawing/2014/main" id="{7182EF11-E330-4FD7-9BB9-D3AB10BEDA10}"/>
              </a:ext>
            </a:extLst>
          </p:cNvPr>
          <p:cNvSpPr>
            <a:spLocks noGrp="1"/>
          </p:cNvSpPr>
          <p:nvPr>
            <p:ph type="subTitle" idx="13"/>
          </p:nvPr>
        </p:nvSpPr>
        <p:spPr/>
        <p:txBody>
          <a:bodyPr/>
          <a:lstStyle/>
          <a:p>
            <a:r>
              <a:rPr lang="en-US" dirty="0"/>
              <a:t>Data centers</a:t>
            </a:r>
          </a:p>
        </p:txBody>
      </p:sp>
      <p:pic>
        <p:nvPicPr>
          <p:cNvPr id="18" name="Picture 17">
            <a:extLst>
              <a:ext uri="{FF2B5EF4-FFF2-40B4-BE49-F238E27FC236}">
                <a16:creationId xmlns:a16="http://schemas.microsoft.com/office/drawing/2014/main" id="{41A6FD7D-9028-49DF-8CFE-D53AAAED0EA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493544" y="1200464"/>
            <a:ext cx="433469" cy="487132"/>
          </a:xfrm>
          <a:prstGeom prst="rect">
            <a:avLst/>
          </a:prstGeom>
        </p:spPr>
      </p:pic>
      <p:pic>
        <p:nvPicPr>
          <p:cNvPr id="19" name="Picture 18">
            <a:extLst>
              <a:ext uri="{FF2B5EF4-FFF2-40B4-BE49-F238E27FC236}">
                <a16:creationId xmlns:a16="http://schemas.microsoft.com/office/drawing/2014/main" id="{06C3FDFA-CD3A-46CF-B8BB-BBEDF1E0687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968344" y="1264703"/>
            <a:ext cx="458240" cy="416855"/>
          </a:xfrm>
          <a:prstGeom prst="rect">
            <a:avLst/>
          </a:prstGeom>
        </p:spPr>
      </p:pic>
      <p:pic>
        <p:nvPicPr>
          <p:cNvPr id="20" name="Picture 19">
            <a:extLst>
              <a:ext uri="{FF2B5EF4-FFF2-40B4-BE49-F238E27FC236}">
                <a16:creationId xmlns:a16="http://schemas.microsoft.com/office/drawing/2014/main" id="{22E01081-9527-49D1-9933-A141468C469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319598" y="1211265"/>
            <a:ext cx="433469" cy="475056"/>
          </a:xfrm>
          <a:prstGeom prst="rect">
            <a:avLst/>
          </a:prstGeom>
        </p:spPr>
      </p:pic>
      <p:pic>
        <p:nvPicPr>
          <p:cNvPr id="21" name="Picture 20">
            <a:extLst>
              <a:ext uri="{FF2B5EF4-FFF2-40B4-BE49-F238E27FC236}">
                <a16:creationId xmlns:a16="http://schemas.microsoft.com/office/drawing/2014/main" id="{7753950F-8E9E-4911-B27F-8985D267C63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147415" y="1231525"/>
            <a:ext cx="433470" cy="434535"/>
          </a:xfrm>
          <a:prstGeom prst="rect">
            <a:avLst/>
          </a:prstGeom>
        </p:spPr>
      </p:pic>
      <p:pic>
        <p:nvPicPr>
          <p:cNvPr id="22" name="Picture 21">
            <a:extLst>
              <a:ext uri="{FF2B5EF4-FFF2-40B4-BE49-F238E27FC236}">
                <a16:creationId xmlns:a16="http://schemas.microsoft.com/office/drawing/2014/main" id="{264134FB-4C7C-4D9F-B8AE-0954E339D306}"/>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800923" y="1205292"/>
            <a:ext cx="458239" cy="475057"/>
          </a:xfrm>
          <a:prstGeom prst="rect">
            <a:avLst/>
          </a:prstGeom>
        </p:spPr>
      </p:pic>
      <p:pic>
        <p:nvPicPr>
          <p:cNvPr id="23" name="Picture 22">
            <a:extLst>
              <a:ext uri="{FF2B5EF4-FFF2-40B4-BE49-F238E27FC236}">
                <a16:creationId xmlns:a16="http://schemas.microsoft.com/office/drawing/2014/main" id="{C8DE89DE-29FD-490F-BA9B-D9FC95511B1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8628859" y="1167742"/>
            <a:ext cx="458239" cy="524200"/>
          </a:xfrm>
          <a:prstGeom prst="rect">
            <a:avLst/>
          </a:prstGeom>
        </p:spPr>
      </p:pic>
      <p:pic>
        <p:nvPicPr>
          <p:cNvPr id="24" name="Picture 23">
            <a:extLst>
              <a:ext uri="{FF2B5EF4-FFF2-40B4-BE49-F238E27FC236}">
                <a16:creationId xmlns:a16="http://schemas.microsoft.com/office/drawing/2014/main" id="{D5CA7B1D-B181-4C5A-ACF2-F230AF6CD0D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9442506" y="1207950"/>
            <a:ext cx="458239" cy="463684"/>
          </a:xfrm>
          <a:prstGeom prst="rect">
            <a:avLst/>
          </a:prstGeom>
        </p:spPr>
      </p:pic>
      <p:graphicFrame>
        <p:nvGraphicFramePr>
          <p:cNvPr id="25" name="Table 8">
            <a:extLst>
              <a:ext uri="{FF2B5EF4-FFF2-40B4-BE49-F238E27FC236}">
                <a16:creationId xmlns:a16="http://schemas.microsoft.com/office/drawing/2014/main" id="{DA858892-50EA-49F4-8028-9FC7A18D81FC}"/>
              </a:ext>
            </a:extLst>
          </p:cNvPr>
          <p:cNvGraphicFramePr>
            <a:graphicFrameLocks noGrp="1"/>
          </p:cNvGraphicFramePr>
          <p:nvPr>
            <p:extLst>
              <p:ext uri="{D42A27DB-BD31-4B8C-83A1-F6EECF244321}">
                <p14:modId xmlns:p14="http://schemas.microsoft.com/office/powerpoint/2010/main" val="1313065496"/>
              </p:ext>
            </p:extLst>
          </p:nvPr>
        </p:nvGraphicFramePr>
        <p:xfrm>
          <a:off x="332367" y="1657350"/>
          <a:ext cx="9764134" cy="3755012"/>
        </p:xfrm>
        <a:graphic>
          <a:graphicData uri="http://schemas.openxmlformats.org/drawingml/2006/table">
            <a:tbl>
              <a:tblPr firstRow="1" bandRow="1">
                <a:tableStyleId>{5C22544A-7EE6-4342-B048-85BDC9FD1C3A}</a:tableStyleId>
              </a:tblPr>
              <a:tblGrid>
                <a:gridCol w="3963409">
                  <a:extLst>
                    <a:ext uri="{9D8B030D-6E8A-4147-A177-3AD203B41FA5}">
                      <a16:colId xmlns:a16="http://schemas.microsoft.com/office/drawing/2014/main" val="1972988171"/>
                    </a:ext>
                  </a:extLst>
                </a:gridCol>
                <a:gridCol w="828675">
                  <a:extLst>
                    <a:ext uri="{9D8B030D-6E8A-4147-A177-3AD203B41FA5}">
                      <a16:colId xmlns:a16="http://schemas.microsoft.com/office/drawing/2014/main" val="3450071718"/>
                    </a:ext>
                  </a:extLst>
                </a:gridCol>
                <a:gridCol w="828675">
                  <a:extLst>
                    <a:ext uri="{9D8B030D-6E8A-4147-A177-3AD203B41FA5}">
                      <a16:colId xmlns:a16="http://schemas.microsoft.com/office/drawing/2014/main" val="2940307927"/>
                    </a:ext>
                  </a:extLst>
                </a:gridCol>
                <a:gridCol w="828675">
                  <a:extLst>
                    <a:ext uri="{9D8B030D-6E8A-4147-A177-3AD203B41FA5}">
                      <a16:colId xmlns:a16="http://schemas.microsoft.com/office/drawing/2014/main" val="4038841982"/>
                    </a:ext>
                  </a:extLst>
                </a:gridCol>
                <a:gridCol w="828675">
                  <a:extLst>
                    <a:ext uri="{9D8B030D-6E8A-4147-A177-3AD203B41FA5}">
                      <a16:colId xmlns:a16="http://schemas.microsoft.com/office/drawing/2014/main" val="3544850890"/>
                    </a:ext>
                  </a:extLst>
                </a:gridCol>
                <a:gridCol w="828675">
                  <a:extLst>
                    <a:ext uri="{9D8B030D-6E8A-4147-A177-3AD203B41FA5}">
                      <a16:colId xmlns:a16="http://schemas.microsoft.com/office/drawing/2014/main" val="2597083973"/>
                    </a:ext>
                  </a:extLst>
                </a:gridCol>
                <a:gridCol w="828675">
                  <a:extLst>
                    <a:ext uri="{9D8B030D-6E8A-4147-A177-3AD203B41FA5}">
                      <a16:colId xmlns:a16="http://schemas.microsoft.com/office/drawing/2014/main" val="2877227308"/>
                    </a:ext>
                  </a:extLst>
                </a:gridCol>
                <a:gridCol w="828675">
                  <a:extLst>
                    <a:ext uri="{9D8B030D-6E8A-4147-A177-3AD203B41FA5}">
                      <a16:colId xmlns:a16="http://schemas.microsoft.com/office/drawing/2014/main" val="1866456876"/>
                    </a:ext>
                  </a:extLst>
                </a:gridCol>
              </a:tblGrid>
              <a:tr h="362216">
                <a:tc>
                  <a:txBody>
                    <a:bodyPr/>
                    <a:lstStyle/>
                    <a:p>
                      <a:r>
                        <a:rPr lang="en-US" sz="600" dirty="0"/>
                        <a:t>Product description</a:t>
                      </a:r>
                    </a:p>
                  </a:txBody>
                  <a:tcPr marT="0" marB="0" anchor="ctr"/>
                </a:tc>
                <a:tc>
                  <a:txBody>
                    <a:bodyPr/>
                    <a:lstStyle/>
                    <a:p>
                      <a:pPr algn="ctr"/>
                      <a:r>
                        <a:rPr lang="en-US" sz="600" dirty="0"/>
                        <a:t>Continuous operation &amp; sustainability</a:t>
                      </a:r>
                    </a:p>
                  </a:txBody>
                  <a:tcPr marT="0" marB="0" anchor="ctr"/>
                </a:tc>
                <a:tc>
                  <a:txBody>
                    <a:bodyPr/>
                    <a:lstStyle/>
                    <a:p>
                      <a:pPr algn="ctr"/>
                      <a:r>
                        <a:rPr lang="en-US" sz="600" dirty="0"/>
                        <a:t>Power quality, efficiency &amp; reliability</a:t>
                      </a:r>
                    </a:p>
                  </a:txBody>
                  <a:tcPr marT="0" marB="0" anchor="ctr"/>
                </a:tc>
                <a:tc>
                  <a:txBody>
                    <a:bodyPr/>
                    <a:lstStyle/>
                    <a:p>
                      <a:pPr algn="ctr"/>
                      <a:r>
                        <a:rPr lang="en-US" sz="600" dirty="0"/>
                        <a:t>Safety</a:t>
                      </a:r>
                    </a:p>
                  </a:txBody>
                  <a:tcPr marT="0" marB="0" anchor="ctr"/>
                </a:tc>
                <a:tc>
                  <a:txBody>
                    <a:bodyPr/>
                    <a:lstStyle/>
                    <a:p>
                      <a:pPr algn="ctr"/>
                      <a:r>
                        <a:rPr lang="en-US" sz="600" dirty="0"/>
                        <a:t>Space savings</a:t>
                      </a:r>
                    </a:p>
                  </a:txBody>
                  <a:tcPr marT="0" marB="0" anchor="ctr"/>
                </a:tc>
                <a:tc>
                  <a:txBody>
                    <a:bodyPr/>
                    <a:lstStyle/>
                    <a:p>
                      <a:pPr algn="ctr"/>
                      <a:r>
                        <a:rPr lang="en-US" sz="600" dirty="0"/>
                        <a:t>Total project cost</a:t>
                      </a:r>
                    </a:p>
                  </a:txBody>
                  <a:tcPr marT="0" marB="0" anchor="ctr"/>
                </a:tc>
                <a:tc>
                  <a:txBody>
                    <a:bodyPr/>
                    <a:lstStyle/>
                    <a:p>
                      <a:pPr algn="ctr"/>
                      <a:r>
                        <a:rPr lang="en-US" sz="600" dirty="0"/>
                        <a:t>Grounding &amp; bonding</a:t>
                      </a:r>
                    </a:p>
                  </a:txBody>
                  <a:tcPr marT="0" marB="0" anchor="ctr"/>
                </a:tc>
                <a:tc>
                  <a:txBody>
                    <a:bodyPr/>
                    <a:lstStyle/>
                    <a:p>
                      <a:pPr algn="ctr"/>
                      <a:r>
                        <a:rPr lang="en-US" sz="600" dirty="0"/>
                        <a:t>Services &amp; training</a:t>
                      </a:r>
                    </a:p>
                  </a:txBody>
                  <a:tcPr marT="0" marB="0" anchor="ctr"/>
                </a:tc>
                <a:extLst>
                  <a:ext uri="{0D108BD9-81ED-4DB2-BD59-A6C34878D82A}">
                    <a16:rowId xmlns:a16="http://schemas.microsoft.com/office/drawing/2014/main" val="1798250663"/>
                  </a:ext>
                </a:extLst>
              </a:tr>
              <a:tr h="154218">
                <a:tc>
                  <a:txBody>
                    <a:bodyPr/>
                    <a:lstStyle/>
                    <a:p>
                      <a:r>
                        <a:rPr lang="en-US" sz="600" b="1" dirty="0" err="1"/>
                        <a:t>Russellstoll</a:t>
                      </a:r>
                      <a:r>
                        <a:rPr lang="en-US" sz="600" b="1" dirty="0"/>
                        <a:t>®</a:t>
                      </a:r>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221262"/>
                  </a:ext>
                </a:extLst>
              </a:tr>
              <a:tr h="154218">
                <a:tc>
                  <a:txBody>
                    <a:bodyPr/>
                    <a:lstStyle/>
                    <a:p>
                      <a:r>
                        <a:rPr lang="en-US" sz="600" dirty="0" err="1"/>
                        <a:t>DuraGard</a:t>
                      </a:r>
                      <a:r>
                        <a:rPr lang="en-US" sz="600" dirty="0"/>
                        <a:t>® pin-and-sleeve connectors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7849970"/>
                  </a:ext>
                </a:extLst>
              </a:tr>
              <a:tr h="154218">
                <a:tc>
                  <a:txBody>
                    <a:bodyPr/>
                    <a:lstStyle/>
                    <a:p>
                      <a:r>
                        <a:rPr lang="en-US" sz="600" b="1" dirty="0"/>
                        <a:t>Sta-Kon®</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6793927"/>
                  </a:ext>
                </a:extLst>
              </a:tr>
              <a:tr h="154218">
                <a:tc>
                  <a:txBody>
                    <a:bodyPr/>
                    <a:lstStyle/>
                    <a:p>
                      <a:r>
                        <a:rPr lang="en-US" sz="600" dirty="0"/>
                        <a:t>Crimped wire termination systems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92100473"/>
                  </a:ext>
                </a:extLst>
              </a:tr>
              <a:tr h="154218">
                <a:tc>
                  <a:txBody>
                    <a:bodyPr/>
                    <a:lstStyle/>
                    <a:p>
                      <a:r>
                        <a:rPr lang="en-US" sz="600" dirty="0"/>
                        <a:t>Shield-Kon® coaxial grounding connectors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070041446"/>
                  </a:ext>
                </a:extLst>
              </a:tr>
              <a:tr h="154218">
                <a:tc>
                  <a:txBody>
                    <a:bodyPr/>
                    <a:lstStyle/>
                    <a:p>
                      <a:r>
                        <a:rPr lang="en-US" sz="600" dirty="0"/>
                        <a:t>Automated, hydraulic, battery-powered and manual application tools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604911192"/>
                  </a:ext>
                </a:extLst>
              </a:tr>
              <a:tr h="154218">
                <a:tc>
                  <a:txBody>
                    <a:bodyPr/>
                    <a:lstStyle/>
                    <a:p>
                      <a:r>
                        <a:rPr lang="en-US" sz="600" dirty="0"/>
                        <a:t>Pin terminals and insulated and non-insulated ferrules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9761567"/>
                  </a:ext>
                </a:extLst>
              </a:tr>
              <a:tr h="154218">
                <a:tc>
                  <a:txBody>
                    <a:bodyPr/>
                    <a:lstStyle/>
                    <a:p>
                      <a:r>
                        <a:rPr lang="en-US" sz="600" b="1" dirty="0"/>
                        <a:t>Steel City®</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4319669"/>
                  </a:ext>
                </a:extLst>
              </a:tr>
              <a:tr h="154218">
                <a:tc>
                  <a:txBody>
                    <a:bodyPr/>
                    <a:lstStyle/>
                    <a:p>
                      <a:r>
                        <a:rPr lang="en-US" sz="600" b="0" dirty="0"/>
                        <a:t>Access floor modules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778644635"/>
                  </a:ext>
                </a:extLst>
              </a:tr>
              <a:tr h="154218">
                <a:tc>
                  <a:txBody>
                    <a:bodyPr/>
                    <a:lstStyle/>
                    <a:p>
                      <a:r>
                        <a:rPr lang="en-US" sz="600" b="0" dirty="0"/>
                        <a:t>Solid and stranded wire grounding pigtails and clips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1037439"/>
                  </a:ext>
                </a:extLst>
              </a:tr>
              <a:tr h="154218">
                <a:tc>
                  <a:txBody>
                    <a:bodyPr/>
                    <a:lstStyle/>
                    <a:p>
                      <a:r>
                        <a:rPr lang="en-US" sz="600" b="1" dirty="0"/>
                        <a:t>T&amp;B® Cable Tray</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0270611"/>
                  </a:ext>
                </a:extLst>
              </a:tr>
              <a:tr h="154218">
                <a:tc>
                  <a:txBody>
                    <a:bodyPr/>
                    <a:lstStyle/>
                    <a:p>
                      <a:r>
                        <a:rPr lang="en-US" sz="600" b="0" dirty="0"/>
                        <a:t>Cable support systems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1621072"/>
                  </a:ext>
                </a:extLst>
              </a:tr>
              <a:tr h="154218">
                <a:tc>
                  <a:txBody>
                    <a:bodyPr/>
                    <a:lstStyle/>
                    <a:p>
                      <a:r>
                        <a:rPr lang="en-US" sz="600" b="1" dirty="0"/>
                        <a:t>T&amp;B® Fittings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5650856"/>
                  </a:ext>
                </a:extLst>
              </a:tr>
              <a:tr h="154218">
                <a:tc>
                  <a:txBody>
                    <a:bodyPr/>
                    <a:lstStyle/>
                    <a:p>
                      <a:r>
                        <a:rPr lang="en-US" sz="600" b="0" dirty="0"/>
                        <a:t>Blackjack® grounding bushings</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8895170"/>
                  </a:ext>
                </a:extLst>
              </a:tr>
              <a:tr h="154218">
                <a:tc>
                  <a:txBody>
                    <a:bodyPr/>
                    <a:lstStyle/>
                    <a:p>
                      <a:r>
                        <a:rPr lang="en-US" sz="600" b="0" dirty="0"/>
                        <a:t>Revolver® Liquidtight grounding fittings and bonding locknuts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365788463"/>
                  </a:ext>
                </a:extLst>
              </a:tr>
              <a:tr h="154218">
                <a:tc>
                  <a:txBody>
                    <a:bodyPr/>
                    <a:lstStyle/>
                    <a:p>
                      <a:r>
                        <a:rPr lang="en-US" sz="600" b="0" dirty="0"/>
                        <a:t>TITE-BITE® and STAR TECK® metal-clad and armored cable fittings</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207230688"/>
                  </a:ext>
                </a:extLst>
              </a:tr>
              <a:tr h="154218">
                <a:tc>
                  <a:txBody>
                    <a:bodyPr/>
                    <a:lstStyle/>
                    <a:p>
                      <a:r>
                        <a:rPr lang="en-US" sz="600" b="0" dirty="0"/>
                        <a:t>Multi-hole cord grips, CHAS® fittings, Liquidtight conduit fittings and Ranger® cord connectors</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5378068"/>
                  </a:ext>
                </a:extLst>
              </a:tr>
              <a:tr h="154218">
                <a:tc>
                  <a:txBody>
                    <a:bodyPr/>
                    <a:lstStyle/>
                    <a:p>
                      <a:r>
                        <a:rPr lang="en-US" sz="600" b="1" dirty="0"/>
                        <a:t>Ty-Duct®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761351"/>
                  </a:ext>
                </a:extLst>
              </a:tr>
              <a:tr h="154218">
                <a:tc>
                  <a:txBody>
                    <a:bodyPr/>
                    <a:lstStyle/>
                    <a:p>
                      <a:r>
                        <a:rPr lang="en-US" sz="600" b="0" dirty="0"/>
                        <a:t>Non-metallic wiring duct, bench-mount cutter, tools and accessories</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9366379"/>
                  </a:ext>
                </a:extLst>
              </a:tr>
              <a:tr h="154218">
                <a:tc>
                  <a:txBody>
                    <a:bodyPr/>
                    <a:lstStyle/>
                    <a:p>
                      <a:r>
                        <a:rPr lang="en-US" sz="600" b="1" dirty="0"/>
                        <a:t>Ty-Rap®</a:t>
                      </a:r>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017799"/>
                  </a:ext>
                </a:extLst>
              </a:tr>
              <a:tr h="154218">
                <a:tc>
                  <a:txBody>
                    <a:bodyPr/>
                    <a:lstStyle/>
                    <a:p>
                      <a:r>
                        <a:rPr lang="en-US" sz="600" b="0" dirty="0"/>
                        <a:t>High-performance cable ties and accessories, Ty-Rap Tote® cable tie dispenser and installation</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12700" cap="flat" cmpd="sng" algn="ctr">
                      <a:solidFill>
                        <a:schemeClr val="tx1"/>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894064432"/>
                  </a:ext>
                </a:extLst>
              </a:tr>
              <a:tr h="154218">
                <a:tc>
                  <a:txBody>
                    <a:bodyPr/>
                    <a:lstStyle/>
                    <a:p>
                      <a:r>
                        <a:rPr lang="en-US" sz="600" b="0" dirty="0"/>
                        <a:t>Abrasion-protection sleeving and spiral wrap harnessing</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endParaRPr lang="en-US" sz="900" b="1"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n-US" sz="900" b="1" dirty="0"/>
                        <a:t>•</a:t>
                      </a:r>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tc>
                  <a:txBody>
                    <a:bodyPr/>
                    <a:lstStyle/>
                    <a:p>
                      <a:pPr algn="ctr"/>
                      <a:endParaRPr lang="en-US" sz="900" dirty="0"/>
                    </a:p>
                  </a:txBody>
                  <a:tcPr marT="0" marB="0" anchor="ct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925949783"/>
                  </a:ext>
                </a:extLst>
              </a:tr>
            </a:tbl>
          </a:graphicData>
        </a:graphic>
      </p:graphicFrame>
      <p:grpSp>
        <p:nvGrpSpPr>
          <p:cNvPr id="27" name="Group 26">
            <a:extLst>
              <a:ext uri="{FF2B5EF4-FFF2-40B4-BE49-F238E27FC236}">
                <a16:creationId xmlns:a16="http://schemas.microsoft.com/office/drawing/2014/main" id="{50D2A5E1-BB51-4DE1-95D1-B5EBEF24EEA1}"/>
              </a:ext>
            </a:extLst>
          </p:cNvPr>
          <p:cNvGrpSpPr/>
          <p:nvPr/>
        </p:nvGrpSpPr>
        <p:grpSpPr>
          <a:xfrm>
            <a:off x="10343666" y="348342"/>
            <a:ext cx="1226305" cy="5737781"/>
            <a:chOff x="10343666" y="-1431102"/>
            <a:chExt cx="1606616" cy="7517226"/>
          </a:xfrm>
        </p:grpSpPr>
        <p:pic>
          <p:nvPicPr>
            <p:cNvPr id="2" name="Picture 1">
              <a:extLst>
                <a:ext uri="{FF2B5EF4-FFF2-40B4-BE49-F238E27FC236}">
                  <a16:creationId xmlns:a16="http://schemas.microsoft.com/office/drawing/2014/main" id="{574C690C-3FD0-4FE4-9099-644DBC78BA72}"/>
                </a:ext>
              </a:extLst>
            </p:cNvPr>
            <p:cNvPicPr>
              <a:picLocks noChangeAspect="1"/>
            </p:cNvPicPr>
            <p:nvPr/>
          </p:nvPicPr>
          <p:blipFill>
            <a:blip r:embed="rId9"/>
            <a:stretch>
              <a:fillRect/>
            </a:stretch>
          </p:blipFill>
          <p:spPr>
            <a:xfrm>
              <a:off x="10343666" y="1404886"/>
              <a:ext cx="1603757" cy="4681238"/>
            </a:xfrm>
            <a:prstGeom prst="rect">
              <a:avLst/>
            </a:prstGeom>
          </p:spPr>
        </p:pic>
        <p:pic>
          <p:nvPicPr>
            <p:cNvPr id="26" name="Picture 25">
              <a:extLst>
                <a:ext uri="{FF2B5EF4-FFF2-40B4-BE49-F238E27FC236}">
                  <a16:creationId xmlns:a16="http://schemas.microsoft.com/office/drawing/2014/main" id="{BAC7CA66-AD58-41C0-8823-F6A8A5087534}"/>
                </a:ext>
              </a:extLst>
            </p:cNvPr>
            <p:cNvPicPr>
              <a:picLocks noChangeAspect="1"/>
            </p:cNvPicPr>
            <p:nvPr/>
          </p:nvPicPr>
          <p:blipFill>
            <a:blip r:embed="rId10"/>
            <a:stretch>
              <a:fillRect/>
            </a:stretch>
          </p:blipFill>
          <p:spPr>
            <a:xfrm>
              <a:off x="10346525" y="-1431102"/>
              <a:ext cx="1603757" cy="2835988"/>
            </a:xfrm>
            <a:prstGeom prst="rect">
              <a:avLst/>
            </a:prstGeom>
          </p:spPr>
        </p:pic>
      </p:grpSp>
    </p:spTree>
    <p:extLst>
      <p:ext uri="{BB962C8B-B14F-4D97-AF65-F5344CB8AC3E}">
        <p14:creationId xmlns:p14="http://schemas.microsoft.com/office/powerpoint/2010/main" val="312143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39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CCE92F3-C7E7-498A-BDD6-07D2B224DDC2}"/>
              </a:ext>
            </a:extLst>
          </p:cNvPr>
          <p:cNvSpPr>
            <a:spLocks noGrp="1"/>
          </p:cNvSpPr>
          <p:nvPr>
            <p:ph sz="quarter" idx="17"/>
          </p:nvPr>
        </p:nvSpPr>
        <p:spPr>
          <a:xfrm>
            <a:off x="1262743" y="1438780"/>
            <a:ext cx="10590521" cy="4468534"/>
          </a:xfrm>
        </p:spPr>
        <p:txBody>
          <a:bodyPr/>
          <a:lstStyle/>
          <a:p>
            <a:r>
              <a:rPr lang="en-US" sz="1600" dirty="0"/>
              <a:t>04 	Designed to perform</a:t>
            </a:r>
          </a:p>
          <a:p>
            <a:r>
              <a:rPr lang="en-US" sz="1600" dirty="0"/>
              <a:t>05	Product selection guide</a:t>
            </a:r>
          </a:p>
          <a:p>
            <a:r>
              <a:rPr lang="en-US" sz="1600" dirty="0"/>
              <a:t>07 	Challenge and commitment</a:t>
            </a:r>
          </a:p>
          <a:p>
            <a:r>
              <a:rPr lang="en-US" sz="1600" dirty="0"/>
              <a:t>10 	Continuous operation &amp; sustainability</a:t>
            </a:r>
          </a:p>
          <a:p>
            <a:r>
              <a:rPr lang="en-US" sz="1600" dirty="0"/>
              <a:t>11 	Power, quality, efficiency and reliability</a:t>
            </a:r>
          </a:p>
          <a:p>
            <a:r>
              <a:rPr lang="en-US" sz="1600" dirty="0"/>
              <a:t>14 	Safety</a:t>
            </a:r>
          </a:p>
          <a:p>
            <a:r>
              <a:rPr lang="en-US" sz="1600" dirty="0"/>
              <a:t>15 	Space saving</a:t>
            </a:r>
          </a:p>
          <a:p>
            <a:r>
              <a:rPr lang="en-US" sz="1600" dirty="0"/>
              <a:t>18 	Total project cost reduction</a:t>
            </a:r>
          </a:p>
          <a:p>
            <a:r>
              <a:rPr lang="en-US" sz="1600" dirty="0"/>
              <a:t>19 	Grounding &amp; bonding</a:t>
            </a:r>
          </a:p>
          <a:p>
            <a:r>
              <a:rPr lang="en-US" sz="1600" dirty="0"/>
              <a:t>21 	Services &amp; training</a:t>
            </a:r>
          </a:p>
        </p:txBody>
      </p:sp>
      <p:sp>
        <p:nvSpPr>
          <p:cNvPr id="4" name="Title 3">
            <a:extLst>
              <a:ext uri="{FF2B5EF4-FFF2-40B4-BE49-F238E27FC236}">
                <a16:creationId xmlns:a16="http://schemas.microsoft.com/office/drawing/2014/main" id="{FDBDB423-79D3-4436-97A8-8BFF4D4DCB4A}"/>
              </a:ext>
            </a:extLst>
          </p:cNvPr>
          <p:cNvSpPr>
            <a:spLocks noGrp="1"/>
          </p:cNvSpPr>
          <p:nvPr>
            <p:ph type="title"/>
          </p:nvPr>
        </p:nvSpPr>
        <p:spPr/>
        <p:txBody>
          <a:bodyPr/>
          <a:lstStyle/>
          <a:p>
            <a:r>
              <a:rPr lang="en-US" dirty="0"/>
              <a:t>Contents</a:t>
            </a:r>
          </a:p>
        </p:txBody>
      </p:sp>
    </p:spTree>
    <p:extLst>
      <p:ext uri="{BB962C8B-B14F-4D97-AF65-F5344CB8AC3E}">
        <p14:creationId xmlns:p14="http://schemas.microsoft.com/office/powerpoint/2010/main" val="83962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D6025EE-18C7-4F9F-B59A-F58D62F38F6F}"/>
              </a:ext>
            </a:extLst>
          </p:cNvPr>
          <p:cNvSpPr>
            <a:spLocks noGrp="1"/>
          </p:cNvSpPr>
          <p:nvPr>
            <p:ph sz="quarter" idx="21"/>
          </p:nvPr>
        </p:nvSpPr>
        <p:spPr>
          <a:xfrm>
            <a:off x="332367" y="1723749"/>
            <a:ext cx="3487158" cy="3982245"/>
          </a:xfrm>
        </p:spPr>
        <p:txBody>
          <a:bodyPr/>
          <a:lstStyle/>
          <a:p>
            <a:r>
              <a:rPr lang="en-US" dirty="0"/>
              <a:t>ABB understands the challenges faced in the data center industry and is committed to providing innovative electrical solutions that not only reduce overall project costs, but also increase safety, promote sustainability and even improve cash flow.</a:t>
            </a:r>
          </a:p>
          <a:p>
            <a:r>
              <a:rPr lang="en-US" dirty="0"/>
              <a:t>Whether it’s labor-saving rough-in components, custom-designed electrical prefabrication systems, online cloud-based design tools or even our world-class logistics, ABB can help bring data center projects in on time, within budget and profitably</a:t>
            </a:r>
          </a:p>
        </p:txBody>
      </p:sp>
      <p:sp>
        <p:nvSpPr>
          <p:cNvPr id="7" name="Title 6">
            <a:extLst>
              <a:ext uri="{FF2B5EF4-FFF2-40B4-BE49-F238E27FC236}">
                <a16:creationId xmlns:a16="http://schemas.microsoft.com/office/drawing/2014/main" id="{3BBB7B35-A056-437D-9178-C612D28CFFA3}"/>
              </a:ext>
            </a:extLst>
          </p:cNvPr>
          <p:cNvSpPr>
            <a:spLocks noGrp="1"/>
          </p:cNvSpPr>
          <p:nvPr>
            <p:ph type="title"/>
          </p:nvPr>
        </p:nvSpPr>
        <p:spPr/>
        <p:txBody>
          <a:bodyPr/>
          <a:lstStyle/>
          <a:p>
            <a:r>
              <a:rPr lang="en-US" dirty="0"/>
              <a:t>Designed to perform</a:t>
            </a:r>
            <a:endParaRPr lang="en-US" b="0" dirty="0"/>
          </a:p>
        </p:txBody>
      </p:sp>
      <p:sp>
        <p:nvSpPr>
          <p:cNvPr id="3" name="Date Placeholder 2">
            <a:extLst>
              <a:ext uri="{FF2B5EF4-FFF2-40B4-BE49-F238E27FC236}">
                <a16:creationId xmlns:a16="http://schemas.microsoft.com/office/drawing/2014/main" id="{6A7D9510-5911-4977-AA40-9B6CD9BF47FF}"/>
              </a:ext>
            </a:extLst>
          </p:cNvPr>
          <p:cNvSpPr>
            <a:spLocks noGrp="1"/>
          </p:cNvSpPr>
          <p:nvPr>
            <p:ph type="dt" sz="half" idx="18"/>
          </p:nvPr>
        </p:nvSpPr>
        <p:spPr/>
        <p:txBody>
          <a:bodyPr/>
          <a:lstStyle/>
          <a:p>
            <a:fld id="{802F1124-33BD-4EBB-98B3-2BE08BF7D732}" type="datetime4">
              <a:rPr lang="en-US" smtClean="0"/>
              <a:t>December 18, 2020</a:t>
            </a:fld>
            <a:endParaRPr lang="en-US" dirty="0"/>
          </a:p>
        </p:txBody>
      </p:sp>
      <p:sp>
        <p:nvSpPr>
          <p:cNvPr id="4" name="Footer Placeholder 3">
            <a:extLst>
              <a:ext uri="{FF2B5EF4-FFF2-40B4-BE49-F238E27FC236}">
                <a16:creationId xmlns:a16="http://schemas.microsoft.com/office/drawing/2014/main" id="{E41DFD2C-B486-4439-A4AC-7D0F0F44AF1A}"/>
              </a:ext>
            </a:extLst>
          </p:cNvPr>
          <p:cNvSpPr>
            <a:spLocks noGrp="1"/>
          </p:cNvSpPr>
          <p:nvPr>
            <p:ph type="ftr" sz="quarter" idx="19"/>
          </p:nvPr>
        </p:nvSpPr>
        <p:spPr/>
        <p:txBody>
          <a:bodyPr/>
          <a:lstStyle/>
          <a:p>
            <a:pPr lvl="8"/>
            <a:endParaRPr lang="en-US" dirty="0"/>
          </a:p>
        </p:txBody>
      </p:sp>
      <p:sp>
        <p:nvSpPr>
          <p:cNvPr id="5" name="Slide Number Placeholder 4">
            <a:extLst>
              <a:ext uri="{FF2B5EF4-FFF2-40B4-BE49-F238E27FC236}">
                <a16:creationId xmlns:a16="http://schemas.microsoft.com/office/drawing/2014/main" id="{C81E614F-279E-4D89-AE75-803EE1179590}"/>
              </a:ext>
            </a:extLst>
          </p:cNvPr>
          <p:cNvSpPr>
            <a:spLocks noGrp="1"/>
          </p:cNvSpPr>
          <p:nvPr>
            <p:ph type="sldNum" sz="quarter" idx="20"/>
          </p:nvPr>
        </p:nvSpPr>
        <p:spPr/>
        <p:txBody>
          <a:bodyPr/>
          <a:lstStyle/>
          <a:p>
            <a:r>
              <a:rPr lang="en-US"/>
              <a:t>Slide </a:t>
            </a:r>
            <a:fld id="{619F89D8-7AE3-494A-97F3-03D680869632}" type="slidenum">
              <a:rPr lang="en-US" smtClean="0"/>
              <a:pPr/>
              <a:t>4</a:t>
            </a:fld>
            <a:endParaRPr lang="en-US" dirty="0"/>
          </a:p>
        </p:txBody>
      </p:sp>
      <p:sp>
        <p:nvSpPr>
          <p:cNvPr id="2" name="Subtitle 1">
            <a:extLst>
              <a:ext uri="{FF2B5EF4-FFF2-40B4-BE49-F238E27FC236}">
                <a16:creationId xmlns:a16="http://schemas.microsoft.com/office/drawing/2014/main" id="{79AB1EEA-BD23-4EDD-B52B-D31640DD4AC7}"/>
              </a:ext>
            </a:extLst>
          </p:cNvPr>
          <p:cNvSpPr>
            <a:spLocks noGrp="1"/>
          </p:cNvSpPr>
          <p:nvPr>
            <p:ph type="subTitle" idx="13"/>
          </p:nvPr>
        </p:nvSpPr>
        <p:spPr/>
        <p:txBody>
          <a:bodyPr/>
          <a:lstStyle/>
          <a:p>
            <a:r>
              <a:rPr lang="en-US" dirty="0"/>
              <a:t>Data centers</a:t>
            </a:r>
          </a:p>
        </p:txBody>
      </p:sp>
      <p:pic>
        <p:nvPicPr>
          <p:cNvPr id="12" name="Picture 11" descr="Diagram&#10;&#10;Description automatically generated">
            <a:extLst>
              <a:ext uri="{FF2B5EF4-FFF2-40B4-BE49-F238E27FC236}">
                <a16:creationId xmlns:a16="http://schemas.microsoft.com/office/drawing/2014/main" id="{ED48A8B7-5392-4838-BD6F-991CC87B89F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90429" y="1740664"/>
            <a:ext cx="8201571" cy="3384481"/>
          </a:xfrm>
          <a:prstGeom prst="rect">
            <a:avLst/>
          </a:prstGeom>
        </p:spPr>
      </p:pic>
    </p:spTree>
    <p:extLst>
      <p:ext uri="{BB962C8B-B14F-4D97-AF65-F5344CB8AC3E}">
        <p14:creationId xmlns:p14="http://schemas.microsoft.com/office/powerpoint/2010/main" val="33509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8B50CE-1039-470C-9DFE-8C6343EF3FA8}"/>
              </a:ext>
            </a:extLst>
          </p:cNvPr>
          <p:cNvSpPr>
            <a:spLocks noGrp="1"/>
          </p:cNvSpPr>
          <p:nvPr>
            <p:ph type="title"/>
          </p:nvPr>
        </p:nvSpPr>
        <p:spPr/>
        <p:txBody>
          <a:bodyPr/>
          <a:lstStyle/>
          <a:p>
            <a:r>
              <a:rPr lang="en-US" dirty="0"/>
              <a:t>Installation Products</a:t>
            </a:r>
          </a:p>
        </p:txBody>
      </p:sp>
      <p:sp>
        <p:nvSpPr>
          <p:cNvPr id="3" name="Date Placeholder 2">
            <a:extLst>
              <a:ext uri="{FF2B5EF4-FFF2-40B4-BE49-F238E27FC236}">
                <a16:creationId xmlns:a16="http://schemas.microsoft.com/office/drawing/2014/main" id="{3FC2C72F-16B1-460B-AF17-0F7D0C83125C}"/>
              </a:ext>
            </a:extLst>
          </p:cNvPr>
          <p:cNvSpPr>
            <a:spLocks noGrp="1"/>
          </p:cNvSpPr>
          <p:nvPr>
            <p:ph type="dt" sz="half" idx="18"/>
          </p:nvPr>
        </p:nvSpPr>
        <p:spPr/>
        <p:txBody>
          <a:bodyPr/>
          <a:lstStyle/>
          <a:p>
            <a:fld id="{802F1124-33BD-4EBB-98B3-2BE08BF7D732}" type="datetime4">
              <a:rPr lang="en-US" smtClean="0"/>
              <a:t>December 19, 2020</a:t>
            </a:fld>
            <a:endParaRPr lang="en-US" dirty="0"/>
          </a:p>
        </p:txBody>
      </p:sp>
      <p:sp>
        <p:nvSpPr>
          <p:cNvPr id="4" name="Footer Placeholder 3">
            <a:extLst>
              <a:ext uri="{FF2B5EF4-FFF2-40B4-BE49-F238E27FC236}">
                <a16:creationId xmlns:a16="http://schemas.microsoft.com/office/drawing/2014/main" id="{14D07B0E-0320-47D0-8B8C-D0572491F66D}"/>
              </a:ext>
            </a:extLst>
          </p:cNvPr>
          <p:cNvSpPr>
            <a:spLocks noGrp="1"/>
          </p:cNvSpPr>
          <p:nvPr>
            <p:ph type="ftr" sz="quarter" idx="19"/>
          </p:nvPr>
        </p:nvSpPr>
        <p:spPr/>
        <p:txBody>
          <a:bodyPr/>
          <a:lstStyle/>
          <a:p>
            <a:pPr lvl="8"/>
            <a:endParaRPr lang="en-US" dirty="0"/>
          </a:p>
        </p:txBody>
      </p:sp>
      <p:sp>
        <p:nvSpPr>
          <p:cNvPr id="5" name="Slide Number Placeholder 4">
            <a:extLst>
              <a:ext uri="{FF2B5EF4-FFF2-40B4-BE49-F238E27FC236}">
                <a16:creationId xmlns:a16="http://schemas.microsoft.com/office/drawing/2014/main" id="{08E1234F-82A6-45C8-BD5D-4927E68A5545}"/>
              </a:ext>
            </a:extLst>
          </p:cNvPr>
          <p:cNvSpPr>
            <a:spLocks noGrp="1"/>
          </p:cNvSpPr>
          <p:nvPr>
            <p:ph type="sldNum" sz="quarter" idx="20"/>
          </p:nvPr>
        </p:nvSpPr>
        <p:spPr/>
        <p:txBody>
          <a:bodyPr/>
          <a:lstStyle/>
          <a:p>
            <a:r>
              <a:rPr lang="en-US"/>
              <a:t>Slide </a:t>
            </a:r>
            <a:fld id="{619F89D8-7AE3-494A-97F3-03D680869632}" type="slidenum">
              <a:rPr lang="en-US" smtClean="0"/>
              <a:pPr/>
              <a:t>5</a:t>
            </a:fld>
            <a:endParaRPr lang="en-US" dirty="0"/>
          </a:p>
        </p:txBody>
      </p:sp>
      <p:sp>
        <p:nvSpPr>
          <p:cNvPr id="21" name="Subtitle 20">
            <a:extLst>
              <a:ext uri="{FF2B5EF4-FFF2-40B4-BE49-F238E27FC236}">
                <a16:creationId xmlns:a16="http://schemas.microsoft.com/office/drawing/2014/main" id="{9CDEA662-81F5-4E64-B61F-04A6A8206E9F}"/>
              </a:ext>
            </a:extLst>
          </p:cNvPr>
          <p:cNvSpPr>
            <a:spLocks noGrp="1"/>
          </p:cNvSpPr>
          <p:nvPr>
            <p:ph type="subTitle" idx="13"/>
          </p:nvPr>
        </p:nvSpPr>
        <p:spPr/>
        <p:txBody>
          <a:bodyPr/>
          <a:lstStyle/>
          <a:p>
            <a:r>
              <a:rPr lang="en-US" dirty="0"/>
              <a:t>Added value for Data Centers</a:t>
            </a:r>
          </a:p>
        </p:txBody>
      </p:sp>
      <p:sp>
        <p:nvSpPr>
          <p:cNvPr id="7" name="Rectangle 6">
            <a:extLst>
              <a:ext uri="{FF2B5EF4-FFF2-40B4-BE49-F238E27FC236}">
                <a16:creationId xmlns:a16="http://schemas.microsoft.com/office/drawing/2014/main" id="{A1DC51FC-ECCC-4A9E-AF66-C2C8E6D6CD7E}"/>
              </a:ext>
            </a:extLst>
          </p:cNvPr>
          <p:cNvSpPr/>
          <p:nvPr/>
        </p:nvSpPr>
        <p:spPr bwMode="gray">
          <a:xfrm>
            <a:off x="332367" y="1516489"/>
            <a:ext cx="1573461" cy="45147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1005840" rIns="45720" rtlCol="0" anchor="t"/>
          <a:lstStyle/>
          <a:p>
            <a:pPr algn="ctr"/>
            <a:r>
              <a:rPr lang="en-US" sz="1100" b="1" dirty="0">
                <a:solidFill>
                  <a:schemeClr val="bg2"/>
                </a:solidFill>
              </a:rPr>
              <a:t>Continuous operation &amp; sustainability</a:t>
            </a:r>
          </a:p>
          <a:p>
            <a:pPr algn="ctr"/>
            <a:endParaRPr lang="en-US" sz="1100" b="1" dirty="0">
              <a:solidFill>
                <a:schemeClr val="bg2"/>
              </a:solidFill>
            </a:endParaRPr>
          </a:p>
          <a:p>
            <a:pPr algn="ctr"/>
            <a:endParaRPr lang="en-US" sz="1000" dirty="0">
              <a:solidFill>
                <a:schemeClr val="tx1"/>
              </a:solidFill>
            </a:endParaRPr>
          </a:p>
          <a:p>
            <a:r>
              <a:rPr lang="en-US" sz="1000" dirty="0">
                <a:solidFill>
                  <a:schemeClr val="tx1"/>
                </a:solidFill>
              </a:rPr>
              <a:t>A data center operator needs to anticipate future requirements. The power system must be flexible enough for future IT loads but robust enough to meet the 24x7 “always-on” demands of today. ABB offers electrical solutions to meet today’s needs coupled with the durability and energy efficiency required for a sustainable future.</a:t>
            </a:r>
          </a:p>
        </p:txBody>
      </p:sp>
      <p:sp>
        <p:nvSpPr>
          <p:cNvPr id="8" name="Rectangle 7">
            <a:extLst>
              <a:ext uri="{FF2B5EF4-FFF2-40B4-BE49-F238E27FC236}">
                <a16:creationId xmlns:a16="http://schemas.microsoft.com/office/drawing/2014/main" id="{0C7B7A55-FB55-4ACB-B16E-27D6BFBA3267}"/>
              </a:ext>
            </a:extLst>
          </p:cNvPr>
          <p:cNvSpPr/>
          <p:nvPr/>
        </p:nvSpPr>
        <p:spPr bwMode="gray">
          <a:xfrm>
            <a:off x="1990273" y="1516489"/>
            <a:ext cx="1573461" cy="45147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1005840" rIns="45720" bIns="45720" numCol="1" spcCol="0" rtlCol="0" fromWordArt="0" anchor="t" anchorCtr="0" forceAA="0" compatLnSpc="1">
            <a:prstTxWarp prst="textNoShape">
              <a:avLst/>
            </a:prstTxWarp>
            <a:noAutofit/>
          </a:bodyPr>
          <a:lstStyle/>
          <a:p>
            <a:pPr algn="ctr"/>
            <a:r>
              <a:rPr lang="en-US" sz="1100" b="1" dirty="0">
                <a:solidFill>
                  <a:schemeClr val="bg2"/>
                </a:solidFill>
              </a:rPr>
              <a:t>Power quality, efficiency and reliability</a:t>
            </a:r>
          </a:p>
          <a:p>
            <a:pPr algn="ctr"/>
            <a:endParaRPr lang="en-US" sz="1000" dirty="0">
              <a:solidFill>
                <a:schemeClr val="tx1"/>
              </a:solidFill>
            </a:endParaRPr>
          </a:p>
          <a:p>
            <a:r>
              <a:rPr lang="en-US" sz="1000" dirty="0">
                <a:solidFill>
                  <a:schemeClr val="tx1"/>
                </a:solidFill>
              </a:rPr>
              <a:t>Electrical solutions from ABB ensure uptime, improve customer satisfaction and protect stakeholder ROI. </a:t>
            </a:r>
          </a:p>
          <a:p>
            <a:r>
              <a:rPr lang="en-US" sz="1000" dirty="0">
                <a:solidFill>
                  <a:schemeClr val="tx1"/>
                </a:solidFill>
              </a:rPr>
              <a:t>This includes:</a:t>
            </a:r>
          </a:p>
          <a:p>
            <a:pPr marL="171450" indent="-171450">
              <a:buFont typeface="Arial" panose="020B0604020202020204" pitchFamily="34" charset="0"/>
              <a:buChar char="•"/>
            </a:pPr>
            <a:r>
              <a:rPr lang="en-US" sz="1000" dirty="0">
                <a:solidFill>
                  <a:schemeClr val="tx1"/>
                </a:solidFill>
              </a:rPr>
              <a:t>Detecting faults and protecting against overcurrent and voltage drops</a:t>
            </a:r>
          </a:p>
          <a:p>
            <a:pPr marL="171450" indent="-171450">
              <a:buFont typeface="Arial" panose="020B0604020202020204" pitchFamily="34" charset="0"/>
              <a:buChar char="•"/>
            </a:pPr>
            <a:r>
              <a:rPr lang="en-US" sz="1000" dirty="0">
                <a:solidFill>
                  <a:schemeClr val="tx1"/>
                </a:solidFill>
              </a:rPr>
              <a:t>Preventing damage due to power quality disturbances</a:t>
            </a:r>
          </a:p>
          <a:p>
            <a:pPr marL="171450" indent="-171450">
              <a:buFont typeface="Arial" panose="020B0604020202020204" pitchFamily="34" charset="0"/>
              <a:buChar char="•"/>
            </a:pPr>
            <a:r>
              <a:rPr lang="en-US" sz="1000" dirty="0">
                <a:solidFill>
                  <a:schemeClr val="tx1"/>
                </a:solidFill>
              </a:rPr>
              <a:t>Eliminating under performance, minimizing system losses and increasing availability</a:t>
            </a:r>
          </a:p>
        </p:txBody>
      </p:sp>
      <p:sp>
        <p:nvSpPr>
          <p:cNvPr id="9" name="Rectangle 8">
            <a:extLst>
              <a:ext uri="{FF2B5EF4-FFF2-40B4-BE49-F238E27FC236}">
                <a16:creationId xmlns:a16="http://schemas.microsoft.com/office/drawing/2014/main" id="{48DD4004-C6AD-4716-80C1-A9A8F9EA4F6B}"/>
              </a:ext>
            </a:extLst>
          </p:cNvPr>
          <p:cNvSpPr/>
          <p:nvPr/>
        </p:nvSpPr>
        <p:spPr bwMode="gray">
          <a:xfrm>
            <a:off x="3648179" y="1516489"/>
            <a:ext cx="1573461" cy="45147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1005840" rIns="45720" bIns="45720" numCol="1" spcCol="0" rtlCol="0" fromWordArt="0" anchor="t" anchorCtr="0" forceAA="0" compatLnSpc="1">
            <a:prstTxWarp prst="textNoShape">
              <a:avLst/>
            </a:prstTxWarp>
            <a:noAutofit/>
          </a:bodyPr>
          <a:lstStyle/>
          <a:p>
            <a:pPr algn="ctr"/>
            <a:r>
              <a:rPr lang="en-US" sz="1100" b="1" dirty="0">
                <a:solidFill>
                  <a:schemeClr val="bg2"/>
                </a:solidFill>
              </a:rPr>
              <a:t>Safety</a:t>
            </a:r>
          </a:p>
          <a:p>
            <a:pPr algn="ctr"/>
            <a:endParaRPr lang="en-US" sz="1100" b="1" dirty="0">
              <a:solidFill>
                <a:schemeClr val="bg2"/>
              </a:solidFill>
            </a:endParaRPr>
          </a:p>
          <a:p>
            <a:pPr algn="ctr"/>
            <a:endParaRPr lang="en-US" sz="1050" b="1" dirty="0">
              <a:solidFill>
                <a:schemeClr val="bg2"/>
              </a:solidFill>
            </a:endParaRPr>
          </a:p>
          <a:p>
            <a:pPr algn="ctr"/>
            <a:endParaRPr lang="en-US" sz="1000" dirty="0">
              <a:solidFill>
                <a:schemeClr val="tx1"/>
              </a:solidFill>
            </a:endParaRPr>
          </a:p>
          <a:p>
            <a:r>
              <a:rPr lang="en-US" sz="1000" dirty="0">
                <a:solidFill>
                  <a:schemeClr val="tx1"/>
                </a:solidFill>
              </a:rPr>
              <a:t>As with any electrical system, data centers must be equipped to ensure safe operation. You’ll find a complete assortment of safety products from ABB, including labels and warning signs.</a:t>
            </a:r>
          </a:p>
        </p:txBody>
      </p:sp>
      <p:sp>
        <p:nvSpPr>
          <p:cNvPr id="10" name="Rectangle 9">
            <a:extLst>
              <a:ext uri="{FF2B5EF4-FFF2-40B4-BE49-F238E27FC236}">
                <a16:creationId xmlns:a16="http://schemas.microsoft.com/office/drawing/2014/main" id="{E598C84D-5829-4E0E-9186-837EFD2261DB}"/>
              </a:ext>
            </a:extLst>
          </p:cNvPr>
          <p:cNvSpPr/>
          <p:nvPr/>
        </p:nvSpPr>
        <p:spPr bwMode="gray">
          <a:xfrm>
            <a:off x="5306085" y="1516489"/>
            <a:ext cx="1573461" cy="45147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1005840" rIns="45720" bIns="45720" numCol="1" spcCol="0" rtlCol="0" fromWordArt="0" anchor="t" anchorCtr="0" forceAA="0" compatLnSpc="1">
            <a:prstTxWarp prst="textNoShape">
              <a:avLst/>
            </a:prstTxWarp>
            <a:noAutofit/>
          </a:bodyPr>
          <a:lstStyle/>
          <a:p>
            <a:pPr algn="ctr"/>
            <a:r>
              <a:rPr lang="en-US" sz="1100" b="1" dirty="0">
                <a:solidFill>
                  <a:schemeClr val="bg2"/>
                </a:solidFill>
              </a:rPr>
              <a:t>Space </a:t>
            </a:r>
          </a:p>
          <a:p>
            <a:pPr algn="ctr"/>
            <a:r>
              <a:rPr lang="en-US" sz="1100" b="1" dirty="0">
                <a:solidFill>
                  <a:schemeClr val="bg2"/>
                </a:solidFill>
              </a:rPr>
              <a:t>savings</a:t>
            </a:r>
          </a:p>
          <a:p>
            <a:pPr algn="ctr"/>
            <a:endParaRPr lang="en-US" sz="1100" b="1" dirty="0">
              <a:solidFill>
                <a:schemeClr val="bg2"/>
              </a:solidFill>
            </a:endParaRPr>
          </a:p>
          <a:p>
            <a:pPr algn="ctr"/>
            <a:endParaRPr lang="en-US" sz="1000" dirty="0">
              <a:solidFill>
                <a:schemeClr val="tx1"/>
              </a:solidFill>
            </a:endParaRPr>
          </a:p>
          <a:p>
            <a:r>
              <a:rPr lang="en-US" sz="1000" dirty="0">
                <a:solidFill>
                  <a:schemeClr val="tx1"/>
                </a:solidFill>
              </a:rPr>
              <a:t>When it comes to a data center, space is money. The switch from analog to digital components has resulted in more complexity and density in control systems. ABB offers products designed to maximize panel real estate, enhance wire and fiber optic cable management and help keep personnel safe.</a:t>
            </a:r>
          </a:p>
        </p:txBody>
      </p:sp>
      <p:sp>
        <p:nvSpPr>
          <p:cNvPr id="11" name="Rectangle 10">
            <a:extLst>
              <a:ext uri="{FF2B5EF4-FFF2-40B4-BE49-F238E27FC236}">
                <a16:creationId xmlns:a16="http://schemas.microsoft.com/office/drawing/2014/main" id="{5C0DAE38-086B-4731-BBFA-39D559B68910}"/>
              </a:ext>
            </a:extLst>
          </p:cNvPr>
          <p:cNvSpPr/>
          <p:nvPr/>
        </p:nvSpPr>
        <p:spPr bwMode="gray">
          <a:xfrm>
            <a:off x="6963991" y="1516489"/>
            <a:ext cx="1573461" cy="45147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1005840" rIns="45720" bIns="45720" numCol="1" spcCol="0" rtlCol="0" fromWordArt="0" anchor="t" anchorCtr="0" forceAA="0" compatLnSpc="1">
            <a:prstTxWarp prst="textNoShape">
              <a:avLst/>
            </a:prstTxWarp>
            <a:noAutofit/>
          </a:bodyPr>
          <a:lstStyle/>
          <a:p>
            <a:pPr algn="ctr"/>
            <a:r>
              <a:rPr lang="en-US" sz="1100" b="1" dirty="0">
                <a:solidFill>
                  <a:schemeClr val="bg2"/>
                </a:solidFill>
              </a:rPr>
              <a:t>Total project </a:t>
            </a:r>
          </a:p>
          <a:p>
            <a:pPr algn="ctr"/>
            <a:r>
              <a:rPr lang="en-US" sz="1100" b="1" dirty="0">
                <a:solidFill>
                  <a:schemeClr val="bg2"/>
                </a:solidFill>
              </a:rPr>
              <a:t>cost reduction</a:t>
            </a:r>
          </a:p>
          <a:p>
            <a:pPr algn="ctr"/>
            <a:endParaRPr lang="en-US" sz="1100" b="1" dirty="0">
              <a:solidFill>
                <a:schemeClr val="bg2"/>
              </a:solidFill>
            </a:endParaRPr>
          </a:p>
          <a:p>
            <a:pPr algn="ctr"/>
            <a:endParaRPr lang="en-US" sz="1000" dirty="0">
              <a:solidFill>
                <a:schemeClr val="tx1"/>
              </a:solidFill>
            </a:endParaRPr>
          </a:p>
          <a:p>
            <a:r>
              <a:rPr lang="en-US" sz="1000" dirty="0">
                <a:solidFill>
                  <a:schemeClr val="tx1"/>
                </a:solidFill>
              </a:rPr>
              <a:t>ABB offers a wide array of electrical products designed to provide data center installers and operators with significant and measurable project cost savings. These include solutions for labor, material and logistics savings, as well as process improvements.</a:t>
            </a:r>
          </a:p>
        </p:txBody>
      </p:sp>
      <p:sp>
        <p:nvSpPr>
          <p:cNvPr id="12" name="Rectangle 11">
            <a:extLst>
              <a:ext uri="{FF2B5EF4-FFF2-40B4-BE49-F238E27FC236}">
                <a16:creationId xmlns:a16="http://schemas.microsoft.com/office/drawing/2014/main" id="{EE606C40-F377-488D-BED6-3BB04D20D7F7}"/>
              </a:ext>
            </a:extLst>
          </p:cNvPr>
          <p:cNvSpPr/>
          <p:nvPr/>
        </p:nvSpPr>
        <p:spPr bwMode="gray">
          <a:xfrm>
            <a:off x="8621897" y="1516489"/>
            <a:ext cx="1573461" cy="45147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1005840" rIns="45720" bIns="45720" numCol="1" spcCol="0" rtlCol="0" fromWordArt="0" anchor="t" anchorCtr="0" forceAA="0" compatLnSpc="1">
            <a:prstTxWarp prst="textNoShape">
              <a:avLst/>
            </a:prstTxWarp>
            <a:noAutofit/>
          </a:bodyPr>
          <a:lstStyle/>
          <a:p>
            <a:pPr algn="ctr"/>
            <a:r>
              <a:rPr lang="en-US" sz="1100" b="1" dirty="0">
                <a:solidFill>
                  <a:schemeClr val="bg2"/>
                </a:solidFill>
              </a:rPr>
              <a:t>Grounding </a:t>
            </a:r>
          </a:p>
          <a:p>
            <a:pPr algn="ctr"/>
            <a:r>
              <a:rPr lang="en-US" sz="1100" b="1" dirty="0">
                <a:solidFill>
                  <a:schemeClr val="bg2"/>
                </a:solidFill>
              </a:rPr>
              <a:t>&amp; bonding</a:t>
            </a:r>
          </a:p>
          <a:p>
            <a:pPr algn="ctr"/>
            <a:endParaRPr lang="en-US" sz="1000" dirty="0">
              <a:solidFill>
                <a:schemeClr val="tx1"/>
              </a:solidFill>
            </a:endParaRPr>
          </a:p>
          <a:p>
            <a:endParaRPr lang="en-US" sz="1000" dirty="0">
              <a:solidFill>
                <a:schemeClr val="tx1"/>
              </a:solidFill>
            </a:endParaRPr>
          </a:p>
          <a:p>
            <a:r>
              <a:rPr lang="en-US" sz="1000" dirty="0">
                <a:solidFill>
                  <a:schemeClr val="tx1"/>
                </a:solidFill>
              </a:rPr>
              <a:t>ABB provides an extensive range of solutions to fit all grounding and bonding needs, including compression and mechanical products for grounding systems. We also deliver onsite grounding and bonding training along with services to ensure that a data center continues to operate smoothly and safely during installation.</a:t>
            </a:r>
          </a:p>
        </p:txBody>
      </p:sp>
      <p:sp>
        <p:nvSpPr>
          <p:cNvPr id="13" name="Rectangle 12">
            <a:extLst>
              <a:ext uri="{FF2B5EF4-FFF2-40B4-BE49-F238E27FC236}">
                <a16:creationId xmlns:a16="http://schemas.microsoft.com/office/drawing/2014/main" id="{F473BE52-232F-4D0F-AAB0-EDFD9F324B2E}"/>
              </a:ext>
            </a:extLst>
          </p:cNvPr>
          <p:cNvSpPr/>
          <p:nvPr/>
        </p:nvSpPr>
        <p:spPr bwMode="gray">
          <a:xfrm>
            <a:off x="10279803" y="1516489"/>
            <a:ext cx="1573461" cy="45147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1005840" rIns="45720" bIns="45720" numCol="1" spcCol="0" rtlCol="0" fromWordArt="0" anchor="t" anchorCtr="0" forceAA="0" compatLnSpc="1">
            <a:prstTxWarp prst="textNoShape">
              <a:avLst/>
            </a:prstTxWarp>
            <a:noAutofit/>
          </a:bodyPr>
          <a:lstStyle/>
          <a:p>
            <a:pPr algn="ctr"/>
            <a:r>
              <a:rPr lang="en-US" sz="1100" b="1" dirty="0">
                <a:solidFill>
                  <a:schemeClr val="bg2"/>
                </a:solidFill>
              </a:rPr>
              <a:t>Services </a:t>
            </a:r>
          </a:p>
          <a:p>
            <a:pPr algn="ctr"/>
            <a:r>
              <a:rPr lang="en-US" sz="1100" b="1" dirty="0">
                <a:solidFill>
                  <a:schemeClr val="bg2"/>
                </a:solidFill>
              </a:rPr>
              <a:t>&amp; training</a:t>
            </a:r>
          </a:p>
          <a:p>
            <a:pPr algn="ctr"/>
            <a:endParaRPr lang="en-US" sz="1000" dirty="0">
              <a:solidFill>
                <a:schemeClr val="tx1"/>
              </a:solidFill>
            </a:endParaRPr>
          </a:p>
          <a:p>
            <a:endParaRPr lang="en-US" sz="1000" dirty="0">
              <a:solidFill>
                <a:schemeClr val="tx1"/>
              </a:solidFill>
            </a:endParaRPr>
          </a:p>
          <a:p>
            <a:r>
              <a:rPr lang="en-US" sz="1000" dirty="0">
                <a:solidFill>
                  <a:schemeClr val="tx1"/>
                </a:solidFill>
              </a:rPr>
              <a:t>ABB provides services and training in the field or classroom to help you maximize efficiency and eliminate wasted time and materials.</a:t>
            </a:r>
          </a:p>
        </p:txBody>
      </p:sp>
      <p:pic>
        <p:nvPicPr>
          <p:cNvPr id="14" name="Picture 13" descr="A picture containing text, sign&#10;&#10;Description automatically generated">
            <a:extLst>
              <a:ext uri="{FF2B5EF4-FFF2-40B4-BE49-F238E27FC236}">
                <a16:creationId xmlns:a16="http://schemas.microsoft.com/office/drawing/2014/main" id="{5BD2ADF8-F72A-4A7F-B7F6-5E3FAA552454}"/>
              </a:ext>
            </a:extLst>
          </p:cNvPr>
          <p:cNvPicPr>
            <a:picLocks noChangeAspect="1"/>
          </p:cNvPicPr>
          <p:nvPr/>
        </p:nvPicPr>
        <p:blipFill>
          <a:blip r:embed="rId2"/>
          <a:stretch>
            <a:fillRect/>
          </a:stretch>
        </p:blipFill>
        <p:spPr>
          <a:xfrm>
            <a:off x="860308" y="1712724"/>
            <a:ext cx="517577" cy="578258"/>
          </a:xfrm>
          <a:prstGeom prst="rect">
            <a:avLst/>
          </a:prstGeom>
        </p:spPr>
      </p:pic>
      <p:pic>
        <p:nvPicPr>
          <p:cNvPr id="15" name="Picture 14" descr="Icon&#10;&#10;Description automatically generated">
            <a:extLst>
              <a:ext uri="{FF2B5EF4-FFF2-40B4-BE49-F238E27FC236}">
                <a16:creationId xmlns:a16="http://schemas.microsoft.com/office/drawing/2014/main" id="{A7738BFE-0654-4DEE-9D7B-A2309044B6AD}"/>
              </a:ext>
            </a:extLst>
          </p:cNvPr>
          <p:cNvPicPr>
            <a:picLocks noChangeAspect="1"/>
          </p:cNvPicPr>
          <p:nvPr/>
        </p:nvPicPr>
        <p:blipFill>
          <a:blip r:embed="rId3"/>
          <a:stretch>
            <a:fillRect/>
          </a:stretch>
        </p:blipFill>
        <p:spPr>
          <a:xfrm>
            <a:off x="9128421" y="1702016"/>
            <a:ext cx="560411" cy="599675"/>
          </a:xfrm>
          <a:prstGeom prst="rect">
            <a:avLst/>
          </a:prstGeom>
        </p:spPr>
      </p:pic>
      <p:pic>
        <p:nvPicPr>
          <p:cNvPr id="16" name="Picture 15" descr="Icon&#10;&#10;Description automatically generated">
            <a:extLst>
              <a:ext uri="{FF2B5EF4-FFF2-40B4-BE49-F238E27FC236}">
                <a16:creationId xmlns:a16="http://schemas.microsoft.com/office/drawing/2014/main" id="{2EE64CA8-D199-48C3-BBCD-BAEC68608147}"/>
              </a:ext>
            </a:extLst>
          </p:cNvPr>
          <p:cNvPicPr>
            <a:picLocks noChangeAspect="1"/>
          </p:cNvPicPr>
          <p:nvPr/>
        </p:nvPicPr>
        <p:blipFill>
          <a:blip r:embed="rId4"/>
          <a:stretch>
            <a:fillRect/>
          </a:stretch>
        </p:blipFill>
        <p:spPr>
          <a:xfrm>
            <a:off x="2543201" y="1732356"/>
            <a:ext cx="467604" cy="538994"/>
          </a:xfrm>
          <a:prstGeom prst="rect">
            <a:avLst/>
          </a:prstGeom>
        </p:spPr>
      </p:pic>
      <p:pic>
        <p:nvPicPr>
          <p:cNvPr id="17" name="Picture 16" descr="Icon&#10;&#10;Description automatically generated">
            <a:extLst>
              <a:ext uri="{FF2B5EF4-FFF2-40B4-BE49-F238E27FC236}">
                <a16:creationId xmlns:a16="http://schemas.microsoft.com/office/drawing/2014/main" id="{7F0CDFA9-B353-4A26-B5C4-C46B707B5E19}"/>
              </a:ext>
            </a:extLst>
          </p:cNvPr>
          <p:cNvPicPr>
            <a:picLocks noChangeAspect="1"/>
          </p:cNvPicPr>
          <p:nvPr/>
        </p:nvPicPr>
        <p:blipFill>
          <a:blip r:embed="rId5"/>
          <a:stretch>
            <a:fillRect/>
          </a:stretch>
        </p:blipFill>
        <p:spPr>
          <a:xfrm>
            <a:off x="4204676" y="1723433"/>
            <a:ext cx="460465" cy="556841"/>
          </a:xfrm>
          <a:prstGeom prst="rect">
            <a:avLst/>
          </a:prstGeom>
        </p:spPr>
      </p:pic>
      <p:pic>
        <p:nvPicPr>
          <p:cNvPr id="18" name="Picture 17">
            <a:extLst>
              <a:ext uri="{FF2B5EF4-FFF2-40B4-BE49-F238E27FC236}">
                <a16:creationId xmlns:a16="http://schemas.microsoft.com/office/drawing/2014/main" id="{517AF5BE-29D6-46E4-BC2D-6EBF3D2801D0}"/>
              </a:ext>
            </a:extLst>
          </p:cNvPr>
          <p:cNvPicPr>
            <a:picLocks noChangeAspect="1"/>
          </p:cNvPicPr>
          <p:nvPr/>
        </p:nvPicPr>
        <p:blipFill>
          <a:blip r:embed="rId6"/>
          <a:stretch>
            <a:fillRect/>
          </a:stretch>
        </p:blipFill>
        <p:spPr>
          <a:xfrm>
            <a:off x="10750632" y="1684168"/>
            <a:ext cx="631801" cy="635370"/>
          </a:xfrm>
          <a:prstGeom prst="rect">
            <a:avLst/>
          </a:prstGeom>
        </p:spPr>
      </p:pic>
      <p:pic>
        <p:nvPicPr>
          <p:cNvPr id="19" name="Picture 18">
            <a:extLst>
              <a:ext uri="{FF2B5EF4-FFF2-40B4-BE49-F238E27FC236}">
                <a16:creationId xmlns:a16="http://schemas.microsoft.com/office/drawing/2014/main" id="{AC4BA2CD-349E-4A1A-BE22-2F135E1F8E78}"/>
              </a:ext>
            </a:extLst>
          </p:cNvPr>
          <p:cNvPicPr>
            <a:picLocks noChangeAspect="1"/>
          </p:cNvPicPr>
          <p:nvPr/>
        </p:nvPicPr>
        <p:blipFill>
          <a:blip r:embed="rId7"/>
          <a:stretch>
            <a:fillRect/>
          </a:stretch>
        </p:blipFill>
        <p:spPr>
          <a:xfrm>
            <a:off x="5834026" y="1741280"/>
            <a:ext cx="517577" cy="521146"/>
          </a:xfrm>
          <a:prstGeom prst="rect">
            <a:avLst/>
          </a:prstGeom>
        </p:spPr>
      </p:pic>
      <p:pic>
        <p:nvPicPr>
          <p:cNvPr id="20" name="Picture 19">
            <a:extLst>
              <a:ext uri="{FF2B5EF4-FFF2-40B4-BE49-F238E27FC236}">
                <a16:creationId xmlns:a16="http://schemas.microsoft.com/office/drawing/2014/main" id="{A72442A7-0343-4686-856C-A43D43444710}"/>
              </a:ext>
            </a:extLst>
          </p:cNvPr>
          <p:cNvPicPr>
            <a:picLocks noChangeAspect="1"/>
          </p:cNvPicPr>
          <p:nvPr/>
        </p:nvPicPr>
        <p:blipFill>
          <a:blip r:embed="rId8"/>
          <a:stretch>
            <a:fillRect/>
          </a:stretch>
        </p:blipFill>
        <p:spPr>
          <a:xfrm>
            <a:off x="7474085" y="1739495"/>
            <a:ext cx="553272" cy="524716"/>
          </a:xfrm>
          <a:prstGeom prst="rect">
            <a:avLst/>
          </a:prstGeom>
        </p:spPr>
      </p:pic>
    </p:spTree>
    <p:extLst>
      <p:ext uri="{BB962C8B-B14F-4D97-AF65-F5344CB8AC3E}">
        <p14:creationId xmlns:p14="http://schemas.microsoft.com/office/powerpoint/2010/main" val="119273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D6025EE-18C7-4F9F-B59A-F58D62F38F6F}"/>
              </a:ext>
            </a:extLst>
          </p:cNvPr>
          <p:cNvSpPr>
            <a:spLocks noGrp="1"/>
          </p:cNvSpPr>
          <p:nvPr>
            <p:ph sz="quarter" idx="21"/>
          </p:nvPr>
        </p:nvSpPr>
        <p:spPr>
          <a:xfrm>
            <a:off x="332366" y="1371600"/>
            <a:ext cx="11243938" cy="1040603"/>
          </a:xfrm>
        </p:spPr>
        <p:txBody>
          <a:bodyPr/>
          <a:lstStyle/>
          <a:p>
            <a:r>
              <a:rPr lang="en-US" sz="1800" dirty="0"/>
              <a:t>Data centers are becoming larger and more vital to everyday life with each smart phone, internet-connected computer or Wi-Fi® device sold. The recent emergence of cloud computing is spurring a boom in real-world construction.</a:t>
            </a:r>
          </a:p>
        </p:txBody>
      </p:sp>
      <p:sp>
        <p:nvSpPr>
          <p:cNvPr id="7" name="Title 6">
            <a:extLst>
              <a:ext uri="{FF2B5EF4-FFF2-40B4-BE49-F238E27FC236}">
                <a16:creationId xmlns:a16="http://schemas.microsoft.com/office/drawing/2014/main" id="{3BBB7B35-A056-437D-9178-C612D28CFFA3}"/>
              </a:ext>
            </a:extLst>
          </p:cNvPr>
          <p:cNvSpPr>
            <a:spLocks noGrp="1"/>
          </p:cNvSpPr>
          <p:nvPr>
            <p:ph type="title"/>
          </p:nvPr>
        </p:nvSpPr>
        <p:spPr/>
        <p:txBody>
          <a:bodyPr/>
          <a:lstStyle/>
          <a:p>
            <a:r>
              <a:rPr lang="en-US" dirty="0"/>
              <a:t>Challenge and commitment</a:t>
            </a:r>
            <a:endParaRPr lang="en-US" b="0" dirty="0"/>
          </a:p>
        </p:txBody>
      </p:sp>
      <p:sp>
        <p:nvSpPr>
          <p:cNvPr id="3" name="Date Placeholder 2">
            <a:extLst>
              <a:ext uri="{FF2B5EF4-FFF2-40B4-BE49-F238E27FC236}">
                <a16:creationId xmlns:a16="http://schemas.microsoft.com/office/drawing/2014/main" id="{6A7D9510-5911-4977-AA40-9B6CD9BF47FF}"/>
              </a:ext>
            </a:extLst>
          </p:cNvPr>
          <p:cNvSpPr>
            <a:spLocks noGrp="1"/>
          </p:cNvSpPr>
          <p:nvPr>
            <p:ph type="dt" sz="half" idx="18"/>
          </p:nvPr>
        </p:nvSpPr>
        <p:spPr/>
        <p:txBody>
          <a:bodyPr/>
          <a:lstStyle/>
          <a:p>
            <a:fld id="{802F1124-33BD-4EBB-98B3-2BE08BF7D732}" type="datetime4">
              <a:rPr lang="en-US" smtClean="0"/>
              <a:t>December 18, 2020</a:t>
            </a:fld>
            <a:endParaRPr lang="en-US" dirty="0"/>
          </a:p>
        </p:txBody>
      </p:sp>
      <p:sp>
        <p:nvSpPr>
          <p:cNvPr id="4" name="Footer Placeholder 3">
            <a:extLst>
              <a:ext uri="{FF2B5EF4-FFF2-40B4-BE49-F238E27FC236}">
                <a16:creationId xmlns:a16="http://schemas.microsoft.com/office/drawing/2014/main" id="{E41DFD2C-B486-4439-A4AC-7D0F0F44AF1A}"/>
              </a:ext>
            </a:extLst>
          </p:cNvPr>
          <p:cNvSpPr>
            <a:spLocks noGrp="1"/>
          </p:cNvSpPr>
          <p:nvPr>
            <p:ph type="ftr" sz="quarter" idx="19"/>
          </p:nvPr>
        </p:nvSpPr>
        <p:spPr/>
        <p:txBody>
          <a:bodyPr/>
          <a:lstStyle/>
          <a:p>
            <a:pPr lvl="8"/>
            <a:endParaRPr lang="en-US" dirty="0"/>
          </a:p>
        </p:txBody>
      </p:sp>
      <p:sp>
        <p:nvSpPr>
          <p:cNvPr id="5" name="Slide Number Placeholder 4">
            <a:extLst>
              <a:ext uri="{FF2B5EF4-FFF2-40B4-BE49-F238E27FC236}">
                <a16:creationId xmlns:a16="http://schemas.microsoft.com/office/drawing/2014/main" id="{C81E614F-279E-4D89-AE75-803EE1179590}"/>
              </a:ext>
            </a:extLst>
          </p:cNvPr>
          <p:cNvSpPr>
            <a:spLocks noGrp="1"/>
          </p:cNvSpPr>
          <p:nvPr>
            <p:ph type="sldNum" sz="quarter" idx="20"/>
          </p:nvPr>
        </p:nvSpPr>
        <p:spPr/>
        <p:txBody>
          <a:bodyPr/>
          <a:lstStyle/>
          <a:p>
            <a:r>
              <a:rPr lang="en-US"/>
              <a:t>Slide </a:t>
            </a:r>
            <a:fld id="{619F89D8-7AE3-494A-97F3-03D680869632}" type="slidenum">
              <a:rPr lang="en-US" smtClean="0"/>
              <a:pPr/>
              <a:t>6</a:t>
            </a:fld>
            <a:endParaRPr lang="en-US" dirty="0"/>
          </a:p>
        </p:txBody>
      </p:sp>
      <p:pic>
        <p:nvPicPr>
          <p:cNvPr id="2" name="Picture 1">
            <a:extLst>
              <a:ext uri="{FF2B5EF4-FFF2-40B4-BE49-F238E27FC236}">
                <a16:creationId xmlns:a16="http://schemas.microsoft.com/office/drawing/2014/main" id="{10E1684F-E3EE-49FC-A731-67FB4FF59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13" y="3216768"/>
            <a:ext cx="11098174" cy="2419688"/>
          </a:xfrm>
          <a:prstGeom prst="rect">
            <a:avLst/>
          </a:prstGeom>
        </p:spPr>
      </p:pic>
      <p:grpSp>
        <p:nvGrpSpPr>
          <p:cNvPr id="11" name="Group 10">
            <a:extLst>
              <a:ext uri="{FF2B5EF4-FFF2-40B4-BE49-F238E27FC236}">
                <a16:creationId xmlns:a16="http://schemas.microsoft.com/office/drawing/2014/main" id="{B31041EB-9D91-4FB6-A7C0-26E75AB47A93}"/>
              </a:ext>
            </a:extLst>
          </p:cNvPr>
          <p:cNvGrpSpPr/>
          <p:nvPr/>
        </p:nvGrpSpPr>
        <p:grpSpPr>
          <a:xfrm>
            <a:off x="1344168" y="2777535"/>
            <a:ext cx="9537192" cy="439233"/>
            <a:chOff x="1344168" y="3080886"/>
            <a:chExt cx="9537192" cy="439233"/>
          </a:xfrm>
        </p:grpSpPr>
        <p:cxnSp>
          <p:nvCxnSpPr>
            <p:cNvPr id="10" name="Straight Connector 9">
              <a:extLst>
                <a:ext uri="{FF2B5EF4-FFF2-40B4-BE49-F238E27FC236}">
                  <a16:creationId xmlns:a16="http://schemas.microsoft.com/office/drawing/2014/main" id="{3B7A1EDC-19C5-429A-B4F4-5565BD75756E}"/>
                </a:ext>
              </a:extLst>
            </p:cNvPr>
            <p:cNvCxnSpPr/>
            <p:nvPr/>
          </p:nvCxnSpPr>
          <p:spPr bwMode="gray">
            <a:xfrm>
              <a:off x="1344168" y="3337881"/>
              <a:ext cx="953719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B65B6C4-0190-436C-AA89-09D03248C133}"/>
                </a:ext>
              </a:extLst>
            </p:cNvPr>
            <p:cNvSpPr txBox="1"/>
            <p:nvPr/>
          </p:nvSpPr>
          <p:spPr bwMode="gray">
            <a:xfrm>
              <a:off x="4494276" y="3080886"/>
              <a:ext cx="3236976" cy="439233"/>
            </a:xfrm>
            <a:prstGeom prst="rect">
              <a:avLst/>
            </a:prstGeom>
            <a:solidFill>
              <a:schemeClr val="bg1"/>
            </a:solidFill>
          </p:spPr>
          <p:txBody>
            <a:bodyPr wrap="none" lIns="72000" tIns="72000" rIns="72000" bIns="72000" rtlCol="0">
              <a:noAutofit/>
            </a:bodyPr>
            <a:lstStyle/>
            <a:p>
              <a:pPr algn="ctr"/>
              <a:r>
                <a:rPr lang="en-US" sz="2400" b="1" dirty="0"/>
                <a:t>Data center users</a:t>
              </a:r>
              <a:endParaRPr lang="en-US" sz="2400" dirty="0"/>
            </a:p>
          </p:txBody>
        </p:sp>
      </p:grpSp>
    </p:spTree>
    <p:extLst>
      <p:ext uri="{BB962C8B-B14F-4D97-AF65-F5344CB8AC3E}">
        <p14:creationId xmlns:p14="http://schemas.microsoft.com/office/powerpoint/2010/main" val="20207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0B8ADFB-1F90-4A19-B40A-B8CE8DA405A3}"/>
              </a:ext>
            </a:extLst>
          </p:cNvPr>
          <p:cNvGraphicFramePr>
            <a:graphicFrameLocks noChangeAspect="1"/>
          </p:cNvGraphicFramePr>
          <p:nvPr>
            <p:extLst>
              <p:ext uri="{D42A27DB-BD31-4B8C-83A1-F6EECF244321}">
                <p14:modId xmlns:p14="http://schemas.microsoft.com/office/powerpoint/2010/main" val="694112811"/>
              </p:ext>
            </p:extLst>
          </p:nvPr>
        </p:nvGraphicFramePr>
        <p:xfrm>
          <a:off x="1588" y="0"/>
          <a:ext cx="12190412" cy="6856413"/>
        </p:xfrm>
        <a:graphic>
          <a:graphicData uri="http://schemas.openxmlformats.org/presentationml/2006/ole">
            <mc:AlternateContent xmlns:mc="http://schemas.openxmlformats.org/markup-compatibility/2006">
              <mc:Choice xmlns:v="urn:schemas-microsoft-com:vml" Requires="v">
                <p:oleObj spid="_x0000_s1034" r:id="rId3" imgW="12190320" imgH="6856920" progId="">
                  <p:embed/>
                </p:oleObj>
              </mc:Choice>
              <mc:Fallback>
                <p:oleObj r:id="rId3" imgW="12190320" imgH="6856920" progId="">
                  <p:embed/>
                  <p:pic>
                    <p:nvPicPr>
                      <p:cNvPr id="2" name="Object 1">
                        <a:extLst>
                          <a:ext uri="{FF2B5EF4-FFF2-40B4-BE49-F238E27FC236}">
                            <a16:creationId xmlns:a16="http://schemas.microsoft.com/office/drawing/2014/main" id="{30B8ADFB-1F90-4A19-B40A-B8CE8DA405A3}"/>
                          </a:ext>
                        </a:extLst>
                      </p:cNvPr>
                      <p:cNvPicPr/>
                      <p:nvPr/>
                    </p:nvPicPr>
                    <p:blipFill>
                      <a:blip r:embed="rId4"/>
                      <a:stretch>
                        <a:fillRect/>
                      </a:stretch>
                    </p:blipFill>
                    <p:spPr>
                      <a:xfrm>
                        <a:off x="1588" y="0"/>
                        <a:ext cx="12190412" cy="6856413"/>
                      </a:xfrm>
                      <a:prstGeom prst="rect">
                        <a:avLst/>
                      </a:prstGeom>
                    </p:spPr>
                  </p:pic>
                </p:oleObj>
              </mc:Fallback>
            </mc:AlternateContent>
          </a:graphicData>
        </a:graphic>
      </p:graphicFrame>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553575" y="398746"/>
            <a:ext cx="5426311"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t>— </a:t>
            </a:r>
            <a:br>
              <a:rPr lang="de-DE" sz="2000" dirty="0"/>
            </a:br>
            <a:r>
              <a:rPr lang="en-US" sz="2000" dirty="0"/>
              <a:t>A data center has 15-30 times the</a:t>
            </a:r>
          </a:p>
          <a:p>
            <a:r>
              <a:rPr lang="en-US" sz="2000" dirty="0"/>
              <a:t>electrical density of a commercial building, and the costs of the electrical system </a:t>
            </a:r>
          </a:p>
          <a:p>
            <a:r>
              <a:rPr lang="en-US" sz="2000" dirty="0"/>
              <a:t>may approach 70% of overall</a:t>
            </a:r>
          </a:p>
          <a:p>
            <a:r>
              <a:rPr lang="en-US" sz="2000" dirty="0"/>
              <a:t>project costs.</a:t>
            </a:r>
          </a:p>
        </p:txBody>
      </p:sp>
    </p:spTree>
    <p:extLst>
      <p:ext uri="{BB962C8B-B14F-4D97-AF65-F5344CB8AC3E}">
        <p14:creationId xmlns:p14="http://schemas.microsoft.com/office/powerpoint/2010/main" val="77773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C26B3808-A3E4-4D49-A47C-5020D120DB85}"/>
              </a:ext>
            </a:extLst>
          </p:cNvPr>
          <p:cNvGraphicFramePr>
            <a:graphicFrameLocks noChangeAspect="1"/>
          </p:cNvGraphicFramePr>
          <p:nvPr>
            <p:extLst>
              <p:ext uri="{D42A27DB-BD31-4B8C-83A1-F6EECF244321}">
                <p14:modId xmlns:p14="http://schemas.microsoft.com/office/powerpoint/2010/main" val="919788557"/>
              </p:ext>
            </p:extLst>
          </p:nvPr>
        </p:nvGraphicFramePr>
        <p:xfrm>
          <a:off x="1588" y="0"/>
          <a:ext cx="12190412" cy="6856413"/>
        </p:xfrm>
        <a:graphic>
          <a:graphicData uri="http://schemas.openxmlformats.org/presentationml/2006/ole">
            <mc:AlternateContent xmlns:mc="http://schemas.openxmlformats.org/markup-compatibility/2006">
              <mc:Choice xmlns:v="urn:schemas-microsoft-com:vml" Requires="v">
                <p:oleObj spid="_x0000_s2058" r:id="rId3" imgW="12190320" imgH="6856920" progId="">
                  <p:embed/>
                </p:oleObj>
              </mc:Choice>
              <mc:Fallback>
                <p:oleObj r:id="rId3" imgW="12190320" imgH="6856920" progId="">
                  <p:embed/>
                  <p:pic>
                    <p:nvPicPr>
                      <p:cNvPr id="3" name="Object 2">
                        <a:extLst>
                          <a:ext uri="{FF2B5EF4-FFF2-40B4-BE49-F238E27FC236}">
                            <a16:creationId xmlns:a16="http://schemas.microsoft.com/office/drawing/2014/main" id="{C26B3808-A3E4-4D49-A47C-5020D120DB85}"/>
                          </a:ext>
                        </a:extLst>
                      </p:cNvPr>
                      <p:cNvPicPr/>
                      <p:nvPr/>
                    </p:nvPicPr>
                    <p:blipFill>
                      <a:blip r:embed="rId4"/>
                      <a:stretch>
                        <a:fillRect/>
                      </a:stretch>
                    </p:blipFill>
                    <p:spPr>
                      <a:xfrm>
                        <a:off x="1588" y="0"/>
                        <a:ext cx="12190412" cy="6856413"/>
                      </a:xfrm>
                      <a:prstGeom prst="rect">
                        <a:avLst/>
                      </a:prstGeom>
                    </p:spPr>
                  </p:pic>
                </p:oleObj>
              </mc:Fallback>
            </mc:AlternateContent>
          </a:graphicData>
        </a:graphic>
      </p:graphicFrame>
      <p:sp>
        <p:nvSpPr>
          <p:cNvPr id="22" name="Title 11">
            <a:extLst>
              <a:ext uri="{FF2B5EF4-FFF2-40B4-BE49-F238E27FC236}">
                <a16:creationId xmlns:a16="http://schemas.microsoft.com/office/drawing/2014/main" id="{DBCD081F-3E1D-47FF-B09C-201443D3948B}"/>
              </a:ext>
            </a:extLst>
          </p:cNvPr>
          <p:cNvSpPr txBox="1">
            <a:spLocks/>
          </p:cNvSpPr>
          <p:nvPr/>
        </p:nvSpPr>
        <p:spPr bwMode="gray">
          <a:xfrm>
            <a:off x="553575" y="4607889"/>
            <a:ext cx="5426311" cy="504000"/>
          </a:xfrm>
          <a:prstGeom prst="rect">
            <a:avLst/>
          </a:prstGeom>
        </p:spPr>
        <p:txBody>
          <a:bodyPr vert="horz" lIns="0" tIns="0" rIns="0" bIns="0" rtlCol="0" anchor="t">
            <a:noAutofit/>
          </a:bodyPr>
          <a:lstStyle>
            <a:lvl1pPr algn="l" defTabSz="914491" rtl="0" eaLnBrk="1" latinLnBrk="0" hangingPunct="1">
              <a:spcBef>
                <a:spcPct val="0"/>
              </a:spcBef>
              <a:buNone/>
              <a:defRPr sz="1800" b="1" kern="1200">
                <a:solidFill>
                  <a:schemeClr val="tx1"/>
                </a:solidFill>
                <a:latin typeface="+mj-lt"/>
                <a:ea typeface="+mj-ea"/>
                <a:cs typeface="+mj-cs"/>
              </a:defRPr>
            </a:lvl1pPr>
          </a:lstStyle>
          <a:p>
            <a:r>
              <a:rPr lang="de-DE" sz="2000" dirty="0">
                <a:solidFill>
                  <a:schemeClr val="bg1"/>
                </a:solidFill>
              </a:rPr>
              <a:t>— </a:t>
            </a:r>
            <a:br>
              <a:rPr lang="de-DE" sz="2000" dirty="0">
                <a:solidFill>
                  <a:schemeClr val="bg1"/>
                </a:solidFill>
              </a:rPr>
            </a:br>
            <a:r>
              <a:rPr lang="en-US" sz="2000" dirty="0">
                <a:solidFill>
                  <a:schemeClr val="bg1"/>
                </a:solidFill>
              </a:rPr>
              <a:t>ABB provides electrical systems</a:t>
            </a:r>
          </a:p>
          <a:p>
            <a:r>
              <a:rPr lang="en-US" sz="2000" dirty="0">
                <a:solidFill>
                  <a:schemeClr val="bg1"/>
                </a:solidFill>
              </a:rPr>
              <a:t>and components to ensure</a:t>
            </a:r>
          </a:p>
          <a:p>
            <a:r>
              <a:rPr lang="en-US" sz="2000" dirty="0">
                <a:solidFill>
                  <a:schemeClr val="bg1"/>
                </a:solidFill>
              </a:rPr>
              <a:t>continuous operation, minimal</a:t>
            </a:r>
          </a:p>
          <a:p>
            <a:r>
              <a:rPr lang="en-US" sz="2000" dirty="0">
                <a:solidFill>
                  <a:schemeClr val="bg1"/>
                </a:solidFill>
              </a:rPr>
              <a:t>downtime and sustainability</a:t>
            </a:r>
          </a:p>
          <a:p>
            <a:r>
              <a:rPr lang="en-US" sz="2000" dirty="0">
                <a:solidFill>
                  <a:schemeClr val="bg1"/>
                </a:solidFill>
              </a:rPr>
              <a:t>to meet future needs.</a:t>
            </a:r>
          </a:p>
        </p:txBody>
      </p:sp>
    </p:spTree>
    <p:extLst>
      <p:ext uri="{BB962C8B-B14F-4D97-AF65-F5344CB8AC3E}">
        <p14:creationId xmlns:p14="http://schemas.microsoft.com/office/powerpoint/2010/main" val="14453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45D7E-5179-4B1F-A1C3-9269B22C332D}"/>
              </a:ext>
            </a:extLst>
          </p:cNvPr>
          <p:cNvSpPr>
            <a:spLocks noGrp="1"/>
          </p:cNvSpPr>
          <p:nvPr>
            <p:ph type="title"/>
          </p:nvPr>
        </p:nvSpPr>
        <p:spPr/>
        <p:txBody>
          <a:bodyPr/>
          <a:lstStyle/>
          <a:p>
            <a:r>
              <a:rPr lang="en-US" dirty="0"/>
              <a:t>Continuous operation &amp; sustainability</a:t>
            </a:r>
          </a:p>
        </p:txBody>
      </p:sp>
      <p:sp>
        <p:nvSpPr>
          <p:cNvPr id="4" name="Date Placeholder 3">
            <a:extLst>
              <a:ext uri="{FF2B5EF4-FFF2-40B4-BE49-F238E27FC236}">
                <a16:creationId xmlns:a16="http://schemas.microsoft.com/office/drawing/2014/main" id="{EE07B6FA-560D-4C4B-8352-5ECD1CDDC0B6}"/>
              </a:ext>
            </a:extLst>
          </p:cNvPr>
          <p:cNvSpPr>
            <a:spLocks noGrp="1"/>
          </p:cNvSpPr>
          <p:nvPr>
            <p:ph type="dt" sz="half" idx="18"/>
          </p:nvPr>
        </p:nvSpPr>
        <p:spPr/>
        <p:txBody>
          <a:bodyPr/>
          <a:lstStyle/>
          <a:p>
            <a:fld id="{DED11F41-F59E-4148-82B4-D5604C9DFCBD}" type="datetime4">
              <a:rPr lang="en-US" smtClean="0"/>
              <a:t>December 18, 2020</a:t>
            </a:fld>
            <a:endParaRPr lang="en-US" dirty="0"/>
          </a:p>
        </p:txBody>
      </p:sp>
      <p:sp>
        <p:nvSpPr>
          <p:cNvPr id="5" name="Footer Placeholder 4">
            <a:extLst>
              <a:ext uri="{FF2B5EF4-FFF2-40B4-BE49-F238E27FC236}">
                <a16:creationId xmlns:a16="http://schemas.microsoft.com/office/drawing/2014/main" id="{C8067047-5190-4744-AF8C-96B4D0F90DDA}"/>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E8AF1B7B-1138-40B9-8F86-B4575B04C253}"/>
              </a:ext>
            </a:extLst>
          </p:cNvPr>
          <p:cNvSpPr>
            <a:spLocks noGrp="1"/>
          </p:cNvSpPr>
          <p:nvPr>
            <p:ph type="sldNum" sz="quarter" idx="20"/>
          </p:nvPr>
        </p:nvSpPr>
        <p:spPr/>
        <p:txBody>
          <a:bodyPr/>
          <a:lstStyle/>
          <a:p>
            <a:r>
              <a:rPr lang="en-US"/>
              <a:t>Slide </a:t>
            </a:r>
            <a:fld id="{619F89D8-7AE3-494A-97F3-03D680869632}" type="slidenum">
              <a:rPr lang="en-US" smtClean="0"/>
              <a:pPr/>
              <a:t>9</a:t>
            </a:fld>
            <a:endParaRPr lang="en-US" dirty="0"/>
          </a:p>
        </p:txBody>
      </p:sp>
      <p:sp>
        <p:nvSpPr>
          <p:cNvPr id="8" name="Content Placeholder 8">
            <a:extLst>
              <a:ext uri="{FF2B5EF4-FFF2-40B4-BE49-F238E27FC236}">
                <a16:creationId xmlns:a16="http://schemas.microsoft.com/office/drawing/2014/main" id="{A87C079B-7467-41F2-A5EA-2E390194B444}"/>
              </a:ext>
            </a:extLst>
          </p:cNvPr>
          <p:cNvSpPr>
            <a:spLocks noGrp="1"/>
          </p:cNvSpPr>
          <p:nvPr>
            <p:ph sz="quarter" idx="21"/>
          </p:nvPr>
        </p:nvSpPr>
        <p:spPr>
          <a:xfrm>
            <a:off x="332366" y="1371600"/>
            <a:ext cx="11243938" cy="1040603"/>
          </a:xfrm>
        </p:spPr>
        <p:txBody>
          <a:bodyPr/>
          <a:lstStyle/>
          <a:p>
            <a:r>
              <a:rPr lang="en-US" sz="1800" dirty="0"/>
              <a:t>A data center operator needs to anticipate future requirements. The power system must be flexible enough for future IT loads but robust enough to meet the 24x7 “always-on” demands of today. ABB offers electrical solutions to meet today’s needs coupled with the durability and energy efficiency required for a sustainable future.</a:t>
            </a:r>
          </a:p>
        </p:txBody>
      </p:sp>
      <p:sp>
        <p:nvSpPr>
          <p:cNvPr id="2" name="TextBox 1">
            <a:extLst>
              <a:ext uri="{FF2B5EF4-FFF2-40B4-BE49-F238E27FC236}">
                <a16:creationId xmlns:a16="http://schemas.microsoft.com/office/drawing/2014/main" id="{6A5706E4-1E37-41C2-83C6-EE02B0C51DD4}"/>
              </a:ext>
            </a:extLst>
          </p:cNvPr>
          <p:cNvSpPr txBox="1"/>
          <p:nvPr/>
        </p:nvSpPr>
        <p:spPr bwMode="gray">
          <a:xfrm>
            <a:off x="649224" y="2718327"/>
            <a:ext cx="10991088" cy="3300984"/>
          </a:xfrm>
          <a:prstGeom prst="rect">
            <a:avLst/>
          </a:prstGeom>
          <a:noFill/>
        </p:spPr>
        <p:txBody>
          <a:bodyPr wrap="square" lIns="72000" tIns="72000" rIns="72000" bIns="72000" numCol="3" spcCol="365760" rtlCol="0">
            <a:noAutofit/>
          </a:bodyPr>
          <a:lstStyle/>
          <a:p>
            <a:r>
              <a:rPr lang="en-US" sz="1100" b="1" dirty="0"/>
              <a:t>Steel City® – Access floor modules</a:t>
            </a:r>
          </a:p>
          <a:p>
            <a:pPr marL="171450" indent="-171450">
              <a:buFont typeface="Arial" panose="020B0604020202020204" pitchFamily="34" charset="0"/>
              <a:buChar char="•"/>
            </a:pPr>
            <a:r>
              <a:rPr lang="en-US" sz="1100" dirty="0"/>
              <a:t>Highest-quality BIM models for all in-floor electrical and low-voltage needs</a:t>
            </a:r>
          </a:p>
          <a:p>
            <a:pPr marL="171450" indent="-171450">
              <a:buFont typeface="Arial" panose="020B0604020202020204" pitchFamily="34" charset="0"/>
              <a:buChar char="•"/>
            </a:pPr>
            <a:r>
              <a:rPr lang="en-US" sz="1100" dirty="0"/>
              <a:t>Hide wire clutter in a convenient, accessible location</a:t>
            </a:r>
          </a:p>
          <a:p>
            <a:pPr marL="171450" indent="-171450">
              <a:buFont typeface="Arial" panose="020B0604020202020204" pitchFamily="34" charset="0"/>
              <a:buChar char="•"/>
            </a:pPr>
            <a:r>
              <a:rPr lang="en-US" sz="1100" dirty="0"/>
              <a:t>Easy to install and move</a:t>
            </a:r>
          </a:p>
          <a:p>
            <a:pPr marL="171450" indent="-171450">
              <a:buFont typeface="Arial" panose="020B0604020202020204" pitchFamily="34" charset="0"/>
              <a:buChar char="•"/>
            </a:pPr>
            <a:r>
              <a:rPr lang="en-US" sz="1100" dirty="0"/>
              <a:t>Nylon covers reinforced with steel plate prevent buckling under heavy weights</a:t>
            </a:r>
          </a:p>
          <a:p>
            <a:pPr marL="171450" indent="-171450">
              <a:buFont typeface="Arial" panose="020B0604020202020204" pitchFamily="34" charset="0"/>
              <a:buChar char="•"/>
            </a:pPr>
            <a:r>
              <a:rPr lang="en-US" sz="1100" dirty="0"/>
              <a:t>Five sizes range from extremely shallow to industry’s largest</a:t>
            </a:r>
          </a:p>
          <a:p>
            <a:endParaRPr lang="en-US" sz="1100" b="1" dirty="0"/>
          </a:p>
          <a:p>
            <a:r>
              <a:rPr lang="en-US" sz="1100" b="1" dirty="0" err="1"/>
              <a:t>Russellstoll</a:t>
            </a:r>
            <a:r>
              <a:rPr lang="en-US" sz="1100" b="1" dirty="0"/>
              <a:t>® – </a:t>
            </a:r>
            <a:r>
              <a:rPr lang="en-US" sz="1100" b="1" dirty="0" err="1"/>
              <a:t>DuraGard</a:t>
            </a:r>
            <a:r>
              <a:rPr lang="en-US" sz="1100" b="1" dirty="0"/>
              <a:t>® pin-and-sleeve</a:t>
            </a:r>
          </a:p>
          <a:p>
            <a:r>
              <a:rPr lang="en-US" sz="1100" b="1" dirty="0"/>
              <a:t>connectors</a:t>
            </a:r>
          </a:p>
          <a:p>
            <a:pPr marL="171450" indent="-171450">
              <a:buFont typeface="Arial" panose="020B0604020202020204" pitchFamily="34" charset="0"/>
              <a:buChar char="•"/>
            </a:pPr>
            <a:r>
              <a:rPr lang="en-US" sz="1100" dirty="0"/>
              <a:t>Complete line of 20–60A (600VAC/250VDC max.) connectors, plugs and receptacles</a:t>
            </a:r>
          </a:p>
          <a:p>
            <a:pPr marL="171450" indent="-171450">
              <a:buFont typeface="Arial" panose="020B0604020202020204" pitchFamily="34" charset="0"/>
              <a:buChar char="•"/>
            </a:pPr>
            <a:r>
              <a:rPr lang="en-US" sz="1100" dirty="0"/>
              <a:t>UL94V-0 flammability-rated, corrosion-resistant non-metallic housings</a:t>
            </a:r>
          </a:p>
          <a:p>
            <a:pPr marL="171450" indent="-171450">
              <a:buFont typeface="Arial" panose="020B0604020202020204" pitchFamily="34" charset="0"/>
              <a:buChar char="•"/>
            </a:pPr>
            <a:r>
              <a:rPr lang="en-US" sz="1100" dirty="0"/>
              <a:t>Waterproof whether mated or unmated</a:t>
            </a:r>
          </a:p>
          <a:p>
            <a:r>
              <a:rPr lang="en-US" sz="1100" b="1" dirty="0"/>
              <a:t>Blackburn® compression – Connectors for finely</a:t>
            </a:r>
          </a:p>
          <a:p>
            <a:r>
              <a:rPr lang="en-US" sz="1100" b="1" dirty="0"/>
              <a:t>stranded cable</a:t>
            </a:r>
          </a:p>
          <a:p>
            <a:pPr marL="171450" indent="-171450">
              <a:buFont typeface="Arial" panose="020B0604020202020204" pitchFamily="34" charset="0"/>
              <a:buChar char="•"/>
            </a:pPr>
            <a:r>
              <a:rPr lang="en-US" sz="1100" dirty="0"/>
              <a:t>Connectors and terminals for conductors more finely stranded than Class B and Class C</a:t>
            </a:r>
          </a:p>
          <a:p>
            <a:pPr marL="171450" indent="-171450">
              <a:buFont typeface="Arial" panose="020B0604020202020204" pitchFamily="34" charset="0"/>
              <a:buChar char="•"/>
            </a:pPr>
            <a:r>
              <a:rPr lang="en-US" sz="1100" dirty="0"/>
              <a:t>Per revised NEC® Section 110.14(1)</a:t>
            </a:r>
          </a:p>
          <a:p>
            <a:endParaRPr lang="en-US" sz="1100" b="1" dirty="0"/>
          </a:p>
          <a:p>
            <a:r>
              <a:rPr lang="en-US" sz="1100" b="1" dirty="0"/>
              <a:t>Sta-Kon® – Crimped wire termination systems</a:t>
            </a:r>
          </a:p>
          <a:p>
            <a:pPr marL="171450" indent="-171450">
              <a:buFont typeface="Arial" panose="020B0604020202020204" pitchFamily="34" charset="0"/>
              <a:buChar char="•"/>
            </a:pPr>
            <a:r>
              <a:rPr lang="en-US" sz="1100" dirty="0"/>
              <a:t>Complete line of rings, forks, splices, disconnects, pin terminals and wire ferrules, built with materials for high-performance applications</a:t>
            </a:r>
          </a:p>
          <a:p>
            <a:pPr marL="171450" indent="-171450">
              <a:buFont typeface="Arial" panose="020B0604020202020204" pitchFamily="34" charset="0"/>
              <a:buChar char="•"/>
            </a:pPr>
            <a:r>
              <a:rPr lang="en-US" sz="1100" dirty="0"/>
              <a:t>Longer, selectively annealed barrel for increased pullout strength and lowered crimping force, with funneled terminal barrel entry for faster installation</a:t>
            </a:r>
          </a:p>
          <a:p>
            <a:pPr marL="171450" indent="-171450">
              <a:buFont typeface="Arial" panose="020B0604020202020204" pitchFamily="34" charset="0"/>
              <a:buChar char="•"/>
            </a:pPr>
            <a:r>
              <a:rPr lang="en-US" sz="1100" dirty="0"/>
              <a:t>Nylon terminals feature metal insulation grip sleeve for strain relief</a:t>
            </a:r>
          </a:p>
          <a:p>
            <a:pPr marL="171450" indent="-171450">
              <a:buFont typeface="Arial" panose="020B0604020202020204" pitchFamily="34" charset="0"/>
              <a:buChar char="•"/>
            </a:pPr>
            <a:r>
              <a:rPr lang="en-US" sz="1100" dirty="0"/>
              <a:t>UL® listed and CSA certified</a:t>
            </a:r>
          </a:p>
          <a:p>
            <a:r>
              <a:rPr lang="en-US" sz="1100" b="1" dirty="0"/>
              <a:t>Carlon®</a:t>
            </a:r>
          </a:p>
          <a:p>
            <a:pPr marL="171450" indent="-171450">
              <a:buFont typeface="Arial" panose="020B0604020202020204" pitchFamily="34" charset="0"/>
              <a:buChar char="•"/>
            </a:pPr>
            <a:r>
              <a:rPr lang="en-US" sz="1100" dirty="0"/>
              <a:t>ENT System</a:t>
            </a:r>
          </a:p>
          <a:p>
            <a:pPr marL="171450" indent="-171450">
              <a:buFont typeface="Arial" panose="020B0604020202020204" pitchFamily="34" charset="0"/>
              <a:buChar char="•"/>
            </a:pPr>
            <a:r>
              <a:rPr lang="en-US" sz="1100" dirty="0"/>
              <a:t>Non-metallic enclosures</a:t>
            </a:r>
          </a:p>
          <a:p>
            <a:endParaRPr lang="en-US" sz="1100" b="1" dirty="0"/>
          </a:p>
          <a:p>
            <a:r>
              <a:rPr lang="en-US" sz="1100" b="1" dirty="0" err="1"/>
              <a:t>Red•Dot</a:t>
            </a:r>
            <a:r>
              <a:rPr lang="en-US" sz="1100" b="1" dirty="0"/>
              <a:t>®</a:t>
            </a:r>
          </a:p>
          <a:p>
            <a:pPr marL="171450" indent="-171450">
              <a:buFont typeface="Arial" panose="020B0604020202020204" pitchFamily="34" charset="0"/>
              <a:buChar char="•"/>
            </a:pPr>
            <a:r>
              <a:rPr lang="en-US" sz="1100" dirty="0"/>
              <a:t>Code Keeper® weatherproof while-in-use covers</a:t>
            </a:r>
          </a:p>
          <a:p>
            <a:endParaRPr lang="en-US" sz="1100" b="1" dirty="0"/>
          </a:p>
          <a:p>
            <a:r>
              <a:rPr lang="en-US" sz="1100" b="1" dirty="0"/>
              <a:t>T&amp;B® Fittings</a:t>
            </a:r>
          </a:p>
          <a:p>
            <a:pPr marL="171450" indent="-171450">
              <a:buFont typeface="Arial" panose="020B0604020202020204" pitchFamily="34" charset="0"/>
              <a:buChar char="•"/>
            </a:pPr>
            <a:r>
              <a:rPr lang="en-US" sz="1100" dirty="0"/>
              <a:t>Liquidtight cord connectors</a:t>
            </a:r>
          </a:p>
          <a:p>
            <a:pPr marL="171450" indent="-171450">
              <a:buFont typeface="Arial" panose="020B0604020202020204" pitchFamily="34" charset="0"/>
              <a:buChar char="•"/>
            </a:pPr>
            <a:r>
              <a:rPr lang="en-US" sz="1100" dirty="0"/>
              <a:t>Liquidtight conduit and fittings systems</a:t>
            </a:r>
          </a:p>
          <a:p>
            <a:pPr marL="171450" indent="-171450">
              <a:buFont typeface="Arial" panose="020B0604020202020204" pitchFamily="34" charset="0"/>
              <a:buChar char="•"/>
            </a:pPr>
            <a:r>
              <a:rPr lang="en-US" sz="1100" dirty="0"/>
              <a:t>Wire-mesh strain-relief cord and conduit grips</a:t>
            </a:r>
            <a:endParaRPr lang="en-US" sz="1000" dirty="0"/>
          </a:p>
        </p:txBody>
      </p:sp>
    </p:spTree>
    <p:extLst>
      <p:ext uri="{BB962C8B-B14F-4D97-AF65-F5344CB8AC3E}">
        <p14:creationId xmlns:p14="http://schemas.microsoft.com/office/powerpoint/2010/main" val="34128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BB Widescreen">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ABB Widescreen" id="{62278C66-EA74-4E15-B987-6AD1F05E7FC8}" vid="{767BC7D0-3A94-46F7-9A97-7885CD999C4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701904AC039149B460DAF0D613D5BA" ma:contentTypeVersion="10" ma:contentTypeDescription="Create a new document." ma:contentTypeScope="" ma:versionID="fa91575be4918fe2095f61ce49746302">
  <xsd:schema xmlns:xsd="http://www.w3.org/2001/XMLSchema" xmlns:xs="http://www.w3.org/2001/XMLSchema" xmlns:p="http://schemas.microsoft.com/office/2006/metadata/properties" xmlns:ns2="4375e9cb-7add-4b6d-a51a-1eb998a4483b" xmlns:ns3="5ea6694b-db2c-41f6-a8bf-8a764aa45670" targetNamespace="http://schemas.microsoft.com/office/2006/metadata/properties" ma:root="true" ma:fieldsID="8f48e911215ee5f9478aecf5f6bffc12" ns2:_="" ns3:_="">
    <xsd:import namespace="4375e9cb-7add-4b6d-a51a-1eb998a4483b"/>
    <xsd:import namespace="5ea6694b-db2c-41f6-a8bf-8a764aa456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75e9cb-7add-4b6d-a51a-1eb998a44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a6694b-db2c-41f6-a8bf-8a764aa4567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1B8604D-FAE6-4EFC-B761-74F03195EDAD}">
  <ds:schemaRefs>
    <ds:schemaRef ds:uri="http://schemas.microsoft.com/sharepoint/v3/contenttype/forms"/>
  </ds:schemaRefs>
</ds:datastoreItem>
</file>

<file path=customXml/itemProps2.xml><?xml version="1.0" encoding="utf-8"?>
<ds:datastoreItem xmlns:ds="http://schemas.openxmlformats.org/officeDocument/2006/customXml" ds:itemID="{B3C37F69-90C0-4EFA-99F5-24C72C838C9B}"/>
</file>

<file path=customXml/itemProps3.xml><?xml version="1.0" encoding="utf-8"?>
<ds:datastoreItem xmlns:ds="http://schemas.openxmlformats.org/officeDocument/2006/customXml" ds:itemID="{0FAD937F-9B70-4B8F-9709-1C533C150389}">
  <ds:schemaRefs>
    <ds:schemaRef ds:uri="79f55b18-18d2-4e7d-87d8-0ca2fcfce08f"/>
    <ds:schemaRef ds:uri="http://purl.org/dc/terms/"/>
    <ds:schemaRef ds:uri="http://schemas.openxmlformats.org/package/2006/metadata/core-properties"/>
    <ds:schemaRef ds:uri="http://schemas.microsoft.com/office/2006/documentManagement/types"/>
    <ds:schemaRef ds:uri="ad2ed3c2-fdaa-421f-a07b-b9028b5801d5"/>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Default Theme</Template>
  <TotalTime>5546</TotalTime>
  <Words>2802</Words>
  <Application>Microsoft Office PowerPoint</Application>
  <PresentationFormat>Widescreen</PresentationFormat>
  <Paragraphs>395</Paragraphs>
  <Slides>23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23</vt:i4>
      </vt:variant>
    </vt:vector>
  </HeadingPairs>
  <TitlesOfParts>
    <vt:vector size="29" baseType="lpstr">
      <vt:lpstr>ABBvoice</vt:lpstr>
      <vt:lpstr>ABBvoiceOffice</vt:lpstr>
      <vt:lpstr>ABBvoice-Regular</vt:lpstr>
      <vt:lpstr>Arial</vt:lpstr>
      <vt:lpstr>Symbol</vt:lpstr>
      <vt:lpstr>ABB Widescreen</vt:lpstr>
      <vt:lpstr>Data Centers - USA</vt:lpstr>
      <vt:lpstr>—  Thomas &amp; Betts is now part of ABB’s Installation Products Division, but our long legacy of quality products and innovation remains the same.  From connectors that support wire buildings on Earth to cable ties that help put machines in space, we continue to work every day to make, market, design and sell products that provide a smarter, safer and more reliable flow of electricity, from source to socket.</vt:lpstr>
      <vt:lpstr>Contents</vt:lpstr>
      <vt:lpstr>Designed to perform</vt:lpstr>
      <vt:lpstr>Installation Products</vt:lpstr>
      <vt:lpstr>Challenge and commitment</vt:lpstr>
      <vt:lpstr>PowerPoint Presentation</vt:lpstr>
      <vt:lpstr>PowerPoint Presentation</vt:lpstr>
      <vt:lpstr>Continuous operation &amp; sustainability</vt:lpstr>
      <vt:lpstr>Power quality, efficiency and reliability</vt:lpstr>
      <vt:lpstr>PowerPoint Presentation</vt:lpstr>
      <vt:lpstr>PowerPoint Presentation</vt:lpstr>
      <vt:lpstr>Safety</vt:lpstr>
      <vt:lpstr>Space savings</vt:lpstr>
      <vt:lpstr>PowerPoint Presentation</vt:lpstr>
      <vt:lpstr>PowerPoint Presentation</vt:lpstr>
      <vt:lpstr>Total project cost reduction</vt:lpstr>
      <vt:lpstr>Grounding &amp; bonding</vt:lpstr>
      <vt:lpstr>PowerPoint Presentation</vt:lpstr>
      <vt:lpstr>Services &amp; Training</vt:lpstr>
      <vt:lpstr>Product selection guide</vt:lpstr>
      <vt:lpstr>Product selection guide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Tisdale</dc:creator>
  <cp:lastModifiedBy>Brian Tisdale</cp:lastModifiedBy>
  <cp:revision>49</cp:revision>
  <dcterms:created xsi:type="dcterms:W3CDTF">2020-11-23T15:18:02Z</dcterms:created>
  <dcterms:modified xsi:type="dcterms:W3CDTF">2020-12-19T20:57:10Z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0x010100A3701904AC039149B460DAF0D613D5BA</vt:lpwstr>
  </property>
</Properties>
</file>