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5" r:id="rId2"/>
    <p:sldId id="274" r:id="rId3"/>
    <p:sldId id="333" r:id="rId4"/>
    <p:sldId id="323" r:id="rId5"/>
    <p:sldId id="332" r:id="rId6"/>
    <p:sldId id="334" r:id="rId7"/>
    <p:sldId id="331" r:id="rId8"/>
    <p:sldId id="328" r:id="rId9"/>
    <p:sldId id="327" r:id="rId10"/>
    <p:sldId id="326" r:id="rId11"/>
    <p:sldId id="315" r:id="rId12"/>
  </p:sldIdLst>
  <p:sldSz cx="9144000" cy="6858000" type="screen4x3"/>
  <p:notesSz cx="6797675" cy="9926638"/>
  <p:embeddedFontLst>
    <p:embeddedFont>
      <p:font typeface="ABBvoiceOffice" panose="020B060402020202020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ka Stendahl-Koho" initials="AS" lastIdx="14" clrIdx="0">
    <p:extLst>
      <p:ext uri="{19B8F6BF-5375-455C-9EA6-DF929625EA0E}">
        <p15:presenceInfo xmlns:p15="http://schemas.microsoft.com/office/powerpoint/2012/main" userId="S-1-5-21-949097175-1232799982-392391902-3088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9" autoAdjust="0"/>
    <p:restoredTop sz="94660"/>
  </p:normalViewPr>
  <p:slideViewPr>
    <p:cSldViewPr snapToGrid="0" snapToObjects="1" showGuides="1">
      <p:cViewPr varScale="1">
        <p:scale>
          <a:sx n="133" d="100"/>
          <a:sy n="13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B1A6A-6BBE-4409-8C9E-DA070337915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68275" y="744538"/>
            <a:ext cx="4960938" cy="3722687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0446" y="4715153"/>
            <a:ext cx="6036783" cy="446698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4E69C-C28A-4BE6-BE89-71D8FB203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2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2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3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/>
              <a:t>Repair services are available for 615 series 2.0 relay</a:t>
            </a:r>
            <a:r>
              <a:rPr lang="en-US" altLang="en-US" sz="1200" baseline="0" dirty="0" smtClean="0"/>
              <a:t> versions.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9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0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1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0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1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4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80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44538"/>
            <a:ext cx="49609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4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019" y="4705350"/>
            <a:ext cx="8583255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spcBef>
                <a:spcPts val="0"/>
              </a:spcBef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77019" y="4850489"/>
            <a:ext cx="8582601" cy="592406"/>
          </a:xfrm>
        </p:spPr>
        <p:txBody>
          <a:bodyPr lIns="0" rIns="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817" y="365752"/>
            <a:ext cx="896803" cy="3507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018" y="5459562"/>
            <a:ext cx="8583255" cy="287188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019" y="5914754"/>
            <a:ext cx="8582601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1F52310-953C-449A-A8F3-975B5D052E0C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279400" y="524567"/>
            <a:ext cx="2952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019" y="4705350"/>
            <a:ext cx="8583255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77019" y="4850489"/>
            <a:ext cx="8582601" cy="592406"/>
          </a:xfrm>
        </p:spPr>
        <p:txBody>
          <a:bodyPr lIns="0" rIns="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817" y="365752"/>
            <a:ext cx="896803" cy="3507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018" y="5459562"/>
            <a:ext cx="8583255" cy="287188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019" y="5914754"/>
            <a:ext cx="8582601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1F52310-953C-449A-A8F3-975B5D052E0C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494" y="1816571"/>
            <a:ext cx="8582788" cy="409679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00" indent="-252000">
              <a:spcBef>
                <a:spcPts val="900"/>
              </a:spcBef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CA280487-8E79-4605-9B2A-B74134006A96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494" y="1816571"/>
            <a:ext cx="8582788" cy="409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8580882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7ACB855-50C9-4F86-A518-9FAC0F011B9E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8580882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451" y="4665828"/>
            <a:ext cx="3233825" cy="12574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4D6E2FDC-7000-4B5F-B13D-51D99228074D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279400" y="524567"/>
            <a:ext cx="2952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140" y="6397296"/>
            <a:ext cx="504523" cy="195001"/>
          </a:xfrm>
          <a:prstGeom prst="rect">
            <a:avLst/>
          </a:prstGeom>
        </p:spPr>
      </p:pic>
      <p:grpSp>
        <p:nvGrpSpPr>
          <p:cNvPr id="38" name="Group 37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33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40942" y="6207919"/>
            <a:ext cx="5555893" cy="590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pPr lvl="8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73863" y="6489341"/>
            <a:ext cx="116203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fld id="{2EEC7E91-A187-4392-A6EB-18F5F39179CB}" type="datetime4">
              <a:rPr lang="en-US" smtClean="0"/>
              <a:t>June 29, 2017</a:t>
            </a:fld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7494" y="1816571"/>
            <a:ext cx="8584645" cy="40968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Rectangle 28"/>
          <p:cNvSpPr/>
          <p:nvPr userDrawn="1"/>
        </p:nvSpPr>
        <p:spPr bwMode="gray">
          <a:xfrm>
            <a:off x="279400" y="524567"/>
            <a:ext cx="2952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9400" y="622788"/>
            <a:ext cx="8580881" cy="410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39366" y="6473853"/>
            <a:ext cx="677766" cy="132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4"/>
                </a:solidFill>
              </a:defRPr>
            </a:lvl1pPr>
            <a:lvl2pPr marL="0" indent="0">
              <a:defRPr sz="1200">
                <a:solidFill>
                  <a:schemeClr val="accent4"/>
                </a:solidFill>
              </a:defRPr>
            </a:lvl2pPr>
            <a:lvl3pPr marL="0" indent="0">
              <a:defRPr sz="1200">
                <a:solidFill>
                  <a:schemeClr val="accent4"/>
                </a:solidFill>
              </a:defRPr>
            </a:lvl3pPr>
            <a:lvl4pPr marL="0" indent="0">
              <a:defRPr sz="1200">
                <a:solidFill>
                  <a:schemeClr val="accent4"/>
                </a:solidFill>
              </a:defRPr>
            </a:lvl4pPr>
            <a:lvl5pPr marL="0" indent="0">
              <a:defRPr sz="1200">
                <a:solidFill>
                  <a:schemeClr val="accent4"/>
                </a:solidFill>
              </a:defRPr>
            </a:lvl5pPr>
            <a:lvl6pPr marL="0" indent="0">
              <a:defRPr sz="1200">
                <a:solidFill>
                  <a:schemeClr val="accent4"/>
                </a:solidFill>
              </a:defRPr>
            </a:lvl6pPr>
            <a:lvl7pPr marL="0" indent="0">
              <a:defRPr sz="1200">
                <a:solidFill>
                  <a:schemeClr val="accent4"/>
                </a:solidFill>
              </a:defRPr>
            </a:lvl7pPr>
            <a:lvl8pPr marL="0" indent="0">
              <a:defRPr sz="1200">
                <a:solidFill>
                  <a:schemeClr val="accent4"/>
                </a:solidFill>
              </a:defRPr>
            </a:lvl8pPr>
            <a:lvl9pPr marL="0" indent="0">
              <a:defRPr sz="1200">
                <a:solidFill>
                  <a:schemeClr val="accent4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279400" y="6094413"/>
            <a:ext cx="858088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0" r:id="rId4"/>
    <p:sldLayoutId id="2147483651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46" userDrawn="1">
          <p15:clr>
            <a:srgbClr val="A4A3A4"/>
          </p15:clr>
        </p15:guide>
        <p15:guide id="2" orient="horz" pos="3726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pos="176" userDrawn="1">
          <p15:clr>
            <a:srgbClr val="A4A3A4"/>
          </p15:clr>
        </p15:guide>
        <p15:guide id="5" pos="5583" userDrawn="1">
          <p15:clr>
            <a:srgbClr val="A4A3A4"/>
          </p15:clr>
        </p15:guide>
        <p15:guide id="8" pos="287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ew.abb.com/medium-voltage/distribution-automation/protection-relay-servic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62817" y="365752"/>
                <a:ext cx="896803" cy="350784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 bwMode="gray">
            <a:xfrm>
              <a:off x="279400" y="524567"/>
              <a:ext cx="295200" cy="36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dirty="0"/>
              <a:t>ABB Oy Medium Voltage Products, EP Service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dirty="0"/>
              <a:t>Maintenance Exchange Unit</a:t>
            </a:r>
            <a:endParaRPr lang="en-GB" dirty="0"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dirty="0"/>
              <a:t>Replacement service for aging relays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79400" y="365752"/>
            <a:ext cx="8580220" cy="350784"/>
            <a:chOff x="279400" y="365752"/>
            <a:chExt cx="8580220" cy="3507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2817" y="365752"/>
              <a:ext cx="896803" cy="3507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gray">
            <a:xfrm>
              <a:off x="279400" y="524567"/>
              <a:ext cx="295200" cy="36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 bwMode="gray">
          <a:xfrm>
            <a:off x="273863" y="6207920"/>
            <a:ext cx="1798849" cy="281422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fi-FI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1MRS758058</a:t>
            </a:r>
            <a:endParaRPr lang="en-US" sz="1000" dirty="0" err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/>
              <a:t>Available </a:t>
            </a:r>
            <a:r>
              <a:rPr lang="en-US" dirty="0" smtClean="0"/>
              <a:t>through your local ABB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/>
              <a:t>The Maintenance Exchange Unit service is available through your local ABB</a:t>
            </a:r>
            <a:r>
              <a:rPr lang="en-US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For more information and ordering, please contact your local ABB representative</a:t>
            </a:r>
            <a:r>
              <a:rPr lang="en-US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Visit </a:t>
            </a:r>
            <a:r>
              <a:rPr lang="en-US" dirty="0"/>
              <a:t>our </a:t>
            </a:r>
            <a:r>
              <a:rPr lang="en-US" dirty="0" smtClean="0">
                <a:hlinkClick r:id="rId3"/>
              </a:rPr>
              <a:t>website</a:t>
            </a:r>
            <a:r>
              <a:rPr lang="en-US" dirty="0" smtClean="0"/>
              <a:t> </a:t>
            </a:r>
            <a:r>
              <a:rPr lang="en-US" dirty="0"/>
              <a:t>for information on other DA life cycle services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DA </a:t>
            </a:r>
            <a:r>
              <a:rPr lang="en-US" dirty="0"/>
              <a:t>life cycle 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22" y="2037376"/>
            <a:ext cx="446875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/>
              <a:t>Maintenance with exchange </a:t>
            </a:r>
            <a:r>
              <a:rPr lang="en-US" dirty="0" smtClean="0"/>
              <a:t>units (1/2)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first REF615, RED615, RET615, REM615, REX 521, REF 542plus, REF 541/3/5 and REM 543 relay versions are no longer in production</a:t>
            </a:r>
            <a:r>
              <a:rPr lang="en-US" dirty="0" smtClean="0"/>
              <a:t>.</a:t>
            </a:r>
            <a:endParaRPr lang="en-US" dirty="0"/>
          </a:p>
          <a:p>
            <a:pPr lvl="2">
              <a:spcBef>
                <a:spcPts val="600"/>
              </a:spcBef>
            </a:pPr>
            <a:r>
              <a:rPr lang="en-US" dirty="0"/>
              <a:t>No availability of life cycle services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 Maintenance Exchange Unit service enables easy and efficient replacement of </a:t>
            </a:r>
            <a:r>
              <a:rPr lang="en-US" dirty="0" smtClean="0"/>
              <a:t>older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product versions with the corresponding new one </a:t>
            </a:r>
            <a:r>
              <a:rPr lang="en-US" dirty="0" smtClean="0"/>
              <a:t>in current production.</a:t>
            </a:r>
            <a:endParaRPr lang="en-US" dirty="0"/>
          </a:p>
          <a:p>
            <a:pPr lvl="2">
              <a:spcBef>
                <a:spcPts val="600"/>
              </a:spcBef>
            </a:pPr>
            <a:r>
              <a:rPr lang="en-US" dirty="0"/>
              <a:t>Full availability of life cycle </a:t>
            </a:r>
            <a:r>
              <a:rPr lang="en-US" dirty="0" smtClean="0"/>
              <a:t>services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Definition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00" y="1776684"/>
            <a:ext cx="1912797" cy="1096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77" y="2457011"/>
            <a:ext cx="1448704" cy="1266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20" y="3700416"/>
            <a:ext cx="1978377" cy="1376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4" y="4885684"/>
            <a:ext cx="1609894" cy="11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/>
              <a:t>Maintenance with exchange </a:t>
            </a:r>
            <a:r>
              <a:rPr lang="en-US" dirty="0" smtClean="0"/>
              <a:t>units (2/2)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Maintenance Exchange Unit service is available for the following </a:t>
            </a:r>
            <a:r>
              <a:rPr lang="en-US" dirty="0" smtClean="0"/>
              <a:t>relays: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REF615 </a:t>
            </a:r>
            <a:r>
              <a:rPr lang="en-US" dirty="0"/>
              <a:t>and RED615 IEC versions </a:t>
            </a:r>
            <a:br>
              <a:rPr lang="en-US" dirty="0"/>
            </a:br>
            <a:r>
              <a:rPr lang="en-US" dirty="0"/>
              <a:t>1.1 and 2.0 </a:t>
            </a:r>
            <a:endParaRPr lang="en-US" dirty="0" smtClean="0"/>
          </a:p>
          <a:p>
            <a:pPr lvl="2">
              <a:spcBef>
                <a:spcPts val="600"/>
              </a:spcBef>
            </a:pPr>
            <a:r>
              <a:rPr lang="en-US" dirty="0" smtClean="0"/>
              <a:t>RET615 </a:t>
            </a:r>
            <a:r>
              <a:rPr lang="en-US" dirty="0"/>
              <a:t>and REM615 IEC version </a:t>
            </a:r>
            <a:r>
              <a:rPr lang="en-US" dirty="0" smtClean="0"/>
              <a:t>2.0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REX </a:t>
            </a:r>
            <a:r>
              <a:rPr lang="en-US" dirty="0"/>
              <a:t>521 versions A, B, C, E and </a:t>
            </a:r>
            <a:r>
              <a:rPr lang="en-US" dirty="0" smtClean="0"/>
              <a:t>F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REF </a:t>
            </a:r>
            <a:r>
              <a:rPr lang="en-US" dirty="0"/>
              <a:t>542plus versions 1.0, 1.1 and </a:t>
            </a:r>
            <a:r>
              <a:rPr lang="en-US" dirty="0" smtClean="0"/>
              <a:t>2.0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REF </a:t>
            </a:r>
            <a:r>
              <a:rPr lang="en-US" dirty="0"/>
              <a:t>541/3/5 versions 1.0 and </a:t>
            </a:r>
            <a:r>
              <a:rPr lang="en-US" dirty="0" smtClean="0"/>
              <a:t>1.5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REM </a:t>
            </a:r>
            <a:r>
              <a:rPr lang="en-US" dirty="0"/>
              <a:t>543 version 1.5</a:t>
            </a:r>
          </a:p>
          <a:p>
            <a:pPr marL="0" lvl="1" indent="0">
              <a:spcBef>
                <a:spcPts val="600"/>
              </a:spcBef>
              <a:buNone/>
            </a:pPr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Definition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840" y="1794971"/>
            <a:ext cx="440779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 smtClean="0"/>
              <a:t>Application area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maintenance exchange unit service is ideal for the following purposes: 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Replacement of aging installed base for  safe and reliable relay operation as well as maximized process efficiency and </a:t>
            </a:r>
            <a:r>
              <a:rPr lang="en-US" dirty="0" smtClean="0"/>
              <a:t>reliability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Ensured </a:t>
            </a:r>
            <a:r>
              <a:rPr lang="en-US" dirty="0"/>
              <a:t>availability of life cycle services with latest relay </a:t>
            </a:r>
            <a:r>
              <a:rPr lang="en-US" dirty="0" smtClean="0"/>
              <a:t>version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Hardware </a:t>
            </a:r>
            <a:r>
              <a:rPr lang="en-US" dirty="0"/>
              <a:t>and software upgrade necessary due to changing protection </a:t>
            </a:r>
            <a:r>
              <a:rPr lang="en-US" dirty="0" smtClean="0"/>
              <a:t>requirements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Lifetime </a:t>
            </a:r>
            <a:r>
              <a:rPr lang="en-US" dirty="0"/>
              <a:t>extension of protection solution </a:t>
            </a:r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Suitable for a variety of purposes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661" y="1830258"/>
            <a:ext cx="4263470" cy="25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 smtClean="0"/>
              <a:t>Service scope (1/2)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Delivery </a:t>
            </a:r>
            <a:r>
              <a:rPr lang="en-US" dirty="0"/>
              <a:t>of new </a:t>
            </a:r>
            <a:r>
              <a:rPr lang="en-US" dirty="0" smtClean="0"/>
              <a:t>relay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maintenance exchange unit represents the latest relay version, including the most recent hardware and software, but is otherwise identical to the </a:t>
            </a:r>
            <a:r>
              <a:rPr lang="en-US" dirty="0" smtClean="0"/>
              <a:t>old version.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Conversion </a:t>
            </a:r>
            <a:r>
              <a:rPr lang="en-US" dirty="0"/>
              <a:t>of configuration </a:t>
            </a:r>
            <a:r>
              <a:rPr lang="en-US" dirty="0" smtClean="0"/>
              <a:t>file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existing configuration file </a:t>
            </a:r>
            <a:r>
              <a:rPr lang="en-US" dirty="0" smtClean="0"/>
              <a:t>provided </a:t>
            </a:r>
            <a:r>
              <a:rPr lang="en-US" dirty="0"/>
              <a:t>by the customer </a:t>
            </a:r>
            <a:r>
              <a:rPr lang="en-US" dirty="0" smtClean="0"/>
              <a:t>is </a:t>
            </a:r>
            <a:r>
              <a:rPr lang="en-US" dirty="0"/>
              <a:t>converted to be compatible with the new relay </a:t>
            </a:r>
            <a:r>
              <a:rPr lang="en-US" dirty="0" smtClean="0"/>
              <a:t>version (for </a:t>
            </a:r>
            <a:r>
              <a:rPr lang="en-US" dirty="0"/>
              <a:t>REX 521, the existing settings are uploaded to the new </a:t>
            </a:r>
            <a:r>
              <a:rPr lang="en-US" dirty="0" smtClean="0"/>
              <a:t>relay). 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Turnkey solution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69" y="2262461"/>
            <a:ext cx="771298" cy="1243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23" y="4502604"/>
            <a:ext cx="1209601" cy="13129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0" y="3498017"/>
            <a:ext cx="1326960" cy="14351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32" y="2006103"/>
            <a:ext cx="1053693" cy="9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 smtClean="0"/>
              <a:t>Service scope (2/2)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Installation</a:t>
            </a:r>
            <a:r>
              <a:rPr lang="en-US" dirty="0"/>
              <a:t>, testing and recycling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ABB installs </a:t>
            </a:r>
            <a:r>
              <a:rPr lang="en-US" dirty="0"/>
              <a:t>and tests the new relays, and collects and recycles the old ones.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Cutting </a:t>
            </a:r>
            <a:r>
              <a:rPr lang="en-US" dirty="0"/>
              <a:t>tool for REF 542plus HMI panel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The cutting tool allows easy, fast and exact machining of the existing panel cutout when replacing HMI v4 with v5.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Turnkey solution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0" y="1826475"/>
            <a:ext cx="2937600" cy="20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>
          <a:xfrm>
            <a:off x="265000" y="1120928"/>
            <a:ext cx="8580882" cy="504000"/>
          </a:xfrm>
        </p:spPr>
        <p:txBody>
          <a:bodyPr/>
          <a:lstStyle/>
          <a:p>
            <a:r>
              <a:rPr lang="en-US" dirty="0"/>
              <a:t>Cutting tool kit for REF 542plus HMI panel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cutting tool is a handheld, </a:t>
            </a:r>
            <a:br>
              <a:rPr lang="en-US" dirty="0"/>
            </a:br>
            <a:r>
              <a:rPr lang="en-US" dirty="0"/>
              <a:t>battery-driven device for machining the existing panel cutout when replacing HMI v4 with HMI v5.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No </a:t>
            </a:r>
            <a:r>
              <a:rPr lang="en-US" dirty="0"/>
              <a:t>time consuming measurements or additional panel surface protection are needed.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 tool </a:t>
            </a:r>
            <a:r>
              <a:rPr lang="en-US" dirty="0" smtClean="0"/>
              <a:t>enables a precise quality cut.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All-in-one tool kit for easy replacement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12" y="2225931"/>
            <a:ext cx="3173963" cy="31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ustomer </a:t>
            </a:r>
            <a:r>
              <a:rPr lang="en-US" dirty="0"/>
              <a:t>benefits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dirty="0" smtClean="0"/>
              <a:t>Lifetime </a:t>
            </a:r>
            <a:r>
              <a:rPr lang="en-US" dirty="0"/>
              <a:t>extension of protection </a:t>
            </a:r>
            <a:r>
              <a:rPr lang="en-US" dirty="0" smtClean="0"/>
              <a:t>solution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Easy </a:t>
            </a:r>
            <a:r>
              <a:rPr lang="en-US" dirty="0"/>
              <a:t>adaptation to changes in protection </a:t>
            </a:r>
            <a:r>
              <a:rPr lang="en-US" dirty="0" smtClean="0"/>
              <a:t>requirements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Benefit </a:t>
            </a:r>
            <a:r>
              <a:rPr lang="en-US" dirty="0"/>
              <a:t>of latest software developments 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Less </a:t>
            </a:r>
            <a:r>
              <a:rPr lang="en-US" dirty="0"/>
              <a:t>downtime with assured availability of life cycle services 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Minimized </a:t>
            </a:r>
            <a:r>
              <a:rPr lang="en-US" dirty="0"/>
              <a:t>shutdown time due to fast and easy installation, existing configuration and no major new </a:t>
            </a:r>
            <a:r>
              <a:rPr lang="en-US" dirty="0" smtClean="0"/>
              <a:t>wiring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Upgrade </a:t>
            </a:r>
            <a:r>
              <a:rPr lang="en-US" dirty="0"/>
              <a:t>to latest version of same product convenient for operating and maintenance personnel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Why ABB?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19275"/>
            <a:ext cx="4389500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 bwMode="gray"/>
        <p:txBody>
          <a:bodyPr/>
          <a:lstStyle/>
          <a:p>
            <a:r>
              <a:rPr lang="en-US" dirty="0"/>
              <a:t>Case: Statoil offshore platform, </a:t>
            </a:r>
            <a:r>
              <a:rPr lang="en-US" dirty="0" err="1"/>
              <a:t>Kvitebjorn</a:t>
            </a:r>
            <a:r>
              <a:rPr lang="en-US" dirty="0"/>
              <a:t>, Norway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Maintenance Exchange Unit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F9C19AF-AEEF-4951-9229-7E9EBFDC8F25}" type="datetime4">
              <a:rPr lang="en-US" smtClean="0"/>
              <a:t>June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gray">
          <a:xfrm>
            <a:off x="277494" y="2186113"/>
            <a:ext cx="4142888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50" b="1" dirty="0"/>
              <a:t>Challenge</a:t>
            </a:r>
          </a:p>
          <a:p>
            <a:pPr>
              <a:spcBef>
                <a:spcPts val="600"/>
              </a:spcBef>
            </a:pPr>
            <a:r>
              <a:rPr lang="en-US" sz="1150" dirty="0"/>
              <a:t>Need to replace older version of </a:t>
            </a:r>
            <a:r>
              <a:rPr lang="en-US" sz="1150" dirty="0" smtClean="0"/>
              <a:t>REF </a:t>
            </a:r>
            <a:r>
              <a:rPr lang="en-US" sz="1150" dirty="0"/>
              <a:t>542plus relays to avoid unscheduled operation downtime. Need for additional relay functions and increased maintenance scheduling predictability. Ensuring that all activities are completed within the fixed shutdown period.</a:t>
            </a:r>
          </a:p>
          <a:p>
            <a:pPr>
              <a:spcBef>
                <a:spcPts val="600"/>
              </a:spcBef>
            </a:pPr>
            <a:r>
              <a:rPr lang="en-US" sz="1150" b="1" dirty="0" smtClean="0"/>
              <a:t>ABB </a:t>
            </a:r>
            <a:r>
              <a:rPr lang="en-US" sz="1150" b="1" dirty="0"/>
              <a:t>solution</a:t>
            </a:r>
          </a:p>
          <a:p>
            <a:pPr>
              <a:spcBef>
                <a:spcPts val="600"/>
              </a:spcBef>
            </a:pPr>
            <a:r>
              <a:rPr lang="en-US" sz="1150" dirty="0"/>
              <a:t>Complete service including a new up-to-date version of the same relay type. Time-efficient installation and testing with a structured replacement process and purpose-designed tools. Recycling of the old relays.</a:t>
            </a:r>
          </a:p>
          <a:p>
            <a:pPr>
              <a:spcBef>
                <a:spcPts val="600"/>
              </a:spcBef>
            </a:pPr>
            <a:r>
              <a:rPr lang="en-US" sz="1150" b="1" dirty="0"/>
              <a:t>Customer benefits</a:t>
            </a:r>
          </a:p>
          <a:p>
            <a:pPr>
              <a:spcBef>
                <a:spcPts val="600"/>
              </a:spcBef>
            </a:pPr>
            <a:r>
              <a:rPr lang="en-US" sz="1150" dirty="0"/>
              <a:t>Up-to-date relay functions and minimized shutdown time for performing the replacement activities</a:t>
            </a:r>
            <a:r>
              <a:rPr lang="en-US" sz="115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sz="1150" b="1" dirty="0" smtClean="0"/>
              <a:t>Key results</a:t>
            </a:r>
          </a:p>
          <a:p>
            <a:pPr>
              <a:spcBef>
                <a:spcPts val="600"/>
              </a:spcBef>
            </a:pPr>
            <a:r>
              <a:rPr lang="en-US" sz="1150" dirty="0"/>
              <a:t>Ensured extended life cycle of the protection and control devices and assured availability of ABB’s life cycle </a:t>
            </a:r>
            <a:r>
              <a:rPr lang="en-US" sz="1150" dirty="0" smtClean="0"/>
              <a:t>services.</a:t>
            </a:r>
            <a:endParaRPr lang="en-US" sz="1150" dirty="0"/>
          </a:p>
          <a:p>
            <a:pPr>
              <a:spcBef>
                <a:spcPts val="600"/>
              </a:spcBef>
            </a:pP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4572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gray">
          <a:xfrm>
            <a:off x="279400" y="2186113"/>
            <a:ext cx="4140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77494" y="1816571"/>
            <a:ext cx="4142888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Oil and gas segment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61" y="1819275"/>
            <a:ext cx="4240552" cy="3505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5459" y="5303474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25"/>
              </a:spcBef>
              <a:buClr>
                <a:schemeClr val="tx2"/>
              </a:buClr>
              <a:buSzPct val="70000"/>
            </a:pPr>
            <a:r>
              <a:rPr lang="en-US" altLang="fi-FI" sz="800" dirty="0"/>
              <a:t>Photo courtesy of Statoil/Helge Hansen</a:t>
            </a:r>
          </a:p>
        </p:txBody>
      </p:sp>
    </p:spTree>
    <p:extLst>
      <p:ext uri="{BB962C8B-B14F-4D97-AF65-F5344CB8AC3E}">
        <p14:creationId xmlns:p14="http://schemas.microsoft.com/office/powerpoint/2010/main" val="8564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B Master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3C3C3C"/>
      </a:accent1>
      <a:accent2>
        <a:srgbClr val="505050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649</Words>
  <Application>Microsoft Office PowerPoint</Application>
  <PresentationFormat>On-screen Show (4:3)</PresentationFormat>
  <Paragraphs>106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ABBvoiceOffice</vt:lpstr>
      <vt:lpstr>Arial</vt:lpstr>
      <vt:lpstr>Symbol</vt:lpstr>
      <vt:lpstr>ABB Master</vt:lpstr>
      <vt:lpstr>Maintenance Exchange Unit</vt:lpstr>
      <vt:lpstr>Maintenance Exchange Unit service</vt:lpstr>
      <vt:lpstr>Maintenance Exchange Unit service</vt:lpstr>
      <vt:lpstr>Maintenance Exchange Unit service</vt:lpstr>
      <vt:lpstr>Maintenance Exchange Unit service</vt:lpstr>
      <vt:lpstr>Maintenance Exchange Unit service</vt:lpstr>
      <vt:lpstr>Maintenance Exchange Unit service</vt:lpstr>
      <vt:lpstr>Maintenance Exchange Unit service</vt:lpstr>
      <vt:lpstr>Maintenance Exchange Unit service</vt:lpstr>
      <vt:lpstr>Maintenance Exchange Unit service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</dc:creator>
  <cp:lastModifiedBy>Annika Stendahl-Koho</cp:lastModifiedBy>
  <cp:revision>76</cp:revision>
  <cp:lastPrinted>2016-11-30T16:53:33Z</cp:lastPrinted>
  <dcterms:created xsi:type="dcterms:W3CDTF">2016-10-27T06:56:12Z</dcterms:created>
  <dcterms:modified xsi:type="dcterms:W3CDTF">2017-06-29T10:32:34Z</dcterms:modified>
</cp:coreProperties>
</file>