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757" r:id="rId5"/>
    <p:sldId id="660" r:id="rId6"/>
    <p:sldId id="663" r:id="rId7"/>
    <p:sldId id="661" r:id="rId8"/>
    <p:sldId id="662" r:id="rId9"/>
    <p:sldId id="669" r:id="rId10"/>
    <p:sldId id="666" r:id="rId11"/>
    <p:sldId id="664" r:id="rId12"/>
    <p:sldId id="665" r:id="rId13"/>
    <p:sldId id="667" r:id="rId14"/>
    <p:sldId id="738" r:id="rId15"/>
    <p:sldId id="739" r:id="rId16"/>
    <p:sldId id="704" r:id="rId17"/>
    <p:sldId id="758" r:id="rId18"/>
    <p:sldId id="774" r:id="rId19"/>
    <p:sldId id="760" r:id="rId20"/>
    <p:sldId id="761" r:id="rId21"/>
    <p:sldId id="762" r:id="rId22"/>
    <p:sldId id="763" r:id="rId23"/>
    <p:sldId id="764" r:id="rId24"/>
  </p:sldIdLst>
  <p:sldSz cx="9144000" cy="6858000" type="screen4x3"/>
  <p:notesSz cx="7315200" cy="9601200"/>
  <p:custDataLst>
    <p:tags r:id="rId27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FF0000"/>
    <a:srgbClr val="FFCC99"/>
    <a:srgbClr val="FFFF99"/>
    <a:srgbClr val="070000"/>
    <a:srgbClr val="060000"/>
    <a:srgbClr val="050000"/>
    <a:srgbClr val="040000"/>
    <a:srgbClr val="030000"/>
    <a:srgbClr val="0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65031" autoAdjust="0"/>
  </p:normalViewPr>
  <p:slideViewPr>
    <p:cSldViewPr snapToGrid="0">
      <p:cViewPr varScale="1">
        <p:scale>
          <a:sx n="83" d="100"/>
          <a:sy n="83" d="100"/>
        </p:scale>
        <p:origin x="-318" y="-78"/>
      </p:cViewPr>
      <p:guideLst>
        <p:guide orient="horz" pos="2409"/>
        <p:guide orient="horz" pos="2500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0157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300</c:v>
                </c:pt>
                <c:pt idx="2">
                  <c:v>400</c:v>
                </c:pt>
                <c:pt idx="3">
                  <c:v>900</c:v>
                </c:pt>
                <c:pt idx="4">
                  <c:v>1500</c:v>
                </c:pt>
                <c:pt idx="5">
                  <c:v>1700</c:v>
                </c:pt>
                <c:pt idx="6">
                  <c:v>2800</c:v>
                </c:pt>
                <c:pt idx="7">
                  <c:v>2800</c:v>
                </c:pt>
                <c:pt idx="8">
                  <c:v>3500</c:v>
                </c:pt>
                <c:pt idx="9">
                  <c:v>4900</c:v>
                </c:pt>
                <c:pt idx="10">
                  <c:v>7000</c:v>
                </c:pt>
                <c:pt idx="11">
                  <c:v>6600</c:v>
                </c:pt>
                <c:pt idx="12">
                  <c:v>7800</c:v>
                </c:pt>
                <c:pt idx="13">
                  <c:v>6800</c:v>
                </c:pt>
                <c:pt idx="14">
                  <c:v>8500</c:v>
                </c:pt>
              </c:numCache>
            </c:numRef>
          </c:val>
        </c:ser>
        <c:dLbls/>
        <c:axId val="119811456"/>
        <c:axId val="120657408"/>
      </c:barChart>
      <c:catAx>
        <c:axId val="119811456"/>
        <c:scaling>
          <c:orientation val="minMax"/>
        </c:scaling>
        <c:axPos val="b"/>
        <c:numFmt formatCode="General" sourceLinked="1"/>
        <c:tickLblPos val="nextTo"/>
        <c:crossAx val="120657408"/>
        <c:crosses val="autoZero"/>
        <c:auto val="1"/>
        <c:lblAlgn val="ctr"/>
        <c:lblOffset val="100"/>
      </c:catAx>
      <c:valAx>
        <c:axId val="120657408"/>
        <c:scaling>
          <c:orientation val="minMax"/>
          <c:max val="10000"/>
          <c:min val="0"/>
        </c:scaling>
        <c:axPos val="l"/>
        <c:majorGridlines/>
        <c:numFmt formatCode="General" sourceLinked="1"/>
        <c:tickLblPos val="nextTo"/>
        <c:crossAx val="119811456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53EDB90-3BA9-4A25-8EBF-A8073E3A898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50223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82429" y="271776"/>
            <a:ext cx="3170717" cy="25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1688" y="271776"/>
            <a:ext cx="2970839" cy="25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542925"/>
            <a:ext cx="5508625" cy="413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82429" y="4908850"/>
            <a:ext cx="6131307" cy="42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82429" y="9112926"/>
            <a:ext cx="3170717" cy="26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273" y="9122139"/>
            <a:ext cx="2974255" cy="26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2149AD3-A754-4169-83B1-B5369271D20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567467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DDF34-DFFD-4F98-867C-FA847CB1CCCF}" type="slidenum">
              <a:rPr lang="de-CH"/>
              <a:pPr/>
              <a:t>1</a:t>
            </a:fld>
            <a:endParaRPr lang="de-CH"/>
          </a:p>
        </p:txBody>
      </p:sp>
      <p:sp>
        <p:nvSpPr>
          <p:cNvPr id="215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56202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5620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91824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56587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28436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75730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55425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066-2857-421A-8AE1-9F2C528E7008}" type="slidenum">
              <a:rPr lang="de-CH"/>
              <a:pPr/>
              <a:t>20</a:t>
            </a:fld>
            <a:endParaRPr lang="de-CH" dirty="0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9" tIns="47764" rIns="95529" bIns="47764"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grpSp>
        <p:nvGrpSpPr>
          <p:cNvPr id="5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7399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ABB Group | Slide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6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pic>
        <p:nvPicPr>
          <p:cNvPr id="1030" name="Picture 289" descr="ABB2logo 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source=images&amp;cd=&amp;cad=rja&amp;docid=zQqLZxnTVYcLOM&amp;tbnid=t0RPOyECtI1s8M:&amp;ved=0CAgQjRwwAA&amp;url=http://www.jewishtribune.ca/news/2012/12/11/incubator-to-nurture-cyber-security-projects&amp;ei=cRUiUanjI8Hx4QThsYCYCQ&amp;psig=AFQjCNH1Ok7EgPCAFEF_PL0jmk6qfjn_eA&amp;ust=136127460963831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png"/><Relationship Id="rId7" Type="http://schemas.openxmlformats.org/officeDocument/2006/relationships/image" Target="../media/image25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lideFooter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5000"/>
              </a:lnSpc>
            </a:pPr>
            <a:endParaRPr lang="en-US" dirty="0"/>
          </a:p>
          <a:p>
            <a:pPr eaLnBrk="0" hangingPunct="0">
              <a:lnSpc>
                <a:spcPct val="85000"/>
              </a:lnSpc>
            </a:pPr>
            <a:r>
              <a:rPr lang="en-US" dirty="0"/>
              <a:t>© ABB</a:t>
            </a:r>
          </a:p>
          <a:p>
            <a:r>
              <a:rPr lang="en-GB" dirty="0" smtClean="0"/>
              <a:t>February, 18 2013 </a:t>
            </a:r>
            <a:r>
              <a:rPr lang="en-US" dirty="0"/>
              <a:t>| Slide </a:t>
            </a:r>
            <a:fld id="{1C3FEEAE-B0D4-4097-897A-B9C8C4DCB51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5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/>
          <a:lstStyle/>
          <a:p>
            <a:r>
              <a:rPr lang="en-GB" dirty="0" smtClean="0"/>
              <a:t>Cyber Security</a:t>
            </a:r>
            <a:br>
              <a:rPr lang="en-GB" dirty="0" smtClean="0"/>
            </a:br>
            <a:r>
              <a:rPr lang="en-GB" dirty="0" smtClean="0">
                <a:solidFill>
                  <a:schemeClr val="hlink"/>
                </a:solidFill>
              </a:rPr>
              <a:t>101</a:t>
            </a:r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2152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3968750"/>
            <a:ext cx="8712200" cy="215900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Advanced Services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166788" name="Picture 4" descr="http://www.jewishtribune.ca/wp-content/uploads/2012/12/Cyber-Secutit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1755" y="200025"/>
            <a:ext cx="8703170" cy="36385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415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If it’s worth having it’s worth stealing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648200" y="1592263"/>
            <a:ext cx="3019425" cy="4608512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 smtClean="0"/>
              <a:t>Source Code</a:t>
            </a:r>
          </a:p>
          <a:p>
            <a:r>
              <a:rPr lang="en-US" dirty="0" smtClean="0"/>
              <a:t>Diagrams, Plans and Blueprints</a:t>
            </a:r>
          </a:p>
          <a:p>
            <a:r>
              <a:rPr lang="en-US" dirty="0" smtClean="0"/>
              <a:t>Design documents and Metrics data</a:t>
            </a:r>
          </a:p>
          <a:p>
            <a:r>
              <a:rPr lang="en-US" dirty="0" smtClean="0"/>
              <a:t>Mechanisms for infrastructure improvements</a:t>
            </a:r>
          </a:p>
          <a:p>
            <a:r>
              <a:rPr lang="en-US" dirty="0" smtClean="0"/>
              <a:t>Certificates and Credentials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4700" y="5912145"/>
            <a:ext cx="1852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Source: MSI </a:t>
            </a:r>
            <a:r>
              <a:rPr lang="en-US" sz="1000" dirty="0" err="1" smtClean="0"/>
              <a:t>Microsolved</a:t>
            </a:r>
            <a:r>
              <a:rPr lang="en-US" sz="1000" dirty="0" smtClean="0"/>
              <a:t> Inc.</a:t>
            </a:r>
            <a:endParaRPr lang="en-US" sz="1000" dirty="0"/>
          </a:p>
        </p:txBody>
      </p:sp>
      <p:pic>
        <p:nvPicPr>
          <p:cNvPr id="7" name="Picture 4" descr="C:\Users\PATRIK~1.COM\AppData\Local\Temp\SNAGHTML1e07f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1581150"/>
            <a:ext cx="3024188" cy="461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991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Aurora Project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generator room at the Idaho National Laboratory was </a:t>
            </a:r>
            <a:r>
              <a:rPr lang="en-US" dirty="0" smtClean="0"/>
              <a:t>remotely </a:t>
            </a:r>
            <a:r>
              <a:rPr lang="en-US" dirty="0"/>
              <a:t>accessed by a hacker and a $1 Million diesel-electric generator was destroyed.</a:t>
            </a:r>
          </a:p>
        </p:txBody>
      </p:sp>
      <p:pic>
        <p:nvPicPr>
          <p:cNvPr id="3074" name="Picture 2" descr="http://2.bp.blogspot.com/_gCayFzinbX8/Rv14Pgog0rI/AAAAAAAAAfs/BnnDUNJZEqw/s400/Generator+Test+-+Aur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5563" y="274613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Iranshahr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013" y="1581150"/>
            <a:ext cx="6151424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0132" y="3527350"/>
            <a:ext cx="3567968" cy="26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8708" y="3270738"/>
            <a:ext cx="378680" cy="3074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66238" y="3511061"/>
            <a:ext cx="3561861" cy="268971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3227388" y="3279531"/>
            <a:ext cx="5700712" cy="219807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2848708" y="3578225"/>
            <a:ext cx="2505807" cy="262255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3540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Damage from within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/>
              <a:t>Companies are </a:t>
            </a:r>
            <a:r>
              <a:rPr lang="en-US" sz="1600" dirty="0" smtClean="0"/>
              <a:t>really just </a:t>
            </a:r>
            <a:r>
              <a:rPr lang="en-US" sz="1600" dirty="0"/>
              <a:t>people—and </a:t>
            </a:r>
            <a:r>
              <a:rPr lang="en-US" sz="1600" dirty="0" smtClean="0"/>
              <a:t>most people </a:t>
            </a:r>
            <a:r>
              <a:rPr lang="en-US" sz="1600" dirty="0"/>
              <a:t>fear being </a:t>
            </a:r>
            <a:r>
              <a:rPr lang="en-US" sz="1600" dirty="0" smtClean="0"/>
              <a:t>labeled “the </a:t>
            </a:r>
            <a:r>
              <a:rPr lang="en-US" sz="1600" dirty="0"/>
              <a:t>bad guy</a:t>
            </a:r>
            <a:r>
              <a:rPr lang="en-US" sz="1600" dirty="0" smtClean="0"/>
              <a:t>.” That fear puts </a:t>
            </a:r>
            <a:r>
              <a:rPr lang="en-US" sz="1600" dirty="0"/>
              <a:t>the company at risk.</a:t>
            </a:r>
          </a:p>
          <a:p>
            <a:r>
              <a:rPr lang="en-US" sz="1600" dirty="0" smtClean="0"/>
              <a:t>No </a:t>
            </a:r>
            <a:r>
              <a:rPr lang="en-US" sz="1600" dirty="0"/>
              <a:t>one person </a:t>
            </a:r>
            <a:r>
              <a:rPr lang="en-US" sz="1600" dirty="0" smtClean="0"/>
              <a:t>should have </a:t>
            </a:r>
            <a:r>
              <a:rPr lang="en-US" sz="1600" dirty="0"/>
              <a:t>enough power </a:t>
            </a:r>
            <a:r>
              <a:rPr lang="en-US" sz="1600" dirty="0" smtClean="0"/>
              <a:t>to completely </a:t>
            </a:r>
            <a:r>
              <a:rPr lang="en-US" sz="1600" dirty="0"/>
              <a:t>destroy </a:t>
            </a:r>
            <a:r>
              <a:rPr lang="en-US" sz="1600" dirty="0" smtClean="0"/>
              <a:t>company assets </a:t>
            </a:r>
            <a:r>
              <a:rPr lang="en-US" sz="1600" dirty="0"/>
              <a:t>or infrastructure.</a:t>
            </a:r>
          </a:p>
          <a:p>
            <a:r>
              <a:rPr lang="en-US" sz="1600" dirty="0" smtClean="0"/>
              <a:t>Regular </a:t>
            </a:r>
            <a:r>
              <a:rPr lang="en-US" sz="1600" dirty="0"/>
              <a:t>security </a:t>
            </a:r>
            <a:r>
              <a:rPr lang="en-US" sz="1600" dirty="0" smtClean="0"/>
              <a:t>audits are </a:t>
            </a:r>
            <a:r>
              <a:rPr lang="en-US" sz="1600" dirty="0"/>
              <a:t>a key to </a:t>
            </a:r>
            <a:r>
              <a:rPr lang="en-US" sz="1600" dirty="0" smtClean="0"/>
              <a:t>protecting the </a:t>
            </a:r>
            <a:r>
              <a:rPr lang="en-US" sz="1600" dirty="0"/>
              <a:t>company.</a:t>
            </a:r>
          </a:p>
          <a:p>
            <a:r>
              <a:rPr lang="en-US" sz="1600" dirty="0" smtClean="0"/>
              <a:t>Security </a:t>
            </a:r>
            <a:r>
              <a:rPr lang="en-US" sz="1600" dirty="0"/>
              <a:t>audits </a:t>
            </a:r>
            <a:r>
              <a:rPr lang="en-US" sz="1600" dirty="0" smtClean="0"/>
              <a:t>should include simulations that </a:t>
            </a:r>
            <a:r>
              <a:rPr lang="en-US" sz="1600" dirty="0"/>
              <a:t>cover </a:t>
            </a:r>
            <a:r>
              <a:rPr lang="en-US" sz="1600" dirty="0" smtClean="0"/>
              <a:t>dealing with </a:t>
            </a:r>
            <a:r>
              <a:rPr lang="en-US" sz="1600" dirty="0"/>
              <a:t>disgruntled </a:t>
            </a:r>
            <a:r>
              <a:rPr lang="en-US" sz="1600" dirty="0" smtClean="0"/>
              <a:t>or terminated </a:t>
            </a:r>
            <a:r>
              <a:rPr lang="en-US" sz="1600" dirty="0"/>
              <a:t>employees.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6" y="1581150"/>
            <a:ext cx="3024188" cy="462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06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and </a:t>
            </a:r>
            <a:r>
              <a:rPr lang="en-US" dirty="0" smtClean="0"/>
              <a:t>Protocols</a:t>
            </a:r>
            <a:br>
              <a:rPr lang="en-US" dirty="0" smtClean="0"/>
            </a:br>
            <a:r>
              <a:rPr lang="en-US" kern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Shamoon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 smtClean="0"/>
              <a:t>Destroyed 30.000+ computers.</a:t>
            </a:r>
          </a:p>
          <a:p>
            <a:r>
              <a:rPr lang="en-US" sz="1400" dirty="0" smtClean="0"/>
              <a:t>Insider</a:t>
            </a:r>
          </a:p>
          <a:p>
            <a:r>
              <a:rPr lang="en-US" sz="1400" i="1" dirty="0"/>
              <a:t>"Not a single drop of oil was lost.“</a:t>
            </a:r>
            <a:br>
              <a:rPr lang="en-US" sz="1400" i="1" dirty="0"/>
            </a:br>
            <a:r>
              <a:rPr lang="en-US" sz="1000" dirty="0"/>
              <a:t>CEO Khalid Al-</a:t>
            </a:r>
            <a:r>
              <a:rPr lang="en-US" sz="1000" dirty="0" err="1"/>
              <a:t>Falih</a:t>
            </a:r>
            <a:endParaRPr lang="en-US" sz="1000" dirty="0"/>
          </a:p>
          <a:p>
            <a:r>
              <a:rPr lang="en-US" sz="1400" i="1" dirty="0" smtClean="0"/>
              <a:t>"</a:t>
            </a:r>
            <a:r>
              <a:rPr lang="en-US" sz="1400" i="1" dirty="0"/>
              <a:t>In our experience in conducting hundreds </a:t>
            </a:r>
            <a:r>
              <a:rPr lang="en-US" sz="1400" i="1" dirty="0" smtClean="0"/>
              <a:t>of vulnerability </a:t>
            </a:r>
            <a:r>
              <a:rPr lang="en-US" sz="1400" i="1" dirty="0"/>
              <a:t>assessments in the private sector, in </a:t>
            </a:r>
            <a:r>
              <a:rPr lang="en-US" sz="1400" b="1" i="1" dirty="0" smtClean="0">
                <a:solidFill>
                  <a:schemeClr val="accent1"/>
                </a:solidFill>
              </a:rPr>
              <a:t>no</a:t>
            </a:r>
            <a:r>
              <a:rPr lang="en-US" sz="1400" i="1" dirty="0" smtClean="0"/>
              <a:t> case </a:t>
            </a:r>
            <a:r>
              <a:rPr lang="en-US" sz="1400" i="1" dirty="0"/>
              <a:t>have we ever found the operations </a:t>
            </a:r>
            <a:r>
              <a:rPr lang="en-US" sz="1400" i="1" dirty="0" smtClean="0"/>
              <a:t>network, the </a:t>
            </a:r>
            <a:r>
              <a:rPr lang="en-US" sz="1400" i="1" dirty="0"/>
              <a:t>SCADA system or energy management </a:t>
            </a:r>
            <a:r>
              <a:rPr lang="en-US" sz="1400" i="1" dirty="0" smtClean="0"/>
              <a:t>system separated </a:t>
            </a:r>
            <a:r>
              <a:rPr lang="en-US" sz="1400" i="1" dirty="0"/>
              <a:t>from the enterprise </a:t>
            </a:r>
            <a:r>
              <a:rPr lang="en-US" sz="1400" i="1" dirty="0" smtClean="0"/>
              <a:t>network.</a:t>
            </a:r>
            <a:br>
              <a:rPr lang="en-US" sz="1400" i="1" dirty="0" smtClean="0"/>
            </a:br>
            <a:r>
              <a:rPr lang="en-US" sz="1400" i="1" dirty="0" smtClean="0"/>
              <a:t>On </a:t>
            </a:r>
            <a:r>
              <a:rPr lang="en-US" sz="1400" i="1" dirty="0"/>
              <a:t>average, we see 11 direct connections </a:t>
            </a:r>
            <a:r>
              <a:rPr lang="en-US" sz="1400" i="1" dirty="0" smtClean="0"/>
              <a:t>between those </a:t>
            </a:r>
            <a:r>
              <a:rPr lang="en-US" sz="1400" i="1" dirty="0"/>
              <a:t>networks</a:t>
            </a:r>
            <a:r>
              <a:rPr lang="en-US" sz="1400" i="1" dirty="0" smtClean="0"/>
              <a:t>.”</a:t>
            </a:r>
            <a:br>
              <a:rPr lang="en-US" sz="1400" i="1" dirty="0" smtClean="0"/>
            </a:br>
            <a:r>
              <a:rPr lang="en-US" sz="1000" dirty="0" smtClean="0"/>
              <a:t>Source</a:t>
            </a:r>
            <a:r>
              <a:rPr lang="en-US" sz="1000" dirty="0"/>
              <a:t>: Sean </a:t>
            </a:r>
            <a:r>
              <a:rPr lang="en-US" sz="1000" dirty="0" err="1"/>
              <a:t>McGurk</a:t>
            </a:r>
            <a:r>
              <a:rPr lang="en-US" sz="1000" dirty="0"/>
              <a:t>, The Subcommittee on National </a:t>
            </a:r>
            <a:r>
              <a:rPr lang="en-US" sz="1000" dirty="0" smtClean="0"/>
              <a:t>Security, Homeland </a:t>
            </a:r>
            <a:r>
              <a:rPr lang="en-US" sz="1000" dirty="0"/>
              <a:t>Defense, and Foreign Operations May 25, 2011 hearing.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6850" y="1581151"/>
            <a:ext cx="3033713" cy="46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4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Airgaps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9462" y="1696549"/>
            <a:ext cx="75438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4700" y="5912145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Source: </a:t>
            </a:r>
            <a:r>
              <a:rPr lang="en-US" sz="1000" dirty="0" err="1" smtClean="0"/>
              <a:t>Tofino</a:t>
            </a:r>
            <a:r>
              <a:rPr lang="en-US" sz="1000" dirty="0" smtClean="0"/>
              <a:t> </a:t>
            </a:r>
            <a:r>
              <a:rPr lang="en-US" sz="1000" dirty="0" err="1" smtClean="0"/>
              <a:t>Sercurity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805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Protection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495399"/>
              </p:ext>
            </p:extLst>
          </p:nvPr>
        </p:nvGraphicFramePr>
        <p:xfrm>
          <a:off x="1045472" y="1703610"/>
          <a:ext cx="6805242" cy="30791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02621"/>
                <a:gridCol w="3402621"/>
              </a:tblGrid>
              <a:tr h="439875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Procedures and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Whitelisting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Intrusion detection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Antivirus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Intrusion prevention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Firewalls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Services and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Software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54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</a:t>
            </a:r>
            <a:r>
              <a:rPr lang="en-US" dirty="0" smtClean="0"/>
              <a:t>Security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Share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 | Slide ‹#›</a:t>
            </a:r>
            <a:endParaRPr lang="en-US" dirty="0"/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4048" y="1592263"/>
            <a:ext cx="5433029" cy="46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78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4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</a:t>
            </a:r>
            <a:r>
              <a:rPr lang="en-US" dirty="0" smtClean="0"/>
              <a:t>Security</a:t>
            </a:r>
            <a:r>
              <a:rPr lang="en-US" dirty="0"/>
              <a:t/>
            </a:r>
            <a:br>
              <a:rPr lang="en-US" dirty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Remote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B454CCAF-5856-49E5-81BB-58F65C1287C2}" type="datetime4">
              <a:rPr lang="en-US" smtClean="0"/>
              <a:pPr/>
              <a:t>June 10, 2013</a:t>
            </a:fld>
            <a:r>
              <a:rPr lang="en-US" smtClean="0"/>
              <a:t> | Slide </a:t>
            </a:r>
            <a:fld id="{B12F169C-6BD5-4BFB-B4A0-C9399936B5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805" y="1330647"/>
            <a:ext cx="7027962" cy="4577784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4625" y="4370388"/>
            <a:ext cx="4002088" cy="2060575"/>
          </a:xfrm>
          <a:prstGeom prst="ellipse">
            <a:avLst/>
          </a:prstGeom>
          <a:solidFill>
            <a:srgbClr val="C0C0C0">
              <a:alpha val="25999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2050" y="1322388"/>
            <a:ext cx="20891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15150" y="960438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pl-PL" sz="1600">
                <a:solidFill>
                  <a:schemeClr val="tx2"/>
                </a:solidFill>
                <a:latin typeface="ABB" charset="0"/>
              </a:rPr>
              <a:t>Support Center</a:t>
            </a:r>
            <a:endParaRPr lang="en-US" sz="1600">
              <a:solidFill>
                <a:schemeClr val="tx2"/>
              </a:solidFill>
              <a:latin typeface="ABB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 flipH="1">
            <a:off x="5691188" y="2300288"/>
            <a:ext cx="606425" cy="347662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V="1">
            <a:off x="742950" y="5311775"/>
            <a:ext cx="404813" cy="357188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3422110" y="3597117"/>
            <a:ext cx="1146984" cy="515938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0 h 21600"/>
              <a:gd name="T4" fmla="*/ 3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3 w 21600"/>
              <a:gd name="T13" fmla="*/ 3260 h 21600"/>
              <a:gd name="T14" fmla="*/ 17077 w 21600"/>
              <a:gd name="T15" fmla="*/ 173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69696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buClrTx/>
              <a:buSzTx/>
              <a:buFont typeface="Wingdings" charset="0"/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Internet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494213" y="2027238"/>
            <a:ext cx="1243012" cy="1112837"/>
            <a:chOff x="2831" y="1277"/>
            <a:chExt cx="783" cy="701"/>
          </a:xfrm>
        </p:grpSpPr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2831" y="1277"/>
              <a:ext cx="7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pPr algn="ctr" eaLnBrk="0" hangingPunct="0">
                <a:buClrTx/>
                <a:buSzTx/>
                <a:buFontTx/>
                <a:buNone/>
              </a:pPr>
              <a:r>
                <a:rPr kumimoji="1" lang="en-US" sz="1400" b="1" i="1">
                  <a:solidFill>
                    <a:srgbClr val="FF6600"/>
                  </a:solidFill>
                  <a:latin typeface="Arial" charset="0"/>
                </a:rPr>
                <a:t>Service Center</a:t>
              </a:r>
              <a:endParaRPr kumimoji="1" lang="en-US" sz="1000" b="1" i="1">
                <a:solidFill>
                  <a:srgbClr val="FF6600"/>
                </a:solidFill>
                <a:latin typeface="Arial" charset="0"/>
              </a:endParaRPr>
            </a:p>
          </p:txBody>
        </p:sp>
        <p:pic>
          <p:nvPicPr>
            <p:cNvPr id="15" name="Picture 8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1446"/>
              <a:ext cx="417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52"/>
          <p:cNvSpPr>
            <a:spLocks noChangeShapeType="1"/>
          </p:cNvSpPr>
          <p:nvPr/>
        </p:nvSpPr>
        <p:spPr bwMode="auto">
          <a:xfrm flipV="1">
            <a:off x="3908425" y="2894013"/>
            <a:ext cx="1227138" cy="714375"/>
          </a:xfrm>
          <a:prstGeom prst="line">
            <a:avLst/>
          </a:prstGeom>
          <a:noFill/>
          <a:ln w="28575">
            <a:solidFill>
              <a:srgbClr val="008000">
                <a:alpha val="65097"/>
              </a:srgb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" name="Picture 8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0363" y="2970213"/>
            <a:ext cx="4524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52"/>
          <p:cNvSpPr>
            <a:spLocks noChangeShapeType="1"/>
          </p:cNvSpPr>
          <p:nvPr/>
        </p:nvSpPr>
        <p:spPr bwMode="auto">
          <a:xfrm flipV="1">
            <a:off x="2913063" y="3589338"/>
            <a:ext cx="1027112" cy="596900"/>
          </a:xfrm>
          <a:prstGeom prst="line">
            <a:avLst/>
          </a:prstGeom>
          <a:noFill/>
          <a:ln w="28575">
            <a:solidFill>
              <a:srgbClr val="008000">
                <a:alpha val="65097"/>
              </a:srgb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" name="Picture 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2750" y="3670300"/>
            <a:ext cx="4238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52"/>
          <p:cNvSpPr>
            <a:spLocks noChangeShapeType="1"/>
          </p:cNvSpPr>
          <p:nvPr/>
        </p:nvSpPr>
        <p:spPr bwMode="auto">
          <a:xfrm flipV="1">
            <a:off x="2490788" y="4184650"/>
            <a:ext cx="420687" cy="206375"/>
          </a:xfrm>
          <a:prstGeom prst="line">
            <a:avLst/>
          </a:prstGeom>
          <a:noFill/>
          <a:ln w="28575">
            <a:solidFill>
              <a:srgbClr val="008000">
                <a:alpha val="65097"/>
              </a:srgb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ock"/>
          <p:cNvSpPr>
            <a:spLocks noEditPoints="1" noChangeArrowheads="1"/>
          </p:cNvSpPr>
          <p:nvPr/>
        </p:nvSpPr>
        <p:spPr bwMode="auto">
          <a:xfrm>
            <a:off x="3875088" y="3479800"/>
            <a:ext cx="144462" cy="168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71 w 21600"/>
              <a:gd name="T13" fmla="*/ 9941 h 21600"/>
              <a:gd name="T14" fmla="*/ 21137 w 21600"/>
              <a:gd name="T15" fmla="*/ 153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b="1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352425" y="4024313"/>
            <a:ext cx="2293938" cy="669925"/>
            <a:chOff x="222" y="2535"/>
            <a:chExt cx="1445" cy="422"/>
          </a:xfrm>
        </p:grpSpPr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222" y="2535"/>
              <a:ext cx="1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</a:defRPr>
              </a:lvl9pPr>
            </a:lstStyle>
            <a:p>
              <a:pPr algn="ctr" eaLnBrk="0" hangingPunct="0">
                <a:buClrTx/>
                <a:buSzTx/>
                <a:buFontTx/>
                <a:buNone/>
              </a:pPr>
              <a:r>
                <a:rPr kumimoji="1" lang="en-US" sz="1200" b="1" i="1">
                  <a:solidFill>
                    <a:srgbClr val="FF6600"/>
                  </a:solidFill>
                  <a:latin typeface="Arial" charset="0"/>
                </a:rPr>
                <a:t>V</a:t>
              </a:r>
              <a:r>
                <a:rPr kumimoji="1" lang="pl-PL" sz="1200" b="1" i="1">
                  <a:solidFill>
                    <a:srgbClr val="FF6600"/>
                  </a:solidFill>
                  <a:latin typeface="Arial" charset="0"/>
                </a:rPr>
                <a:t>irtual Support Engineer</a:t>
              </a:r>
              <a:endParaRPr kumimoji="1" lang="en-US" sz="1200" b="1" i="1">
                <a:latin typeface="Arial" charset="0"/>
              </a:endParaRPr>
            </a:p>
          </p:txBody>
        </p:sp>
        <p:pic>
          <p:nvPicPr>
            <p:cNvPr id="24" name="Picture 56" descr="VSE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560"/>
              <a:ext cx="45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7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7763" y="4770438"/>
            <a:ext cx="431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" y="5594350"/>
            <a:ext cx="3619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6538" y="5383213"/>
            <a:ext cx="431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71650" y="5191125"/>
            <a:ext cx="431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438" y="5716588"/>
            <a:ext cx="361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2088" y="6005513"/>
            <a:ext cx="361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400" y="5064125"/>
            <a:ext cx="3619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49"/>
          <p:cNvSpPr>
            <a:spLocks noChangeShapeType="1"/>
          </p:cNvSpPr>
          <p:nvPr/>
        </p:nvSpPr>
        <p:spPr bwMode="auto">
          <a:xfrm flipV="1">
            <a:off x="1598613" y="4570413"/>
            <a:ext cx="495300" cy="338137"/>
          </a:xfrm>
          <a:prstGeom prst="line">
            <a:avLst/>
          </a:prstGeom>
          <a:noFill/>
          <a:ln w="28575">
            <a:solidFill>
              <a:srgbClr val="000080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V="1">
            <a:off x="2211388" y="4716463"/>
            <a:ext cx="109537" cy="603250"/>
          </a:xfrm>
          <a:prstGeom prst="line">
            <a:avLst/>
          </a:prstGeom>
          <a:noFill/>
          <a:ln w="28575">
            <a:solidFill>
              <a:srgbClr val="000080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 flipV="1">
            <a:off x="2462213" y="4675188"/>
            <a:ext cx="357187" cy="725487"/>
          </a:xfrm>
          <a:prstGeom prst="line">
            <a:avLst/>
          </a:prstGeom>
          <a:noFill/>
          <a:ln w="28575">
            <a:solidFill>
              <a:srgbClr val="000080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 flipV="1">
            <a:off x="1265238" y="5313363"/>
            <a:ext cx="60325" cy="460375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 flipV="1">
            <a:off x="1709738" y="5678488"/>
            <a:ext cx="201612" cy="338137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V="1">
            <a:off x="684213" y="5072063"/>
            <a:ext cx="425450" cy="31750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 flipH="1" flipV="1">
            <a:off x="2063750" y="5741988"/>
            <a:ext cx="246063" cy="366712"/>
          </a:xfrm>
          <a:prstGeom prst="line">
            <a:avLst/>
          </a:prstGeom>
          <a:noFill/>
          <a:ln w="28575">
            <a:solidFill>
              <a:srgbClr val="3399FF">
                <a:alpha val="65097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" name="Picture 8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5663" y="6046788"/>
            <a:ext cx="361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 descr="untitl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6813" y="984250"/>
            <a:ext cx="7143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5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</a:t>
            </a:r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kern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www.abb.com</a:t>
            </a: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kern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cybersecurity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32" r="-757"/>
          <a:stretch/>
        </p:blipFill>
        <p:spPr>
          <a:xfrm>
            <a:off x="627283" y="1344465"/>
            <a:ext cx="7829417" cy="46085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ABB Group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05446" y="3357625"/>
            <a:ext cx="338554" cy="13282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smtClean="0"/>
              <a:t>9AKK105713A6280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59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Cyber Security?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397246" y="4597400"/>
            <a:ext cx="6191251" cy="1269470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i="1" dirty="0" smtClean="0"/>
              <a:t>“Measures taken to protect a computer or computer system (as on the Internet) against unauthorized access or attack” 		</a:t>
            </a:r>
            <a:r>
              <a:rPr lang="en-US" sz="1100" dirty="0" smtClean="0"/>
              <a:t>Merriam-Webster’s dictionary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914" y="1592264"/>
            <a:ext cx="6335712" cy="290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3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© ABB Group </a:t>
            </a:r>
          </a:p>
          <a:p>
            <a:fld id="{B454CCAF-5856-49E5-81BB-58F65C1287C2}" type="datetime4">
              <a:rPr lang="en-US"/>
              <a:pPr/>
              <a:t>June 10, 2013</a:t>
            </a:fld>
            <a:r>
              <a:rPr lang="en-US" dirty="0"/>
              <a:t> | Slide </a:t>
            </a:r>
            <a:fld id="{9824BA77-8436-4B33-9650-2606A183825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69826" name="Rectangle 2"/>
          <p:cNvSpPr>
            <a:spLocks noChangeArrowheads="1"/>
          </p:cNvSpPr>
          <p:nvPr/>
        </p:nvSpPr>
        <p:spPr bwMode="auto">
          <a:xfrm>
            <a:off x="104775" y="6178550"/>
            <a:ext cx="89122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pic>
        <p:nvPicPr>
          <p:cNvPr id="1869828" name="Picture 4" descr="ABB1ClaimL_rgb300_100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003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Security breaches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3182" y="5819944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Hacking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9716" y="5817067"/>
            <a:ext cx="274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Malicious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4815" y="5819944"/>
            <a:ext cx="249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Unauthorized use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61180" y="1650543"/>
            <a:ext cx="2220962" cy="1470134"/>
            <a:chOff x="2061180" y="1650543"/>
            <a:chExt cx="2220962" cy="1470134"/>
          </a:xfrm>
        </p:grpSpPr>
        <p:sp>
          <p:nvSpPr>
            <p:cNvPr id="9" name="TextBox 8"/>
            <p:cNvSpPr txBox="1"/>
            <p:nvPr/>
          </p:nvSpPr>
          <p:spPr>
            <a:xfrm>
              <a:off x="2061180" y="2751345"/>
              <a:ext cx="2220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Personal computer</a:t>
              </a:r>
              <a:endParaRPr lang="en-US" dirty="0"/>
            </a:p>
          </p:txBody>
        </p:sp>
        <p:pic>
          <p:nvPicPr>
            <p:cNvPr id="10" name="Picture 4" descr="C:\Users\PATRIK~1.COM\AppData\Local\Temp\SNAGHTML9cd87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481" y="1650543"/>
              <a:ext cx="1164360" cy="11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96211" y="1278377"/>
            <a:ext cx="2061675" cy="1842300"/>
            <a:chOff x="4896211" y="1278377"/>
            <a:chExt cx="2061675" cy="1842300"/>
          </a:xfrm>
        </p:grpSpPr>
        <p:sp>
          <p:nvSpPr>
            <p:cNvPr id="12" name="TextBox 11"/>
            <p:cNvSpPr txBox="1"/>
            <p:nvPr/>
          </p:nvSpPr>
          <p:spPr>
            <a:xfrm>
              <a:off x="4896211" y="2751345"/>
              <a:ext cx="19995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Control System</a:t>
              </a: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00123" y="1278377"/>
              <a:ext cx="1657763" cy="1488676"/>
              <a:chOff x="5232724" y="1022895"/>
              <a:chExt cx="1657763" cy="1488676"/>
            </a:xfrm>
          </p:grpSpPr>
          <p:pic>
            <p:nvPicPr>
              <p:cNvPr id="14" name="Picture 4" descr="C:\Users\PATRIK~1.COM\AppData\Local\Temp\SNAGHTML9cd87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6127" y="1022895"/>
                <a:ext cx="1164360" cy="111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:\Users\PATRIK~1.COM\AppData\Local\Temp\SNAGHTML9cd87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8696" y="1217721"/>
                <a:ext cx="1164360" cy="111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C:\Users\PATRIK~1.COM\AppData\Local\Temp\SNAGHTML9cd87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724" y="1395061"/>
                <a:ext cx="1164360" cy="111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5249" y="3651806"/>
            <a:ext cx="21717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5777" y="3637430"/>
            <a:ext cx="2293937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1380" y="3637430"/>
            <a:ext cx="222567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95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sz="2500" kern="1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Stuxnet</a:t>
            </a:r>
            <a:r>
              <a:rPr lang="en-US" sz="2500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The first malware targeting industrial control systems</a:t>
            </a:r>
            <a:endParaRPr lang="en-US" sz="2500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08" y="1499151"/>
            <a:ext cx="5440603" cy="4714733"/>
          </a:xfrm>
          <a:prstGeom prst="rect">
            <a:avLst/>
          </a:prstGeom>
          <a:noFill/>
        </p:spPr>
      </p:pic>
      <p:pic>
        <p:nvPicPr>
          <p:cNvPr id="6" name="Picture 3" descr="C:\Users\Sarah\Dropbox\ABB Photos\Control rooms\ssab09.tif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970" y="2283389"/>
            <a:ext cx="2932694" cy="194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Bill Would Have Businesses Foot Cost Of </a:t>
            </a: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Cyber war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6663" y="1228298"/>
            <a:ext cx="6141492" cy="537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17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Vulnerability disclosure growth by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1476375" y="1592263"/>
          <a:ext cx="619125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04161" y="6200775"/>
            <a:ext cx="1563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/>
              <a:t>Source: IBM X-Force®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93052" y="2995623"/>
            <a:ext cx="85298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1 new vulnerability every hour, every day.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Security Cost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167456" y="3056495"/>
            <a:ext cx="0" cy="2760133"/>
          </a:xfrm>
          <a:prstGeom prst="straightConnector1">
            <a:avLst/>
          </a:prstGeom>
          <a:solidFill>
            <a:schemeClr val="folHlink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013469" y="5662111"/>
            <a:ext cx="6345237" cy="16934"/>
          </a:xfrm>
          <a:prstGeom prst="straightConnector1">
            <a:avLst/>
          </a:prstGeom>
          <a:solidFill>
            <a:schemeClr val="folHlink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00481" y="339621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latin typeface="+mj-lt"/>
                <a:cs typeface="Courier New" pitchFamily="49" charset="0"/>
              </a:rPr>
              <a:t>Cost of security</a:t>
            </a:r>
            <a:endParaRPr lang="en-US" sz="1400" dirty="0">
              <a:latin typeface="+mj-lt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481" y="4947738"/>
            <a:ext cx="1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latin typeface="+mj-lt"/>
                <a:cs typeface="Courier New" pitchFamily="49" charset="0"/>
              </a:rPr>
              <a:t>Probable cost of a security breach</a:t>
            </a:r>
            <a:endParaRPr lang="en-US" sz="1400" dirty="0">
              <a:latin typeface="+mj-lt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53213" y="42026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7628" y="5679045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Security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9881" y="3447020"/>
            <a:ext cx="288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latin typeface="+mj-lt"/>
                <a:cs typeface="Courier New" pitchFamily="49" charset="0"/>
              </a:rPr>
              <a:t>Optimal security for minimum cost</a:t>
            </a:r>
            <a:endParaRPr lang="en-US" sz="1400" dirty="0">
              <a:latin typeface="+mj-lt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>
            <a:off x="3440340" y="3754797"/>
            <a:ext cx="1229141" cy="1159073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ontent Placeholder 49"/>
          <p:cNvSpPr>
            <a:spLocks noGrp="1"/>
          </p:cNvSpPr>
          <p:nvPr>
            <p:ph sz="half" idx="4294967295"/>
          </p:nvPr>
        </p:nvSpPr>
        <p:spPr>
          <a:xfrm>
            <a:off x="1476374" y="1592264"/>
            <a:ext cx="7016273" cy="1985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cost of security measures should be balanced                against the achieved risk reduction </a:t>
            </a:r>
          </a:p>
          <a:p>
            <a:r>
              <a:rPr lang="en-US" dirty="0" smtClean="0"/>
              <a:t>Risk = (probability of successful attack) x (potential consequences)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546" y="3562066"/>
            <a:ext cx="8529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According to a study by the Ponemon Institute, the cross-industry average cost                           of a cyber security breach                                     in 2011 was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$5.9 MUSD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 flipV="1">
            <a:off x="-4058051" y="1346197"/>
            <a:ext cx="10845800" cy="4174069"/>
          </a:xfrm>
          <a:prstGeom prst="arc">
            <a:avLst>
              <a:gd name="adj1" fmla="val 16200000"/>
              <a:gd name="adj2" fmla="val 21590256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 flipH="1" flipV="1">
            <a:off x="1338919" y="1728259"/>
            <a:ext cx="11032066" cy="3464982"/>
          </a:xfrm>
          <a:prstGeom prst="arc">
            <a:avLst>
              <a:gd name="adj1" fmla="val 16200000"/>
              <a:gd name="adj2" fmla="val 21590256"/>
            </a:avLst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Enterprise IT vs. Industrial Control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92822" y="2907500"/>
            <a:ext cx="1933516" cy="176790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        Availability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64523" y="2866558"/>
            <a:ext cx="1897034" cy="18088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Integrity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830498" y="1911641"/>
            <a:ext cx="1881683" cy="1822075"/>
          </a:xfrm>
          <a:prstGeom prst="ellipse">
            <a:avLst/>
          </a:prstGeom>
          <a:gradFill>
            <a:gsLst>
              <a:gs pos="0">
                <a:srgbClr val="002897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Confidentiality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63838" y="1268416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Enterprise IT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932786" y="1268416"/>
            <a:ext cx="3175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Industrial Control Systems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48294" y="2896124"/>
            <a:ext cx="1933516" cy="1767909"/>
          </a:xfrm>
          <a:prstGeom prst="ellipse">
            <a:avLst/>
          </a:prstGeom>
          <a:gradFill>
            <a:gsLst>
              <a:gs pos="0">
                <a:srgbClr val="002897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      Confidentiality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19995" y="2855182"/>
            <a:ext cx="1897034" cy="18088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Integrity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585970" y="1900265"/>
            <a:ext cx="1881683" cy="18220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  Availability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623708532"/>
              </p:ext>
            </p:extLst>
          </p:nvPr>
        </p:nvGraphicFramePr>
        <p:xfrm>
          <a:off x="1097862" y="1592263"/>
          <a:ext cx="7091152" cy="377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64"/>
                <a:gridCol w="2482510"/>
                <a:gridCol w="2818278"/>
              </a:tblGrid>
              <a:tr h="6829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Enterprise</a:t>
                      </a:r>
                      <a:r>
                        <a:rPr lang="en-US" sz="1400" baseline="0" dirty="0" smtClean="0"/>
                        <a:t> 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Industrial Control Systems</a:t>
                      </a:r>
                      <a:endParaRPr lang="en-US" sz="1400" dirty="0"/>
                    </a:p>
                  </a:txBody>
                  <a:tcPr anchor="ctr"/>
                </a:tc>
              </a:tr>
              <a:tr h="841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Primary risk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Information disclosure, 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Safety, health, environment, financial</a:t>
                      </a:r>
                    </a:p>
                  </a:txBody>
                  <a:tcPr/>
                </a:tc>
              </a:tr>
              <a:tr h="729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 – 99% </a:t>
                      </a:r>
                      <a:r>
                        <a:rPr kumimoji="1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1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1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(accept. downtime/year: 18.25 - 3.65 days)</a:t>
                      </a:r>
                      <a:endParaRPr kumimoji="1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99.9 – 99.999%</a:t>
                      </a:r>
                      <a:b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1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C65C2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1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accept. downtime/year: 8.76 hrs – 5.25 minutes)</a:t>
                      </a:r>
                    </a:p>
                  </a:txBody>
                  <a:tcPr/>
                </a:tc>
              </a:tr>
              <a:tr h="841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dirty="0" smtClean="0">
                          <a:solidFill>
                            <a:schemeClr val="tx1"/>
                          </a:solidFill>
                        </a:rPr>
                        <a:t>Typical</a:t>
                      </a:r>
                      <a:r>
                        <a:rPr lang="de-CH" sz="1200" b="1" baseline="0" dirty="0" smtClean="0">
                          <a:solidFill>
                            <a:schemeClr val="tx1"/>
                          </a:solidFill>
                        </a:rPr>
                        <a:t> System Lifetime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/>
                        <a:t>3-5 years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/>
                        <a:t>15-30 years</a:t>
                      </a:r>
                      <a:endParaRPr lang="en-US" sz="1200" dirty="0" smtClean="0"/>
                    </a:p>
                  </a:txBody>
                  <a:tcPr/>
                </a:tc>
              </a:tr>
              <a:tr h="682921">
                <a:tc>
                  <a:txBody>
                    <a:bodyPr/>
                    <a:lstStyle/>
                    <a:p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 response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Reboot, patching/upgrade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Fault tolerance, online repair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03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Why traditional approaches don’t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half" idx="4294967295"/>
          </p:nvPr>
        </p:nvSpPr>
        <p:spPr>
          <a:xfrm>
            <a:off x="777240" y="4956047"/>
            <a:ext cx="7589520" cy="9521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CH" b="1" dirty="0" smtClean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Information Systems Security is a good starting point, but approaches and technologies need to be applied with care</a:t>
            </a:r>
            <a:endParaRPr lang="de-CH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261861"/>
              </p:ext>
            </p:extLst>
          </p:nvPr>
        </p:nvGraphicFramePr>
        <p:xfrm>
          <a:off x="773724" y="1397000"/>
          <a:ext cx="7610622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839"/>
                <a:gridCol w="4250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 pitchFamily="2" charset="2"/>
                        </a:rPr>
                        <a:t>Lock out accounts after three bad password tries</a:t>
                      </a:r>
                      <a:endParaRPr lang="de-CH" sz="1400" b="1" dirty="0" smtClean="0">
                        <a:solidFill>
                          <a:schemeClr val="accent1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Operator has no control over process for 10 minutes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 pitchFamily="2" charset="2"/>
                        </a:rPr>
                        <a:t>Install patches as soon as they are released and reboot</a:t>
                      </a:r>
                      <a:r>
                        <a:rPr lang="de-CH" sz="1400" b="1" dirty="0" smtClean="0">
                          <a:sym typeface="Wingdings" pitchFamily="2" charset="2"/>
                        </a:rPr>
                        <a:t/>
                      </a:r>
                      <a:br>
                        <a:rPr lang="de-CH" sz="1400" b="1" dirty="0" smtClean="0">
                          <a:sym typeface="Wingdings" pitchFamily="2" charset="2"/>
                        </a:rPr>
                      </a:br>
                      <a:endParaRPr lang="de-CH" sz="1400" b="1" dirty="0" smtClean="0">
                        <a:solidFill>
                          <a:schemeClr val="accent1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 control system reboot means shutting down the whole plant, and it might take days to get everything running again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/>
                        <a:t>Frequently update antivirus scan engine and virus definitions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False positives might have fatal consequences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Use of crypto functions to protect data in transit</a:t>
                      </a:r>
                      <a:endParaRPr lang="de-CH" sz="1400" b="1" dirty="0" smtClean="0">
                        <a:solidFill>
                          <a:schemeClr val="accent1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Real time constraints cannot be met due to limited resources on embedded devices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 pitchFamily="2" charset="2"/>
                        </a:rPr>
                        <a:t>Use of firewalls and intrusion detection</a:t>
                      </a:r>
                      <a:r>
                        <a:rPr lang="en-US" sz="1400" b="1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1400" b="1" dirty="0" smtClean="0">
                          <a:sym typeface="Wingdings" pitchFamily="2" charset="2"/>
                        </a:rPr>
                        <a:t>systems</a:t>
                      </a:r>
                      <a:endParaRPr lang="de-CH" sz="1400" b="1" dirty="0" smtClean="0">
                        <a:solidFill>
                          <a:schemeClr val="accent1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Do you speak IEC 60870-5-104, IEC 61850, OPC, HART,</a:t>
                      </a:r>
                      <a:r>
                        <a:rPr lang="de-CH" sz="14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de-CH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ProfiNet, Modbus...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 pitchFamily="2" charset="2"/>
                        </a:rPr>
                        <a:t>Use of intrusion prevention systems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One false positive might have fatal consequences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0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18EBECF7E6C4E9924981254F6E6CA" ma:contentTypeVersion="0" ma:contentTypeDescription="Create a new document." ma:contentTypeScope="" ma:versionID="6976eaf0efe0027236ab1b806da562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07586-F8B8-4CDB-A1DC-3D921C09C4D0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8B7E79-B905-4BBA-92CF-868924698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DAF5BA-72DB-440E-B5F4-3886921543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1986</TotalTime>
  <Words>656</Words>
  <Application>Microsoft Office PowerPoint</Application>
  <PresentationFormat>On-screen Show (4:3)</PresentationFormat>
  <Paragraphs>149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Cyber Security 101</vt:lpstr>
      <vt:lpstr>Cyber Security What is Cyber Security?</vt:lpstr>
      <vt:lpstr>Cyber Security Security breaches</vt:lpstr>
      <vt:lpstr>Cyber Security Stuxnet: The first malware targeting industrial control systems</vt:lpstr>
      <vt:lpstr>Cyber Security Bill Would Have Businesses Foot Cost Of Cyber war</vt:lpstr>
      <vt:lpstr>Cyber Security Vulnerability disclosure growth by year</vt:lpstr>
      <vt:lpstr>Cyber Security Security Cost</vt:lpstr>
      <vt:lpstr>Cyber Security Enterprise IT vs. Industrial Control Systems</vt:lpstr>
      <vt:lpstr>Cyber Security Why traditional approaches don’t work</vt:lpstr>
      <vt:lpstr>Cyber Security If it’s worth having it’s worth stealing</vt:lpstr>
      <vt:lpstr>Cyber Security</vt:lpstr>
      <vt:lpstr>Cyber Security</vt:lpstr>
      <vt:lpstr>Cyber Security Damage from within</vt:lpstr>
      <vt:lpstr>Procedures and Protocols Shamoon</vt:lpstr>
      <vt:lpstr>Cyber Security Airgaps</vt:lpstr>
      <vt:lpstr>Cyber Security Protection</vt:lpstr>
      <vt:lpstr>Cyber Security Share information</vt:lpstr>
      <vt:lpstr>Cyber Security Remote access</vt:lpstr>
      <vt:lpstr>Cyber Security www.abb.com/cybersecurity</vt:lpstr>
      <vt:lpstr>Slide 20</vt:lpstr>
    </vt:vector>
  </TitlesOfParts>
  <Company>ABB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subject>Power and productivity for a new world</dc:subject>
  <dc:creator>USTIMAS1</dc:creator>
  <cp:lastModifiedBy>USBRVER</cp:lastModifiedBy>
  <cp:revision>105</cp:revision>
  <cp:lastPrinted>2013-04-30T00:43:09Z</cp:lastPrinted>
  <dcterms:created xsi:type="dcterms:W3CDTF">2011-07-29T12:52:25Z</dcterms:created>
  <dcterms:modified xsi:type="dcterms:W3CDTF">2013-06-10T16:20:09Z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0x01010080318EBECF7E6C4E9924981254F6E6CA</vt:lpwstr>
  </property>
</Properties>
</file>