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86633c32d6904a8a"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0" r:id="rId5"/>
    <p:sldMasterId id="2147483881" r:id="rId6"/>
    <p:sldMasterId id="2147483902" r:id="rId7"/>
  </p:sldMasterIdLst>
  <p:notesMasterIdLst>
    <p:notesMasterId r:id="rId30"/>
  </p:notesMasterIdLst>
  <p:handoutMasterIdLst>
    <p:handoutMasterId r:id="rId31"/>
  </p:handoutMasterIdLst>
  <p:sldIdLst>
    <p:sldId id="256" r:id="rId8"/>
    <p:sldId id="269" r:id="rId9"/>
    <p:sldId id="272" r:id="rId10"/>
    <p:sldId id="291" r:id="rId11"/>
    <p:sldId id="293" r:id="rId12"/>
    <p:sldId id="287" r:id="rId13"/>
    <p:sldId id="296" r:id="rId14"/>
    <p:sldId id="297" r:id="rId15"/>
    <p:sldId id="292" r:id="rId16"/>
    <p:sldId id="289" r:id="rId17"/>
    <p:sldId id="294" r:id="rId18"/>
    <p:sldId id="288" r:id="rId19"/>
    <p:sldId id="298" r:id="rId20"/>
    <p:sldId id="300" r:id="rId21"/>
    <p:sldId id="299" r:id="rId22"/>
    <p:sldId id="267" r:id="rId23"/>
    <p:sldId id="268" r:id="rId24"/>
    <p:sldId id="271" r:id="rId25"/>
    <p:sldId id="273" r:id="rId26"/>
    <p:sldId id="274" r:id="rId27"/>
    <p:sldId id="275" r:id="rId28"/>
    <p:sldId id="258" r:id="rId29"/>
  </p:sldIdLst>
  <p:sldSz cx="9144000" cy="6858000" type="screen4x3"/>
  <p:notesSz cx="7099300" cy="10234613"/>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3906">
          <p15:clr>
            <a:srgbClr val="A4A3A4"/>
          </p15:clr>
        </p15:guide>
        <p15:guide id="3" orient="horz" pos="2409">
          <p15:clr>
            <a:srgbClr val="A4A3A4"/>
          </p15:clr>
        </p15:guide>
        <p15:guide id="4" orient="horz" pos="2500">
          <p15:clr>
            <a:srgbClr val="A4A3A4"/>
          </p15:clr>
        </p15:guide>
        <p15:guide id="5" orient="horz" pos="232">
          <p15:clr>
            <a:srgbClr val="A4A3A4"/>
          </p15:clr>
        </p15:guide>
        <p15:guide id="6" orient="horz" pos="1003">
          <p15:clr>
            <a:srgbClr val="A4A3A4"/>
          </p15:clr>
        </p15:guide>
        <p15:guide id="7" pos="136">
          <p15:clr>
            <a:srgbClr val="A4A3A4"/>
          </p15:clr>
        </p15:guide>
        <p15:guide id="8" pos="5624">
          <p15:clr>
            <a:srgbClr val="A4A3A4"/>
          </p15:clr>
        </p15:guide>
        <p15:guide id="9" pos="4830">
          <p15:clr>
            <a:srgbClr val="A4A3A4"/>
          </p15:clr>
        </p15:guide>
        <p15:guide id="10" pos="2925">
          <p15:clr>
            <a:srgbClr val="A4A3A4"/>
          </p15:clr>
        </p15:guide>
        <p15:guide id="11" pos="2835">
          <p15:clr>
            <a:srgbClr val="A4A3A4"/>
          </p15:clr>
        </p15:guide>
        <p15:guide id="12" pos="930">
          <p15:clr>
            <a:srgbClr val="A4A3A4"/>
          </p15:clr>
        </p15:guide>
        <p15:guide id="13" pos="839">
          <p15:clr>
            <a:srgbClr val="A4A3A4"/>
          </p15:clr>
        </p15:guide>
      </p15:sldGuideLst>
    </p:ext>
    <p:ext uri="{2D200454-40CA-4A62-9FC3-DE9A4176ACB9}">
      <p15:notesGuideLst xmlns:p15="http://schemas.microsoft.com/office/powerpoint/2012/main">
        <p15:guide id="1" orient="horz" pos="184">
          <p15:clr>
            <a:srgbClr val="A4A3A4"/>
          </p15:clr>
        </p15:guide>
        <p15:guide id="2" orient="horz" pos="320">
          <p15:clr>
            <a:srgbClr val="A4A3A4"/>
          </p15:clr>
        </p15:guide>
        <p15:guide id="3" orient="horz" pos="3110">
          <p15:clr>
            <a:srgbClr val="A4A3A4"/>
          </p15:clr>
        </p15:guide>
        <p15:guide id="4" orient="horz" pos="3223">
          <p15:clr>
            <a:srgbClr val="A4A3A4"/>
          </p15:clr>
        </p15:guide>
        <p15:guide id="5" orient="horz" pos="6149">
          <p15:clr>
            <a:srgbClr val="A4A3A4"/>
          </p15:clr>
        </p15:guide>
        <p15:guide id="6" orient="horz" pos="6285">
          <p15:clr>
            <a:srgbClr val="A4A3A4"/>
          </p15:clr>
        </p15:guide>
        <p15:guide id="7" pos="490">
          <p15:clr>
            <a:srgbClr val="A4A3A4"/>
          </p15:clr>
        </p15:guide>
        <p15:guide id="8" pos="4209">
          <p15:clr>
            <a:srgbClr val="A4A3A4"/>
          </p15:clr>
        </p15:guide>
        <p15:guide id="9" pos="23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69322" autoAdjust="0"/>
  </p:normalViewPr>
  <p:slideViewPr>
    <p:cSldViewPr snapToObjects="1" showGuides="1">
      <p:cViewPr varScale="1">
        <p:scale>
          <a:sx n="78" d="100"/>
          <a:sy n="78" d="100"/>
        </p:scale>
        <p:origin x="2118" y="78"/>
      </p:cViewPr>
      <p:guideLst>
        <p:guide orient="horz" pos="142"/>
        <p:guide orient="horz" pos="3906"/>
        <p:guide orient="horz" pos="2409"/>
        <p:guide orient="horz" pos="2500"/>
        <p:guide orient="horz" pos="232"/>
        <p:guide orient="horz" pos="1003"/>
        <p:guide pos="136"/>
        <p:guide pos="5624"/>
        <p:guide pos="4830"/>
        <p:guide pos="2925"/>
        <p:guide pos="2835"/>
        <p:guide pos="930"/>
        <p:guide pos="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66" d="100"/>
          <a:sy n="66" d="100"/>
        </p:scale>
        <p:origin x="-4212" y="-396"/>
      </p:cViewPr>
      <p:guideLst>
        <p:guide orient="horz" pos="184"/>
        <p:guide orient="horz" pos="320"/>
        <p:guide orient="horz" pos="3110"/>
        <p:guide orient="horz" pos="3223"/>
        <p:guide orient="horz" pos="6149"/>
        <p:guide orient="horz" pos="6285"/>
        <p:guide pos="490"/>
        <p:guide pos="4209"/>
        <p:guide pos="234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7" name="Datumsplatzhalter 2"/>
          <p:cNvSpPr>
            <a:spLocks noGrp="1"/>
          </p:cNvSpPr>
          <p:nvPr>
            <p:ph type="dt" idx="1"/>
          </p:nvPr>
        </p:nvSpPr>
        <p:spPr bwMode="gray">
          <a:xfrm>
            <a:off x="3729787" y="292100"/>
            <a:ext cx="2952000" cy="216000"/>
          </a:xfrm>
          <a:prstGeom prst="rect">
            <a:avLst/>
          </a:prstGeom>
        </p:spPr>
        <p:txBody>
          <a:bodyPr vert="horz" lIns="0" tIns="0" rIns="0" bIns="0" rtlCol="0" anchor="ctr" anchorCtr="0"/>
          <a:lstStyle>
            <a:lvl1pPr algn="r">
              <a:defRPr sz="800"/>
            </a:lvl1pPr>
          </a:lstStyle>
          <a:p>
            <a:fld id="{FF376558-D17E-478E-B05C-B600CBB90B3A}" type="datetimeFigureOut">
              <a:rPr lang="en-US" smtClean="0"/>
              <a:pPr/>
              <a:t>10/22/2014</a:t>
            </a:fld>
            <a:endParaRPr lang="en-US" dirty="0"/>
          </a:p>
        </p:txBody>
      </p:sp>
      <p:sp>
        <p:nvSpPr>
          <p:cNvPr id="8" name="Fußzeilenplatzhalter 5"/>
          <p:cNvSpPr>
            <a:spLocks noGrp="1"/>
          </p:cNvSpPr>
          <p:nvPr>
            <p:ph type="ftr" sz="quarter" idx="2"/>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9" name="Foliennummernplatzhalter 6"/>
          <p:cNvSpPr>
            <a:spLocks noGrp="1"/>
          </p:cNvSpPr>
          <p:nvPr>
            <p:ph type="sldNum" sz="quarter" idx="3"/>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Tree>
    <p:extLst>
      <p:ext uri="{BB962C8B-B14F-4D97-AF65-F5344CB8AC3E}">
        <p14:creationId xmlns:p14="http://schemas.microsoft.com/office/powerpoint/2010/main" val="75736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gray">
          <a:xfrm>
            <a:off x="777873" y="292101"/>
            <a:ext cx="2952000" cy="216000"/>
          </a:xfrm>
          <a:prstGeom prst="rect">
            <a:avLst/>
          </a:prstGeom>
        </p:spPr>
        <p:txBody>
          <a:bodyPr vert="horz" lIns="0" tIns="0" rIns="0" bIns="0" rtlCol="0" anchor="ctr" anchorCtr="0"/>
          <a:lstStyle>
            <a:lvl1pPr algn="l">
              <a:defRPr sz="800"/>
            </a:lvl1pPr>
          </a:lstStyle>
          <a:p>
            <a:endParaRPr lang="en-US" dirty="0"/>
          </a:p>
        </p:txBody>
      </p:sp>
      <p:sp>
        <p:nvSpPr>
          <p:cNvPr id="3" name="Datumsplatzhalter 2"/>
          <p:cNvSpPr>
            <a:spLocks noGrp="1"/>
          </p:cNvSpPr>
          <p:nvPr>
            <p:ph type="dt" idx="1"/>
          </p:nvPr>
        </p:nvSpPr>
        <p:spPr bwMode="gray">
          <a:xfrm>
            <a:off x="3729787" y="292100"/>
            <a:ext cx="2952000" cy="216000"/>
          </a:xfrm>
          <a:prstGeom prst="rect">
            <a:avLst/>
          </a:prstGeom>
        </p:spPr>
        <p:txBody>
          <a:bodyPr vert="horz" lIns="0" tIns="0" rIns="0" bIns="0" rtlCol="0" anchor="ctr" anchorCtr="0"/>
          <a:lstStyle>
            <a:lvl1pPr algn="r">
              <a:defRPr sz="800"/>
            </a:lvl1pPr>
          </a:lstStyle>
          <a:p>
            <a:fld id="{FF376558-D17E-478E-B05C-B600CBB90B3A}" type="datetimeFigureOut">
              <a:rPr lang="en-US" smtClean="0"/>
              <a:pPr/>
              <a:t>10/22/2014</a:t>
            </a:fld>
            <a:endParaRPr lang="en-US" dirty="0"/>
          </a:p>
        </p:txBody>
      </p:sp>
      <p:sp>
        <p:nvSpPr>
          <p:cNvPr id="4" name="Folienbildplatzhalter 3"/>
          <p:cNvSpPr>
            <a:spLocks noGrp="1" noRot="1" noChangeAspect="1"/>
          </p:cNvSpPr>
          <p:nvPr>
            <p:ph type="sldImg" idx="2"/>
          </p:nvPr>
        </p:nvSpPr>
        <p:spPr bwMode="gray">
          <a:xfrm>
            <a:off x="777873" y="511731"/>
            <a:ext cx="5903914" cy="4428852"/>
          </a:xfrm>
          <a:prstGeom prst="rect">
            <a:avLst/>
          </a:prstGeom>
          <a:noFill/>
          <a:ln w="12700">
            <a:solidFill>
              <a:prstClr val="black"/>
            </a:solidFill>
          </a:ln>
        </p:spPr>
        <p:txBody>
          <a:bodyPr vert="horz" lIns="99048" tIns="49524" rIns="99048" bIns="49524" rtlCol="0" anchor="ctr"/>
          <a:lstStyle/>
          <a:p>
            <a:endParaRPr lang="en-US"/>
          </a:p>
        </p:txBody>
      </p:sp>
      <p:sp>
        <p:nvSpPr>
          <p:cNvPr id="5" name="Notizenplatzhalter 4"/>
          <p:cNvSpPr>
            <a:spLocks noGrp="1"/>
          </p:cNvSpPr>
          <p:nvPr>
            <p:ph type="body" sz="quarter" idx="3"/>
          </p:nvPr>
        </p:nvSpPr>
        <p:spPr bwMode="gray">
          <a:xfrm>
            <a:off x="777874" y="5116513"/>
            <a:ext cx="5903914" cy="4350504"/>
          </a:xfrm>
          <a:prstGeom prst="rect">
            <a:avLst/>
          </a:prstGeom>
        </p:spPr>
        <p:txBody>
          <a:bodyPr vert="horz" lIns="0" tIns="0" rIns="0" bIns="0" rtlCol="0"/>
          <a:lstStyle/>
          <a:p>
            <a:pPr lvl="0"/>
            <a:r>
              <a:rPr lang="en-US" dirty="0" smtClean="0"/>
              <a:t>Textmasterformat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p>
          <a:p>
            <a:pPr lvl="5"/>
            <a:r>
              <a:rPr lang="en-US" dirty="0" smtClean="0"/>
              <a:t>Sechste Ebene</a:t>
            </a:r>
          </a:p>
          <a:p>
            <a:pPr lvl="6"/>
            <a:r>
              <a:rPr lang="en-US" dirty="0" smtClean="0"/>
              <a:t>Siebte Ebene</a:t>
            </a:r>
            <a:endParaRPr lang="en-US" dirty="0"/>
          </a:p>
        </p:txBody>
      </p:sp>
      <p:sp>
        <p:nvSpPr>
          <p:cNvPr id="6" name="Fußzeilenplatzhalter 5"/>
          <p:cNvSpPr>
            <a:spLocks noGrp="1"/>
          </p:cNvSpPr>
          <p:nvPr>
            <p:ph type="ftr" sz="quarter" idx="4"/>
          </p:nvPr>
        </p:nvSpPr>
        <p:spPr bwMode="gray">
          <a:xfrm>
            <a:off x="777873" y="9761537"/>
            <a:ext cx="2952000" cy="216000"/>
          </a:xfrm>
          <a:prstGeom prst="rect">
            <a:avLst/>
          </a:prstGeom>
        </p:spPr>
        <p:txBody>
          <a:bodyPr vert="horz" lIns="99048" tIns="49524" rIns="99048" bIns="49524" rtlCol="0" anchor="ctr" anchorCtr="0"/>
          <a:lstStyle>
            <a:lvl1pPr algn="l">
              <a:defRPr sz="800"/>
            </a:lvl1pPr>
          </a:lstStyle>
          <a:p>
            <a:endParaRPr lang="en-US" dirty="0"/>
          </a:p>
        </p:txBody>
      </p:sp>
      <p:sp>
        <p:nvSpPr>
          <p:cNvPr id="7" name="Foliennummernplatzhalter 6"/>
          <p:cNvSpPr>
            <a:spLocks noGrp="1"/>
          </p:cNvSpPr>
          <p:nvPr>
            <p:ph type="sldNum" sz="quarter" idx="5"/>
          </p:nvPr>
        </p:nvSpPr>
        <p:spPr bwMode="gray">
          <a:xfrm>
            <a:off x="3729787" y="9761537"/>
            <a:ext cx="2952000" cy="216000"/>
          </a:xfrm>
          <a:prstGeom prst="rect">
            <a:avLst/>
          </a:prstGeom>
        </p:spPr>
        <p:txBody>
          <a:bodyPr vert="horz" lIns="0" tIns="0" rIns="0" bIns="0" rtlCol="0" anchor="ctr" anchorCtr="0"/>
          <a:lstStyle>
            <a:lvl1pPr algn="r">
              <a:defRPr sz="800"/>
            </a:lvl1pPr>
          </a:lstStyle>
          <a:p>
            <a:fld id="{78D175BF-D7F5-40CD-844F-A2421065051F}" type="slidenum">
              <a:rPr lang="en-US" smtClean="0"/>
              <a:pPr/>
              <a:t>‹#›</a:t>
            </a:fld>
            <a:endParaRPr lang="en-US" dirty="0"/>
          </a:p>
        </p:txBody>
      </p:sp>
    </p:spTree>
    <p:extLst>
      <p:ext uri="{BB962C8B-B14F-4D97-AF65-F5344CB8AC3E}">
        <p14:creationId xmlns:p14="http://schemas.microsoft.com/office/powerpoint/2010/main" val="3037685314"/>
      </p:ext>
    </p:extLst>
  </p:cSld>
  <p:clrMap bg1="lt1" tx1="dk1" bg2="lt2" tx2="dk2" accent1="accent1" accent2="accent2" accent3="accent3" accent4="accent4" accent5="accent5" accent6="accent6" hlink="hlink" folHlink="folHlink"/>
  <p:notesStyle>
    <a:lvl1pPr marL="904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1pPr>
    <a:lvl2pPr marL="357188" indent="-90488" algn="l" defTabSz="914400" rtl="0" eaLnBrk="1" latinLnBrk="0" hangingPunct="1">
      <a:spcBef>
        <a:spcPts val="700"/>
      </a:spcBef>
      <a:buClr>
        <a:schemeClr val="tx2"/>
      </a:buClr>
      <a:buSzPct val="70000"/>
      <a:buFont typeface="Wingdings" pitchFamily="2" charset="2"/>
      <a:buChar char="§"/>
      <a:defRPr sz="1000" kern="1200">
        <a:solidFill>
          <a:schemeClr val="tx1"/>
        </a:solidFill>
        <a:latin typeface="+mn-lt"/>
        <a:ea typeface="+mn-ea"/>
        <a:cs typeface="+mn-cs"/>
      </a:defRPr>
    </a:lvl2pPr>
    <a:lvl3pPr marL="628650" indent="-90488" algn="l" defTabSz="914400" rtl="0" eaLnBrk="1" latinLnBrk="0" hangingPunct="1">
      <a:spcBef>
        <a:spcPts val="700"/>
      </a:spcBef>
      <a:buClr>
        <a:schemeClr val="tx2"/>
      </a:buClr>
      <a:buSzPct val="70000"/>
      <a:buFont typeface="Wingdings" pitchFamily="2" charset="2"/>
      <a:buChar char="§"/>
      <a:defRPr sz="900" kern="1200">
        <a:solidFill>
          <a:schemeClr val="tx1"/>
        </a:solidFill>
        <a:latin typeface="+mn-lt"/>
        <a:ea typeface="+mn-ea"/>
        <a:cs typeface="+mn-cs"/>
      </a:defRPr>
    </a:lvl3pPr>
    <a:lvl4pPr marL="0" indent="0" algn="l" defTabSz="914400" rtl="0" eaLnBrk="1" latinLnBrk="0" hangingPunct="1">
      <a:spcBef>
        <a:spcPts val="700"/>
      </a:spcBef>
      <a:buClr>
        <a:schemeClr val="tx2"/>
      </a:buClr>
      <a:buSzPct val="70000"/>
      <a:buFont typeface="Wingdings" pitchFamily="2" charset="2"/>
      <a:buNone/>
      <a:defRPr sz="1000" kern="1200">
        <a:solidFill>
          <a:schemeClr val="tx1"/>
        </a:solidFill>
        <a:latin typeface="+mn-lt"/>
        <a:ea typeface="+mn-ea"/>
        <a:cs typeface="+mn-cs"/>
      </a:defRPr>
    </a:lvl4pPr>
    <a:lvl5pPr marL="0" indent="0" algn="l" defTabSz="914400" rtl="0" eaLnBrk="1" latinLnBrk="0" hangingPunct="1">
      <a:spcBef>
        <a:spcPts val="700"/>
      </a:spcBef>
      <a:buClr>
        <a:schemeClr val="tx2"/>
      </a:buClr>
      <a:buSzPct val="70000"/>
      <a:buFont typeface="Wingdings" pitchFamily="2" charset="2"/>
      <a:buNone/>
      <a:defRPr sz="1000" b="1" kern="1200">
        <a:solidFill>
          <a:schemeClr val="tx1"/>
        </a:solidFill>
        <a:latin typeface="+mn-lt"/>
        <a:ea typeface="+mn-ea"/>
        <a:cs typeface="+mn-cs"/>
      </a:defRPr>
    </a:lvl5pPr>
    <a:lvl6pPr marL="0" indent="0" algn="l" defTabSz="914400" rtl="0" eaLnBrk="1" latinLnBrk="0" hangingPunct="1">
      <a:spcBef>
        <a:spcPts val="700"/>
      </a:spcBef>
      <a:buFont typeface="Arial" pitchFamily="34" charset="0"/>
      <a:buNone/>
      <a:defRPr sz="1000" b="1" kern="1200">
        <a:solidFill>
          <a:schemeClr val="accent1"/>
        </a:solidFill>
        <a:latin typeface="+mn-lt"/>
        <a:ea typeface="+mn-ea"/>
        <a:cs typeface="+mn-cs"/>
      </a:defRPr>
    </a:lvl6pPr>
    <a:lvl7pPr marL="0" indent="0" algn="l" defTabSz="914400" rtl="0" eaLnBrk="1" latinLnBrk="0" hangingPunct="1">
      <a:spcBef>
        <a:spcPts val="700"/>
      </a:spcBef>
      <a:defRPr sz="6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7875" y="511175"/>
            <a:ext cx="5903913" cy="4429125"/>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8D175BF-D7F5-40CD-844F-A2421065051F}" type="slidenum">
              <a:rPr lang="en-US" smtClean="0"/>
              <a:t>1</a:t>
            </a:fld>
            <a:endParaRPr lang="en-US"/>
          </a:p>
        </p:txBody>
      </p:sp>
    </p:spTree>
    <p:extLst>
      <p:ext uri="{BB962C8B-B14F-4D97-AF65-F5344CB8AC3E}">
        <p14:creationId xmlns:p14="http://schemas.microsoft.com/office/powerpoint/2010/main" val="412565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11</a:t>
            </a:fld>
            <a:endParaRPr lang="en-US" dirty="0"/>
          </a:p>
        </p:txBody>
      </p:sp>
    </p:spTree>
    <p:extLst>
      <p:ext uri="{BB962C8B-B14F-4D97-AF65-F5344CB8AC3E}">
        <p14:creationId xmlns:p14="http://schemas.microsoft.com/office/powerpoint/2010/main" val="259426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90488" lvl="0" indent="-90488"/>
            <a:endParaRPr lang="en-US" baseline="0" dirty="0" smtClean="0"/>
          </a:p>
          <a:p>
            <a:pPr marL="628650" lvl="2" indent="-90488"/>
            <a:endParaRPr lang="en-US" baseline="0" dirty="0" smtClean="0"/>
          </a:p>
          <a:p>
            <a:pPr marL="266700" lvl="1"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12</a:t>
            </a:fld>
            <a:endParaRPr lang="en-US" dirty="0"/>
          </a:p>
        </p:txBody>
      </p:sp>
    </p:spTree>
    <p:extLst>
      <p:ext uri="{BB962C8B-B14F-4D97-AF65-F5344CB8AC3E}">
        <p14:creationId xmlns:p14="http://schemas.microsoft.com/office/powerpoint/2010/main" val="295034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13</a:t>
            </a:fld>
            <a:endParaRPr lang="en-US" dirty="0"/>
          </a:p>
        </p:txBody>
      </p:sp>
    </p:spTree>
    <p:extLst>
      <p:ext uri="{BB962C8B-B14F-4D97-AF65-F5344CB8AC3E}">
        <p14:creationId xmlns:p14="http://schemas.microsoft.com/office/powerpoint/2010/main" val="49546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266700" lvl="1"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14</a:t>
            </a:fld>
            <a:endParaRPr lang="en-US" dirty="0"/>
          </a:p>
        </p:txBody>
      </p:sp>
    </p:spTree>
    <p:extLst>
      <p:ext uri="{BB962C8B-B14F-4D97-AF65-F5344CB8AC3E}">
        <p14:creationId xmlns:p14="http://schemas.microsoft.com/office/powerpoint/2010/main" val="227404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15</a:t>
            </a:fld>
            <a:endParaRPr lang="en-US" dirty="0"/>
          </a:p>
        </p:txBody>
      </p:sp>
    </p:spTree>
    <p:extLst>
      <p:ext uri="{BB962C8B-B14F-4D97-AF65-F5344CB8AC3E}">
        <p14:creationId xmlns:p14="http://schemas.microsoft.com/office/powerpoint/2010/main" val="62370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D175BF-D7F5-40CD-844F-A2421065051F}" type="slidenum">
              <a:rPr lang="en-US" smtClean="0"/>
              <a:pPr/>
              <a:t>22</a:t>
            </a:fld>
            <a:endParaRPr lang="en-US" dirty="0"/>
          </a:p>
        </p:txBody>
      </p:sp>
    </p:spTree>
    <p:extLst>
      <p:ext uri="{BB962C8B-B14F-4D97-AF65-F5344CB8AC3E}">
        <p14:creationId xmlns:p14="http://schemas.microsoft.com/office/powerpoint/2010/main" val="135100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3</a:t>
            </a:fld>
            <a:endParaRPr lang="en-US" dirty="0"/>
          </a:p>
        </p:txBody>
      </p:sp>
    </p:spTree>
    <p:extLst>
      <p:ext uri="{BB962C8B-B14F-4D97-AF65-F5344CB8AC3E}">
        <p14:creationId xmlns:p14="http://schemas.microsoft.com/office/powerpoint/2010/main" val="204964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90488" lvl="0" indent="-90488"/>
            <a:endParaRPr lang="en-US"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4</a:t>
            </a:fld>
            <a:endParaRPr lang="en-US" dirty="0"/>
          </a:p>
        </p:txBody>
      </p:sp>
    </p:spTree>
    <p:extLst>
      <p:ext uri="{BB962C8B-B14F-4D97-AF65-F5344CB8AC3E}">
        <p14:creationId xmlns:p14="http://schemas.microsoft.com/office/powerpoint/2010/main" val="10520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90488" lvl="0" indent="-90488"/>
            <a:endParaRPr lang="en-US"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5</a:t>
            </a:fld>
            <a:endParaRPr lang="en-US" dirty="0"/>
          </a:p>
        </p:txBody>
      </p:sp>
    </p:spTree>
    <p:extLst>
      <p:ext uri="{BB962C8B-B14F-4D97-AF65-F5344CB8AC3E}">
        <p14:creationId xmlns:p14="http://schemas.microsoft.com/office/powerpoint/2010/main" val="250932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90488" lvl="0" indent="-90488"/>
            <a:endParaRPr lang="en-US"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6</a:t>
            </a:fld>
            <a:endParaRPr lang="en-US" dirty="0"/>
          </a:p>
        </p:txBody>
      </p:sp>
    </p:spTree>
    <p:extLst>
      <p:ext uri="{BB962C8B-B14F-4D97-AF65-F5344CB8AC3E}">
        <p14:creationId xmlns:p14="http://schemas.microsoft.com/office/powerpoint/2010/main" val="426656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90488" lvl="0" indent="-90488"/>
            <a:endParaRPr lang="en-US" b="0"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7</a:t>
            </a:fld>
            <a:endParaRPr lang="en-US" dirty="0"/>
          </a:p>
        </p:txBody>
      </p:sp>
    </p:spTree>
    <p:extLst>
      <p:ext uri="{BB962C8B-B14F-4D97-AF65-F5344CB8AC3E}">
        <p14:creationId xmlns:p14="http://schemas.microsoft.com/office/powerpoint/2010/main" val="232191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8</a:t>
            </a:fld>
            <a:endParaRPr lang="en-US" dirty="0"/>
          </a:p>
        </p:txBody>
      </p:sp>
    </p:spTree>
    <p:extLst>
      <p:ext uri="{BB962C8B-B14F-4D97-AF65-F5344CB8AC3E}">
        <p14:creationId xmlns:p14="http://schemas.microsoft.com/office/powerpoint/2010/main" val="1915400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lvl="0" indent="0">
              <a:buNone/>
            </a:pPr>
            <a:endParaRPr lang="en-US"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9</a:t>
            </a:fld>
            <a:endParaRPr lang="en-US" dirty="0"/>
          </a:p>
        </p:txBody>
      </p:sp>
    </p:spTree>
    <p:extLst>
      <p:ext uri="{BB962C8B-B14F-4D97-AF65-F5344CB8AC3E}">
        <p14:creationId xmlns:p14="http://schemas.microsoft.com/office/powerpoint/2010/main" val="149110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1175"/>
            <a:ext cx="5903913" cy="4429125"/>
          </a:xfrm>
        </p:spPr>
      </p:sp>
      <p:sp>
        <p:nvSpPr>
          <p:cNvPr id="3" name="Notes Placeholder 2"/>
          <p:cNvSpPr>
            <a:spLocks noGrp="1"/>
          </p:cNvSpPr>
          <p:nvPr>
            <p:ph type="body" idx="1"/>
          </p:nvPr>
        </p:nvSpPr>
        <p:spPr/>
        <p:txBody>
          <a:bodyPr/>
          <a:lstStyle/>
          <a:p>
            <a:pPr marL="0" lvl="0" indent="0">
              <a:buNone/>
            </a:pPr>
            <a:endParaRPr lang="en-US" baseline="0" dirty="0" smtClean="0"/>
          </a:p>
        </p:txBody>
      </p:sp>
      <p:sp>
        <p:nvSpPr>
          <p:cNvPr id="4" name="Slide Number Placeholder 3"/>
          <p:cNvSpPr>
            <a:spLocks noGrp="1"/>
          </p:cNvSpPr>
          <p:nvPr>
            <p:ph type="sldNum" sz="quarter" idx="10"/>
          </p:nvPr>
        </p:nvSpPr>
        <p:spPr/>
        <p:txBody>
          <a:bodyPr/>
          <a:lstStyle/>
          <a:p>
            <a:fld id="{78D175BF-D7F5-40CD-844F-A2421065051F}" type="slidenum">
              <a:rPr lang="en-US" smtClean="0"/>
              <a:pPr/>
              <a:t>10</a:t>
            </a:fld>
            <a:endParaRPr lang="en-US" dirty="0"/>
          </a:p>
        </p:txBody>
      </p:sp>
    </p:spTree>
    <p:extLst>
      <p:ext uri="{BB962C8B-B14F-4D97-AF65-F5344CB8AC3E}">
        <p14:creationId xmlns:p14="http://schemas.microsoft.com/office/powerpoint/2010/main" val="2525037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userDrawn="1"/>
        </p:nvPicPr>
        <p:blipFill>
          <a:blip r:embed="rId3"/>
          <a:srcRect/>
          <a:stretch>
            <a:fillRect/>
          </a:stretch>
        </p:blipFill>
        <p:spPr bwMode="gray">
          <a:xfrm>
            <a:off x="214313" y="225425"/>
            <a:ext cx="8713787" cy="3602038"/>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217814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65377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38284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21029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86831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84405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920155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en-US"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5927" y="225425"/>
            <a:ext cx="8712143" cy="359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19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59187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174580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74616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8979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6088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50603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79980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en-US" smtClean="0"/>
              <a:t>Month DD, YYYY</a:t>
            </a:r>
            <a:endParaRPr lang="en-US" dirty="0"/>
          </a:p>
        </p:txBody>
      </p:sp>
      <p:sp>
        <p:nvSpPr>
          <p:cNvPr id="10"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403961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5"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78093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Month DD, YYYY</a:t>
            </a:r>
            <a:endParaRPr lang="en-US" dirty="0"/>
          </a:p>
        </p:txBody>
      </p:sp>
      <p:sp>
        <p:nvSpPr>
          <p:cNvPr id="4"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515040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33179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116576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18357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en-US"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7251" y="225425"/>
            <a:ext cx="8707908"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7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3910208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60799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119467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35644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895925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63893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98866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44980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192311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21504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56147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402075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49650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2094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36145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en-US" smtClean="0"/>
              <a:t>Month DD, YYYY</a:t>
            </a:r>
            <a:endParaRPr lang="en-US" dirty="0"/>
          </a:p>
        </p:txBody>
      </p:sp>
      <p:sp>
        <p:nvSpPr>
          <p:cNvPr id="10"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32949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5"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4760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Month DD, YYYY</a:t>
            </a:r>
            <a:endParaRPr lang="en-US" dirty="0"/>
          </a:p>
        </p:txBody>
      </p:sp>
      <p:sp>
        <p:nvSpPr>
          <p:cNvPr id="4"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117120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3810336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1833280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24522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39382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15589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506748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30352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7887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47223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4596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2478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en-US"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4313" y="227587"/>
            <a:ext cx="8713787" cy="359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3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146395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187843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4077994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568252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134140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96923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8685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04810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86989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57078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70304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49672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87098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39675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188788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8512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en-US" smtClean="0"/>
              <a:t>Month DD, YYYY</a:t>
            </a:r>
            <a:endParaRPr lang="en-US" dirty="0"/>
          </a:p>
        </p:txBody>
      </p:sp>
      <p:sp>
        <p:nvSpPr>
          <p:cNvPr id="10"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25514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5"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192075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Month DD, YYYY</a:t>
            </a:r>
            <a:endParaRPr lang="en-US" dirty="0"/>
          </a:p>
        </p:txBody>
      </p:sp>
      <p:sp>
        <p:nvSpPr>
          <p:cNvPr id="4"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10809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241332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40275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748853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42861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658146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60087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35231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70906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1846194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46905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87914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9"/>
          <p:cNvSpPr>
            <a:spLocks noGrp="1"/>
          </p:cNvSpPr>
          <p:nvPr>
            <p:ph type="dt" sz="half" idx="10"/>
          </p:nvPr>
        </p:nvSpPr>
        <p:spPr/>
        <p:txBody>
          <a:bodyPr/>
          <a:lstStyle/>
          <a:p>
            <a:r>
              <a:rPr lang="en-US" smtClean="0"/>
              <a:t>Month DD, YYYY</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15927" y="225425"/>
            <a:ext cx="8712143" cy="359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076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396875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6" name="Date Placeholder 5"/>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100601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sp>
        <p:nvSpPr>
          <p:cNvPr id="3" name="Untertitel 2"/>
          <p:cNvSpPr>
            <a:spLocks noGrp="1"/>
          </p:cNvSpPr>
          <p:nvPr>
            <p:ph type="subTitle" idx="1" hasCustomPrompt="1"/>
          </p:nvPr>
        </p:nvSpPr>
        <p:spPr bwMode="gray">
          <a:xfrm>
            <a:off x="215900" y="5256000"/>
            <a:ext cx="8712199" cy="216000"/>
          </a:xfr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99419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67273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ln>
            <a:noFill/>
          </a:ln>
        </p:spPr>
        <p:txBody>
          <a:bodyPr>
            <a:noAutofit/>
          </a:bodyPr>
          <a:lstStyle/>
          <a:p>
            <a:endParaRPr lang="en-US"/>
          </a:p>
        </p:txBody>
      </p:sp>
      <p:sp>
        <p:nvSpPr>
          <p:cNvPr id="3" name="Date Placeholder 2"/>
          <p:cNvSpPr>
            <a:spLocks noGrp="1"/>
          </p:cNvSpPr>
          <p:nvPr>
            <p:ph type="dt" sz="half" idx="11"/>
          </p:nvPr>
        </p:nvSpPr>
        <p:spPr/>
        <p:txBody>
          <a:bodyPr/>
          <a:lstStyle/>
          <a:p>
            <a:r>
              <a:rPr lang="en-US" smtClean="0"/>
              <a:t>Month DD, YYYY</a:t>
            </a:r>
            <a:endParaRPr lang="en-US" dirty="0"/>
          </a:p>
        </p:txBody>
      </p:sp>
    </p:spTree>
    <p:extLst>
      <p:ext uri="{BB962C8B-B14F-4D97-AF65-F5344CB8AC3E}">
        <p14:creationId xmlns:p14="http://schemas.microsoft.com/office/powerpoint/2010/main" val="205998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to edit Master title style</a:t>
            </a:r>
            <a:endParaRPr lang="en-US" dirty="0"/>
          </a:p>
        </p:txBody>
      </p:sp>
      <p:pic>
        <p:nvPicPr>
          <p:cNvPr id="8"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313079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53349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Text Placeholder 2"/>
          <p:cNvSpPr>
            <a:spLocks noGrp="1"/>
          </p:cNvSpPr>
          <p:nvPr>
            <p:ph type="body" sz="quarter" idx="13"/>
          </p:nvPr>
        </p:nvSpPr>
        <p:spPr>
          <a:xfrm>
            <a:off x="4643438" y="1592262"/>
            <a:ext cx="302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3234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1122363"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0031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38545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91451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643651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6191062"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94705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246801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3"/>
            <a:ext cx="3024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7"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710442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6"/>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51951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2" name="Date Placeholder 1"/>
          <p:cNvSpPr>
            <a:spLocks noGrp="1"/>
          </p:cNvSpPr>
          <p:nvPr>
            <p:ph type="dt" sz="half" idx="17"/>
          </p:nvPr>
        </p:nvSpPr>
        <p:spPr/>
        <p:txBody>
          <a:bodyPr/>
          <a:lstStyle/>
          <a:p>
            <a:r>
              <a:rPr lang="en-US" smtClean="0"/>
              <a:t>Month DD, YYYY</a:t>
            </a:r>
            <a:endParaRPr lang="en-US" dirty="0"/>
          </a:p>
        </p:txBody>
      </p:sp>
      <p:sp>
        <p:nvSpPr>
          <p:cNvPr id="8"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92307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476375" y="1592262"/>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p:txBody>
          <a:bodyPr/>
          <a:lstStyle/>
          <a:p>
            <a:r>
              <a:rPr lang="en-US" smtClean="0"/>
              <a:t>Month DD, YYYY</a:t>
            </a:r>
            <a:endParaRPr lang="en-US" dirty="0"/>
          </a:p>
        </p:txBody>
      </p:sp>
      <p:sp>
        <p:nvSpPr>
          <p:cNvPr id="10"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95084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09550" y="1592263"/>
            <a:ext cx="8712000"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p:txBody>
          <a:bodyPr/>
          <a:lstStyle/>
          <a:p>
            <a:r>
              <a:rPr lang="en-US" smtClean="0"/>
              <a:t>Month DD, YYYY</a:t>
            </a:r>
            <a:endParaRPr lang="en-US" dirty="0"/>
          </a:p>
        </p:txBody>
      </p:sp>
      <p:sp>
        <p:nvSpPr>
          <p:cNvPr id="5"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809446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Month DD, YYYY</a:t>
            </a:r>
            <a:endParaRPr lang="en-US" dirty="0"/>
          </a:p>
        </p:txBody>
      </p:sp>
      <p:sp>
        <p:nvSpPr>
          <p:cNvPr id="4"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20397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Month DD, YYYY</a:t>
            </a:r>
            <a:endParaRPr lang="en-US" dirty="0"/>
          </a:p>
        </p:txBody>
      </p:sp>
    </p:spTree>
    <p:extLst>
      <p:ext uri="{BB962C8B-B14F-4D97-AF65-F5344CB8AC3E}">
        <p14:creationId xmlns:p14="http://schemas.microsoft.com/office/powerpoint/2010/main" val="1418947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5" name="Group 2"/>
          <p:cNvGrpSpPr>
            <a:grpSpLocks/>
          </p:cNvGrpSpPr>
          <p:nvPr userDrawn="1"/>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88605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2520671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82973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476373" y="1592262"/>
            <a:ext cx="6192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p:txBody>
          <a:bodyPr/>
          <a:lstStyle/>
          <a:p>
            <a:r>
              <a:rPr lang="en-US" smtClean="0"/>
              <a:t>Month DD, YYYY</a:t>
            </a:r>
            <a:endParaRPr lang="en-US" dirty="0"/>
          </a:p>
        </p:txBody>
      </p:sp>
      <p:sp>
        <p:nvSpPr>
          <p:cNvPr id="9" name="Subtitle"/>
          <p:cNvSpPr>
            <a:spLocks noGrp="1"/>
          </p:cNvSpPr>
          <p:nvPr>
            <p:ph type="body" sz="quarter" idx="12" hasCustomPrompt="1"/>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to edit Master Subtitle style</a:t>
            </a:r>
          </a:p>
        </p:txBody>
      </p:sp>
    </p:spTree>
    <p:extLst>
      <p:ext uri="{BB962C8B-B14F-4D97-AF65-F5344CB8AC3E}">
        <p14:creationId xmlns:p14="http://schemas.microsoft.com/office/powerpoint/2010/main" val="3487131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image" Target="../media/image1.jpeg"/><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theme" Target="../theme/theme4.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en-US"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199380794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732"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54" r:id="rId18"/>
    <p:sldLayoutId id="2147483796" r:id="rId19"/>
    <p:sldLayoutId id="2147483674"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en-US"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2833646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962" r:id="rId21"/>
    <p:sldLayoutId id="2147483963" r:id="rId22"/>
    <p:sldLayoutId id="2147483964" r:id="rId23"/>
    <p:sldLayoutId id="2147483965" r:id="rId24"/>
    <p:sldLayoutId id="2147483966" r:id="rId25"/>
    <p:sldLayoutId id="2147483967" r:id="rId26"/>
    <p:sldLayoutId id="2147483968" r:id="rId27"/>
    <p:sldLayoutId id="2147483969" r:id="rId2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en-US"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2416816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dirty="0" smtClean="0"/>
              <a:t>Click to edit Master title style</a:t>
            </a:r>
            <a:endParaRPr lang="en-US" dirty="0"/>
          </a:p>
        </p:txBody>
      </p:sp>
      <p:sp>
        <p:nvSpPr>
          <p:cNvPr id="3"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pic>
        <p:nvPicPr>
          <p:cNvPr id="2050" name="Picture 2" descr="ABB2logo RGB"/>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l="62511"/>
          <a:stretch>
            <a:fillRect/>
          </a:stretch>
        </p:blipFill>
        <p:spPr bwMode="gray">
          <a:xfrm>
            <a:off x="8255000" y="6392863"/>
            <a:ext cx="6731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75"/>
          <p:cNvGrpSpPr>
            <a:grpSpLocks/>
          </p:cNvGrpSpPr>
          <p:nvPr userDrawn="1"/>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13" name="Group 282"/>
          <p:cNvGrpSpPr>
            <a:grpSpLocks/>
          </p:cNvGrpSpPr>
          <p:nvPr userDrawn="1"/>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1" name="Group 290"/>
          <p:cNvGrpSpPr>
            <a:grpSpLocks/>
          </p:cNvGrpSpPr>
          <p:nvPr userDrawn="1"/>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a:p>
          </p:txBody>
        </p:sp>
      </p:grpSp>
      <p:grpSp>
        <p:nvGrpSpPr>
          <p:cNvPr id="29" name="Group 298"/>
          <p:cNvGrpSpPr>
            <a:grpSpLocks/>
          </p:cNvGrpSpPr>
          <p:nvPr userDrawn="1"/>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a:p>
          </p:txBody>
        </p:sp>
      </p:grpSp>
      <p:sp>
        <p:nvSpPr>
          <p:cNvPr id="5" name="Datumsplatzhalter 4"/>
          <p:cNvSpPr>
            <a:spLocks noGrp="1"/>
          </p:cNvSpPr>
          <p:nvPr>
            <p:ph type="dt" sz="half" idx="2"/>
          </p:nvPr>
        </p:nvSpPr>
        <p:spPr bwMode="gray">
          <a:xfrm>
            <a:off x="208757" y="6567488"/>
            <a:ext cx="727243" cy="96986"/>
          </a:xfrm>
          <a:prstGeom prst="rect">
            <a:avLst/>
          </a:prstGeom>
        </p:spPr>
        <p:txBody>
          <a:bodyPr vert="horz" wrap="none" lIns="0" tIns="0" rIns="0" bIns="0" rtlCol="0" anchor="t" anchorCtr="0">
            <a:noAutofit/>
          </a:bodyPr>
          <a:lstStyle>
            <a:lvl1pPr algn="l">
              <a:defRPr sz="600">
                <a:solidFill>
                  <a:schemeClr val="bg2"/>
                </a:solidFill>
              </a:defRPr>
            </a:lvl1pPr>
          </a:lstStyle>
          <a:p>
            <a:r>
              <a:rPr lang="en-US" smtClean="0"/>
              <a:t>Month DD, YYYY</a:t>
            </a:r>
            <a:endParaRPr lang="en-US" dirty="0"/>
          </a:p>
        </p:txBody>
      </p:sp>
      <p:sp>
        <p:nvSpPr>
          <p:cNvPr id="42" name="Fußzeilenplatzhalter 5"/>
          <p:cNvSpPr txBox="1">
            <a:spLocks/>
          </p:cNvSpPr>
          <p:nvPr userDrawn="1"/>
        </p:nvSpPr>
        <p:spPr bwMode="gray">
          <a:xfrm>
            <a:off x="215901" y="647743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userDrawn="1"/>
        </p:nvSpPr>
        <p:spPr>
          <a:xfrm>
            <a:off x="935831" y="6566829"/>
            <a:ext cx="483394" cy="92333"/>
          </a:xfrm>
          <a:prstGeom prst="rect">
            <a:avLst/>
          </a:prstGeom>
          <a:noFill/>
        </p:spPr>
        <p:txBody>
          <a:bodyPr wrap="square" lIns="0" tIns="0" rIns="0" bIns="0" rtlCol="0" anchor="ctr" anchorCtr="0">
            <a:noAutofit/>
          </a:bodyPr>
          <a:lstStyle/>
          <a:p>
            <a:pPr>
              <a:buNone/>
            </a:pPr>
            <a:r>
              <a:rPr lang="en-GB" sz="600" dirty="0" smtClean="0">
                <a:solidFill>
                  <a:schemeClr val="bg2"/>
                </a:solidFill>
              </a:rPr>
              <a:t>| Slide </a:t>
            </a:r>
            <a:fld id="{14AEC320-A186-439B-8B2C-D2DB8CEDAEBD}" type="slidenum">
              <a:rPr lang="en-GB" sz="600" smtClean="0">
                <a:solidFill>
                  <a:schemeClr val="bg2"/>
                </a:solidFill>
              </a:rPr>
              <a:t>‹#›</a:t>
            </a:fld>
            <a:endParaRPr lang="en-GB" sz="600" dirty="0" smtClean="0">
              <a:solidFill>
                <a:schemeClr val="bg2"/>
              </a:solidFill>
            </a:endParaRPr>
          </a:p>
        </p:txBody>
      </p:sp>
    </p:spTree>
    <p:extLst>
      <p:ext uri="{BB962C8B-B14F-4D97-AF65-F5344CB8AC3E}">
        <p14:creationId xmlns:p14="http://schemas.microsoft.com/office/powerpoint/2010/main" val="201859660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35" r:id="rId29"/>
    <p:sldLayoutId id="2147483944" r:id="rId30"/>
    <p:sldLayoutId id="2147483945" r:id="rId3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hyperlink" Target="https://www1.gotomeeting.com/register/937111497" TargetMode="External"/><Relationship Id="rId2" Type="http://schemas.openxmlformats.org/officeDocument/2006/relationships/hyperlink" Target="https://www1.gotomeeting.com/register/567897657" TargetMode="External"/><Relationship Id="rId1" Type="http://schemas.openxmlformats.org/officeDocument/2006/relationships/slideLayout" Target="../slideLayouts/slideLayout57.xml"/><Relationship Id="rId4" Type="http://schemas.openxmlformats.org/officeDocument/2006/relationships/hyperlink" Target="https://www1.gotomeeting.com/register/77461681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1.gotomeeting.com/register/872327665" TargetMode="External"/><Relationship Id="rId2" Type="http://schemas.openxmlformats.org/officeDocument/2006/relationships/hyperlink" Target="https://www1.gotomeeting.com/register/448008129" TargetMode="External"/><Relationship Id="rId1" Type="http://schemas.openxmlformats.org/officeDocument/2006/relationships/slideLayout" Target="../slideLayouts/slideLayout57.xml"/><Relationship Id="rId4" Type="http://schemas.openxmlformats.org/officeDocument/2006/relationships/hyperlink" Target="https://www1.gotomeeting.com/register/63996316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bit.ly/SmartStreamPower" TargetMode="Externa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new.abb.com/apw" TargetMode="Externa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hyperlink" Target="http://new.abb.com/us/about/nerc-cip-education" TargetMode="Externa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dirty="0" smtClean="0"/>
              <a:t>NERC CIP Version 5 webinar series</a:t>
            </a:r>
            <a:br>
              <a:rPr lang="en-US" dirty="0" smtClean="0"/>
            </a:br>
            <a:r>
              <a:rPr lang="en-US" dirty="0" smtClean="0">
                <a:solidFill>
                  <a:schemeClr val="accent3"/>
                </a:solidFill>
              </a:rPr>
              <a:t>“Baseline management” </a:t>
            </a:r>
            <a:endParaRPr lang="en-US" dirty="0">
              <a:solidFill>
                <a:schemeClr val="accent3"/>
              </a:solidFill>
            </a:endParaRPr>
          </a:p>
        </p:txBody>
      </p:sp>
      <p:sp>
        <p:nvSpPr>
          <p:cNvPr id="5" name="Untertitel 4"/>
          <p:cNvSpPr>
            <a:spLocks noGrp="1"/>
          </p:cNvSpPr>
          <p:nvPr>
            <p:ph type="subTitle" idx="1"/>
          </p:nvPr>
        </p:nvSpPr>
        <p:spPr/>
        <p:txBody>
          <a:bodyPr/>
          <a:lstStyle/>
          <a:p>
            <a:r>
              <a:rPr lang="en-US" dirty="0" smtClean="0"/>
              <a:t>10/22/2014</a:t>
            </a:r>
            <a:endParaRPr lang="en-US" dirty="0">
              <a:solidFill>
                <a:srgbClr val="FF0000"/>
              </a:solidFill>
            </a:endParaRPr>
          </a:p>
        </p:txBody>
      </p:sp>
      <p:sp>
        <p:nvSpPr>
          <p:cNvPr id="3" name="Date Placeholder 2"/>
          <p:cNvSpPr>
            <a:spLocks noGrp="1"/>
          </p:cNvSpPr>
          <p:nvPr>
            <p:ph type="dt" sz="half" idx="10"/>
          </p:nvPr>
        </p:nvSpPr>
        <p:spPr/>
        <p:txBody>
          <a:bodyPr/>
          <a:lstStyle/>
          <a:p>
            <a:r>
              <a:rPr lang="en-US" dirty="0" smtClean="0"/>
              <a:t>October 22, 2014</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4798" b="20098"/>
          <a:stretch/>
        </p:blipFill>
        <p:spPr>
          <a:xfrm>
            <a:off x="215516" y="223729"/>
            <a:ext cx="8712198" cy="3600559"/>
          </a:xfrm>
          <a:prstGeom prst="rect">
            <a:avLst/>
          </a:prstGeom>
        </p:spPr>
      </p:pic>
    </p:spTree>
    <p:extLst>
      <p:ext uri="{BB962C8B-B14F-4D97-AF65-F5344CB8AC3E}">
        <p14:creationId xmlns:p14="http://schemas.microsoft.com/office/powerpoint/2010/main" val="81572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lipartbest.com/cliparts/7Ta/x7B/7Tax7BbTA.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636" y="2488857"/>
            <a:ext cx="2068003" cy="2459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Detail required</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The elements of a baseline</a:t>
            </a:r>
            <a:endParaRPr lang="en-US" dirty="0"/>
          </a:p>
        </p:txBody>
      </p:sp>
      <p:sp>
        <p:nvSpPr>
          <p:cNvPr id="3" name="Text Placeholder 2"/>
          <p:cNvSpPr>
            <a:spLocks noGrp="1"/>
          </p:cNvSpPr>
          <p:nvPr>
            <p:ph type="body" sz="quarter" idx="10"/>
          </p:nvPr>
        </p:nvSpPr>
        <p:spPr>
          <a:xfrm>
            <a:off x="3995936" y="1376772"/>
            <a:ext cx="4284476" cy="4608000"/>
          </a:xfrm>
        </p:spPr>
        <p:txBody>
          <a:bodyPr anchor="ctr"/>
          <a:lstStyle/>
          <a:p>
            <a:r>
              <a:rPr lang="en-US" sz="2400" b="1" dirty="0" smtClean="0"/>
              <a:t>Regardless of the media</a:t>
            </a:r>
          </a:p>
          <a:p>
            <a:r>
              <a:rPr lang="en-US" sz="2400" b="1" dirty="0" smtClean="0"/>
              <a:t>Each Cyber Asset</a:t>
            </a:r>
          </a:p>
          <a:p>
            <a:r>
              <a:rPr lang="en-US" sz="2400" b="1" dirty="0" smtClean="0"/>
              <a:t>Individually or Group</a:t>
            </a:r>
          </a:p>
          <a:p>
            <a:r>
              <a:rPr lang="en-US" sz="2400" b="1" dirty="0" smtClean="0"/>
              <a:t>Asset Management System</a:t>
            </a:r>
          </a:p>
          <a:p>
            <a:r>
              <a:rPr lang="en-US" sz="2400" b="1" dirty="0" smtClean="0"/>
              <a:t>Not Likely Automated</a:t>
            </a:r>
          </a:p>
        </p:txBody>
      </p:sp>
      <p:pic>
        <p:nvPicPr>
          <p:cNvPr id="6" name="Picture 5"/>
          <p:cNvPicPr>
            <a:picLocks noChangeAspect="1"/>
          </p:cNvPicPr>
          <p:nvPr/>
        </p:nvPicPr>
        <p:blipFill>
          <a:blip r:embed="rId4"/>
          <a:stretch>
            <a:fillRect/>
          </a:stretch>
        </p:blipFill>
        <p:spPr>
          <a:xfrm>
            <a:off x="503548" y="1737193"/>
            <a:ext cx="8136904" cy="3887158"/>
          </a:xfrm>
          <a:prstGeom prst="rect">
            <a:avLst/>
          </a:prstGeom>
          <a:ln>
            <a:noFill/>
          </a:ln>
          <a:effectLst>
            <a:outerShdw blurRad="292100" dist="139700" dir="2700000" algn="tl" rotWithShape="0">
              <a:srgbClr val="333333">
                <a:alpha val="65000"/>
              </a:srgbClr>
            </a:outerShdw>
          </a:effectLst>
        </p:spPr>
      </p:pic>
      <p:sp>
        <p:nvSpPr>
          <p:cNvPr id="10" name="Oval 9"/>
          <p:cNvSpPr/>
          <p:nvPr/>
        </p:nvSpPr>
        <p:spPr bwMode="gray">
          <a:xfrm>
            <a:off x="5760132" y="2632872"/>
            <a:ext cx="3096344" cy="1120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493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www.rmmoteur.com/images/ressources/forkli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06" y="2708920"/>
            <a:ext cx="3678135"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Time machine</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Data cube concept</a:t>
            </a:r>
            <a:endParaRPr lang="en-US" dirty="0"/>
          </a:p>
        </p:txBody>
      </p:sp>
      <p:sp>
        <p:nvSpPr>
          <p:cNvPr id="3" name="Text Placeholder 2"/>
          <p:cNvSpPr>
            <a:spLocks noGrp="1"/>
          </p:cNvSpPr>
          <p:nvPr>
            <p:ph type="body" sz="quarter" idx="10"/>
          </p:nvPr>
        </p:nvSpPr>
        <p:spPr>
          <a:xfrm>
            <a:off x="4175956" y="1772816"/>
            <a:ext cx="4104455" cy="4211956"/>
          </a:xfrm>
        </p:spPr>
        <p:txBody>
          <a:bodyPr anchor="ctr"/>
          <a:lstStyle/>
          <a:p>
            <a:r>
              <a:rPr lang="en-US" sz="2400" b="1" dirty="0" smtClean="0"/>
              <a:t>Whether by spreadsheets</a:t>
            </a:r>
          </a:p>
          <a:p>
            <a:r>
              <a:rPr lang="en-US" sz="2400" b="1" dirty="0" smtClean="0"/>
              <a:t>Or by database report</a:t>
            </a:r>
          </a:p>
          <a:p>
            <a:r>
              <a:rPr lang="en-US" sz="2400" b="1" dirty="0" smtClean="0"/>
              <a:t>Be able to go backward in time and demonstrate a moment in time</a:t>
            </a:r>
          </a:p>
          <a:p>
            <a:r>
              <a:rPr lang="en-US" sz="2400" b="1" dirty="0" smtClean="0"/>
              <a:t>Three years or from the last audit (or since V.3)</a:t>
            </a:r>
          </a:p>
          <a:p>
            <a:r>
              <a:rPr lang="en-US" sz="2400" b="1" dirty="0" smtClean="0"/>
              <a:t>Data warehouse</a:t>
            </a:r>
          </a:p>
          <a:p>
            <a:endParaRPr lang="en-US" sz="2400" b="1" dirty="0" smtClean="0"/>
          </a:p>
        </p:txBody>
      </p:sp>
    </p:spTree>
    <p:extLst>
      <p:ext uri="{BB962C8B-B14F-4D97-AF65-F5344CB8AC3E}">
        <p14:creationId xmlns:p14="http://schemas.microsoft.com/office/powerpoint/2010/main" val="2577844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stainablejill.com/wp-content/uploads/2013/10/Red-question-mark-3D-glos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369" y="789005"/>
            <a:ext cx="4317262" cy="575553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sp>
        <p:nvSpPr>
          <p:cNvPr id="2" name="Title 1"/>
          <p:cNvSpPr>
            <a:spLocks noGrp="1"/>
          </p:cNvSpPr>
          <p:nvPr>
            <p:ph type="title"/>
          </p:nvPr>
        </p:nvSpPr>
        <p:spPr/>
        <p:txBody>
          <a:bodyPr/>
          <a:lstStyle/>
          <a:p>
            <a:r>
              <a:rPr lang="en-US" dirty="0" smtClean="0"/>
              <a:t>Audience question #2</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CIP consulting</a:t>
            </a:r>
            <a:endParaRPr lang="en-US" dirty="0"/>
          </a:p>
        </p:txBody>
      </p:sp>
    </p:spTree>
    <p:extLst>
      <p:ext uri="{BB962C8B-B14F-4D97-AF65-F5344CB8AC3E}">
        <p14:creationId xmlns:p14="http://schemas.microsoft.com/office/powerpoint/2010/main" val="232989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pingzine.com/wp-content/uploads/2012/08/visualstu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78" y="3140968"/>
            <a:ext cx="2667000" cy="1952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Versioning systems</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Programmatic tools to the rescue</a:t>
            </a:r>
            <a:endParaRPr lang="en-US" dirty="0"/>
          </a:p>
        </p:txBody>
      </p:sp>
      <p:sp>
        <p:nvSpPr>
          <p:cNvPr id="3" name="Text Placeholder 2"/>
          <p:cNvSpPr>
            <a:spLocks noGrp="1"/>
          </p:cNvSpPr>
          <p:nvPr>
            <p:ph type="body" sz="quarter" idx="10"/>
          </p:nvPr>
        </p:nvSpPr>
        <p:spPr>
          <a:xfrm>
            <a:off x="4175956" y="1772816"/>
            <a:ext cx="4104455" cy="4211956"/>
          </a:xfrm>
        </p:spPr>
        <p:txBody>
          <a:bodyPr anchor="ctr"/>
          <a:lstStyle/>
          <a:p>
            <a:r>
              <a:rPr lang="en-US" sz="2400" b="1" dirty="0" smtClean="0"/>
              <a:t>Developers constantly change files when programming</a:t>
            </a:r>
          </a:p>
          <a:p>
            <a:r>
              <a:rPr lang="en-US" sz="2400" b="1" dirty="0" smtClean="0"/>
              <a:t>They need the ability to fall back (and reference) previous versions</a:t>
            </a:r>
          </a:p>
          <a:p>
            <a:r>
              <a:rPr lang="en-US" sz="2400" b="1" dirty="0" smtClean="0"/>
              <a:t>A few possibilities for versioning systems, many others available</a:t>
            </a:r>
          </a:p>
          <a:p>
            <a:endParaRPr lang="en-US" sz="2400" b="1" dirty="0" smtClean="0"/>
          </a:p>
        </p:txBody>
      </p:sp>
      <p:pic>
        <p:nvPicPr>
          <p:cNvPr id="6146" name="Picture 2" descr="http://www.ramblingengineer.com/wp-content/uploads/2009/08/subversion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92" y="1844824"/>
            <a:ext cx="1585350" cy="13686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en.share-gate.com/~/media/Modules/EviBlog/SharegateBlog/2013/January/SharePoint-2013-Logo-Migration.ash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572" y="4856150"/>
            <a:ext cx="3089219" cy="98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56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p-core.testmeasure.s3.amazonaws.com/wp-content/uploads/2012/01/GW-Instek-GRS-6052A-oscill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456892"/>
            <a:ext cx="3852428" cy="2280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Baseline monitoring</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Eternal vigilance</a:t>
            </a:r>
            <a:endParaRPr lang="en-US" dirty="0"/>
          </a:p>
        </p:txBody>
      </p:sp>
      <p:sp>
        <p:nvSpPr>
          <p:cNvPr id="3" name="Text Placeholder 2"/>
          <p:cNvSpPr>
            <a:spLocks noGrp="1"/>
          </p:cNvSpPr>
          <p:nvPr>
            <p:ph type="body" sz="quarter" idx="10"/>
          </p:nvPr>
        </p:nvSpPr>
        <p:spPr>
          <a:xfrm>
            <a:off x="4283968" y="1772816"/>
            <a:ext cx="3996443" cy="4211956"/>
          </a:xfrm>
        </p:spPr>
        <p:txBody>
          <a:bodyPr anchor="ctr"/>
          <a:lstStyle/>
          <a:p>
            <a:r>
              <a:rPr lang="en-US" sz="2400" b="1" dirty="0" smtClean="0"/>
              <a:t>High Impact BES Cyber Systems only</a:t>
            </a:r>
          </a:p>
          <a:p>
            <a:r>
              <a:rPr lang="en-US" sz="2400" b="1" dirty="0" smtClean="0"/>
              <a:t>Monitor at least once every 35 days</a:t>
            </a:r>
          </a:p>
          <a:p>
            <a:r>
              <a:rPr lang="en-US" sz="2400" b="1" dirty="0" smtClean="0"/>
              <a:t>Document and Investigate</a:t>
            </a:r>
          </a:p>
          <a:p>
            <a:r>
              <a:rPr lang="en-US" sz="2400" b="1" dirty="0" smtClean="0"/>
              <a:t>Show your work</a:t>
            </a:r>
          </a:p>
        </p:txBody>
      </p:sp>
      <p:sp>
        <p:nvSpPr>
          <p:cNvPr id="7" name="Rectangle 6"/>
          <p:cNvSpPr/>
          <p:nvPr/>
        </p:nvSpPr>
        <p:spPr bwMode="gray">
          <a:xfrm>
            <a:off x="323528" y="1592263"/>
            <a:ext cx="8532948" cy="382934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pic>
        <p:nvPicPr>
          <p:cNvPr id="6" name="Picture 5"/>
          <p:cNvPicPr>
            <a:picLocks noChangeAspect="1"/>
          </p:cNvPicPr>
          <p:nvPr/>
        </p:nvPicPr>
        <p:blipFill>
          <a:blip r:embed="rId4"/>
          <a:stretch>
            <a:fillRect/>
          </a:stretch>
        </p:blipFill>
        <p:spPr>
          <a:xfrm>
            <a:off x="431540" y="2623789"/>
            <a:ext cx="8316924" cy="1921335"/>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bwMode="gray">
          <a:xfrm>
            <a:off x="3167844" y="2960948"/>
            <a:ext cx="3168352"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61952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(over)simplified</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Fitting baselines into the picture</a:t>
            </a:r>
            <a:endParaRPr lang="en-US" dirty="0"/>
          </a:p>
        </p:txBody>
      </p:sp>
      <p:sp>
        <p:nvSpPr>
          <p:cNvPr id="6" name="Flowchart: Terminator 5"/>
          <p:cNvSpPr/>
          <p:nvPr/>
        </p:nvSpPr>
        <p:spPr bwMode="gray">
          <a:xfrm>
            <a:off x="826319" y="1367378"/>
            <a:ext cx="1132656" cy="424846"/>
          </a:xfrm>
          <a:prstGeom prst="flowChartTerminator">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400" dirty="0" smtClean="0">
                <a:solidFill>
                  <a:schemeClr val="bg1"/>
                </a:solidFill>
                <a:latin typeface="Arial" pitchFamily="34" charset="0"/>
                <a:cs typeface="Arial" pitchFamily="34" charset="0"/>
              </a:rPr>
              <a:t>Trigger</a:t>
            </a:r>
          </a:p>
        </p:txBody>
      </p:sp>
      <p:sp>
        <p:nvSpPr>
          <p:cNvPr id="9" name="Flowchart: Decision 8"/>
          <p:cNvSpPr/>
          <p:nvPr/>
        </p:nvSpPr>
        <p:spPr bwMode="gray">
          <a:xfrm>
            <a:off x="826319" y="2132856"/>
            <a:ext cx="1132656" cy="864096"/>
          </a:xfrm>
          <a:prstGeom prst="flowChartDecision">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900" dirty="0" smtClean="0">
              <a:solidFill>
                <a:schemeClr val="bg1"/>
              </a:solidFill>
              <a:latin typeface="Arial" pitchFamily="34" charset="0"/>
              <a:cs typeface="Arial" pitchFamily="34" charset="0"/>
            </a:endParaRPr>
          </a:p>
        </p:txBody>
      </p:sp>
      <p:cxnSp>
        <p:nvCxnSpPr>
          <p:cNvPr id="26" name="Straight Arrow Connector 25"/>
          <p:cNvCxnSpPr>
            <a:stCxn id="6" idx="2"/>
            <a:endCxn id="9" idx="0"/>
          </p:cNvCxnSpPr>
          <p:nvPr/>
        </p:nvCxnSpPr>
        <p:spPr bwMode="gray">
          <a:xfrm>
            <a:off x="1392647" y="1792224"/>
            <a:ext cx="0" cy="34063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Flowchart: Terminator 44"/>
          <p:cNvSpPr/>
          <p:nvPr/>
        </p:nvSpPr>
        <p:spPr bwMode="gray">
          <a:xfrm>
            <a:off x="2590515" y="4883111"/>
            <a:ext cx="1168660" cy="432581"/>
          </a:xfrm>
          <a:prstGeom prst="flowChartTerminator">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400" dirty="0" smtClean="0">
                <a:solidFill>
                  <a:schemeClr val="bg1"/>
                </a:solidFill>
                <a:latin typeface="Arial" pitchFamily="34" charset="0"/>
                <a:cs typeface="Arial" pitchFamily="34" charset="0"/>
              </a:rPr>
              <a:t>Document</a:t>
            </a:r>
          </a:p>
        </p:txBody>
      </p:sp>
      <p:sp>
        <p:nvSpPr>
          <p:cNvPr id="21" name="Flowchart: Decision 20"/>
          <p:cNvSpPr/>
          <p:nvPr/>
        </p:nvSpPr>
        <p:spPr bwMode="gray">
          <a:xfrm>
            <a:off x="2609987" y="2132856"/>
            <a:ext cx="1132656" cy="864096"/>
          </a:xfrm>
          <a:prstGeom prst="flowChartDecision">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sp>
        <p:nvSpPr>
          <p:cNvPr id="27" name="Flowchart: Decision 26"/>
          <p:cNvSpPr/>
          <p:nvPr/>
        </p:nvSpPr>
        <p:spPr bwMode="gray">
          <a:xfrm>
            <a:off x="6149381" y="2132050"/>
            <a:ext cx="1132656" cy="864096"/>
          </a:xfrm>
          <a:prstGeom prst="flowChartDecision">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cxnSp>
        <p:nvCxnSpPr>
          <p:cNvPr id="29" name="Straight Arrow Connector 28"/>
          <p:cNvCxnSpPr>
            <a:stCxn id="9" idx="3"/>
            <a:endCxn id="21" idx="1"/>
          </p:cNvCxnSpPr>
          <p:nvPr/>
        </p:nvCxnSpPr>
        <p:spPr bwMode="gray">
          <a:xfrm>
            <a:off x="1958975" y="2564904"/>
            <a:ext cx="65101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3"/>
            <a:endCxn id="79" idx="2"/>
          </p:cNvCxnSpPr>
          <p:nvPr/>
        </p:nvCxnSpPr>
        <p:spPr bwMode="gray">
          <a:xfrm flipV="1">
            <a:off x="3742643" y="2564098"/>
            <a:ext cx="598269" cy="80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78" idx="2"/>
            <a:endCxn id="45" idx="2"/>
          </p:cNvCxnSpPr>
          <p:nvPr/>
        </p:nvCxnSpPr>
        <p:spPr bwMode="gray">
          <a:xfrm rot="5400000" flipH="1">
            <a:off x="4850389" y="3640148"/>
            <a:ext cx="189775" cy="3540864"/>
          </a:xfrm>
          <a:prstGeom prst="bentConnector3">
            <a:avLst>
              <a:gd name="adj1" fmla="val -38386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1" idx="1"/>
            <a:endCxn id="45" idx="3"/>
          </p:cNvCxnSpPr>
          <p:nvPr/>
        </p:nvCxnSpPr>
        <p:spPr bwMode="gray">
          <a:xfrm flipH="1">
            <a:off x="3759175" y="5099402"/>
            <a:ext cx="565418"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7" idx="3"/>
            <a:endCxn id="78" idx="3"/>
          </p:cNvCxnSpPr>
          <p:nvPr/>
        </p:nvCxnSpPr>
        <p:spPr bwMode="gray">
          <a:xfrm>
            <a:off x="7282037" y="2564098"/>
            <a:ext cx="12700" cy="2509321"/>
          </a:xfrm>
          <a:prstGeom prst="bentConnector3">
            <a:avLst>
              <a:gd name="adj1" fmla="val 756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bwMode="gray">
          <a:xfrm>
            <a:off x="1007893" y="2955189"/>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Low</a:t>
            </a:r>
            <a:endParaRPr lang="en-US" sz="1050" kern="1200" dirty="0" smtClean="0">
              <a:solidFill>
                <a:schemeClr val="tx1"/>
              </a:solidFill>
              <a:latin typeface="Arial" pitchFamily="34" charset="0"/>
              <a:cs typeface="Arial" pitchFamily="34" charset="0"/>
            </a:endParaRPr>
          </a:p>
        </p:txBody>
      </p:sp>
      <p:cxnSp>
        <p:nvCxnSpPr>
          <p:cNvPr id="38" name="Straight Arrow Connector 37"/>
          <p:cNvCxnSpPr>
            <a:stCxn id="21" idx="2"/>
            <a:endCxn id="45" idx="0"/>
          </p:cNvCxnSpPr>
          <p:nvPr/>
        </p:nvCxnSpPr>
        <p:spPr bwMode="gray">
          <a:xfrm flipH="1">
            <a:off x="3174845" y="2996952"/>
            <a:ext cx="1470" cy="188615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gray">
          <a:xfrm>
            <a:off x="1870435" y="2253728"/>
            <a:ext cx="660607" cy="563204"/>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High</a:t>
            </a:r>
          </a:p>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Medium</a:t>
            </a:r>
            <a:endParaRPr lang="en-US" sz="1050" kern="1200" dirty="0" smtClean="0">
              <a:solidFill>
                <a:schemeClr val="tx1"/>
              </a:solidFill>
              <a:latin typeface="Arial" pitchFamily="34" charset="0"/>
              <a:cs typeface="Arial" pitchFamily="34" charset="0"/>
            </a:endParaRPr>
          </a:p>
        </p:txBody>
      </p:sp>
      <p:sp>
        <p:nvSpPr>
          <p:cNvPr id="47" name="TextBox 46"/>
          <p:cNvSpPr txBox="1"/>
          <p:nvPr/>
        </p:nvSpPr>
        <p:spPr bwMode="gray">
          <a:xfrm>
            <a:off x="2842543" y="2314487"/>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Baseline</a:t>
            </a:r>
            <a:r>
              <a:rPr lang="en-US" sz="1000" dirty="0">
                <a:solidFill>
                  <a:schemeClr val="bg1"/>
                </a:solidFill>
                <a:latin typeface="Arial" pitchFamily="34" charset="0"/>
                <a:cs typeface="Arial" pitchFamily="34" charset="0"/>
              </a:rPr>
              <a:t/>
            </a:r>
            <a:br>
              <a:rPr lang="en-US" sz="1000" dirty="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CIP-010</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R1.1</a:t>
            </a:r>
          </a:p>
        </p:txBody>
      </p:sp>
      <p:cxnSp>
        <p:nvCxnSpPr>
          <p:cNvPr id="48" name="Elbow Connector 47"/>
          <p:cNvCxnSpPr>
            <a:stCxn id="9" idx="2"/>
            <a:endCxn id="45" idx="1"/>
          </p:cNvCxnSpPr>
          <p:nvPr/>
        </p:nvCxnSpPr>
        <p:spPr bwMode="gray">
          <a:xfrm rot="16200000" flipH="1">
            <a:off x="940356" y="3449243"/>
            <a:ext cx="2102450" cy="1197868"/>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bwMode="gray">
          <a:xfrm>
            <a:off x="2505972" y="2895176"/>
            <a:ext cx="660607" cy="42581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r"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No</a:t>
            </a:r>
            <a:br>
              <a:rPr lang="en-US" sz="1050" dirty="0" smtClean="0">
                <a:latin typeface="Arial" pitchFamily="34" charset="0"/>
                <a:cs typeface="Arial" pitchFamily="34" charset="0"/>
              </a:rPr>
            </a:br>
            <a:r>
              <a:rPr lang="en-US" sz="1050" dirty="0" smtClean="0">
                <a:latin typeface="Arial" pitchFamily="34" charset="0"/>
                <a:cs typeface="Arial" pitchFamily="34" charset="0"/>
              </a:rPr>
              <a:t>Change</a:t>
            </a:r>
            <a:endParaRPr lang="en-US" sz="1050" kern="1200" dirty="0" smtClean="0">
              <a:solidFill>
                <a:schemeClr val="tx1"/>
              </a:solidFill>
              <a:latin typeface="Arial" pitchFamily="34" charset="0"/>
              <a:cs typeface="Arial" pitchFamily="34" charset="0"/>
            </a:endParaRPr>
          </a:p>
        </p:txBody>
      </p:sp>
      <p:sp>
        <p:nvSpPr>
          <p:cNvPr id="69" name="TextBox 68"/>
          <p:cNvSpPr txBox="1"/>
          <p:nvPr/>
        </p:nvSpPr>
        <p:spPr bwMode="gray">
          <a:xfrm>
            <a:off x="1068946" y="2314487"/>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Impact</a:t>
            </a:r>
            <a:r>
              <a:rPr lang="en-US" sz="1000" dirty="0">
                <a:solidFill>
                  <a:schemeClr val="bg1"/>
                </a:solidFill>
                <a:latin typeface="Arial" pitchFamily="34" charset="0"/>
                <a:cs typeface="Arial" pitchFamily="34" charset="0"/>
              </a:rPr>
              <a:t/>
            </a:r>
            <a:br>
              <a:rPr lang="en-US" sz="1000" dirty="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CIP-002</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a:t>
            </a:r>
          </a:p>
        </p:txBody>
      </p:sp>
      <p:sp>
        <p:nvSpPr>
          <p:cNvPr id="72" name="TextBox 71"/>
          <p:cNvSpPr txBox="1"/>
          <p:nvPr/>
        </p:nvSpPr>
        <p:spPr bwMode="gray">
          <a:xfrm>
            <a:off x="3575158" y="2262790"/>
            <a:ext cx="660607" cy="42581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r"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Change</a:t>
            </a:r>
            <a:endParaRPr lang="en-US" sz="1050" kern="1200" dirty="0" smtClean="0">
              <a:solidFill>
                <a:schemeClr val="tx1"/>
              </a:solidFill>
              <a:latin typeface="Arial" pitchFamily="34" charset="0"/>
              <a:cs typeface="Arial" pitchFamily="34" charset="0"/>
            </a:endParaRPr>
          </a:p>
        </p:txBody>
      </p:sp>
      <p:cxnSp>
        <p:nvCxnSpPr>
          <p:cNvPr id="74" name="Straight Arrow Connector 73"/>
          <p:cNvCxnSpPr>
            <a:endCxn id="91" idx="3"/>
          </p:cNvCxnSpPr>
          <p:nvPr/>
        </p:nvCxnSpPr>
        <p:spPr bwMode="gray">
          <a:xfrm flipH="1">
            <a:off x="5446196" y="5094278"/>
            <a:ext cx="703185" cy="512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8" name="Flowchart: Decision 77"/>
          <p:cNvSpPr/>
          <p:nvPr/>
        </p:nvSpPr>
        <p:spPr bwMode="gray">
          <a:xfrm>
            <a:off x="6149381" y="4641371"/>
            <a:ext cx="1132656" cy="864096"/>
          </a:xfrm>
          <a:prstGeom prst="flowChartDecision">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sp>
        <p:nvSpPr>
          <p:cNvPr id="79" name="Flowchart: Data 78"/>
          <p:cNvSpPr/>
          <p:nvPr/>
        </p:nvSpPr>
        <p:spPr bwMode="gray">
          <a:xfrm>
            <a:off x="4205694" y="2207918"/>
            <a:ext cx="1352182" cy="712360"/>
          </a:xfrm>
          <a:prstGeom prst="flowChartInputOutpu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000" dirty="0" smtClean="0">
                <a:solidFill>
                  <a:schemeClr val="bg1"/>
                </a:solidFill>
                <a:latin typeface="Arial" pitchFamily="34" charset="0"/>
                <a:cs typeface="Arial" pitchFamily="34" charset="0"/>
              </a:rPr>
              <a:t>Change Impact CIP-010 R1.4</a:t>
            </a:r>
          </a:p>
        </p:txBody>
      </p:sp>
      <p:sp>
        <p:nvSpPr>
          <p:cNvPr id="82" name="TextBox 81"/>
          <p:cNvSpPr txBox="1"/>
          <p:nvPr/>
        </p:nvSpPr>
        <p:spPr bwMode="gray">
          <a:xfrm>
            <a:off x="6379880" y="4799645"/>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Authorize</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CIP-010</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R1.2</a:t>
            </a:r>
          </a:p>
        </p:txBody>
      </p:sp>
      <p:cxnSp>
        <p:nvCxnSpPr>
          <p:cNvPr id="83" name="Straight Arrow Connector 82"/>
          <p:cNvCxnSpPr>
            <a:stCxn id="79" idx="5"/>
            <a:endCxn id="27" idx="1"/>
          </p:cNvCxnSpPr>
          <p:nvPr/>
        </p:nvCxnSpPr>
        <p:spPr bwMode="gray">
          <a:xfrm>
            <a:off x="5422658" y="2564098"/>
            <a:ext cx="726723"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bwMode="gray">
          <a:xfrm>
            <a:off x="6385405" y="2272471"/>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Impact</a:t>
            </a:r>
            <a:r>
              <a:rPr lang="en-US" sz="1000" dirty="0">
                <a:solidFill>
                  <a:schemeClr val="bg1"/>
                </a:solidFill>
                <a:latin typeface="Arial" pitchFamily="34" charset="0"/>
                <a:cs typeface="Arial" pitchFamily="34" charset="0"/>
              </a:rPr>
              <a:t/>
            </a:r>
            <a:br>
              <a:rPr lang="en-US" sz="1000" dirty="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CIP-002</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a:t>
            </a:r>
          </a:p>
        </p:txBody>
      </p:sp>
      <p:sp>
        <p:nvSpPr>
          <p:cNvPr id="90" name="Flowchart: Data 89"/>
          <p:cNvSpPr/>
          <p:nvPr/>
        </p:nvSpPr>
        <p:spPr bwMode="gray">
          <a:xfrm>
            <a:off x="6034091" y="3462579"/>
            <a:ext cx="1352182" cy="712360"/>
          </a:xfrm>
          <a:prstGeom prst="flowChartInputOutpu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000" dirty="0" smtClean="0">
                <a:solidFill>
                  <a:schemeClr val="bg1"/>
                </a:solidFill>
                <a:latin typeface="Arial" pitchFamily="34" charset="0"/>
                <a:cs typeface="Arial" pitchFamily="34" charset="0"/>
              </a:rPr>
              <a:t>Controls Test </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CIP-010 R1.5</a:t>
            </a:r>
          </a:p>
        </p:txBody>
      </p:sp>
      <p:sp>
        <p:nvSpPr>
          <p:cNvPr id="91" name="Rectangle 90"/>
          <p:cNvSpPr/>
          <p:nvPr/>
        </p:nvSpPr>
        <p:spPr bwMode="gray">
          <a:xfrm>
            <a:off x="4324593" y="4667354"/>
            <a:ext cx="1121603" cy="864095"/>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000" dirty="0" smtClean="0">
                <a:solidFill>
                  <a:schemeClr val="bg1"/>
                </a:solidFill>
                <a:latin typeface="Arial" pitchFamily="34" charset="0"/>
                <a:cs typeface="Arial" pitchFamily="34" charset="0"/>
              </a:rPr>
              <a:t>Update Baseline Documentation CIP-010 R1.3</a:t>
            </a:r>
          </a:p>
        </p:txBody>
      </p:sp>
      <p:cxnSp>
        <p:nvCxnSpPr>
          <p:cNvPr id="99" name="Straight Arrow Connector 98"/>
          <p:cNvCxnSpPr>
            <a:stCxn id="27" idx="2"/>
            <a:endCxn id="90" idx="1"/>
          </p:cNvCxnSpPr>
          <p:nvPr/>
        </p:nvCxnSpPr>
        <p:spPr bwMode="gray">
          <a:xfrm flipH="1">
            <a:off x="6710182" y="2996146"/>
            <a:ext cx="5527" cy="46643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0" idx="4"/>
            <a:endCxn id="78" idx="0"/>
          </p:cNvCxnSpPr>
          <p:nvPr/>
        </p:nvCxnSpPr>
        <p:spPr bwMode="gray">
          <a:xfrm>
            <a:off x="6710182" y="4174939"/>
            <a:ext cx="5527" cy="46643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bwMode="gray">
          <a:xfrm>
            <a:off x="6689858" y="5446955"/>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Deny</a:t>
            </a:r>
            <a:endParaRPr lang="en-US" sz="1050" kern="1200" dirty="0" smtClean="0">
              <a:solidFill>
                <a:schemeClr val="tx1"/>
              </a:solidFill>
              <a:latin typeface="Arial" pitchFamily="34" charset="0"/>
              <a:cs typeface="Arial" pitchFamily="34" charset="0"/>
            </a:endParaRPr>
          </a:p>
        </p:txBody>
      </p:sp>
      <p:sp>
        <p:nvSpPr>
          <p:cNvPr id="133" name="TextBox 132"/>
          <p:cNvSpPr txBox="1"/>
          <p:nvPr/>
        </p:nvSpPr>
        <p:spPr bwMode="gray">
          <a:xfrm>
            <a:off x="5566312" y="4792420"/>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r" rtl="0" fontAlgn="base">
              <a:spcBef>
                <a:spcPts val="1100"/>
              </a:spcBef>
              <a:spcAft>
                <a:spcPct val="0"/>
              </a:spcAft>
              <a:buClr>
                <a:schemeClr val="tx2"/>
              </a:buClr>
              <a:buSzPct val="70000"/>
              <a:buFont typeface="Arial" pitchFamily="34" charset="0"/>
              <a:buNone/>
            </a:pPr>
            <a:r>
              <a:rPr lang="en-US" sz="1050" kern="1200" dirty="0" smtClean="0">
                <a:solidFill>
                  <a:schemeClr val="tx1"/>
                </a:solidFill>
                <a:latin typeface="Arial" pitchFamily="34" charset="0"/>
                <a:cs typeface="Arial" pitchFamily="34" charset="0"/>
              </a:rPr>
              <a:t>Accept</a:t>
            </a:r>
          </a:p>
        </p:txBody>
      </p:sp>
      <p:sp>
        <p:nvSpPr>
          <p:cNvPr id="134" name="TextBox 133"/>
          <p:cNvSpPr txBox="1"/>
          <p:nvPr/>
        </p:nvSpPr>
        <p:spPr bwMode="gray">
          <a:xfrm>
            <a:off x="7187757" y="2262962"/>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Medium</a:t>
            </a:r>
            <a:endParaRPr lang="en-US" sz="1050" kern="1200" dirty="0" smtClean="0">
              <a:solidFill>
                <a:schemeClr val="tx1"/>
              </a:solidFill>
              <a:latin typeface="Arial" pitchFamily="34" charset="0"/>
              <a:cs typeface="Arial" pitchFamily="34" charset="0"/>
            </a:endParaRPr>
          </a:p>
        </p:txBody>
      </p:sp>
      <p:sp>
        <p:nvSpPr>
          <p:cNvPr id="135" name="TextBox 134"/>
          <p:cNvSpPr txBox="1"/>
          <p:nvPr/>
        </p:nvSpPr>
        <p:spPr bwMode="gray">
          <a:xfrm>
            <a:off x="6718440" y="2929077"/>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High</a:t>
            </a:r>
            <a:endParaRPr lang="en-US" sz="1050"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1986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758" y="1592263"/>
            <a:ext cx="7458867" cy="4608000"/>
          </a:xfrm>
        </p:spPr>
        <p:txBody>
          <a:bodyPr/>
          <a:lstStyle/>
          <a:p>
            <a:r>
              <a:rPr lang="en-US" sz="1600" b="1" dirty="0" smtClean="0">
                <a:solidFill>
                  <a:schemeClr val="accent1"/>
                </a:solidFill>
              </a:rPr>
              <a:t>Change management </a:t>
            </a:r>
            <a:r>
              <a:rPr lang="en-US" sz="1600" dirty="0"/>
              <a:t/>
            </a:r>
            <a:br>
              <a:rPr lang="en-US" sz="1600" dirty="0"/>
            </a:br>
            <a:r>
              <a:rPr lang="en-US" sz="1600" b="1" dirty="0" smtClean="0"/>
              <a:t>Wednesday, October 15, 2014 at 2:00 p.m. </a:t>
            </a:r>
            <a:r>
              <a:rPr lang="en-US" sz="1600" dirty="0"/>
              <a:t/>
            </a:r>
            <a:br>
              <a:rPr lang="en-US" sz="1600" dirty="0"/>
            </a:br>
            <a:r>
              <a:rPr lang="en-US" sz="1600" dirty="0" smtClean="0"/>
              <a:t>Learn about change management and the fact that this will be the largest area of recurring effort. </a:t>
            </a:r>
            <a:r>
              <a:rPr lang="en-US" sz="1600" dirty="0"/>
              <a:t>You will gain understanding of why Patch Management is not a solution to meet your NERC CIP updates and why Version 3 no longer applies. </a:t>
            </a:r>
            <a:br>
              <a:rPr lang="en-US" sz="1600" dirty="0"/>
            </a:br>
            <a:r>
              <a:rPr lang="en-US" sz="1600" b="1" dirty="0" smtClean="0"/>
              <a:t>Register now</a:t>
            </a:r>
            <a:r>
              <a:rPr lang="en-US" sz="1600" b="1" dirty="0"/>
              <a:t>: </a:t>
            </a:r>
            <a:r>
              <a:rPr lang="en-US" sz="1600" dirty="0">
                <a:hlinkClick r:id="rId2"/>
              </a:rPr>
              <a:t>https://</a:t>
            </a:r>
            <a:r>
              <a:rPr lang="en-US" sz="1600" dirty="0" smtClean="0">
                <a:hlinkClick r:id="rId2"/>
              </a:rPr>
              <a:t>www1.gotomeeting.com/register/567897657</a:t>
            </a:r>
            <a:endParaRPr lang="en-US" sz="1600" dirty="0" smtClean="0"/>
          </a:p>
          <a:p>
            <a:r>
              <a:rPr lang="en-US" sz="1600" b="1" dirty="0" smtClean="0">
                <a:solidFill>
                  <a:schemeClr val="accent1"/>
                </a:solidFill>
              </a:rPr>
              <a:t>Baseline management</a:t>
            </a:r>
            <a:r>
              <a:rPr lang="en-US" sz="1600" dirty="0" smtClean="0"/>
              <a:t/>
            </a:r>
            <a:br>
              <a:rPr lang="en-US" sz="1600" dirty="0" smtClean="0"/>
            </a:br>
            <a:r>
              <a:rPr lang="en-US" sz="1600" b="1" dirty="0" smtClean="0"/>
              <a:t>Wednesday, October 22, 2014 at 2:00 p.m.</a:t>
            </a:r>
            <a:r>
              <a:rPr lang="en-US" sz="1600" dirty="0" smtClean="0"/>
              <a:t/>
            </a:r>
            <a:br>
              <a:rPr lang="en-US" sz="1600" dirty="0" smtClean="0"/>
            </a:br>
            <a:r>
              <a:rPr lang="en-US" sz="1600" dirty="0" smtClean="0"/>
              <a:t>Learn what a baseline and testing are, why automation is key and what is required to meet Version 5 compliance. </a:t>
            </a:r>
            <a:br>
              <a:rPr lang="en-US" sz="1600" dirty="0" smtClean="0"/>
            </a:br>
            <a:r>
              <a:rPr lang="en-US" sz="1600" b="1" dirty="0"/>
              <a:t>Register now: </a:t>
            </a:r>
            <a:r>
              <a:rPr lang="en-US" sz="1600" dirty="0">
                <a:hlinkClick r:id="rId3"/>
              </a:rPr>
              <a:t>https://</a:t>
            </a:r>
            <a:r>
              <a:rPr lang="en-US" sz="1600" dirty="0" smtClean="0">
                <a:hlinkClick r:id="rId3"/>
              </a:rPr>
              <a:t>www1.gotomeeting.com/register/937111497</a:t>
            </a:r>
            <a:endParaRPr lang="en-US" sz="1600" dirty="0" smtClean="0"/>
          </a:p>
          <a:p>
            <a:r>
              <a:rPr lang="en-US" sz="1600" b="1" dirty="0">
                <a:solidFill>
                  <a:schemeClr val="accent1"/>
                </a:solidFill>
              </a:rPr>
              <a:t>Cyber asset grouping</a:t>
            </a:r>
            <a:r>
              <a:rPr lang="en-US" sz="1600" dirty="0"/>
              <a:t/>
            </a:r>
            <a:br>
              <a:rPr lang="en-US" sz="1600" dirty="0"/>
            </a:br>
            <a:r>
              <a:rPr lang="en-US" sz="1600" b="1" dirty="0"/>
              <a:t>Thursday, October 23, 2014 at 12:00 p.m.</a:t>
            </a:r>
            <a:r>
              <a:rPr lang="en-US" sz="1600" dirty="0"/>
              <a:t/>
            </a:r>
            <a:br>
              <a:rPr lang="en-US" sz="1600" dirty="0"/>
            </a:br>
            <a:r>
              <a:rPr lang="en-US" sz="1600" dirty="0"/>
              <a:t>(Power generation specific) Learn process approaches to CIP-002-5.1 R1 as it pertains to BES cyber asset categorization. </a:t>
            </a:r>
            <a:br>
              <a:rPr lang="en-US" sz="1600" dirty="0"/>
            </a:br>
            <a:r>
              <a:rPr lang="en-US" sz="1600" b="1" dirty="0"/>
              <a:t>Register now: </a:t>
            </a:r>
            <a:r>
              <a:rPr lang="en-US" sz="1600" dirty="0">
                <a:hlinkClick r:id="rId4"/>
              </a:rPr>
              <a:t>https://www1.gotomeeting.com/register/774616816</a:t>
            </a:r>
            <a:endParaRPr lang="en-US" sz="1600" dirty="0"/>
          </a:p>
          <a:p>
            <a:endParaRPr lang="en-US" sz="1400" dirty="0" smtClean="0"/>
          </a:p>
          <a:p>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Additional NERC CIP educational webinars</a:t>
            </a:r>
            <a:endParaRPr lang="en-US" dirty="0"/>
          </a:p>
        </p:txBody>
      </p:sp>
      <p:sp>
        <p:nvSpPr>
          <p:cNvPr id="5" name="Date Placeholder 4"/>
          <p:cNvSpPr>
            <a:spLocks noGrp="1"/>
          </p:cNvSpPr>
          <p:nvPr>
            <p:ph type="dt" sz="half" idx="14"/>
          </p:nvPr>
        </p:nvSpPr>
        <p:spPr/>
        <p:txBody>
          <a:bodyPr/>
          <a:lstStyle/>
          <a:p>
            <a:r>
              <a:rPr lang="en-US" dirty="0"/>
              <a:t>October </a:t>
            </a:r>
            <a:r>
              <a:rPr lang="en-US" dirty="0" smtClean="0"/>
              <a:t>22, </a:t>
            </a:r>
            <a:r>
              <a:rPr lang="en-US" dirty="0"/>
              <a:t>2014</a:t>
            </a:r>
          </a:p>
        </p:txBody>
      </p:sp>
      <p:sp>
        <p:nvSpPr>
          <p:cNvPr id="6" name="Text Placeholder 5"/>
          <p:cNvSpPr>
            <a:spLocks noGrp="1"/>
          </p:cNvSpPr>
          <p:nvPr>
            <p:ph type="body" sz="quarter" idx="12"/>
          </p:nvPr>
        </p:nvSpPr>
        <p:spPr/>
        <p:txBody>
          <a:bodyPr/>
          <a:lstStyle/>
          <a:p>
            <a:r>
              <a:rPr lang="en-US" dirty="0" smtClean="0"/>
              <a:t>(All webinars are Eastern Time)</a:t>
            </a:r>
            <a:endParaRPr lang="en-US" dirty="0"/>
          </a:p>
        </p:txBody>
      </p:sp>
    </p:spTree>
    <p:extLst>
      <p:ext uri="{BB962C8B-B14F-4D97-AF65-F5344CB8AC3E}">
        <p14:creationId xmlns:p14="http://schemas.microsoft.com/office/powerpoint/2010/main" val="258641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758" y="1592263"/>
            <a:ext cx="7458867" cy="4608000"/>
          </a:xfrm>
        </p:spPr>
        <p:txBody>
          <a:bodyPr/>
          <a:lstStyle/>
          <a:p>
            <a:r>
              <a:rPr lang="en-US" sz="1600" b="1" dirty="0" smtClean="0">
                <a:solidFill>
                  <a:schemeClr val="accent1"/>
                </a:solidFill>
              </a:rPr>
              <a:t>Access management and malicious software controls</a:t>
            </a:r>
            <a:r>
              <a:rPr lang="en-US" sz="1600" dirty="0"/>
              <a:t/>
            </a:r>
            <a:br>
              <a:rPr lang="en-US" sz="1600" dirty="0"/>
            </a:br>
            <a:r>
              <a:rPr lang="en-US" sz="1600" b="1" dirty="0" smtClean="0"/>
              <a:t>Wednesday, October 29, 2014 at 2:00 p.m. </a:t>
            </a:r>
            <a:r>
              <a:rPr lang="en-US" sz="1600" dirty="0"/>
              <a:t/>
            </a:r>
            <a:br>
              <a:rPr lang="en-US" sz="1600" dirty="0"/>
            </a:br>
            <a:r>
              <a:rPr lang="en-US" sz="1600" dirty="0" smtClean="0"/>
              <a:t>Learn how to access control fits with CIP-004-5 and why account management is not effortless. </a:t>
            </a:r>
            <a:r>
              <a:rPr lang="en-US" sz="1600" dirty="0"/>
              <a:t/>
            </a:r>
            <a:br>
              <a:rPr lang="en-US" sz="1600" dirty="0"/>
            </a:br>
            <a:r>
              <a:rPr lang="en-US" sz="1600" b="1" dirty="0" smtClean="0"/>
              <a:t>Register now</a:t>
            </a:r>
            <a:r>
              <a:rPr lang="en-US" sz="1600" b="1" dirty="0"/>
              <a:t>: </a:t>
            </a:r>
            <a:r>
              <a:rPr lang="en-US" sz="1600" dirty="0">
                <a:hlinkClick r:id="rId2"/>
              </a:rPr>
              <a:t>https://</a:t>
            </a:r>
            <a:r>
              <a:rPr lang="en-US" sz="1600" dirty="0" smtClean="0">
                <a:hlinkClick r:id="rId2"/>
              </a:rPr>
              <a:t>www1.gotomeeting.com/register/448008129</a:t>
            </a:r>
            <a:endParaRPr lang="en-US" sz="1600" dirty="0" smtClean="0"/>
          </a:p>
          <a:p>
            <a:r>
              <a:rPr lang="en-US" sz="1600" b="1" dirty="0" smtClean="0">
                <a:solidFill>
                  <a:schemeClr val="accent1"/>
                </a:solidFill>
              </a:rPr>
              <a:t>Low assets and future CIP versions</a:t>
            </a:r>
            <a:r>
              <a:rPr lang="en-US" sz="1600" dirty="0" smtClean="0"/>
              <a:t/>
            </a:r>
            <a:br>
              <a:rPr lang="en-US" sz="1600" dirty="0" smtClean="0"/>
            </a:br>
            <a:r>
              <a:rPr lang="en-US" sz="1600" b="1" dirty="0" smtClean="0"/>
              <a:t>Wednesday, November 5, 2014 at 2:00 p.m.</a:t>
            </a:r>
            <a:br>
              <a:rPr lang="en-US" sz="1600" b="1" dirty="0" smtClean="0"/>
            </a:br>
            <a:r>
              <a:rPr lang="en-US" sz="1600" dirty="0" smtClean="0"/>
              <a:t>(Power generation specific) Learn the compliance requirements for entities with low assets and audit worksheets as well as future standard activities.</a:t>
            </a:r>
            <a:br>
              <a:rPr lang="en-US" sz="1600" dirty="0" smtClean="0"/>
            </a:br>
            <a:r>
              <a:rPr lang="en-US" sz="1600" b="1" dirty="0"/>
              <a:t>Register now: </a:t>
            </a:r>
            <a:r>
              <a:rPr lang="en-US" sz="1600" dirty="0">
                <a:hlinkClick r:id="rId3"/>
              </a:rPr>
              <a:t>https://</a:t>
            </a:r>
            <a:r>
              <a:rPr lang="en-US" sz="1600" dirty="0" smtClean="0">
                <a:hlinkClick r:id="rId3"/>
              </a:rPr>
              <a:t>www1.gotomeeting.com/register/872327665</a:t>
            </a:r>
            <a:endParaRPr lang="en-US" sz="1600" dirty="0" smtClean="0"/>
          </a:p>
          <a:p>
            <a:r>
              <a:rPr lang="en-US" sz="1600" b="1" dirty="0" smtClean="0">
                <a:solidFill>
                  <a:schemeClr val="accent1"/>
                </a:solidFill>
              </a:rPr>
              <a:t>Identification and review of critical transmission assets</a:t>
            </a:r>
            <a:r>
              <a:rPr lang="en-US" sz="1600" dirty="0" smtClean="0"/>
              <a:t/>
            </a:r>
            <a:br>
              <a:rPr lang="en-US" sz="1600" dirty="0" smtClean="0"/>
            </a:br>
            <a:r>
              <a:rPr lang="en-US" sz="1600" b="1" dirty="0" smtClean="0"/>
              <a:t>Wednesday, November 12, 2014 at 2:00 p.m.</a:t>
            </a:r>
            <a:r>
              <a:rPr lang="en-US" sz="1600" dirty="0" smtClean="0"/>
              <a:t/>
            </a:r>
            <a:br>
              <a:rPr lang="en-US" sz="1600" dirty="0" smtClean="0"/>
            </a:br>
            <a:r>
              <a:rPr lang="en-US" sz="1600" dirty="0" smtClean="0"/>
              <a:t>Learn how to approach the guidelines and criteria highlighted by NERC to fulfill the risk assessment goal.</a:t>
            </a:r>
            <a:br>
              <a:rPr lang="en-US" sz="1600" dirty="0" smtClean="0"/>
            </a:br>
            <a:r>
              <a:rPr lang="en-US" sz="1600" b="1" dirty="0"/>
              <a:t>Register </a:t>
            </a:r>
            <a:r>
              <a:rPr lang="en-US" sz="1600" b="1" dirty="0" smtClean="0"/>
              <a:t>now: </a:t>
            </a:r>
            <a:r>
              <a:rPr lang="en-US" sz="1600" dirty="0" smtClean="0">
                <a:hlinkClick r:id="rId4"/>
              </a:rPr>
              <a:t>https</a:t>
            </a:r>
            <a:r>
              <a:rPr lang="en-US" sz="1600" dirty="0">
                <a:hlinkClick r:id="rId4"/>
              </a:rPr>
              <a:t>://</a:t>
            </a:r>
            <a:r>
              <a:rPr lang="en-US" sz="1600" dirty="0" smtClean="0">
                <a:hlinkClick r:id="rId4"/>
              </a:rPr>
              <a:t>www1.gotomeeting.com/register/639963169</a:t>
            </a:r>
            <a:endParaRPr lang="en-US" sz="1600" dirty="0" smtClean="0"/>
          </a:p>
          <a:p>
            <a:endParaRPr lang="en-US" sz="1600" dirty="0" smtClean="0"/>
          </a:p>
          <a:p>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smtClean="0"/>
              <a:t>Additional NERC CIP educational webinars</a:t>
            </a:r>
            <a:endParaRPr lang="en-US" dirty="0"/>
          </a:p>
        </p:txBody>
      </p:sp>
      <p:sp>
        <p:nvSpPr>
          <p:cNvPr id="5" name="Date Placeholder 4"/>
          <p:cNvSpPr>
            <a:spLocks noGrp="1"/>
          </p:cNvSpPr>
          <p:nvPr>
            <p:ph type="dt" sz="half" idx="14"/>
          </p:nvPr>
        </p:nvSpPr>
        <p:spPr/>
        <p:txBody>
          <a:bodyPr/>
          <a:lstStyle/>
          <a:p>
            <a:r>
              <a:rPr lang="en-US" dirty="0"/>
              <a:t>October </a:t>
            </a:r>
            <a:r>
              <a:rPr lang="en-US" dirty="0" smtClean="0"/>
              <a:t>22, </a:t>
            </a:r>
            <a:r>
              <a:rPr lang="en-US" dirty="0"/>
              <a:t>2014</a:t>
            </a:r>
          </a:p>
        </p:txBody>
      </p:sp>
      <p:sp>
        <p:nvSpPr>
          <p:cNvPr id="6" name="Text Placeholder 5"/>
          <p:cNvSpPr>
            <a:spLocks noGrp="1"/>
          </p:cNvSpPr>
          <p:nvPr>
            <p:ph type="body" sz="quarter" idx="12"/>
          </p:nvPr>
        </p:nvSpPr>
        <p:spPr/>
        <p:txBody>
          <a:bodyPr/>
          <a:lstStyle/>
          <a:p>
            <a:r>
              <a:rPr lang="en-US" dirty="0" smtClean="0"/>
              <a:t>(All webinars are Eastern Time)</a:t>
            </a:r>
            <a:endParaRPr lang="en-US" dirty="0"/>
          </a:p>
        </p:txBody>
      </p:sp>
    </p:spTree>
    <p:extLst>
      <p:ext uri="{BB962C8B-B14F-4D97-AF65-F5344CB8AC3E}">
        <p14:creationId xmlns:p14="http://schemas.microsoft.com/office/powerpoint/2010/main" val="1889687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759" y="1592263"/>
            <a:ext cx="6991534" cy="4608000"/>
          </a:xfrm>
        </p:spPr>
        <p:txBody>
          <a:bodyPr/>
          <a:lstStyle/>
          <a:p>
            <a:r>
              <a:rPr lang="en-US" b="1" dirty="0" smtClean="0">
                <a:solidFill>
                  <a:schemeClr val="accent1"/>
                </a:solidFill>
              </a:rPr>
              <a:t>Theme</a:t>
            </a:r>
            <a:r>
              <a:rPr lang="en-US" b="1" dirty="0">
                <a:solidFill>
                  <a:schemeClr val="accent1"/>
                </a:solidFill>
              </a:rPr>
              <a:t>: </a:t>
            </a:r>
            <a:r>
              <a:rPr lang="en-US" b="1" dirty="0"/>
              <a:t>Preparing for the power evolution</a:t>
            </a:r>
          </a:p>
          <a:p>
            <a:r>
              <a:rPr lang="en-US" b="1" dirty="0" smtClean="0">
                <a:solidFill>
                  <a:schemeClr val="accent1"/>
                </a:solidFill>
              </a:rPr>
              <a:t>Date: </a:t>
            </a:r>
            <a:r>
              <a:rPr lang="en-US" b="1" dirty="0" smtClean="0"/>
              <a:t>November 6, 2014 – 11 a.m. – 6 p.m. EST</a:t>
            </a:r>
          </a:p>
          <a:p>
            <a:r>
              <a:rPr lang="en-US" b="1" dirty="0" smtClean="0">
                <a:solidFill>
                  <a:schemeClr val="accent1"/>
                </a:solidFill>
              </a:rPr>
              <a:t>Why should you attend?</a:t>
            </a:r>
            <a:r>
              <a:rPr lang="en-US" dirty="0" smtClean="0"/>
              <a:t/>
            </a:r>
            <a:br>
              <a:rPr lang="en-US" dirty="0" smtClean="0"/>
            </a:br>
            <a:r>
              <a:rPr lang="en-US" dirty="0" smtClean="0"/>
              <a:t>25 educational webinars, dozens of scheduled chats and interviews and more than 100 white papers available for download from knowledgeable subject matter experts.</a:t>
            </a:r>
          </a:p>
          <a:p>
            <a:pPr lvl="1"/>
            <a:r>
              <a:rPr lang="en-US" b="1" dirty="0" smtClean="0"/>
              <a:t>Earn Professional Development Hours (PDH)</a:t>
            </a:r>
            <a:r>
              <a:rPr lang="en-US" dirty="0" smtClean="0"/>
              <a:t/>
            </a:r>
            <a:br>
              <a:rPr lang="en-US" dirty="0" smtClean="0"/>
            </a:br>
            <a:r>
              <a:rPr lang="en-US" dirty="0" smtClean="0"/>
              <a:t>Download an official attendance certificate for every live webinar session you attend to get credit for your learning time</a:t>
            </a:r>
          </a:p>
          <a:p>
            <a:pPr lvl="1"/>
            <a:r>
              <a:rPr lang="en-US" b="1" dirty="0" smtClean="0"/>
              <a:t>No travel or registration costs! </a:t>
            </a:r>
          </a:p>
          <a:p>
            <a:pPr lvl="1"/>
            <a:r>
              <a:rPr lang="en-US" b="1" dirty="0" smtClean="0"/>
              <a:t>Can’t attend the day of?</a:t>
            </a:r>
            <a:r>
              <a:rPr lang="en-US" b="1" dirty="0" smtClean="0">
                <a:solidFill>
                  <a:schemeClr val="accent1"/>
                </a:solidFill>
              </a:rPr>
              <a:t/>
            </a:r>
            <a:br>
              <a:rPr lang="en-US" b="1" dirty="0" smtClean="0">
                <a:solidFill>
                  <a:schemeClr val="accent1"/>
                </a:solidFill>
              </a:rPr>
            </a:br>
            <a:r>
              <a:rPr lang="en-US" dirty="0" smtClean="0"/>
              <a:t>That’s fine. All webinars will be recorded and will be available for on-demand viewing after the live event. </a:t>
            </a:r>
          </a:p>
          <a:p>
            <a:r>
              <a:rPr lang="en-US" b="1" dirty="0" smtClean="0">
                <a:solidFill>
                  <a:schemeClr val="accent1"/>
                </a:solidFill>
              </a:rPr>
              <a:t>Register now: </a:t>
            </a:r>
            <a:r>
              <a:rPr lang="en-US" b="1" u="sng" dirty="0">
                <a:hlinkClick r:id="rId2"/>
              </a:rPr>
              <a:t>http://bit.ly/SmartStreamPower</a:t>
            </a:r>
            <a:r>
              <a:rPr lang="en-US" dirty="0"/>
              <a:t/>
            </a:r>
            <a:br>
              <a:rPr lang="en-US" dirty="0"/>
            </a:br>
            <a:endParaRPr lang="en-US" dirty="0" smtClean="0"/>
          </a:p>
        </p:txBody>
      </p:sp>
      <p:sp>
        <p:nvSpPr>
          <p:cNvPr id="3" name="Title 2"/>
          <p:cNvSpPr>
            <a:spLocks noGrp="1"/>
          </p:cNvSpPr>
          <p:nvPr>
            <p:ph type="title"/>
          </p:nvPr>
        </p:nvSpPr>
        <p:spPr/>
        <p:txBody>
          <a:bodyPr/>
          <a:lstStyle/>
          <a:p>
            <a:r>
              <a:rPr lang="en-US" dirty="0" smtClean="0"/>
              <a:t>Automation &amp; Power World (APW)</a:t>
            </a:r>
            <a:endParaRPr lang="en-US" dirty="0"/>
          </a:p>
        </p:txBody>
      </p:sp>
      <p:sp>
        <p:nvSpPr>
          <p:cNvPr id="5" name="Date Placeholder 4"/>
          <p:cNvSpPr>
            <a:spLocks noGrp="1"/>
          </p:cNvSpPr>
          <p:nvPr>
            <p:ph type="dt" sz="half" idx="14"/>
          </p:nvPr>
        </p:nvSpPr>
        <p:spPr/>
        <p:txBody>
          <a:bodyPr/>
          <a:lstStyle/>
          <a:p>
            <a:r>
              <a:rPr lang="en-US" dirty="0"/>
              <a:t>October </a:t>
            </a:r>
            <a:r>
              <a:rPr lang="en-US" dirty="0" smtClean="0"/>
              <a:t>22, </a:t>
            </a:r>
            <a:r>
              <a:rPr lang="en-US" dirty="0"/>
              <a:t>2014</a:t>
            </a:r>
          </a:p>
        </p:txBody>
      </p:sp>
      <p:sp>
        <p:nvSpPr>
          <p:cNvPr id="6" name="Text Placeholder 5"/>
          <p:cNvSpPr>
            <a:spLocks noGrp="1"/>
          </p:cNvSpPr>
          <p:nvPr>
            <p:ph type="body" sz="quarter" idx="12"/>
          </p:nvPr>
        </p:nvSpPr>
        <p:spPr/>
        <p:txBody>
          <a:bodyPr/>
          <a:lstStyle/>
          <a:p>
            <a:r>
              <a:rPr lang="en-US" dirty="0" smtClean="0"/>
              <a:t>Power </a:t>
            </a:r>
            <a:r>
              <a:rPr lang="en-US" dirty="0" err="1" smtClean="0"/>
              <a:t>SmartStream</a:t>
            </a:r>
            <a:r>
              <a:rPr lang="en-US" dirty="0" smtClean="0"/>
              <a:t> Digital Conference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781" y="101785"/>
            <a:ext cx="2334062" cy="2427115"/>
          </a:xfrm>
          <a:prstGeom prst="rect">
            <a:avLst/>
          </a:prstGeom>
        </p:spPr>
      </p:pic>
    </p:spTree>
    <p:extLst>
      <p:ext uri="{BB962C8B-B14F-4D97-AF65-F5344CB8AC3E}">
        <p14:creationId xmlns:p14="http://schemas.microsoft.com/office/powerpoint/2010/main" val="108380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759" y="1592263"/>
            <a:ext cx="6847518" cy="4608000"/>
          </a:xfrm>
        </p:spPr>
        <p:txBody>
          <a:bodyPr/>
          <a:lstStyle/>
          <a:p>
            <a:r>
              <a:rPr lang="en-US" b="1" dirty="0">
                <a:solidFill>
                  <a:schemeClr val="accent1"/>
                </a:solidFill>
              </a:rPr>
              <a:t>Theme: </a:t>
            </a:r>
            <a:r>
              <a:rPr lang="en-US" b="1" dirty="0"/>
              <a:t>Harnessing the power of change </a:t>
            </a:r>
          </a:p>
          <a:p>
            <a:r>
              <a:rPr lang="en-US" b="1" dirty="0" smtClean="0">
                <a:solidFill>
                  <a:schemeClr val="accent1"/>
                </a:solidFill>
              </a:rPr>
              <a:t>Date: </a:t>
            </a:r>
            <a:r>
              <a:rPr lang="en-US" b="1" dirty="0" smtClean="0"/>
              <a:t>March 2-5, 2015 in Houston, Texas</a:t>
            </a:r>
          </a:p>
          <a:p>
            <a:r>
              <a:rPr lang="en-US" b="1" dirty="0" smtClean="0">
                <a:solidFill>
                  <a:schemeClr val="accent1"/>
                </a:solidFill>
              </a:rPr>
              <a:t>Location: </a:t>
            </a:r>
            <a:r>
              <a:rPr lang="en-US" b="1" dirty="0"/>
              <a:t>George R. Brown Convention Center</a:t>
            </a:r>
          </a:p>
          <a:p>
            <a:r>
              <a:rPr lang="en-US" b="1" dirty="0" smtClean="0">
                <a:solidFill>
                  <a:schemeClr val="accent1"/>
                </a:solidFill>
              </a:rPr>
              <a:t>Why should you attend?</a:t>
            </a:r>
          </a:p>
          <a:p>
            <a:pPr lvl="1"/>
            <a:r>
              <a:rPr lang="en-US" b="1" dirty="0" smtClean="0"/>
              <a:t>Listen to interesting and topical keynote presentations</a:t>
            </a:r>
          </a:p>
          <a:p>
            <a:pPr lvl="1"/>
            <a:r>
              <a:rPr lang="en-US" b="1" dirty="0" smtClean="0"/>
              <a:t>Chose from over 300 industry and solution-focused educational sessions and panel discussions</a:t>
            </a:r>
          </a:p>
          <a:p>
            <a:pPr lvl="1"/>
            <a:r>
              <a:rPr lang="en-US" b="1" dirty="0" smtClean="0"/>
              <a:t>Network with ABB experts and your peers</a:t>
            </a:r>
          </a:p>
          <a:p>
            <a:pPr lvl="1"/>
            <a:r>
              <a:rPr lang="en-US" b="1" dirty="0" smtClean="0"/>
              <a:t>Earn Professional Development Hours (PDH)</a:t>
            </a:r>
          </a:p>
          <a:p>
            <a:pPr lvl="1"/>
            <a:r>
              <a:rPr lang="en-US" b="1" dirty="0" smtClean="0"/>
              <a:t>Completely free!</a:t>
            </a:r>
            <a:endParaRPr lang="en-US" dirty="0"/>
          </a:p>
          <a:p>
            <a:r>
              <a:rPr lang="en-US" b="1" dirty="0" smtClean="0">
                <a:solidFill>
                  <a:schemeClr val="accent1"/>
                </a:solidFill>
              </a:rPr>
              <a:t>Check the website for updates: </a:t>
            </a:r>
            <a:r>
              <a:rPr lang="en-US" b="1" u="sng" dirty="0">
                <a:hlinkClick r:id="rId2"/>
              </a:rPr>
              <a:t>http://</a:t>
            </a:r>
            <a:r>
              <a:rPr lang="en-US" b="1" u="sng" dirty="0" smtClean="0">
                <a:hlinkClick r:id="rId2"/>
              </a:rPr>
              <a:t>new.abb.com/apw</a:t>
            </a:r>
            <a:endParaRPr lang="en-US" b="1" u="sng" dirty="0" smtClean="0"/>
          </a:p>
          <a:p>
            <a:pPr marL="0" indent="0">
              <a:buNone/>
            </a:pPr>
            <a:r>
              <a:rPr lang="en-US" dirty="0"/>
              <a:t/>
            </a:r>
            <a:br>
              <a:rPr lang="en-US" dirty="0"/>
            </a:br>
            <a:endParaRPr lang="en-US" dirty="0" smtClean="0"/>
          </a:p>
        </p:txBody>
      </p:sp>
      <p:sp>
        <p:nvSpPr>
          <p:cNvPr id="3" name="Title 2"/>
          <p:cNvSpPr>
            <a:spLocks noGrp="1"/>
          </p:cNvSpPr>
          <p:nvPr>
            <p:ph type="title"/>
          </p:nvPr>
        </p:nvSpPr>
        <p:spPr/>
        <p:txBody>
          <a:bodyPr/>
          <a:lstStyle/>
          <a:p>
            <a:r>
              <a:rPr lang="en-US" dirty="0" smtClean="0"/>
              <a:t>Automation &amp; Power World (APW)</a:t>
            </a:r>
            <a:endParaRPr lang="en-US" dirty="0"/>
          </a:p>
        </p:txBody>
      </p:sp>
      <p:sp>
        <p:nvSpPr>
          <p:cNvPr id="5" name="Date Placeholder 4"/>
          <p:cNvSpPr>
            <a:spLocks noGrp="1"/>
          </p:cNvSpPr>
          <p:nvPr>
            <p:ph type="dt" sz="half" idx="14"/>
          </p:nvPr>
        </p:nvSpPr>
        <p:spPr/>
        <p:txBody>
          <a:bodyPr/>
          <a:lstStyle/>
          <a:p>
            <a:r>
              <a:rPr lang="en-US" dirty="0"/>
              <a:t>October </a:t>
            </a:r>
            <a:r>
              <a:rPr lang="en-US" dirty="0" smtClean="0"/>
              <a:t>22, </a:t>
            </a:r>
            <a:r>
              <a:rPr lang="en-US" dirty="0"/>
              <a:t>2014</a:t>
            </a:r>
          </a:p>
        </p:txBody>
      </p:sp>
      <p:sp>
        <p:nvSpPr>
          <p:cNvPr id="6" name="Text Placeholder 5"/>
          <p:cNvSpPr>
            <a:spLocks noGrp="1"/>
          </p:cNvSpPr>
          <p:nvPr>
            <p:ph type="body" sz="quarter" idx="12"/>
          </p:nvPr>
        </p:nvSpPr>
        <p:spPr/>
        <p:txBody>
          <a:bodyPr/>
          <a:lstStyle/>
          <a:p>
            <a:r>
              <a:rPr lang="en-US" dirty="0" smtClean="0"/>
              <a:t>LIVE conference – APW 2015</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781" y="101785"/>
            <a:ext cx="2334062" cy="2427115"/>
          </a:xfrm>
          <a:prstGeom prst="rect">
            <a:avLst/>
          </a:prstGeom>
        </p:spPr>
      </p:pic>
    </p:spTree>
    <p:extLst>
      <p:ext uri="{BB962C8B-B14F-4D97-AF65-F5344CB8AC3E}">
        <p14:creationId xmlns:p14="http://schemas.microsoft.com/office/powerpoint/2010/main" val="1115755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Text Placeholder 2"/>
          <p:cNvSpPr>
            <a:spLocks noGrp="1"/>
          </p:cNvSpPr>
          <p:nvPr>
            <p:ph type="body" sz="quarter" idx="10"/>
          </p:nvPr>
        </p:nvSpPr>
        <p:spPr/>
        <p:txBody>
          <a:bodyPr/>
          <a:lstStyle/>
          <a:p>
            <a:r>
              <a:rPr lang="en-US" dirty="0" smtClean="0"/>
              <a:t>All attendees are automatically in “Mute”. </a:t>
            </a:r>
          </a:p>
          <a:p>
            <a:r>
              <a:rPr lang="en-US" dirty="0" smtClean="0"/>
              <a:t>If you have any questions, please type them into the questions panel. </a:t>
            </a:r>
          </a:p>
          <a:p>
            <a:r>
              <a:rPr lang="en-US" dirty="0" smtClean="0"/>
              <a:t>This webinar is being recorded and can </a:t>
            </a:r>
            <a:r>
              <a:rPr lang="en-US" dirty="0"/>
              <a:t>be found on </a:t>
            </a:r>
            <a:r>
              <a:rPr lang="en-US" dirty="0">
                <a:hlinkClick r:id="rId2"/>
              </a:rPr>
              <a:t>http://</a:t>
            </a:r>
            <a:r>
              <a:rPr lang="en-US" dirty="0" smtClean="0">
                <a:hlinkClick r:id="rId2"/>
              </a:rPr>
              <a:t>new.abb.com/us/about/nerc-cip-education</a:t>
            </a:r>
            <a:r>
              <a:rPr lang="en-US" dirty="0" smtClean="0"/>
              <a:t> after the live event. </a:t>
            </a:r>
          </a:p>
          <a:p>
            <a:r>
              <a:rPr lang="en-US" dirty="0" smtClean="0"/>
              <a:t>You will get a copy of this presentation in a follow-up email.</a:t>
            </a:r>
          </a:p>
          <a:p>
            <a:r>
              <a:rPr lang="en-US" dirty="0" smtClean="0"/>
              <a:t>Please take a few moments at the end of the webinar to answer the survey questions.</a:t>
            </a:r>
          </a:p>
          <a:p>
            <a:endParaRPr lang="en-US" dirty="0" smtClean="0"/>
          </a:p>
          <a:p>
            <a:endParaRPr lang="en-US" dirty="0"/>
          </a:p>
        </p:txBody>
      </p:sp>
      <p:sp>
        <p:nvSpPr>
          <p:cNvPr id="4" name="Date Placeholder 3"/>
          <p:cNvSpPr>
            <a:spLocks noGrp="1"/>
          </p:cNvSpPr>
          <p:nvPr>
            <p:ph type="dt" sz="half" idx="11"/>
          </p:nvPr>
        </p:nvSpPr>
        <p:spPr/>
        <p:txBody>
          <a:bodyPr/>
          <a:lstStyle/>
          <a:p>
            <a:r>
              <a:rPr lang="en-US" dirty="0" smtClean="0"/>
              <a:t>October 22 2014</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2687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pPr marL="0" indent="0" algn="ctr">
              <a:buNone/>
            </a:pPr>
            <a:endParaRPr lang="en-US" dirty="0" smtClean="0"/>
          </a:p>
          <a:p>
            <a:pPr marL="0" indent="0" algn="ctr">
              <a:buNone/>
            </a:pPr>
            <a:endParaRPr lang="en-US" dirty="0"/>
          </a:p>
          <a:p>
            <a:pPr marL="0" indent="0" algn="ctr">
              <a:buNone/>
            </a:pPr>
            <a:r>
              <a:rPr lang="en-US" sz="2400" dirty="0" smtClean="0"/>
              <a:t>This is the point to review and answer any questions in the panel. If you have a question, please type your question in now. </a:t>
            </a:r>
            <a:endParaRPr lang="en-US" sz="2400"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7375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Text Placeholder 2"/>
          <p:cNvSpPr>
            <a:spLocks noGrp="1"/>
          </p:cNvSpPr>
          <p:nvPr>
            <p:ph type="body" sz="quarter" idx="10"/>
          </p:nvPr>
        </p:nvSpPr>
        <p:spPr/>
        <p:txBody>
          <a:bodyPr/>
          <a:lstStyle/>
          <a:p>
            <a:pPr marL="0" indent="0" algn="ctr">
              <a:buNone/>
            </a:pPr>
            <a:endParaRPr lang="en-US" sz="2400" dirty="0" smtClean="0"/>
          </a:p>
          <a:p>
            <a:pPr marL="0" indent="0" algn="ctr">
              <a:buNone/>
            </a:pPr>
            <a:r>
              <a:rPr lang="en-US" sz="2400" dirty="0" smtClean="0"/>
              <a:t>Please take a few moments to answer the survey questions.</a:t>
            </a:r>
          </a:p>
          <a:p>
            <a:pPr marL="0" indent="0" algn="ctr">
              <a:buNone/>
            </a:pPr>
            <a:endParaRPr lang="en-US" sz="2400" dirty="0"/>
          </a:p>
          <a:p>
            <a:pPr marL="0" indent="0" algn="ctr">
              <a:buNone/>
            </a:pPr>
            <a:r>
              <a:rPr lang="en-US" sz="2400" dirty="0" smtClean="0"/>
              <a:t>Thank you.</a:t>
            </a:r>
            <a:endParaRPr lang="en-US" sz="2400"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2300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24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16864" y="1988840"/>
            <a:ext cx="5831600" cy="3671362"/>
          </a:xfrm>
        </p:spPr>
        <p:txBody>
          <a:bodyPr/>
          <a:lstStyle/>
          <a:p>
            <a:pPr marL="0" indent="0">
              <a:buNone/>
            </a:pPr>
            <a:r>
              <a:rPr lang="en-US" b="1" dirty="0" smtClean="0">
                <a:solidFill>
                  <a:schemeClr val="accent1"/>
                </a:solidFill>
              </a:rPr>
              <a:t>Joseph Baxter</a:t>
            </a:r>
            <a:r>
              <a:rPr lang="en-US" dirty="0" smtClean="0"/>
              <a:t/>
            </a:r>
            <a:br>
              <a:rPr lang="en-US" dirty="0" smtClean="0"/>
            </a:br>
            <a:r>
              <a:rPr lang="en-US" dirty="0"/>
              <a:t>CISSP/CISA/CISM/CGEIT/MCDBA/MCSE:S</a:t>
            </a:r>
            <a:br>
              <a:rPr lang="en-US" dirty="0"/>
            </a:br>
            <a:r>
              <a:rPr lang="en-US" dirty="0"/>
              <a:t>NERC </a:t>
            </a:r>
            <a:r>
              <a:rPr lang="en-US" dirty="0" smtClean="0"/>
              <a:t>CIP Lead – HVDC / FACTS</a:t>
            </a:r>
            <a:br>
              <a:rPr lang="en-US" dirty="0" smtClean="0"/>
            </a:br>
            <a:r>
              <a:rPr lang="en-US" dirty="0" smtClean="0"/>
              <a:t>joseph.baxter@us.abb.com</a:t>
            </a:r>
            <a:br>
              <a:rPr lang="en-US" dirty="0" smtClean="0"/>
            </a:br>
            <a:r>
              <a:rPr lang="en-US" dirty="0" smtClean="0"/>
              <a:t>(919</a:t>
            </a:r>
            <a:r>
              <a:rPr lang="en-US" dirty="0"/>
              <a:t>) 807-5077</a:t>
            </a:r>
            <a:br>
              <a:rPr lang="en-US" dirty="0"/>
            </a:br>
            <a:r>
              <a:rPr lang="en-US" dirty="0" smtClean="0"/>
              <a:t/>
            </a:r>
            <a:br>
              <a:rPr lang="en-US" dirty="0" smtClean="0"/>
            </a:br>
            <a:endParaRPr lang="en-US" sz="1400" i="1" dirty="0" smtClean="0"/>
          </a:p>
        </p:txBody>
      </p:sp>
      <p:sp>
        <p:nvSpPr>
          <p:cNvPr id="3" name="Title 2"/>
          <p:cNvSpPr>
            <a:spLocks noGrp="1"/>
          </p:cNvSpPr>
          <p:nvPr>
            <p:ph type="title"/>
          </p:nvPr>
        </p:nvSpPr>
        <p:spPr/>
        <p:txBody>
          <a:bodyPr/>
          <a:lstStyle/>
          <a:p>
            <a:r>
              <a:rPr lang="en-US" dirty="0" smtClean="0"/>
              <a:t>About the presenter(s)</a:t>
            </a:r>
            <a:endParaRPr lang="en-US" dirty="0"/>
          </a:p>
        </p:txBody>
      </p:sp>
      <p:sp>
        <p:nvSpPr>
          <p:cNvPr id="5" name="Date Placeholder 4"/>
          <p:cNvSpPr>
            <a:spLocks noGrp="1"/>
          </p:cNvSpPr>
          <p:nvPr>
            <p:ph type="dt" sz="half" idx="14"/>
          </p:nvPr>
        </p:nvSpPr>
        <p:spPr/>
        <p:txBody>
          <a:bodyPr/>
          <a:lstStyle/>
          <a:p>
            <a:r>
              <a:rPr lang="en-US" dirty="0" smtClean="0"/>
              <a:t>October 22, 2014</a:t>
            </a:r>
            <a:endParaRPr lang="en-US" dirty="0"/>
          </a:p>
        </p:txBody>
      </p:sp>
      <p:sp>
        <p:nvSpPr>
          <p:cNvPr id="6" name="Text Placeholder 5"/>
          <p:cNvSpPr>
            <a:spLocks noGrp="1"/>
          </p:cNvSpPr>
          <p:nvPr>
            <p:ph type="body" sz="quarter" idx="12"/>
          </p:nvPr>
        </p:nvSpPr>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468" y="1988840"/>
            <a:ext cx="928385" cy="1395474"/>
          </a:xfrm>
          <a:prstGeom prst="rect">
            <a:avLst/>
          </a:prstGeom>
        </p:spPr>
      </p:pic>
      <p:sp>
        <p:nvSpPr>
          <p:cNvPr id="9" name="TextBox 8"/>
          <p:cNvSpPr txBox="1"/>
          <p:nvPr/>
        </p:nvSpPr>
        <p:spPr bwMode="gray">
          <a:xfrm rot="10800000" flipV="1">
            <a:off x="1620718" y="3400035"/>
            <a:ext cx="5932941" cy="1829166"/>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600" i="1" dirty="0"/>
              <a:t>Before coming to ABB, Joseph Baxter completed several years as a NERC CIP Auditor for the SERC region, with special emphasis on the technical side of cyber security. He has both audited and been audited in the realm of CIP, and brings over fifteen years of Information Security experience gleaned from the Financial Sector to bear on the problems facing Grid Security today.</a:t>
            </a:r>
            <a:endParaRPr lang="en-US" sz="160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083807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www.iso.nl/website/wp-content/uploads/2014/06/filesAndMagnifying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92" y="2348880"/>
            <a:ext cx="3810000" cy="3390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Quality evidence</a:t>
            </a:r>
            <a:endParaRPr lang="en-US" dirty="0"/>
          </a:p>
        </p:txBody>
      </p:sp>
      <p:sp>
        <p:nvSpPr>
          <p:cNvPr id="3" name="Text Placeholder 2"/>
          <p:cNvSpPr>
            <a:spLocks noGrp="1"/>
          </p:cNvSpPr>
          <p:nvPr>
            <p:ph type="body" sz="quarter" idx="10"/>
          </p:nvPr>
        </p:nvSpPr>
        <p:spPr>
          <a:xfrm>
            <a:off x="4283968" y="1376772"/>
            <a:ext cx="3996444" cy="4608000"/>
          </a:xfrm>
        </p:spPr>
        <p:txBody>
          <a:bodyPr anchor="ctr"/>
          <a:lstStyle/>
          <a:p>
            <a:r>
              <a:rPr lang="en-US" sz="2400" b="1" dirty="0" smtClean="0"/>
              <a:t>Record (get it down)</a:t>
            </a:r>
          </a:p>
          <a:p>
            <a:r>
              <a:rPr lang="en-US" sz="2400" b="1" dirty="0" smtClean="0"/>
              <a:t>Retrieve (find it fast)</a:t>
            </a:r>
          </a:p>
          <a:p>
            <a:r>
              <a:rPr lang="en-US" sz="2400" b="1" dirty="0" smtClean="0"/>
              <a:t>Reference (do it once)</a:t>
            </a:r>
          </a:p>
          <a:p>
            <a:r>
              <a:rPr lang="en-US" sz="2400" b="1" dirty="0" smtClean="0"/>
              <a:t>Report (show it well)</a:t>
            </a:r>
          </a:p>
          <a:p>
            <a:r>
              <a:rPr lang="en-US" sz="2400" b="1" dirty="0" smtClean="0"/>
              <a:t>Repeat (keep it up)</a:t>
            </a:r>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Documentation is king</a:t>
            </a:r>
            <a:endParaRPr lang="en-US" dirty="0"/>
          </a:p>
        </p:txBody>
      </p:sp>
    </p:spTree>
    <p:extLst>
      <p:ext uri="{BB962C8B-B14F-4D97-AF65-F5344CB8AC3E}">
        <p14:creationId xmlns:p14="http://schemas.microsoft.com/office/powerpoint/2010/main" val="1611719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asbro.com/common/productimages/en_US/34da36c95056900b10a43b04f9ea5d3e/350730A55056900B10B6B2CFED60AB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1592263"/>
            <a:ext cx="4392509" cy="43925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Managing risk</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The four options (the T’s)</a:t>
            </a:r>
            <a:endParaRPr lang="en-US" dirty="0"/>
          </a:p>
        </p:txBody>
      </p:sp>
      <p:sp>
        <p:nvSpPr>
          <p:cNvPr id="3" name="Text Placeholder 2"/>
          <p:cNvSpPr>
            <a:spLocks noGrp="1"/>
          </p:cNvSpPr>
          <p:nvPr>
            <p:ph type="body" sz="quarter" idx="10"/>
          </p:nvPr>
        </p:nvSpPr>
        <p:spPr>
          <a:xfrm>
            <a:off x="4752040" y="1376772"/>
            <a:ext cx="3528371" cy="4608000"/>
          </a:xfrm>
        </p:spPr>
        <p:txBody>
          <a:bodyPr anchor="ctr"/>
          <a:lstStyle/>
          <a:p>
            <a:r>
              <a:rPr lang="en-US" sz="2400" b="1" dirty="0" smtClean="0"/>
              <a:t>Tolerate (live with it)</a:t>
            </a:r>
          </a:p>
          <a:p>
            <a:r>
              <a:rPr lang="en-US" sz="2400" b="1" dirty="0" smtClean="0"/>
              <a:t>Terminate (get rid of it)</a:t>
            </a:r>
          </a:p>
          <a:p>
            <a:r>
              <a:rPr lang="en-US" sz="2400" b="1" dirty="0" smtClean="0"/>
              <a:t>Transfer (move it)</a:t>
            </a:r>
            <a:endParaRPr lang="en-US" sz="2400" b="1" dirty="0"/>
          </a:p>
          <a:p>
            <a:r>
              <a:rPr lang="en-US" sz="2400" b="1" dirty="0" smtClean="0"/>
              <a:t>Treat (control it)</a:t>
            </a:r>
          </a:p>
        </p:txBody>
      </p:sp>
    </p:spTree>
    <p:extLst>
      <p:ext uri="{BB962C8B-B14F-4D97-AF65-F5344CB8AC3E}">
        <p14:creationId xmlns:p14="http://schemas.microsoft.com/office/powerpoint/2010/main" val="104305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stainablejill.com/wp-content/uploads/2013/10/Red-question-mark-3D-glos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369" y="789005"/>
            <a:ext cx="4317262" cy="5755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Audience question #1</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Regional audits</a:t>
            </a:r>
            <a:endParaRPr lang="en-US" dirty="0"/>
          </a:p>
        </p:txBody>
      </p:sp>
    </p:spTree>
    <p:extLst>
      <p:ext uri="{BB962C8B-B14F-4D97-AF65-F5344CB8AC3E}">
        <p14:creationId xmlns:p14="http://schemas.microsoft.com/office/powerpoint/2010/main" val="1635359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(over)simplified</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Fitting baselines into the picture</a:t>
            </a:r>
            <a:endParaRPr lang="en-US" dirty="0"/>
          </a:p>
        </p:txBody>
      </p:sp>
      <p:sp>
        <p:nvSpPr>
          <p:cNvPr id="6" name="Flowchart: Terminator 5"/>
          <p:cNvSpPr/>
          <p:nvPr/>
        </p:nvSpPr>
        <p:spPr bwMode="gray">
          <a:xfrm>
            <a:off x="826319" y="1367378"/>
            <a:ext cx="1132656" cy="424846"/>
          </a:xfrm>
          <a:prstGeom prst="flowChartTerminator">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400" dirty="0" smtClean="0">
                <a:solidFill>
                  <a:schemeClr val="bg1"/>
                </a:solidFill>
                <a:latin typeface="Arial" pitchFamily="34" charset="0"/>
                <a:cs typeface="Arial" pitchFamily="34" charset="0"/>
              </a:rPr>
              <a:t>Trigger</a:t>
            </a:r>
          </a:p>
        </p:txBody>
      </p:sp>
      <p:sp>
        <p:nvSpPr>
          <p:cNvPr id="9" name="Flowchart: Decision 8"/>
          <p:cNvSpPr/>
          <p:nvPr/>
        </p:nvSpPr>
        <p:spPr bwMode="gray">
          <a:xfrm>
            <a:off x="826319" y="2132856"/>
            <a:ext cx="1132656" cy="864096"/>
          </a:xfrm>
          <a:prstGeom prst="flowChartDecision">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900" dirty="0" smtClean="0">
              <a:solidFill>
                <a:schemeClr val="bg1"/>
              </a:solidFill>
              <a:latin typeface="Arial" pitchFamily="34" charset="0"/>
              <a:cs typeface="Arial" pitchFamily="34" charset="0"/>
            </a:endParaRPr>
          </a:p>
        </p:txBody>
      </p:sp>
      <p:cxnSp>
        <p:nvCxnSpPr>
          <p:cNvPr id="26" name="Straight Arrow Connector 25"/>
          <p:cNvCxnSpPr>
            <a:stCxn id="6" idx="2"/>
            <a:endCxn id="9" idx="0"/>
          </p:cNvCxnSpPr>
          <p:nvPr/>
        </p:nvCxnSpPr>
        <p:spPr bwMode="gray">
          <a:xfrm>
            <a:off x="1392647" y="1792224"/>
            <a:ext cx="0" cy="34063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Flowchart: Terminator 44"/>
          <p:cNvSpPr/>
          <p:nvPr/>
        </p:nvSpPr>
        <p:spPr bwMode="gray">
          <a:xfrm>
            <a:off x="2590515" y="4883111"/>
            <a:ext cx="1168660" cy="432581"/>
          </a:xfrm>
          <a:prstGeom prst="flowChartTerminator">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400" dirty="0" smtClean="0">
                <a:solidFill>
                  <a:schemeClr val="bg1"/>
                </a:solidFill>
                <a:latin typeface="Arial" pitchFamily="34" charset="0"/>
                <a:cs typeface="Arial" pitchFamily="34" charset="0"/>
              </a:rPr>
              <a:t>Document</a:t>
            </a:r>
          </a:p>
        </p:txBody>
      </p:sp>
      <p:sp>
        <p:nvSpPr>
          <p:cNvPr id="21" name="Flowchart: Decision 20"/>
          <p:cNvSpPr/>
          <p:nvPr/>
        </p:nvSpPr>
        <p:spPr bwMode="gray">
          <a:xfrm>
            <a:off x="2609987" y="2132856"/>
            <a:ext cx="1132656" cy="864096"/>
          </a:xfrm>
          <a:prstGeom prst="flowChartDecision">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sp>
        <p:nvSpPr>
          <p:cNvPr id="27" name="Flowchart: Decision 26"/>
          <p:cNvSpPr/>
          <p:nvPr/>
        </p:nvSpPr>
        <p:spPr bwMode="gray">
          <a:xfrm>
            <a:off x="6149381" y="2132050"/>
            <a:ext cx="1132656" cy="864096"/>
          </a:xfrm>
          <a:prstGeom prst="flowChartDecision">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cxnSp>
        <p:nvCxnSpPr>
          <p:cNvPr id="29" name="Straight Arrow Connector 28"/>
          <p:cNvCxnSpPr>
            <a:stCxn id="9" idx="3"/>
            <a:endCxn id="21" idx="1"/>
          </p:cNvCxnSpPr>
          <p:nvPr/>
        </p:nvCxnSpPr>
        <p:spPr bwMode="gray">
          <a:xfrm>
            <a:off x="1958975" y="2564904"/>
            <a:ext cx="651012"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3"/>
            <a:endCxn id="79" idx="2"/>
          </p:cNvCxnSpPr>
          <p:nvPr/>
        </p:nvCxnSpPr>
        <p:spPr bwMode="gray">
          <a:xfrm flipV="1">
            <a:off x="3742643" y="2564098"/>
            <a:ext cx="598269" cy="80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78" idx="2"/>
            <a:endCxn id="45" idx="2"/>
          </p:cNvCxnSpPr>
          <p:nvPr/>
        </p:nvCxnSpPr>
        <p:spPr bwMode="gray">
          <a:xfrm rot="5400000" flipH="1">
            <a:off x="4850389" y="3640148"/>
            <a:ext cx="189775" cy="3540864"/>
          </a:xfrm>
          <a:prstGeom prst="bentConnector3">
            <a:avLst>
              <a:gd name="adj1" fmla="val -38386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1" idx="1"/>
            <a:endCxn id="45" idx="3"/>
          </p:cNvCxnSpPr>
          <p:nvPr/>
        </p:nvCxnSpPr>
        <p:spPr bwMode="gray">
          <a:xfrm flipH="1">
            <a:off x="3759175" y="5099402"/>
            <a:ext cx="565418"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27" idx="3"/>
            <a:endCxn id="78" idx="3"/>
          </p:cNvCxnSpPr>
          <p:nvPr/>
        </p:nvCxnSpPr>
        <p:spPr bwMode="gray">
          <a:xfrm>
            <a:off x="7282037" y="2564098"/>
            <a:ext cx="12700" cy="2509321"/>
          </a:xfrm>
          <a:prstGeom prst="bentConnector3">
            <a:avLst>
              <a:gd name="adj1" fmla="val 756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bwMode="gray">
          <a:xfrm>
            <a:off x="1007893" y="2955189"/>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Low</a:t>
            </a:r>
            <a:endParaRPr lang="en-US" sz="1050" kern="1200" dirty="0" smtClean="0">
              <a:solidFill>
                <a:schemeClr val="tx1"/>
              </a:solidFill>
              <a:latin typeface="Arial" pitchFamily="34" charset="0"/>
              <a:cs typeface="Arial" pitchFamily="34" charset="0"/>
            </a:endParaRPr>
          </a:p>
        </p:txBody>
      </p:sp>
      <p:cxnSp>
        <p:nvCxnSpPr>
          <p:cNvPr id="38" name="Straight Arrow Connector 37"/>
          <p:cNvCxnSpPr>
            <a:stCxn id="21" idx="2"/>
            <a:endCxn id="45" idx="0"/>
          </p:cNvCxnSpPr>
          <p:nvPr/>
        </p:nvCxnSpPr>
        <p:spPr bwMode="gray">
          <a:xfrm flipH="1">
            <a:off x="3174845" y="2996952"/>
            <a:ext cx="1470" cy="188615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gray">
          <a:xfrm>
            <a:off x="1870435" y="2253728"/>
            <a:ext cx="660607" cy="563204"/>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High</a:t>
            </a:r>
          </a:p>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Medium</a:t>
            </a:r>
            <a:endParaRPr lang="en-US" sz="1050" kern="1200" dirty="0" smtClean="0">
              <a:solidFill>
                <a:schemeClr val="tx1"/>
              </a:solidFill>
              <a:latin typeface="Arial" pitchFamily="34" charset="0"/>
              <a:cs typeface="Arial" pitchFamily="34" charset="0"/>
            </a:endParaRPr>
          </a:p>
        </p:txBody>
      </p:sp>
      <p:sp>
        <p:nvSpPr>
          <p:cNvPr id="47" name="TextBox 46"/>
          <p:cNvSpPr txBox="1"/>
          <p:nvPr/>
        </p:nvSpPr>
        <p:spPr bwMode="gray">
          <a:xfrm>
            <a:off x="2842543" y="2314487"/>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Baseline</a:t>
            </a:r>
            <a:r>
              <a:rPr lang="en-US" sz="1000" dirty="0">
                <a:solidFill>
                  <a:schemeClr val="bg1"/>
                </a:solidFill>
                <a:latin typeface="Arial" pitchFamily="34" charset="0"/>
                <a:cs typeface="Arial" pitchFamily="34" charset="0"/>
              </a:rPr>
              <a:t/>
            </a:r>
            <a:br>
              <a:rPr lang="en-US" sz="1000" dirty="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CIP-010</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R1.1</a:t>
            </a:r>
          </a:p>
        </p:txBody>
      </p:sp>
      <p:cxnSp>
        <p:nvCxnSpPr>
          <p:cNvPr id="48" name="Elbow Connector 47"/>
          <p:cNvCxnSpPr>
            <a:stCxn id="9" idx="2"/>
            <a:endCxn id="45" idx="1"/>
          </p:cNvCxnSpPr>
          <p:nvPr/>
        </p:nvCxnSpPr>
        <p:spPr bwMode="gray">
          <a:xfrm rot="16200000" flipH="1">
            <a:off x="940356" y="3449243"/>
            <a:ext cx="2102450" cy="1197868"/>
          </a:xfrm>
          <a:prstGeom prst="bentConnector2">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bwMode="gray">
          <a:xfrm>
            <a:off x="2505972" y="2895176"/>
            <a:ext cx="660607" cy="42581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r"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No</a:t>
            </a:r>
            <a:br>
              <a:rPr lang="en-US" sz="1050" dirty="0" smtClean="0">
                <a:latin typeface="Arial" pitchFamily="34" charset="0"/>
                <a:cs typeface="Arial" pitchFamily="34" charset="0"/>
              </a:rPr>
            </a:br>
            <a:r>
              <a:rPr lang="en-US" sz="1050" dirty="0" smtClean="0">
                <a:latin typeface="Arial" pitchFamily="34" charset="0"/>
                <a:cs typeface="Arial" pitchFamily="34" charset="0"/>
              </a:rPr>
              <a:t>Change</a:t>
            </a:r>
            <a:endParaRPr lang="en-US" sz="1050" kern="1200" dirty="0" smtClean="0">
              <a:solidFill>
                <a:schemeClr val="tx1"/>
              </a:solidFill>
              <a:latin typeface="Arial" pitchFamily="34" charset="0"/>
              <a:cs typeface="Arial" pitchFamily="34" charset="0"/>
            </a:endParaRPr>
          </a:p>
        </p:txBody>
      </p:sp>
      <p:sp>
        <p:nvSpPr>
          <p:cNvPr id="69" name="TextBox 68"/>
          <p:cNvSpPr txBox="1"/>
          <p:nvPr/>
        </p:nvSpPr>
        <p:spPr bwMode="gray">
          <a:xfrm>
            <a:off x="1068946" y="2314487"/>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Impact</a:t>
            </a:r>
            <a:r>
              <a:rPr lang="en-US" sz="1000" dirty="0">
                <a:solidFill>
                  <a:schemeClr val="bg1"/>
                </a:solidFill>
                <a:latin typeface="Arial" pitchFamily="34" charset="0"/>
                <a:cs typeface="Arial" pitchFamily="34" charset="0"/>
              </a:rPr>
              <a:t/>
            </a:r>
            <a:br>
              <a:rPr lang="en-US" sz="1000" dirty="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CIP-002</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a:t>
            </a:r>
          </a:p>
        </p:txBody>
      </p:sp>
      <p:sp>
        <p:nvSpPr>
          <p:cNvPr id="72" name="TextBox 71"/>
          <p:cNvSpPr txBox="1"/>
          <p:nvPr/>
        </p:nvSpPr>
        <p:spPr bwMode="gray">
          <a:xfrm>
            <a:off x="3575158" y="2262790"/>
            <a:ext cx="660607" cy="42581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r"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Change</a:t>
            </a:r>
            <a:endParaRPr lang="en-US" sz="1050" kern="1200" dirty="0" smtClean="0">
              <a:solidFill>
                <a:schemeClr val="tx1"/>
              </a:solidFill>
              <a:latin typeface="Arial" pitchFamily="34" charset="0"/>
              <a:cs typeface="Arial" pitchFamily="34" charset="0"/>
            </a:endParaRPr>
          </a:p>
        </p:txBody>
      </p:sp>
      <p:cxnSp>
        <p:nvCxnSpPr>
          <p:cNvPr id="74" name="Straight Arrow Connector 73"/>
          <p:cNvCxnSpPr>
            <a:endCxn id="91" idx="3"/>
          </p:cNvCxnSpPr>
          <p:nvPr/>
        </p:nvCxnSpPr>
        <p:spPr bwMode="gray">
          <a:xfrm flipH="1">
            <a:off x="5446196" y="5094278"/>
            <a:ext cx="703185" cy="512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8" name="Flowchart: Decision 77"/>
          <p:cNvSpPr/>
          <p:nvPr/>
        </p:nvSpPr>
        <p:spPr bwMode="gray">
          <a:xfrm>
            <a:off x="6149381" y="4641371"/>
            <a:ext cx="1132656" cy="864096"/>
          </a:xfrm>
          <a:prstGeom prst="flowChartDecision">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sp>
        <p:nvSpPr>
          <p:cNvPr id="79" name="Flowchart: Data 78"/>
          <p:cNvSpPr/>
          <p:nvPr/>
        </p:nvSpPr>
        <p:spPr bwMode="gray">
          <a:xfrm>
            <a:off x="4205694" y="2207918"/>
            <a:ext cx="1352182" cy="712360"/>
          </a:xfrm>
          <a:prstGeom prst="flowChartInputOutpu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000" dirty="0" smtClean="0">
                <a:solidFill>
                  <a:schemeClr val="bg1"/>
                </a:solidFill>
                <a:latin typeface="Arial" pitchFamily="34" charset="0"/>
                <a:cs typeface="Arial" pitchFamily="34" charset="0"/>
              </a:rPr>
              <a:t>Change Impact CIP-010 R1.4</a:t>
            </a:r>
          </a:p>
        </p:txBody>
      </p:sp>
      <p:sp>
        <p:nvSpPr>
          <p:cNvPr id="82" name="TextBox 81"/>
          <p:cNvSpPr txBox="1"/>
          <p:nvPr/>
        </p:nvSpPr>
        <p:spPr bwMode="gray">
          <a:xfrm>
            <a:off x="6379880" y="4799645"/>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Authorize</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CIP-010</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R1.2</a:t>
            </a:r>
          </a:p>
        </p:txBody>
      </p:sp>
      <p:cxnSp>
        <p:nvCxnSpPr>
          <p:cNvPr id="83" name="Straight Arrow Connector 82"/>
          <p:cNvCxnSpPr>
            <a:stCxn id="79" idx="5"/>
            <a:endCxn id="27" idx="1"/>
          </p:cNvCxnSpPr>
          <p:nvPr/>
        </p:nvCxnSpPr>
        <p:spPr bwMode="gray">
          <a:xfrm>
            <a:off x="5422658" y="2564098"/>
            <a:ext cx="726723"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bwMode="gray">
          <a:xfrm>
            <a:off x="6385405" y="2272471"/>
            <a:ext cx="660607" cy="574453"/>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000" dirty="0" smtClean="0">
                <a:solidFill>
                  <a:schemeClr val="bg1"/>
                </a:solidFill>
                <a:latin typeface="Arial" pitchFamily="34" charset="0"/>
                <a:cs typeface="Arial" pitchFamily="34" charset="0"/>
              </a:rPr>
              <a:t>Impact</a:t>
            </a:r>
            <a:r>
              <a:rPr lang="en-US" sz="1000" dirty="0">
                <a:solidFill>
                  <a:schemeClr val="bg1"/>
                </a:solidFill>
                <a:latin typeface="Arial" pitchFamily="34" charset="0"/>
                <a:cs typeface="Arial" pitchFamily="34" charset="0"/>
              </a:rPr>
              <a:t/>
            </a:r>
            <a:br>
              <a:rPr lang="en-US" sz="1000" dirty="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CIP-002</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R1</a:t>
            </a:r>
          </a:p>
        </p:txBody>
      </p:sp>
      <p:sp>
        <p:nvSpPr>
          <p:cNvPr id="90" name="Flowchart: Data 89"/>
          <p:cNvSpPr/>
          <p:nvPr/>
        </p:nvSpPr>
        <p:spPr bwMode="gray">
          <a:xfrm>
            <a:off x="6034091" y="3462579"/>
            <a:ext cx="1352182" cy="712360"/>
          </a:xfrm>
          <a:prstGeom prst="flowChartInputOutpu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000" dirty="0" smtClean="0">
                <a:solidFill>
                  <a:schemeClr val="bg1"/>
                </a:solidFill>
                <a:latin typeface="Arial" pitchFamily="34" charset="0"/>
                <a:cs typeface="Arial" pitchFamily="34" charset="0"/>
              </a:rPr>
              <a:t>Controls Test </a:t>
            </a:r>
            <a:br>
              <a:rPr lang="en-US" sz="1000" dirty="0" smtClean="0">
                <a:solidFill>
                  <a:schemeClr val="bg1"/>
                </a:solidFill>
                <a:latin typeface="Arial" pitchFamily="34" charset="0"/>
                <a:cs typeface="Arial" pitchFamily="34" charset="0"/>
              </a:rPr>
            </a:br>
            <a:r>
              <a:rPr lang="en-US" sz="1000" dirty="0" smtClean="0">
                <a:solidFill>
                  <a:schemeClr val="bg1"/>
                </a:solidFill>
                <a:latin typeface="Arial" pitchFamily="34" charset="0"/>
                <a:cs typeface="Arial" pitchFamily="34" charset="0"/>
              </a:rPr>
              <a:t>CIP-010 R1.5</a:t>
            </a:r>
          </a:p>
        </p:txBody>
      </p:sp>
      <p:sp>
        <p:nvSpPr>
          <p:cNvPr id="91" name="Rectangle 90"/>
          <p:cNvSpPr/>
          <p:nvPr/>
        </p:nvSpPr>
        <p:spPr bwMode="gray">
          <a:xfrm>
            <a:off x="4324593" y="4667354"/>
            <a:ext cx="1121603" cy="864095"/>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000" dirty="0" smtClean="0">
                <a:solidFill>
                  <a:schemeClr val="bg1"/>
                </a:solidFill>
                <a:latin typeface="Arial" pitchFamily="34" charset="0"/>
                <a:cs typeface="Arial" pitchFamily="34" charset="0"/>
              </a:rPr>
              <a:t>Update Baseline Documentation CIP-010 R1.3</a:t>
            </a:r>
          </a:p>
        </p:txBody>
      </p:sp>
      <p:cxnSp>
        <p:nvCxnSpPr>
          <p:cNvPr id="99" name="Straight Arrow Connector 98"/>
          <p:cNvCxnSpPr>
            <a:stCxn id="27" idx="2"/>
            <a:endCxn id="90" idx="1"/>
          </p:cNvCxnSpPr>
          <p:nvPr/>
        </p:nvCxnSpPr>
        <p:spPr bwMode="gray">
          <a:xfrm flipH="1">
            <a:off x="6710182" y="2996146"/>
            <a:ext cx="5527" cy="46643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0" idx="4"/>
            <a:endCxn id="78" idx="0"/>
          </p:cNvCxnSpPr>
          <p:nvPr/>
        </p:nvCxnSpPr>
        <p:spPr bwMode="gray">
          <a:xfrm>
            <a:off x="6710182" y="4174939"/>
            <a:ext cx="5527" cy="46643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bwMode="gray">
          <a:xfrm>
            <a:off x="6689858" y="5446955"/>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Deny</a:t>
            </a:r>
            <a:endParaRPr lang="en-US" sz="1050" kern="1200" dirty="0" smtClean="0">
              <a:solidFill>
                <a:schemeClr val="tx1"/>
              </a:solidFill>
              <a:latin typeface="Arial" pitchFamily="34" charset="0"/>
              <a:cs typeface="Arial" pitchFamily="34" charset="0"/>
            </a:endParaRPr>
          </a:p>
        </p:txBody>
      </p:sp>
      <p:sp>
        <p:nvSpPr>
          <p:cNvPr id="133" name="TextBox 132"/>
          <p:cNvSpPr txBox="1"/>
          <p:nvPr/>
        </p:nvSpPr>
        <p:spPr bwMode="gray">
          <a:xfrm>
            <a:off x="5566312" y="4792420"/>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r" rtl="0" fontAlgn="base">
              <a:spcBef>
                <a:spcPts val="1100"/>
              </a:spcBef>
              <a:spcAft>
                <a:spcPct val="0"/>
              </a:spcAft>
              <a:buClr>
                <a:schemeClr val="tx2"/>
              </a:buClr>
              <a:buSzPct val="70000"/>
              <a:buFont typeface="Arial" pitchFamily="34" charset="0"/>
              <a:buNone/>
            </a:pPr>
            <a:r>
              <a:rPr lang="en-US" sz="1050" kern="1200" dirty="0" smtClean="0">
                <a:solidFill>
                  <a:schemeClr val="tx1"/>
                </a:solidFill>
                <a:latin typeface="Arial" pitchFamily="34" charset="0"/>
                <a:cs typeface="Arial" pitchFamily="34" charset="0"/>
              </a:rPr>
              <a:t>Accept</a:t>
            </a:r>
          </a:p>
        </p:txBody>
      </p:sp>
      <p:sp>
        <p:nvSpPr>
          <p:cNvPr id="134" name="TextBox 133"/>
          <p:cNvSpPr txBox="1"/>
          <p:nvPr/>
        </p:nvSpPr>
        <p:spPr bwMode="gray">
          <a:xfrm>
            <a:off x="7187757" y="2262962"/>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Medium</a:t>
            </a:r>
            <a:endParaRPr lang="en-US" sz="1050" kern="1200" dirty="0" smtClean="0">
              <a:solidFill>
                <a:schemeClr val="tx1"/>
              </a:solidFill>
              <a:latin typeface="Arial" pitchFamily="34" charset="0"/>
              <a:cs typeface="Arial" pitchFamily="34" charset="0"/>
            </a:endParaRPr>
          </a:p>
        </p:txBody>
      </p:sp>
      <p:sp>
        <p:nvSpPr>
          <p:cNvPr id="135" name="TextBox 134"/>
          <p:cNvSpPr txBox="1"/>
          <p:nvPr/>
        </p:nvSpPr>
        <p:spPr bwMode="gray">
          <a:xfrm>
            <a:off x="6718440" y="2929077"/>
            <a:ext cx="660607" cy="31356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dirty="0" smtClean="0">
                <a:latin typeface="Arial" pitchFamily="34" charset="0"/>
                <a:cs typeface="Arial" pitchFamily="34" charset="0"/>
              </a:rPr>
              <a:t>High</a:t>
            </a:r>
            <a:endParaRPr lang="en-US" sz="1050"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64724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baseline management</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smtClean="0"/>
              <a:t>What makes up a baseline</a:t>
            </a:r>
            <a:endParaRPr lang="en-US" dirty="0"/>
          </a:p>
        </p:txBody>
      </p:sp>
      <p:sp>
        <p:nvSpPr>
          <p:cNvPr id="3" name="Text Placeholder 2"/>
          <p:cNvSpPr>
            <a:spLocks noGrp="1"/>
          </p:cNvSpPr>
          <p:nvPr>
            <p:ph type="body" sz="quarter" idx="10"/>
          </p:nvPr>
        </p:nvSpPr>
        <p:spPr>
          <a:xfrm>
            <a:off x="3995936" y="1376772"/>
            <a:ext cx="4284476" cy="4608000"/>
          </a:xfrm>
        </p:spPr>
        <p:txBody>
          <a:bodyPr anchor="ctr"/>
          <a:lstStyle/>
          <a:p>
            <a:r>
              <a:rPr lang="en-US" sz="2400" b="1" dirty="0" smtClean="0"/>
              <a:t>OS or Firmware Version</a:t>
            </a:r>
          </a:p>
          <a:p>
            <a:r>
              <a:rPr lang="en-US" sz="2400" b="1" dirty="0" smtClean="0"/>
              <a:t>Installed Software Version</a:t>
            </a:r>
          </a:p>
          <a:p>
            <a:r>
              <a:rPr lang="en-US" sz="2400" b="1" dirty="0" smtClean="0"/>
              <a:t>Custom Software</a:t>
            </a:r>
          </a:p>
          <a:p>
            <a:r>
              <a:rPr lang="en-US" sz="2400" b="1" dirty="0" smtClean="0"/>
              <a:t>Logical Network Ports</a:t>
            </a:r>
          </a:p>
          <a:p>
            <a:r>
              <a:rPr lang="en-US" sz="2400" b="1" dirty="0" smtClean="0"/>
              <a:t>Security Patch Level</a:t>
            </a:r>
          </a:p>
        </p:txBody>
      </p:sp>
      <p:pic>
        <p:nvPicPr>
          <p:cNvPr id="2050" name="Picture 2" descr="https://encrypted-tbn1.gstatic.com/images?q=tbn:ANd9GcThRblhNatKCXTSh2pZ-Q6A6bpRd2dggquTBTv8LznXdMLDZ3Lz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18491">
            <a:off x="432283" y="2978150"/>
            <a:ext cx="393382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03548" y="1728752"/>
            <a:ext cx="8136904" cy="3887158"/>
          </a:xfrm>
          <a:prstGeom prst="rect">
            <a:avLst/>
          </a:prstGeom>
          <a:ln>
            <a:noFill/>
          </a:ln>
          <a:effectLst>
            <a:outerShdw blurRad="292100" dist="139700" dir="2700000" algn="tl" rotWithShape="0">
              <a:srgbClr val="333333">
                <a:alpha val="65000"/>
              </a:srgbClr>
            </a:outerShdw>
          </a:effectLst>
        </p:spPr>
      </p:pic>
      <p:sp>
        <p:nvSpPr>
          <p:cNvPr id="10" name="Oval 9"/>
          <p:cNvSpPr/>
          <p:nvPr/>
        </p:nvSpPr>
        <p:spPr bwMode="gray">
          <a:xfrm>
            <a:off x="3815916" y="4221088"/>
            <a:ext cx="1800200" cy="448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03514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2483768" y="1700808"/>
            <a:ext cx="828092" cy="404252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Security Controls</a:t>
            </a:r>
            <a:endParaRPr lang="en-US" dirty="0"/>
          </a:p>
        </p:txBody>
      </p:sp>
      <p:sp>
        <p:nvSpPr>
          <p:cNvPr id="4" name="Date Placeholder 3"/>
          <p:cNvSpPr>
            <a:spLocks noGrp="1"/>
          </p:cNvSpPr>
          <p:nvPr>
            <p:ph type="dt" sz="half" idx="11"/>
          </p:nvPr>
        </p:nvSpPr>
        <p:spPr/>
        <p:txBody>
          <a:bodyPr/>
          <a:lstStyle/>
          <a:p>
            <a:r>
              <a:rPr lang="en-US" dirty="0"/>
              <a:t>October </a:t>
            </a:r>
            <a:r>
              <a:rPr lang="en-US" dirty="0" smtClean="0"/>
              <a:t>22, </a:t>
            </a:r>
            <a:r>
              <a:rPr lang="en-US" dirty="0"/>
              <a:t>2014</a:t>
            </a:r>
          </a:p>
        </p:txBody>
      </p:sp>
      <p:sp>
        <p:nvSpPr>
          <p:cNvPr id="5" name="Text Placeholder 4"/>
          <p:cNvSpPr>
            <a:spLocks noGrp="1"/>
          </p:cNvSpPr>
          <p:nvPr>
            <p:ph type="body" sz="quarter" idx="12"/>
          </p:nvPr>
        </p:nvSpPr>
        <p:spPr/>
        <p:txBody>
          <a:bodyPr/>
          <a:lstStyle/>
          <a:p>
            <a:r>
              <a:rPr lang="en-US" dirty="0"/>
              <a:t>B</a:t>
            </a:r>
            <a:r>
              <a:rPr lang="en-US" dirty="0" smtClean="0"/>
              <a:t>aseline drives the process</a:t>
            </a:r>
            <a:endParaRPr lang="en-US" dirty="0"/>
          </a:p>
        </p:txBody>
      </p:sp>
      <p:sp>
        <p:nvSpPr>
          <p:cNvPr id="3" name="Text Placeholder 2"/>
          <p:cNvSpPr>
            <a:spLocks noGrp="1"/>
          </p:cNvSpPr>
          <p:nvPr>
            <p:ph type="body" sz="quarter" idx="10"/>
          </p:nvPr>
        </p:nvSpPr>
        <p:spPr>
          <a:xfrm>
            <a:off x="3995936" y="1376772"/>
            <a:ext cx="4284476" cy="4608000"/>
          </a:xfrm>
        </p:spPr>
        <p:txBody>
          <a:bodyPr anchor="ctr"/>
          <a:lstStyle/>
          <a:p>
            <a:r>
              <a:rPr lang="en-US" sz="2400" b="1" dirty="0" smtClean="0"/>
              <a:t>Most of the requirements start with the same words</a:t>
            </a:r>
          </a:p>
          <a:p>
            <a:r>
              <a:rPr lang="en-US" sz="2400" b="1" dirty="0" smtClean="0"/>
              <a:t>“For a change that deviates from the existing baseline…”</a:t>
            </a:r>
          </a:p>
          <a:p>
            <a:r>
              <a:rPr lang="en-US" sz="2400" b="1" dirty="0" smtClean="0"/>
              <a:t>Presupposes extant evidence</a:t>
            </a:r>
          </a:p>
          <a:p>
            <a:r>
              <a:rPr lang="en-US" sz="2400" b="1" dirty="0" smtClean="0"/>
              <a:t>Requires comparison</a:t>
            </a:r>
          </a:p>
        </p:txBody>
      </p:sp>
      <p:pic>
        <p:nvPicPr>
          <p:cNvPr id="3074" name="Picture 2" descr="http://fishingthephilippines.files.wordpress.com/2011/06/largemouthb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03" y="1700808"/>
            <a:ext cx="2251747" cy="11310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fishingthephilippines.files.wordpress.com/2011/06/largemouthb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03" y="2656013"/>
            <a:ext cx="2251747" cy="11310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fishingthephilippines.files.wordpress.com/2011/06/largemouthb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03" y="3611218"/>
            <a:ext cx="2251747" cy="11310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8428736" y="8163378"/>
            <a:ext cx="1656926" cy="1168106"/>
          </a:xfrm>
          <a:prstGeom prst="rect">
            <a:avLst/>
          </a:prstGeom>
          <a:ln>
            <a:noFill/>
          </a:ln>
          <a:effectLst>
            <a:outerShdw blurRad="292100" dist="139700" dir="2700000" algn="tl" rotWithShape="0">
              <a:srgbClr val="333333">
                <a:alpha val="65000"/>
              </a:srgbClr>
            </a:outerShdw>
          </a:effectLst>
        </p:spPr>
      </p:pic>
      <p:pic>
        <p:nvPicPr>
          <p:cNvPr id="16" name="Picture 2" descr="http://fishingthephilippines.files.wordpress.com/2011/06/largemouthb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03" y="4612326"/>
            <a:ext cx="2251747" cy="1131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834431" y="1073183"/>
            <a:ext cx="7390619" cy="5215178"/>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bwMode="gray">
          <a:xfrm>
            <a:off x="3324922" y="3733384"/>
            <a:ext cx="2529281"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17170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01 ABB Template Blu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02 ABB Template Green">
  <a:themeElements>
    <a:clrScheme name="ABB GREEN">
      <a:dk1>
        <a:srgbClr val="000000"/>
      </a:dk1>
      <a:lt1>
        <a:srgbClr val="FFFFFF"/>
      </a:lt1>
      <a:dk2>
        <a:srgbClr val="084C07"/>
      </a:dk2>
      <a:lt2>
        <a:srgbClr val="666666"/>
      </a:lt2>
      <a:accent1>
        <a:srgbClr val="028208"/>
      </a:accent1>
      <a:accent2>
        <a:srgbClr val="3AB200"/>
      </a:accent2>
      <a:accent3>
        <a:srgbClr val="98DB38"/>
      </a:accent3>
      <a:accent4>
        <a:srgbClr val="999999"/>
      </a:accent4>
      <a:accent5>
        <a:srgbClr val="666666"/>
      </a:accent5>
      <a:accent6>
        <a:srgbClr val="666666"/>
      </a:accent6>
      <a:hlink>
        <a:srgbClr val="98DB3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03 ABB Template Orange">
  <a:themeElements>
    <a:clrScheme name="ABB ORANGE">
      <a:dk1>
        <a:srgbClr val="000000"/>
      </a:dk1>
      <a:lt1>
        <a:srgbClr val="FFFFFF"/>
      </a:lt1>
      <a:dk2>
        <a:srgbClr val="9A2801"/>
      </a:dk2>
      <a:lt2>
        <a:srgbClr val="666666"/>
      </a:lt2>
      <a:accent1>
        <a:srgbClr val="BF4500"/>
      </a:accent1>
      <a:accent2>
        <a:srgbClr val="FF6C00"/>
      </a:accent2>
      <a:accent3>
        <a:srgbClr val="FDAC25"/>
      </a:accent3>
      <a:accent4>
        <a:srgbClr val="999999"/>
      </a:accent4>
      <a:accent5>
        <a:srgbClr val="666666"/>
      </a:accent5>
      <a:accent6>
        <a:srgbClr val="666666"/>
      </a:accent6>
      <a:hlink>
        <a:srgbClr val="FDAC25"/>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04 ABB Template Violet">
  <a:themeElements>
    <a:clrScheme name="ABB VIOLET">
      <a:dk1>
        <a:srgbClr val="000000"/>
      </a:dk1>
      <a:lt1>
        <a:srgbClr val="FFFFFF"/>
      </a:lt1>
      <a:dk2>
        <a:srgbClr val="601F69"/>
      </a:dk2>
      <a:lt2>
        <a:srgbClr val="666666"/>
      </a:lt2>
      <a:accent1>
        <a:srgbClr val="904AB0"/>
      </a:accent1>
      <a:accent2>
        <a:srgbClr val="9868EF"/>
      </a:accent2>
      <a:accent3>
        <a:srgbClr val="B4A0E8"/>
      </a:accent3>
      <a:accent4>
        <a:srgbClr val="999999"/>
      </a:accent4>
      <a:accent5>
        <a:srgbClr val="666666"/>
      </a:accent5>
      <a:accent6>
        <a:srgbClr val="666666"/>
      </a:accent6>
      <a:hlink>
        <a:srgbClr val="B4A0E8"/>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theme>
</file>

<file path=ppt/theme/theme5.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9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ppt/theme/theme6.xml><?xml version="1.0" encoding="utf-8"?>
<a:theme xmlns:a="http://schemas.openxmlformats.org/drawingml/2006/main" name="Larissa">
  <a:themeElements>
    <a:clrScheme name="01 ABB Blue">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0" tIns="36000" rIns="0" bIns="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900" kern="1200" dirty="0" err="1" smtClean="0">
            <a:solidFill>
              <a:schemeClr val="tx1"/>
            </a:solidFill>
            <a:latin typeface="Arial" pitchFamily="34" charset="0"/>
            <a:ea typeface="+mn-ea"/>
            <a:cs typeface="Arial" pitchFamily="34" charset="0"/>
          </a:defRPr>
        </a:defPPr>
      </a:lstStyle>
    </a:txDef>
  </a:objectDefaults>
  <a:extraClrSchemeLst/>
</a:theme>
</file>

<file path=customUI/customUI.xml><?xml version="1.0" encoding="utf-8"?>
<customUI xmlns="http://schemas.microsoft.com/office/2006/01/customui">
  <commands>
    <command idMso="ViewSlideMasterView" enabled="false"/>
  </commands>
  <ribbon startFromScratch="false">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08E05FD526044E8C8E13D745145866" ma:contentTypeVersion="0" ma:contentTypeDescription="Create a new document." ma:contentTypeScope="" ma:versionID="459c733e655d9cd65468aa3cc041170d">
  <xsd:schema xmlns:xsd="http://www.w3.org/2001/XMLSchema" xmlns:xs="http://www.w3.org/2001/XMLSchema" xmlns:p="http://schemas.microsoft.com/office/2006/metadata/properties" targetNamespace="http://schemas.microsoft.com/office/2006/metadata/properties" ma:root="true" ma:fieldsID="56e06e2a29d4f9f43744ba5ceeaac85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C2FDE-D07B-4C2E-A00B-D74E4A576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E344357-44DC-4CCF-9B4B-54399716B6A2}">
  <ds:schemaRefs>
    <ds:schemaRef ds:uri="http://purl.org/dc/elements/1.1/"/>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A7DC0C4D-D101-4459-8433-C83D051FE6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2113</TotalTime>
  <Words>775</Words>
  <Application>Microsoft Office PowerPoint</Application>
  <PresentationFormat>On-screen Show (4:3)</PresentationFormat>
  <Paragraphs>186</Paragraphs>
  <Slides>22</Slides>
  <Notes>15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22</vt:i4>
      </vt:variant>
    </vt:vector>
  </HeadingPairs>
  <TitlesOfParts>
    <vt:vector size="28" baseType="lpstr">
      <vt:lpstr>Arial</vt:lpstr>
      <vt:lpstr>Wingdings</vt:lpstr>
      <vt:lpstr>01 ABB Template Blue</vt:lpstr>
      <vt:lpstr>02 ABB Template Green</vt:lpstr>
      <vt:lpstr>03 ABB Template Orange</vt:lpstr>
      <vt:lpstr>04 ABB Template Violet</vt:lpstr>
      <vt:lpstr>NERC CIP Version 5 webinar series “Baseline management” </vt:lpstr>
      <vt:lpstr>Housekeeping</vt:lpstr>
      <vt:lpstr>About the presenter(s)</vt:lpstr>
      <vt:lpstr>Quality evidence</vt:lpstr>
      <vt:lpstr>Managing risk</vt:lpstr>
      <vt:lpstr>Audience question #1</vt:lpstr>
      <vt:lpstr>Change management (over)simplified</vt:lpstr>
      <vt:lpstr>Basic baseline management</vt:lpstr>
      <vt:lpstr>Security Controls</vt:lpstr>
      <vt:lpstr>Detail required</vt:lpstr>
      <vt:lpstr>Time machine</vt:lpstr>
      <vt:lpstr>Audience question #2</vt:lpstr>
      <vt:lpstr>Versioning systems</vt:lpstr>
      <vt:lpstr>Baseline monitoring</vt:lpstr>
      <vt:lpstr>Change management (over)simplified</vt:lpstr>
      <vt:lpstr>Additional NERC CIP educational webinars</vt:lpstr>
      <vt:lpstr>Additional NERC CIP educational webinars</vt:lpstr>
      <vt:lpstr>Automation &amp; Power World (APW)</vt:lpstr>
      <vt:lpstr>Automation &amp; Power World (APW)</vt:lpstr>
      <vt:lpstr>Questions?</vt:lpstr>
      <vt:lpstr>Survey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 Template</dc:title>
  <dc:creator>www.Explain.de;Explain GmbH</dc:creator>
  <cp:lastModifiedBy>Kelsey Hensley</cp:lastModifiedBy>
  <cp:revision>213</cp:revision>
  <cp:lastPrinted>2011-07-12T00:02:44Z</cp:lastPrinted>
  <dcterms:created xsi:type="dcterms:W3CDTF">2010-07-14T13:10:27Z</dcterms:created>
  <dcterms:modified xsi:type="dcterms:W3CDTF">2014-10-22T19:04:17Z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0x0101008708E05FD526044E8C8E13D745145866</vt:lpwstr>
  </property>
  <property fmtid="{D5CDD505-2E9C-101B-9397-08002B2CF9AE}" pid="3" name="IsMyDocuments">
    <vt:bool>true</vt:bool>
  </property>
</Properties>
</file>