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84" r:id="rId2"/>
    <p:sldMasterId id="2147483803" r:id="rId3"/>
    <p:sldMasterId id="2147483822" r:id="rId4"/>
  </p:sldMasterIdLst>
  <p:notesMasterIdLst>
    <p:notesMasterId r:id="rId26"/>
  </p:notesMasterIdLst>
  <p:handoutMasterIdLst>
    <p:handoutMasterId r:id="rId27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25" autoAdjust="0"/>
  </p:normalViewPr>
  <p:slideViewPr>
    <p:cSldViewPr snapToObjects="1" showGuides="1">
      <p:cViewPr>
        <p:scale>
          <a:sx n="100" d="100"/>
          <a:sy n="100" d="100"/>
        </p:scale>
        <p:origin x="102" y="-60"/>
      </p:cViewPr>
      <p:guideLst>
        <p:guide orient="horz" pos="142"/>
        <p:guide orient="horz" pos="232"/>
        <p:guide orient="horz" pos="1003"/>
        <p:guide orient="horz" pos="2409"/>
        <p:guide orient="horz" pos="2500"/>
        <p:guide orient="horz" pos="3906"/>
        <p:guide pos="136"/>
        <p:guide pos="839"/>
        <p:guide pos="930"/>
        <p:guide pos="2835"/>
        <p:guide pos="2925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>
        <p:scale>
          <a:sx n="100" d="100"/>
          <a:sy n="100" d="100"/>
        </p:scale>
        <p:origin x="-1548" y="-72"/>
      </p:cViewPr>
      <p:guideLst>
        <p:guide orient="horz" pos="2880"/>
        <p:guide orient="horz" pos="158"/>
        <p:guide orient="horz" pos="5602"/>
        <p:guide orient="horz" pos="317"/>
        <p:guide orient="horz" pos="3061"/>
        <p:guide orient="horz" pos="5488"/>
        <p:guide pos="2160"/>
        <p:guide pos="482"/>
        <p:guide pos="406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k.boo@us.abb.com\Documents\01.%20ABB\10.%20ABB\01.%20Cyber%20Security%20Fingerprint\Pi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Customer 1</c:v>
                </c:pt>
              </c:strCache>
            </c:strRef>
          </c:tx>
          <c:cat>
            <c:strRef>
              <c:f>Sheet1!$B$2:$B$27</c:f>
              <c:strCache>
                <c:ptCount val="26"/>
                <c:pt idx="0">
                  <c:v>Organization</c:v>
                </c:pt>
                <c:pt idx="1">
                  <c:v>Personnel</c:v>
                </c:pt>
                <c:pt idx="2">
                  <c:v>Access Control</c:v>
                </c:pt>
                <c:pt idx="3">
                  <c:v>Administration</c:v>
                </c:pt>
                <c:pt idx="4">
                  <c:v>Maintenance</c:v>
                </c:pt>
                <c:pt idx="5">
                  <c:v>Compliance</c:v>
                </c:pt>
                <c:pt idx="6">
                  <c:v>Physical security</c:v>
                </c:pt>
                <c:pt idx="7">
                  <c:v>Policy enforcement</c:v>
                </c:pt>
                <c:pt idx="8">
                  <c:v>Passwords</c:v>
                </c:pt>
                <c:pt idx="9">
                  <c:v>User accounts</c:v>
                </c:pt>
                <c:pt idx="10">
                  <c:v>Auditing</c:v>
                </c:pt>
                <c:pt idx="11">
                  <c:v>Recovery console</c:v>
                </c:pt>
                <c:pt idx="12">
                  <c:v>Interactive logon</c:v>
                </c:pt>
                <c:pt idx="13">
                  <c:v>System and devices</c:v>
                </c:pt>
                <c:pt idx="14">
                  <c:v>Network access</c:v>
                </c:pt>
                <c:pt idx="15">
                  <c:v>Network security</c:v>
                </c:pt>
                <c:pt idx="16">
                  <c:v>System cryptography</c:v>
                </c:pt>
                <c:pt idx="17">
                  <c:v>Operating System</c:v>
                </c:pt>
                <c:pt idx="18">
                  <c:v>Security Updates</c:v>
                </c:pt>
                <c:pt idx="19">
                  <c:v>Open ports</c:v>
                </c:pt>
                <c:pt idx="20">
                  <c:v>Services</c:v>
                </c:pt>
                <c:pt idx="21">
                  <c:v>Shares</c:v>
                </c:pt>
                <c:pt idx="22">
                  <c:v>Firewall</c:v>
                </c:pt>
                <c:pt idx="23">
                  <c:v>Antivirus</c:v>
                </c:pt>
                <c:pt idx="24">
                  <c:v>Startup Items</c:v>
                </c:pt>
                <c:pt idx="25">
                  <c:v>Installed applications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78</c:v>
                </c:pt>
                <c:pt idx="1">
                  <c:v>62</c:v>
                </c:pt>
                <c:pt idx="2">
                  <c:v>55</c:v>
                </c:pt>
                <c:pt idx="3">
                  <c:v>35</c:v>
                </c:pt>
                <c:pt idx="4">
                  <c:v>50</c:v>
                </c:pt>
                <c:pt idx="5">
                  <c:v>75</c:v>
                </c:pt>
                <c:pt idx="6">
                  <c:v>85</c:v>
                </c:pt>
                <c:pt idx="7">
                  <c:v>20</c:v>
                </c:pt>
                <c:pt idx="8">
                  <c:v>10</c:v>
                </c:pt>
                <c:pt idx="9">
                  <c:v>40</c:v>
                </c:pt>
                <c:pt idx="10">
                  <c:v>80</c:v>
                </c:pt>
                <c:pt idx="11">
                  <c:v>10</c:v>
                </c:pt>
                <c:pt idx="12">
                  <c:v>60</c:v>
                </c:pt>
                <c:pt idx="13">
                  <c:v>10</c:v>
                </c:pt>
                <c:pt idx="14">
                  <c:v>40</c:v>
                </c:pt>
                <c:pt idx="15">
                  <c:v>10</c:v>
                </c:pt>
                <c:pt idx="16">
                  <c:v>10</c:v>
                </c:pt>
                <c:pt idx="17">
                  <c:v>100</c:v>
                </c:pt>
                <c:pt idx="18">
                  <c:v>100</c:v>
                </c:pt>
                <c:pt idx="19">
                  <c:v>60</c:v>
                </c:pt>
                <c:pt idx="20">
                  <c:v>20</c:v>
                </c:pt>
                <c:pt idx="21">
                  <c:v>60</c:v>
                </c:pt>
                <c:pt idx="22">
                  <c:v>100</c:v>
                </c:pt>
                <c:pt idx="23">
                  <c:v>100</c:v>
                </c:pt>
                <c:pt idx="24">
                  <c:v>80</c:v>
                </c:pt>
                <c:pt idx="25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Customer 2</c:v>
                </c:pt>
              </c:strCache>
            </c:strRef>
          </c:tx>
          <c:cat>
            <c:strRef>
              <c:f>Sheet1!$B$2:$B$27</c:f>
              <c:strCache>
                <c:ptCount val="26"/>
                <c:pt idx="0">
                  <c:v>Organization</c:v>
                </c:pt>
                <c:pt idx="1">
                  <c:v>Personnel</c:v>
                </c:pt>
                <c:pt idx="2">
                  <c:v>Access Control</c:v>
                </c:pt>
                <c:pt idx="3">
                  <c:v>Administration</c:v>
                </c:pt>
                <c:pt idx="4">
                  <c:v>Maintenance</c:v>
                </c:pt>
                <c:pt idx="5">
                  <c:v>Compliance</c:v>
                </c:pt>
                <c:pt idx="6">
                  <c:v>Physical security</c:v>
                </c:pt>
                <c:pt idx="7">
                  <c:v>Policy enforcement</c:v>
                </c:pt>
                <c:pt idx="8">
                  <c:v>Passwords</c:v>
                </c:pt>
                <c:pt idx="9">
                  <c:v>User accounts</c:v>
                </c:pt>
                <c:pt idx="10">
                  <c:v>Auditing</c:v>
                </c:pt>
                <c:pt idx="11">
                  <c:v>Recovery console</c:v>
                </c:pt>
                <c:pt idx="12">
                  <c:v>Interactive logon</c:v>
                </c:pt>
                <c:pt idx="13">
                  <c:v>System and devices</c:v>
                </c:pt>
                <c:pt idx="14">
                  <c:v>Network access</c:v>
                </c:pt>
                <c:pt idx="15">
                  <c:v>Network security</c:v>
                </c:pt>
                <c:pt idx="16">
                  <c:v>System cryptography</c:v>
                </c:pt>
                <c:pt idx="17">
                  <c:v>Operating System</c:v>
                </c:pt>
                <c:pt idx="18">
                  <c:v>Security Updates</c:v>
                </c:pt>
                <c:pt idx="19">
                  <c:v>Open ports</c:v>
                </c:pt>
                <c:pt idx="20">
                  <c:v>Services</c:v>
                </c:pt>
                <c:pt idx="21">
                  <c:v>Shares</c:v>
                </c:pt>
                <c:pt idx="22">
                  <c:v>Firewall</c:v>
                </c:pt>
                <c:pt idx="23">
                  <c:v>Antivirus</c:v>
                </c:pt>
                <c:pt idx="24">
                  <c:v>Startup Items</c:v>
                </c:pt>
                <c:pt idx="25">
                  <c:v>Installed applications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78</c:v>
                </c:pt>
                <c:pt idx="1">
                  <c:v>62</c:v>
                </c:pt>
                <c:pt idx="2">
                  <c:v>55</c:v>
                </c:pt>
                <c:pt idx="3">
                  <c:v>35</c:v>
                </c:pt>
                <c:pt idx="4">
                  <c:v>50</c:v>
                </c:pt>
                <c:pt idx="5">
                  <c:v>75</c:v>
                </c:pt>
                <c:pt idx="6">
                  <c:v>85</c:v>
                </c:pt>
                <c:pt idx="7">
                  <c:v>10</c:v>
                </c:pt>
                <c:pt idx="8">
                  <c:v>10</c:v>
                </c:pt>
                <c:pt idx="9">
                  <c:v>40</c:v>
                </c:pt>
                <c:pt idx="10">
                  <c:v>80</c:v>
                </c:pt>
                <c:pt idx="11">
                  <c:v>10</c:v>
                </c:pt>
                <c:pt idx="12">
                  <c:v>40</c:v>
                </c:pt>
                <c:pt idx="13">
                  <c:v>28</c:v>
                </c:pt>
                <c:pt idx="14">
                  <c:v>30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100</c:v>
                </c:pt>
                <c:pt idx="19">
                  <c:v>60</c:v>
                </c:pt>
                <c:pt idx="20">
                  <c:v>20</c:v>
                </c:pt>
                <c:pt idx="21">
                  <c:v>40</c:v>
                </c:pt>
                <c:pt idx="22">
                  <c:v>40</c:v>
                </c:pt>
                <c:pt idx="23">
                  <c:v>100</c:v>
                </c:pt>
                <c:pt idx="24">
                  <c:v>30</c:v>
                </c:pt>
                <c:pt idx="25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Customer 3</c:v>
                </c:pt>
              </c:strCache>
            </c:strRef>
          </c:tx>
          <c:cat>
            <c:strRef>
              <c:f>Sheet1!$B$2:$B$27</c:f>
              <c:strCache>
                <c:ptCount val="26"/>
                <c:pt idx="0">
                  <c:v>Organization</c:v>
                </c:pt>
                <c:pt idx="1">
                  <c:v>Personnel</c:v>
                </c:pt>
                <c:pt idx="2">
                  <c:v>Access Control</c:v>
                </c:pt>
                <c:pt idx="3">
                  <c:v>Administration</c:v>
                </c:pt>
                <c:pt idx="4">
                  <c:v>Maintenance</c:v>
                </c:pt>
                <c:pt idx="5">
                  <c:v>Compliance</c:v>
                </c:pt>
                <c:pt idx="6">
                  <c:v>Physical security</c:v>
                </c:pt>
                <c:pt idx="7">
                  <c:v>Policy enforcement</c:v>
                </c:pt>
                <c:pt idx="8">
                  <c:v>Passwords</c:v>
                </c:pt>
                <c:pt idx="9">
                  <c:v>User accounts</c:v>
                </c:pt>
                <c:pt idx="10">
                  <c:v>Auditing</c:v>
                </c:pt>
                <c:pt idx="11">
                  <c:v>Recovery console</c:v>
                </c:pt>
                <c:pt idx="12">
                  <c:v>Interactive logon</c:v>
                </c:pt>
                <c:pt idx="13">
                  <c:v>System and devices</c:v>
                </c:pt>
                <c:pt idx="14">
                  <c:v>Network access</c:v>
                </c:pt>
                <c:pt idx="15">
                  <c:v>Network security</c:v>
                </c:pt>
                <c:pt idx="16">
                  <c:v>System cryptography</c:v>
                </c:pt>
                <c:pt idx="17">
                  <c:v>Operating System</c:v>
                </c:pt>
                <c:pt idx="18">
                  <c:v>Security Updates</c:v>
                </c:pt>
                <c:pt idx="19">
                  <c:v>Open ports</c:v>
                </c:pt>
                <c:pt idx="20">
                  <c:v>Services</c:v>
                </c:pt>
                <c:pt idx="21">
                  <c:v>Shares</c:v>
                </c:pt>
                <c:pt idx="22">
                  <c:v>Firewall</c:v>
                </c:pt>
                <c:pt idx="23">
                  <c:v>Antivirus</c:v>
                </c:pt>
                <c:pt idx="24">
                  <c:v>Startup Items</c:v>
                </c:pt>
                <c:pt idx="25">
                  <c:v>Installed applications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40</c:v>
                </c:pt>
                <c:pt idx="1">
                  <c:v>90</c:v>
                </c:pt>
                <c:pt idx="2">
                  <c:v>55</c:v>
                </c:pt>
                <c:pt idx="3">
                  <c:v>35</c:v>
                </c:pt>
                <c:pt idx="4">
                  <c:v>90</c:v>
                </c:pt>
                <c:pt idx="5">
                  <c:v>75</c:v>
                </c:pt>
                <c:pt idx="6">
                  <c:v>75</c:v>
                </c:pt>
                <c:pt idx="7">
                  <c:v>10</c:v>
                </c:pt>
                <c:pt idx="8">
                  <c:v>50</c:v>
                </c:pt>
                <c:pt idx="9">
                  <c:v>40</c:v>
                </c:pt>
                <c:pt idx="10">
                  <c:v>80</c:v>
                </c:pt>
                <c:pt idx="11">
                  <c:v>10</c:v>
                </c:pt>
                <c:pt idx="12">
                  <c:v>50</c:v>
                </c:pt>
                <c:pt idx="13">
                  <c:v>10</c:v>
                </c:pt>
                <c:pt idx="14">
                  <c:v>40</c:v>
                </c:pt>
                <c:pt idx="15">
                  <c:v>15</c:v>
                </c:pt>
                <c:pt idx="16">
                  <c:v>10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75</c:v>
                </c:pt>
                <c:pt idx="21">
                  <c:v>10</c:v>
                </c:pt>
                <c:pt idx="22">
                  <c:v>28</c:v>
                </c:pt>
                <c:pt idx="23">
                  <c:v>50</c:v>
                </c:pt>
                <c:pt idx="24">
                  <c:v>10</c:v>
                </c:pt>
                <c:pt idx="25">
                  <c:v>50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Customer 4</c:v>
                </c:pt>
              </c:strCache>
            </c:strRef>
          </c:tx>
          <c:cat>
            <c:strRef>
              <c:f>Sheet1!$B$2:$B$27</c:f>
              <c:strCache>
                <c:ptCount val="26"/>
                <c:pt idx="0">
                  <c:v>Organization</c:v>
                </c:pt>
                <c:pt idx="1">
                  <c:v>Personnel</c:v>
                </c:pt>
                <c:pt idx="2">
                  <c:v>Access Control</c:v>
                </c:pt>
                <c:pt idx="3">
                  <c:v>Administration</c:v>
                </c:pt>
                <c:pt idx="4">
                  <c:v>Maintenance</c:v>
                </c:pt>
                <c:pt idx="5">
                  <c:v>Compliance</c:v>
                </c:pt>
                <c:pt idx="6">
                  <c:v>Physical security</c:v>
                </c:pt>
                <c:pt idx="7">
                  <c:v>Policy enforcement</c:v>
                </c:pt>
                <c:pt idx="8">
                  <c:v>Passwords</c:v>
                </c:pt>
                <c:pt idx="9">
                  <c:v>User accounts</c:v>
                </c:pt>
                <c:pt idx="10">
                  <c:v>Auditing</c:v>
                </c:pt>
                <c:pt idx="11">
                  <c:v>Recovery console</c:v>
                </c:pt>
                <c:pt idx="12">
                  <c:v>Interactive logon</c:v>
                </c:pt>
                <c:pt idx="13">
                  <c:v>System and devices</c:v>
                </c:pt>
                <c:pt idx="14">
                  <c:v>Network access</c:v>
                </c:pt>
                <c:pt idx="15">
                  <c:v>Network security</c:v>
                </c:pt>
                <c:pt idx="16">
                  <c:v>System cryptography</c:v>
                </c:pt>
                <c:pt idx="17">
                  <c:v>Operating System</c:v>
                </c:pt>
                <c:pt idx="18">
                  <c:v>Security Updates</c:v>
                </c:pt>
                <c:pt idx="19">
                  <c:v>Open ports</c:v>
                </c:pt>
                <c:pt idx="20">
                  <c:v>Services</c:v>
                </c:pt>
                <c:pt idx="21">
                  <c:v>Shares</c:v>
                </c:pt>
                <c:pt idx="22">
                  <c:v>Firewall</c:v>
                </c:pt>
                <c:pt idx="23">
                  <c:v>Antivirus</c:v>
                </c:pt>
                <c:pt idx="24">
                  <c:v>Startup Items</c:v>
                </c:pt>
                <c:pt idx="25">
                  <c:v>Installed applications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26"/>
                <c:pt idx="0">
                  <c:v>45</c:v>
                </c:pt>
                <c:pt idx="1">
                  <c:v>80</c:v>
                </c:pt>
                <c:pt idx="2">
                  <c:v>30</c:v>
                </c:pt>
                <c:pt idx="3">
                  <c:v>38</c:v>
                </c:pt>
                <c:pt idx="4">
                  <c:v>70</c:v>
                </c:pt>
                <c:pt idx="5">
                  <c:v>75</c:v>
                </c:pt>
                <c:pt idx="6">
                  <c:v>85</c:v>
                </c:pt>
                <c:pt idx="7">
                  <c:v>10</c:v>
                </c:pt>
                <c:pt idx="8">
                  <c:v>80</c:v>
                </c:pt>
                <c:pt idx="9">
                  <c:v>50</c:v>
                </c:pt>
                <c:pt idx="10">
                  <c:v>80</c:v>
                </c:pt>
                <c:pt idx="11">
                  <c:v>10</c:v>
                </c:pt>
                <c:pt idx="12">
                  <c:v>58</c:v>
                </c:pt>
                <c:pt idx="13">
                  <c:v>10</c:v>
                </c:pt>
                <c:pt idx="14">
                  <c:v>45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100</c:v>
                </c:pt>
                <c:pt idx="19">
                  <c:v>100</c:v>
                </c:pt>
                <c:pt idx="20">
                  <c:v>30</c:v>
                </c:pt>
                <c:pt idx="21">
                  <c:v>35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Customer 5</c:v>
                </c:pt>
              </c:strCache>
            </c:strRef>
          </c:tx>
          <c:cat>
            <c:strRef>
              <c:f>Sheet1!$B$2:$B$27</c:f>
              <c:strCache>
                <c:ptCount val="26"/>
                <c:pt idx="0">
                  <c:v>Organization</c:v>
                </c:pt>
                <c:pt idx="1">
                  <c:v>Personnel</c:v>
                </c:pt>
                <c:pt idx="2">
                  <c:v>Access Control</c:v>
                </c:pt>
                <c:pt idx="3">
                  <c:v>Administration</c:v>
                </c:pt>
                <c:pt idx="4">
                  <c:v>Maintenance</c:v>
                </c:pt>
                <c:pt idx="5">
                  <c:v>Compliance</c:v>
                </c:pt>
                <c:pt idx="6">
                  <c:v>Physical security</c:v>
                </c:pt>
                <c:pt idx="7">
                  <c:v>Policy enforcement</c:v>
                </c:pt>
                <c:pt idx="8">
                  <c:v>Passwords</c:v>
                </c:pt>
                <c:pt idx="9">
                  <c:v>User accounts</c:v>
                </c:pt>
                <c:pt idx="10">
                  <c:v>Auditing</c:v>
                </c:pt>
                <c:pt idx="11">
                  <c:v>Recovery console</c:v>
                </c:pt>
                <c:pt idx="12">
                  <c:v>Interactive logon</c:v>
                </c:pt>
                <c:pt idx="13">
                  <c:v>System and devices</c:v>
                </c:pt>
                <c:pt idx="14">
                  <c:v>Network access</c:v>
                </c:pt>
                <c:pt idx="15">
                  <c:v>Network security</c:v>
                </c:pt>
                <c:pt idx="16">
                  <c:v>System cryptography</c:v>
                </c:pt>
                <c:pt idx="17">
                  <c:v>Operating System</c:v>
                </c:pt>
                <c:pt idx="18">
                  <c:v>Security Updates</c:v>
                </c:pt>
                <c:pt idx="19">
                  <c:v>Open ports</c:v>
                </c:pt>
                <c:pt idx="20">
                  <c:v>Services</c:v>
                </c:pt>
                <c:pt idx="21">
                  <c:v>Shares</c:v>
                </c:pt>
                <c:pt idx="22">
                  <c:v>Firewall</c:v>
                </c:pt>
                <c:pt idx="23">
                  <c:v>Antivirus</c:v>
                </c:pt>
                <c:pt idx="24">
                  <c:v>Startup Items</c:v>
                </c:pt>
                <c:pt idx="25">
                  <c:v>Installed applications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26"/>
                <c:pt idx="0">
                  <c:v>65</c:v>
                </c:pt>
                <c:pt idx="1">
                  <c:v>80</c:v>
                </c:pt>
                <c:pt idx="2">
                  <c:v>45</c:v>
                </c:pt>
                <c:pt idx="3">
                  <c:v>62</c:v>
                </c:pt>
                <c:pt idx="4">
                  <c:v>70</c:v>
                </c:pt>
                <c:pt idx="5">
                  <c:v>78</c:v>
                </c:pt>
                <c:pt idx="6">
                  <c:v>35</c:v>
                </c:pt>
                <c:pt idx="7">
                  <c:v>10</c:v>
                </c:pt>
                <c:pt idx="8">
                  <c:v>30</c:v>
                </c:pt>
                <c:pt idx="9">
                  <c:v>38</c:v>
                </c:pt>
                <c:pt idx="10">
                  <c:v>80</c:v>
                </c:pt>
                <c:pt idx="11">
                  <c:v>10</c:v>
                </c:pt>
                <c:pt idx="12">
                  <c:v>35</c:v>
                </c:pt>
                <c:pt idx="13">
                  <c:v>10</c:v>
                </c:pt>
                <c:pt idx="14">
                  <c:v>30</c:v>
                </c:pt>
                <c:pt idx="15">
                  <c:v>10</c:v>
                </c:pt>
                <c:pt idx="16">
                  <c:v>10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20</c:v>
                </c:pt>
                <c:pt idx="21">
                  <c:v>10</c:v>
                </c:pt>
                <c:pt idx="22">
                  <c:v>100</c:v>
                </c:pt>
                <c:pt idx="23">
                  <c:v>50</c:v>
                </c:pt>
                <c:pt idx="24">
                  <c:v>100</c:v>
                </c:pt>
                <c:pt idx="25">
                  <c:v>75</c:v>
                </c:pt>
              </c:numCache>
            </c:numRef>
          </c:val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Customer 6</c:v>
                </c:pt>
              </c:strCache>
            </c:strRef>
          </c:tx>
          <c:cat>
            <c:strRef>
              <c:f>Sheet1!$B$2:$B$27</c:f>
              <c:strCache>
                <c:ptCount val="26"/>
                <c:pt idx="0">
                  <c:v>Organization</c:v>
                </c:pt>
                <c:pt idx="1">
                  <c:v>Personnel</c:v>
                </c:pt>
                <c:pt idx="2">
                  <c:v>Access Control</c:v>
                </c:pt>
                <c:pt idx="3">
                  <c:v>Administration</c:v>
                </c:pt>
                <c:pt idx="4">
                  <c:v>Maintenance</c:v>
                </c:pt>
                <c:pt idx="5">
                  <c:v>Compliance</c:v>
                </c:pt>
                <c:pt idx="6">
                  <c:v>Physical security</c:v>
                </c:pt>
                <c:pt idx="7">
                  <c:v>Policy enforcement</c:v>
                </c:pt>
                <c:pt idx="8">
                  <c:v>Passwords</c:v>
                </c:pt>
                <c:pt idx="9">
                  <c:v>User accounts</c:v>
                </c:pt>
                <c:pt idx="10">
                  <c:v>Auditing</c:v>
                </c:pt>
                <c:pt idx="11">
                  <c:v>Recovery console</c:v>
                </c:pt>
                <c:pt idx="12">
                  <c:v>Interactive logon</c:v>
                </c:pt>
                <c:pt idx="13">
                  <c:v>System and devices</c:v>
                </c:pt>
                <c:pt idx="14">
                  <c:v>Network access</c:v>
                </c:pt>
                <c:pt idx="15">
                  <c:v>Network security</c:v>
                </c:pt>
                <c:pt idx="16">
                  <c:v>System cryptography</c:v>
                </c:pt>
                <c:pt idx="17">
                  <c:v>Operating System</c:v>
                </c:pt>
                <c:pt idx="18">
                  <c:v>Security Updates</c:v>
                </c:pt>
                <c:pt idx="19">
                  <c:v>Open ports</c:v>
                </c:pt>
                <c:pt idx="20">
                  <c:v>Services</c:v>
                </c:pt>
                <c:pt idx="21">
                  <c:v>Shares</c:v>
                </c:pt>
                <c:pt idx="22">
                  <c:v>Firewall</c:v>
                </c:pt>
                <c:pt idx="23">
                  <c:v>Antivirus</c:v>
                </c:pt>
                <c:pt idx="24">
                  <c:v>Startup Items</c:v>
                </c:pt>
                <c:pt idx="25">
                  <c:v>Installed applications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26"/>
                <c:pt idx="0">
                  <c:v>35</c:v>
                </c:pt>
                <c:pt idx="1">
                  <c:v>50</c:v>
                </c:pt>
                <c:pt idx="2">
                  <c:v>40</c:v>
                </c:pt>
                <c:pt idx="3">
                  <c:v>35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35</c:v>
                </c:pt>
                <c:pt idx="8">
                  <c:v>40</c:v>
                </c:pt>
                <c:pt idx="9">
                  <c:v>38</c:v>
                </c:pt>
                <c:pt idx="10">
                  <c:v>80</c:v>
                </c:pt>
                <c:pt idx="11">
                  <c:v>10</c:v>
                </c:pt>
                <c:pt idx="12">
                  <c:v>35</c:v>
                </c:pt>
                <c:pt idx="13">
                  <c:v>10</c:v>
                </c:pt>
                <c:pt idx="14">
                  <c:v>45</c:v>
                </c:pt>
                <c:pt idx="15">
                  <c:v>10</c:v>
                </c:pt>
                <c:pt idx="16">
                  <c:v>10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20</c:v>
                </c:pt>
                <c:pt idx="21">
                  <c:v>35</c:v>
                </c:pt>
                <c:pt idx="22">
                  <c:v>100</c:v>
                </c:pt>
                <c:pt idx="23">
                  <c:v>50</c:v>
                </c:pt>
                <c:pt idx="24">
                  <c:v>100</c:v>
                </c:pt>
                <c:pt idx="25">
                  <c:v>80</c:v>
                </c:pt>
              </c:numCache>
            </c:numRef>
          </c:val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Customer 7</c:v>
                </c:pt>
              </c:strCache>
            </c:strRef>
          </c:tx>
          <c:cat>
            <c:strRef>
              <c:f>Sheet1!$B$2:$B$27</c:f>
              <c:strCache>
                <c:ptCount val="26"/>
                <c:pt idx="0">
                  <c:v>Organization</c:v>
                </c:pt>
                <c:pt idx="1">
                  <c:v>Personnel</c:v>
                </c:pt>
                <c:pt idx="2">
                  <c:v>Access Control</c:v>
                </c:pt>
                <c:pt idx="3">
                  <c:v>Administration</c:v>
                </c:pt>
                <c:pt idx="4">
                  <c:v>Maintenance</c:v>
                </c:pt>
                <c:pt idx="5">
                  <c:v>Compliance</c:v>
                </c:pt>
                <c:pt idx="6">
                  <c:v>Physical security</c:v>
                </c:pt>
                <c:pt idx="7">
                  <c:v>Policy enforcement</c:v>
                </c:pt>
                <c:pt idx="8">
                  <c:v>Passwords</c:v>
                </c:pt>
                <c:pt idx="9">
                  <c:v>User accounts</c:v>
                </c:pt>
                <c:pt idx="10">
                  <c:v>Auditing</c:v>
                </c:pt>
                <c:pt idx="11">
                  <c:v>Recovery console</c:v>
                </c:pt>
                <c:pt idx="12">
                  <c:v>Interactive logon</c:v>
                </c:pt>
                <c:pt idx="13">
                  <c:v>System and devices</c:v>
                </c:pt>
                <c:pt idx="14">
                  <c:v>Network access</c:v>
                </c:pt>
                <c:pt idx="15">
                  <c:v>Network security</c:v>
                </c:pt>
                <c:pt idx="16">
                  <c:v>System cryptography</c:v>
                </c:pt>
                <c:pt idx="17">
                  <c:v>Operating System</c:v>
                </c:pt>
                <c:pt idx="18">
                  <c:v>Security Updates</c:v>
                </c:pt>
                <c:pt idx="19">
                  <c:v>Open ports</c:v>
                </c:pt>
                <c:pt idx="20">
                  <c:v>Services</c:v>
                </c:pt>
                <c:pt idx="21">
                  <c:v>Shares</c:v>
                </c:pt>
                <c:pt idx="22">
                  <c:v>Firewall</c:v>
                </c:pt>
                <c:pt idx="23">
                  <c:v>Antivirus</c:v>
                </c:pt>
                <c:pt idx="24">
                  <c:v>Startup Items</c:v>
                </c:pt>
                <c:pt idx="25">
                  <c:v>Installed applications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26"/>
                <c:pt idx="0">
                  <c:v>35</c:v>
                </c:pt>
                <c:pt idx="1">
                  <c:v>50</c:v>
                </c:pt>
                <c:pt idx="2">
                  <c:v>40</c:v>
                </c:pt>
                <c:pt idx="3">
                  <c:v>35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10</c:v>
                </c:pt>
                <c:pt idx="8">
                  <c:v>40</c:v>
                </c:pt>
                <c:pt idx="9">
                  <c:v>40</c:v>
                </c:pt>
                <c:pt idx="10">
                  <c:v>80</c:v>
                </c:pt>
                <c:pt idx="11">
                  <c:v>10</c:v>
                </c:pt>
                <c:pt idx="12">
                  <c:v>35</c:v>
                </c:pt>
                <c:pt idx="13">
                  <c:v>10</c:v>
                </c:pt>
                <c:pt idx="14">
                  <c:v>45</c:v>
                </c:pt>
                <c:pt idx="15">
                  <c:v>10</c:v>
                </c:pt>
                <c:pt idx="16">
                  <c:v>10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20</c:v>
                </c:pt>
                <c:pt idx="21">
                  <c:v>45</c:v>
                </c:pt>
                <c:pt idx="22">
                  <c:v>100</c:v>
                </c:pt>
                <c:pt idx="23">
                  <c:v>50</c:v>
                </c:pt>
                <c:pt idx="24">
                  <c:v>100</c:v>
                </c:pt>
                <c:pt idx="25">
                  <c:v>35</c:v>
                </c:pt>
              </c:numCache>
            </c:numRef>
          </c:val>
        </c:ser>
        <c:dLbls/>
        <c:axId val="119629312"/>
        <c:axId val="119631232"/>
      </c:barChart>
      <c:catAx>
        <c:axId val="119629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9631232"/>
        <c:crosses val="autoZero"/>
        <c:auto val="1"/>
        <c:lblAlgn val="ctr"/>
        <c:lblOffset val="100"/>
      </c:catAx>
      <c:valAx>
        <c:axId val="119631232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none"/>
        <c:tickLblPos val="none"/>
        <c:crossAx val="119629312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2377D-1997-4013-956F-D3F81850BA94}" type="doc">
      <dgm:prSet loTypeId="urn:microsoft.com/office/officeart/2005/8/layout/chevron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BF6911F-67ED-47D6-ACDF-30371AAB97A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D928B2-897F-4320-9564-4B2085D8AB22}" type="parTrans" cxnId="{EFDEA747-E917-4203-BC64-6E25E83D6F48}">
      <dgm:prSet/>
      <dgm:spPr/>
      <dgm:t>
        <a:bodyPr/>
        <a:lstStyle/>
        <a:p>
          <a:endParaRPr lang="en-US"/>
        </a:p>
      </dgm:t>
    </dgm:pt>
    <dgm:pt modelId="{F3642B37-32B4-4CA1-8555-C0C5D00555E7}" type="sibTrans" cxnId="{EFDEA747-E917-4203-BC64-6E25E83D6F48}">
      <dgm:prSet/>
      <dgm:spPr/>
      <dgm:t>
        <a:bodyPr/>
        <a:lstStyle/>
        <a:p>
          <a:endParaRPr lang="en-US"/>
        </a:p>
      </dgm:t>
    </dgm:pt>
    <dgm:pt modelId="{7D78C6F4-007F-4BFA-9578-A5E7FAE13455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A498F9D7-CF73-41BC-BE65-A4CE8E873EA8}" type="parTrans" cxnId="{E1A791EC-728D-4367-B7FD-CE81C3FD0F6D}">
      <dgm:prSet/>
      <dgm:spPr/>
      <dgm:t>
        <a:bodyPr/>
        <a:lstStyle/>
        <a:p>
          <a:endParaRPr lang="en-US"/>
        </a:p>
      </dgm:t>
    </dgm:pt>
    <dgm:pt modelId="{8D443F6D-BD6C-46D4-ADA9-B4EA5E97EBFC}" type="sibTrans" cxnId="{E1A791EC-728D-4367-B7FD-CE81C3FD0F6D}">
      <dgm:prSet/>
      <dgm:spPr/>
      <dgm:t>
        <a:bodyPr/>
        <a:lstStyle/>
        <a:p>
          <a:endParaRPr lang="en-US"/>
        </a:p>
      </dgm:t>
    </dgm:pt>
    <dgm:pt modelId="{EBAC2157-DE0B-491E-88D2-8F6E1F25001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743CD62-3B4F-4D5A-8F89-BE30BD8F7CBB}" type="parTrans" cxnId="{B867FC6C-A4F4-499D-B869-E6A5B533F19C}">
      <dgm:prSet/>
      <dgm:spPr/>
      <dgm:t>
        <a:bodyPr/>
        <a:lstStyle/>
        <a:p>
          <a:endParaRPr lang="en-US"/>
        </a:p>
      </dgm:t>
    </dgm:pt>
    <dgm:pt modelId="{9AABA01D-BF41-4481-AEB5-2863E5C2F34E}" type="sibTrans" cxnId="{B867FC6C-A4F4-499D-B869-E6A5B533F19C}">
      <dgm:prSet/>
      <dgm:spPr/>
      <dgm:t>
        <a:bodyPr/>
        <a:lstStyle/>
        <a:p>
          <a:endParaRPr lang="en-US"/>
        </a:p>
      </dgm:t>
    </dgm:pt>
    <dgm:pt modelId="{068FA333-2355-4FA5-9234-1ACF4A92029C}">
      <dgm:prSet phldrT="[Text]"/>
      <dgm:spPr/>
      <dgm:t>
        <a:bodyPr/>
        <a:lstStyle/>
        <a:p>
          <a:r>
            <a:rPr lang="en-US" dirty="0" smtClean="0"/>
            <a:t>Collect</a:t>
          </a:r>
          <a:endParaRPr lang="en-US" dirty="0"/>
        </a:p>
      </dgm:t>
    </dgm:pt>
    <dgm:pt modelId="{841B23B9-2938-4A48-926F-FA587FE1DE09}" type="parTrans" cxnId="{E7D1C893-699B-4B45-B975-F4FCF230C2E9}">
      <dgm:prSet/>
      <dgm:spPr/>
      <dgm:t>
        <a:bodyPr/>
        <a:lstStyle/>
        <a:p>
          <a:endParaRPr lang="en-US"/>
        </a:p>
      </dgm:t>
    </dgm:pt>
    <dgm:pt modelId="{679813DB-F55D-4BDE-AA3A-8D14AF8D9957}" type="sibTrans" cxnId="{E7D1C893-699B-4B45-B975-F4FCF230C2E9}">
      <dgm:prSet/>
      <dgm:spPr/>
      <dgm:t>
        <a:bodyPr/>
        <a:lstStyle/>
        <a:p>
          <a:endParaRPr lang="en-US"/>
        </a:p>
      </dgm:t>
    </dgm:pt>
    <dgm:pt modelId="{FBE0DE47-ADBD-42D9-B8B3-5AE48BB6E521}">
      <dgm:prSet phldrT="[Text]"/>
      <dgm:spPr/>
      <dgm:t>
        <a:bodyPr/>
        <a:lstStyle/>
        <a:p>
          <a:r>
            <a:rPr lang="en-US" dirty="0" smtClean="0"/>
            <a:t>Store</a:t>
          </a:r>
          <a:endParaRPr lang="en-US" dirty="0"/>
        </a:p>
      </dgm:t>
    </dgm:pt>
    <dgm:pt modelId="{879758EF-6E60-4B99-AA44-46F69773BA1D}" type="parTrans" cxnId="{6C4E418F-B5DD-42BC-99C3-3CBC4C306B13}">
      <dgm:prSet/>
      <dgm:spPr/>
      <dgm:t>
        <a:bodyPr/>
        <a:lstStyle/>
        <a:p>
          <a:endParaRPr lang="en-US"/>
        </a:p>
      </dgm:t>
    </dgm:pt>
    <dgm:pt modelId="{584F434E-5F39-4F55-BD47-D02E84378AA1}" type="sibTrans" cxnId="{6C4E418F-B5DD-42BC-99C3-3CBC4C306B13}">
      <dgm:prSet/>
      <dgm:spPr/>
      <dgm:t>
        <a:bodyPr/>
        <a:lstStyle/>
        <a:p>
          <a:endParaRPr lang="en-US"/>
        </a:p>
      </dgm:t>
    </dgm:pt>
    <dgm:pt modelId="{A2C10A3E-A347-4AE6-8C0A-92B429724B4E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18AA0DDB-43FC-4D87-846F-E1A1EBF79811}" type="parTrans" cxnId="{812F6043-D95B-45E9-B907-1568C24F2EB6}">
      <dgm:prSet/>
      <dgm:spPr/>
    </dgm:pt>
    <dgm:pt modelId="{A392904E-1E71-4AC7-AC30-6A1DB25731CD}" type="sibTrans" cxnId="{812F6043-D95B-45E9-B907-1568C24F2EB6}">
      <dgm:prSet/>
      <dgm:spPr/>
    </dgm:pt>
    <dgm:pt modelId="{3B86B8D0-2EE1-44ED-8982-DF8619E2B43E}">
      <dgm:prSet phldrT="[Text]"/>
      <dgm:spPr/>
      <dgm:t>
        <a:bodyPr/>
        <a:lstStyle/>
        <a:p>
          <a:endParaRPr lang="en-US" dirty="0"/>
        </a:p>
      </dgm:t>
    </dgm:pt>
    <dgm:pt modelId="{43EE2726-370D-4791-ABD9-4B070E04E3C9}" type="parTrans" cxnId="{C0C2E384-7616-4FFE-8C72-785B3ACD8FB6}">
      <dgm:prSet/>
      <dgm:spPr/>
    </dgm:pt>
    <dgm:pt modelId="{033122DC-A423-498F-95E0-92C4A635834A}" type="sibTrans" cxnId="{C0C2E384-7616-4FFE-8C72-785B3ACD8FB6}">
      <dgm:prSet/>
      <dgm:spPr/>
    </dgm:pt>
    <dgm:pt modelId="{9FF9F623-C6DB-4371-9F25-A325C7382A01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D7FA27EC-B49A-486A-AE0A-B7D841FA290B}" type="parTrans" cxnId="{29EEDEE7-3DEB-4835-ABEC-66C7E741AF5D}">
      <dgm:prSet/>
      <dgm:spPr/>
    </dgm:pt>
    <dgm:pt modelId="{4B06F013-F2E2-461B-A156-DF49722079FD}" type="sibTrans" cxnId="{29EEDEE7-3DEB-4835-ABEC-66C7E741AF5D}">
      <dgm:prSet/>
      <dgm:spPr/>
    </dgm:pt>
    <dgm:pt modelId="{EDDFAB2D-9D54-491C-8FD2-BF96BB909855}">
      <dgm:prSet phldrT="[Text]"/>
      <dgm:spPr/>
      <dgm:t>
        <a:bodyPr/>
        <a:lstStyle/>
        <a:p>
          <a:endParaRPr lang="en-US" dirty="0"/>
        </a:p>
      </dgm:t>
    </dgm:pt>
    <dgm:pt modelId="{E71C0A7B-E90E-4BEA-BF1C-8563FF189F70}" type="parTrans" cxnId="{E611B4E7-49C9-4ECC-873A-CE326B953AB8}">
      <dgm:prSet/>
      <dgm:spPr/>
    </dgm:pt>
    <dgm:pt modelId="{A1AF1FBB-F4F8-45F3-8750-013D2465D251}" type="sibTrans" cxnId="{E611B4E7-49C9-4ECC-873A-CE326B953AB8}">
      <dgm:prSet/>
      <dgm:spPr/>
    </dgm:pt>
    <dgm:pt modelId="{F4E24E48-58F0-4120-AD83-C924134A0721}">
      <dgm:prSet phldrT="[Text]"/>
      <dgm:spPr/>
      <dgm:t>
        <a:bodyPr/>
        <a:lstStyle/>
        <a:p>
          <a:r>
            <a:rPr lang="en-US" dirty="0" smtClean="0"/>
            <a:t>Interpret</a:t>
          </a:r>
          <a:endParaRPr lang="en-US" dirty="0"/>
        </a:p>
      </dgm:t>
    </dgm:pt>
    <dgm:pt modelId="{40F2B196-7696-441E-873B-89B3A31EC81A}" type="parTrans" cxnId="{615FDBDA-C715-4712-81DF-FA96467BA6EE}">
      <dgm:prSet/>
      <dgm:spPr/>
    </dgm:pt>
    <dgm:pt modelId="{15CCE0DF-AB2B-40F4-A54A-97F56655C5C1}" type="sibTrans" cxnId="{615FDBDA-C715-4712-81DF-FA96467BA6EE}">
      <dgm:prSet/>
      <dgm:spPr/>
    </dgm:pt>
    <dgm:pt modelId="{A3F45E97-895E-477B-94FF-A17759FD4A7D}">
      <dgm:prSet phldrT="[Text]"/>
      <dgm:spPr/>
      <dgm:t>
        <a:bodyPr/>
        <a:lstStyle/>
        <a:p>
          <a:endParaRPr lang="en-US" dirty="0"/>
        </a:p>
      </dgm:t>
    </dgm:pt>
    <dgm:pt modelId="{AADAA3CC-8896-4C76-BCF4-F4C255B18640}" type="parTrans" cxnId="{BE07D788-F9A8-4584-B773-66FDFDEEC243}">
      <dgm:prSet/>
      <dgm:spPr/>
    </dgm:pt>
    <dgm:pt modelId="{C2E9EA49-69D6-4802-9CC4-72E0DACE0012}" type="sibTrans" cxnId="{BE07D788-F9A8-4584-B773-66FDFDEEC243}">
      <dgm:prSet/>
      <dgm:spPr/>
    </dgm:pt>
    <dgm:pt modelId="{C1EB90BD-9370-4C6D-A377-DA3B7F597FC7}">
      <dgm:prSet phldrT="[Text]"/>
      <dgm:spPr/>
      <dgm:t>
        <a:bodyPr/>
        <a:lstStyle/>
        <a:p>
          <a:r>
            <a:rPr lang="en-US" dirty="0" smtClean="0"/>
            <a:t>Report</a:t>
          </a:r>
          <a:endParaRPr lang="en-US" dirty="0"/>
        </a:p>
      </dgm:t>
    </dgm:pt>
    <dgm:pt modelId="{1A0349B1-B9D1-4CD7-8C1A-2BA0B820DBB6}" type="parTrans" cxnId="{24186916-4C91-46F8-9B89-056E02FBAC69}">
      <dgm:prSet/>
      <dgm:spPr/>
    </dgm:pt>
    <dgm:pt modelId="{98E0344D-FCF3-40B1-AB79-F4F985817A20}" type="sibTrans" cxnId="{24186916-4C91-46F8-9B89-056E02FBAC69}">
      <dgm:prSet/>
      <dgm:spPr/>
    </dgm:pt>
    <dgm:pt modelId="{B76CD8F3-53C4-4BA7-BF5A-8145EE8891D2}">
      <dgm:prSet phldrT="[Text]"/>
      <dgm:spPr/>
      <dgm:t>
        <a:bodyPr/>
        <a:lstStyle/>
        <a:p>
          <a:endParaRPr lang="en-US" dirty="0"/>
        </a:p>
      </dgm:t>
    </dgm:pt>
    <dgm:pt modelId="{BFCF7B77-32F7-4D11-B85B-CC9B17853B5A}" type="parTrans" cxnId="{F986F3E4-BA82-458E-9A22-03636B46B92D}">
      <dgm:prSet/>
      <dgm:spPr/>
    </dgm:pt>
    <dgm:pt modelId="{6B24A579-5DD9-494B-A54D-06160550E3E1}" type="sibTrans" cxnId="{F986F3E4-BA82-458E-9A22-03636B46B92D}">
      <dgm:prSet/>
      <dgm:spPr/>
    </dgm:pt>
    <dgm:pt modelId="{53FC45BA-BD16-42B7-B3DB-DD841355EC94}">
      <dgm:prSet phldrT="[Text]"/>
      <dgm:spPr/>
      <dgm:t>
        <a:bodyPr/>
        <a:lstStyle/>
        <a:p>
          <a:endParaRPr lang="en-US" dirty="0"/>
        </a:p>
      </dgm:t>
    </dgm:pt>
    <dgm:pt modelId="{D4346153-0EB0-40EF-8550-8673AD92C0C4}" type="parTrans" cxnId="{E0A7D902-6814-4FC0-9788-3DACA1142A80}">
      <dgm:prSet/>
      <dgm:spPr/>
    </dgm:pt>
    <dgm:pt modelId="{0E28F234-3DE1-4A8C-B2B2-F2C04567F5AA}" type="sibTrans" cxnId="{E0A7D902-6814-4FC0-9788-3DACA1142A80}">
      <dgm:prSet/>
      <dgm:spPr/>
    </dgm:pt>
    <dgm:pt modelId="{EF33CE6A-3FDF-4EB0-B500-4F3165FF5FA9}" type="pres">
      <dgm:prSet presAssocID="{DF12377D-1997-4013-956F-D3F81850BA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16626-2447-4D6D-8329-093141DEE3A3}" type="pres">
      <dgm:prSet presAssocID="{7BF6911F-67ED-47D6-ACDF-30371AAB97A2}" presName="composite" presStyleCnt="0"/>
      <dgm:spPr/>
    </dgm:pt>
    <dgm:pt modelId="{45C32D36-5A2A-45A2-A917-3CF535F89CDB}" type="pres">
      <dgm:prSet presAssocID="{7BF6911F-67ED-47D6-ACDF-30371AAB97A2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E2F7E-1E24-426D-9A08-63DF7CCFF6F9}" type="pres">
      <dgm:prSet presAssocID="{7BF6911F-67ED-47D6-ACDF-30371AAB97A2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B6B48-F8BF-47ED-B502-980B6E6B3564}" type="pres">
      <dgm:prSet presAssocID="{F3642B37-32B4-4CA1-8555-C0C5D00555E7}" presName="sp" presStyleCnt="0"/>
      <dgm:spPr/>
    </dgm:pt>
    <dgm:pt modelId="{82DDC072-80D7-427E-850F-9D8775A9E446}" type="pres">
      <dgm:prSet presAssocID="{EBAC2157-DE0B-491E-88D2-8F6E1F25001A}" presName="composite" presStyleCnt="0"/>
      <dgm:spPr/>
    </dgm:pt>
    <dgm:pt modelId="{7C32B304-B90B-4096-A736-19E5F2F973B9}" type="pres">
      <dgm:prSet presAssocID="{EBAC2157-DE0B-491E-88D2-8F6E1F25001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C6E94-4AB5-462F-B9C7-748EC1280AC4}" type="pres">
      <dgm:prSet presAssocID="{EBAC2157-DE0B-491E-88D2-8F6E1F25001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DB0E-93FC-4D80-AA93-DBD83877BE31}" type="pres">
      <dgm:prSet presAssocID="{9AABA01D-BF41-4481-AEB5-2863E5C2F34E}" presName="sp" presStyleCnt="0"/>
      <dgm:spPr/>
    </dgm:pt>
    <dgm:pt modelId="{B47ECF97-BEB3-49EB-B534-8CC7685B5A0B}" type="pres">
      <dgm:prSet presAssocID="{53FC45BA-BD16-42B7-B3DB-DD841355EC94}" presName="composite" presStyleCnt="0"/>
      <dgm:spPr/>
    </dgm:pt>
    <dgm:pt modelId="{6681DFFF-6D07-446D-BBB4-AD858A9B52FF}" type="pres">
      <dgm:prSet presAssocID="{53FC45BA-BD16-42B7-B3DB-DD841355EC9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D6D8-BC7A-49A5-A710-DCCE95F7E0C9}" type="pres">
      <dgm:prSet presAssocID="{53FC45BA-BD16-42B7-B3DB-DD841355EC9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5437E-9677-4A04-8A96-1188B45D1E67}" type="pres">
      <dgm:prSet presAssocID="{0E28F234-3DE1-4A8C-B2B2-F2C04567F5AA}" presName="sp" presStyleCnt="0"/>
      <dgm:spPr/>
    </dgm:pt>
    <dgm:pt modelId="{FD997BE3-E7EF-4077-8D55-C8DE5C802679}" type="pres">
      <dgm:prSet presAssocID="{3B86B8D0-2EE1-44ED-8982-DF8619E2B43E}" presName="composite" presStyleCnt="0"/>
      <dgm:spPr/>
    </dgm:pt>
    <dgm:pt modelId="{850B2883-A76B-407A-86F3-E48702FE82CA}" type="pres">
      <dgm:prSet presAssocID="{3B86B8D0-2EE1-44ED-8982-DF8619E2B43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81719-7E58-40FE-963F-2B42512FC0F0}" type="pres">
      <dgm:prSet presAssocID="{3B86B8D0-2EE1-44ED-8982-DF8619E2B43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AD1B9-FE6F-4EE6-AB90-4F6C7E58BB74}" type="pres">
      <dgm:prSet presAssocID="{033122DC-A423-498F-95E0-92C4A635834A}" presName="sp" presStyleCnt="0"/>
      <dgm:spPr/>
    </dgm:pt>
    <dgm:pt modelId="{CDAD675F-9D3A-4AAA-A9C8-7831D35EDEDB}" type="pres">
      <dgm:prSet presAssocID="{EDDFAB2D-9D54-491C-8FD2-BF96BB909855}" presName="composite" presStyleCnt="0"/>
      <dgm:spPr/>
    </dgm:pt>
    <dgm:pt modelId="{434FB5D3-A6F0-4123-B1A9-470B0EF631CE}" type="pres">
      <dgm:prSet presAssocID="{EDDFAB2D-9D54-491C-8FD2-BF96BB90985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76C82-ED24-48B9-833F-3722EAD2853D}" type="pres">
      <dgm:prSet presAssocID="{EDDFAB2D-9D54-491C-8FD2-BF96BB90985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2ACA0-728C-485C-B3B5-5B2B13985AB2}" type="pres">
      <dgm:prSet presAssocID="{A1AF1FBB-F4F8-45F3-8750-013D2465D251}" presName="sp" presStyleCnt="0"/>
      <dgm:spPr/>
    </dgm:pt>
    <dgm:pt modelId="{B91E2E7F-1FEA-4628-8FAF-20E8BA391FB8}" type="pres">
      <dgm:prSet presAssocID="{A3F45E97-895E-477B-94FF-A17759FD4A7D}" presName="composite" presStyleCnt="0"/>
      <dgm:spPr/>
    </dgm:pt>
    <dgm:pt modelId="{1296B8EE-7A58-465F-AC14-5E6FA2DAF89C}" type="pres">
      <dgm:prSet presAssocID="{A3F45E97-895E-477B-94FF-A17759FD4A7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830A-5851-4667-8E6E-8971829186B7}" type="pres">
      <dgm:prSet presAssocID="{A3F45E97-895E-477B-94FF-A17759FD4A7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4B65D-506F-4E4C-9699-D75564D429CB}" type="pres">
      <dgm:prSet presAssocID="{C2E9EA49-69D6-4802-9CC4-72E0DACE0012}" presName="sp" presStyleCnt="0"/>
      <dgm:spPr/>
    </dgm:pt>
    <dgm:pt modelId="{76065068-ABE1-434D-A148-A081CC6A043D}" type="pres">
      <dgm:prSet presAssocID="{B76CD8F3-53C4-4BA7-BF5A-8145EE8891D2}" presName="composite" presStyleCnt="0"/>
      <dgm:spPr/>
    </dgm:pt>
    <dgm:pt modelId="{1D9B6017-BFEB-44B8-BC4B-4F23BDDF07AC}" type="pres">
      <dgm:prSet presAssocID="{B76CD8F3-53C4-4BA7-BF5A-8145EE8891D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069BD-E376-49EF-AC0C-AC9E1F614400}" type="pres">
      <dgm:prSet presAssocID="{B76CD8F3-53C4-4BA7-BF5A-8145EE8891D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D4F1F-C428-402B-900C-AF6A33349409}" type="presOf" srcId="{FBE0DE47-ADBD-42D9-B8B3-5AE48BB6E521}" destId="{1088D6D8-BC7A-49A5-A710-DCCE95F7E0C9}" srcOrd="0" destOrd="0" presId="urn:microsoft.com/office/officeart/2005/8/layout/chevron2"/>
    <dgm:cxn modelId="{24186916-4C91-46F8-9B89-056E02FBAC69}" srcId="{B76CD8F3-53C4-4BA7-BF5A-8145EE8891D2}" destId="{C1EB90BD-9370-4C6D-A377-DA3B7F597FC7}" srcOrd="0" destOrd="0" parTransId="{1A0349B1-B9D1-4CD7-8C1A-2BA0B820DBB6}" sibTransId="{98E0344D-FCF3-40B1-AB79-F4F985817A20}"/>
    <dgm:cxn modelId="{29EEDEE7-3DEB-4835-ABEC-66C7E741AF5D}" srcId="{EDDFAB2D-9D54-491C-8FD2-BF96BB909855}" destId="{9FF9F623-C6DB-4371-9F25-A325C7382A01}" srcOrd="0" destOrd="0" parTransId="{D7FA27EC-B49A-486A-AE0A-B7D841FA290B}" sibTransId="{4B06F013-F2E2-461B-A156-DF49722079FD}"/>
    <dgm:cxn modelId="{D05648BE-673E-4CC5-BCCA-C81E9031C2CD}" type="presOf" srcId="{F4E24E48-58F0-4120-AD83-C924134A0721}" destId="{E6D7830A-5851-4667-8E6E-8971829186B7}" srcOrd="0" destOrd="0" presId="urn:microsoft.com/office/officeart/2005/8/layout/chevron2"/>
    <dgm:cxn modelId="{B741A9D6-F200-4B9C-BE25-26E6865C04F0}" type="presOf" srcId="{A2C10A3E-A347-4AE6-8C0A-92B429724B4E}" destId="{64D81719-7E58-40FE-963F-2B42512FC0F0}" srcOrd="0" destOrd="0" presId="urn:microsoft.com/office/officeart/2005/8/layout/chevron2"/>
    <dgm:cxn modelId="{9118529F-1217-4EAF-9794-FC88D1DE82B2}" type="presOf" srcId="{B76CD8F3-53C4-4BA7-BF5A-8145EE8891D2}" destId="{1D9B6017-BFEB-44B8-BC4B-4F23BDDF07AC}" srcOrd="0" destOrd="0" presId="urn:microsoft.com/office/officeart/2005/8/layout/chevron2"/>
    <dgm:cxn modelId="{E7D1C893-699B-4B45-B975-F4FCF230C2E9}" srcId="{EBAC2157-DE0B-491E-88D2-8F6E1F25001A}" destId="{068FA333-2355-4FA5-9234-1ACF4A92029C}" srcOrd="0" destOrd="0" parTransId="{841B23B9-2938-4A48-926F-FA587FE1DE09}" sibTransId="{679813DB-F55D-4BDE-AA3A-8D14AF8D9957}"/>
    <dgm:cxn modelId="{3ABFD568-A81B-4227-AEB0-A02B4E22A3C2}" type="presOf" srcId="{53FC45BA-BD16-42B7-B3DB-DD841355EC94}" destId="{6681DFFF-6D07-446D-BBB4-AD858A9B52FF}" srcOrd="0" destOrd="0" presId="urn:microsoft.com/office/officeart/2005/8/layout/chevron2"/>
    <dgm:cxn modelId="{C0C2E384-7616-4FFE-8C72-785B3ACD8FB6}" srcId="{DF12377D-1997-4013-956F-D3F81850BA94}" destId="{3B86B8D0-2EE1-44ED-8982-DF8619E2B43E}" srcOrd="3" destOrd="0" parTransId="{43EE2726-370D-4791-ABD9-4B070E04E3C9}" sibTransId="{033122DC-A423-498F-95E0-92C4A635834A}"/>
    <dgm:cxn modelId="{6C4E418F-B5DD-42BC-99C3-3CBC4C306B13}" srcId="{53FC45BA-BD16-42B7-B3DB-DD841355EC94}" destId="{FBE0DE47-ADBD-42D9-B8B3-5AE48BB6E521}" srcOrd="0" destOrd="0" parTransId="{879758EF-6E60-4B99-AA44-46F69773BA1D}" sibTransId="{584F434E-5F39-4F55-BD47-D02E84378AA1}"/>
    <dgm:cxn modelId="{BE07D788-F9A8-4584-B773-66FDFDEEC243}" srcId="{DF12377D-1997-4013-956F-D3F81850BA94}" destId="{A3F45E97-895E-477B-94FF-A17759FD4A7D}" srcOrd="5" destOrd="0" parTransId="{AADAA3CC-8896-4C76-BCF4-F4C255B18640}" sibTransId="{C2E9EA49-69D6-4802-9CC4-72E0DACE0012}"/>
    <dgm:cxn modelId="{CE15F6C9-DC12-46B4-A4A7-FBB54CC9B937}" type="presOf" srcId="{A3F45E97-895E-477B-94FF-A17759FD4A7D}" destId="{1296B8EE-7A58-465F-AC14-5E6FA2DAF89C}" srcOrd="0" destOrd="0" presId="urn:microsoft.com/office/officeart/2005/8/layout/chevron2"/>
    <dgm:cxn modelId="{968DE359-526A-46E4-BCFE-AABF085F1A2D}" type="presOf" srcId="{068FA333-2355-4FA5-9234-1ACF4A92029C}" destId="{6CFC6E94-4AB5-462F-B9C7-748EC1280AC4}" srcOrd="0" destOrd="0" presId="urn:microsoft.com/office/officeart/2005/8/layout/chevron2"/>
    <dgm:cxn modelId="{083AF4A1-C9F3-4286-B939-B1F1E2972EE7}" type="presOf" srcId="{DF12377D-1997-4013-956F-D3F81850BA94}" destId="{EF33CE6A-3FDF-4EB0-B500-4F3165FF5FA9}" srcOrd="0" destOrd="0" presId="urn:microsoft.com/office/officeart/2005/8/layout/chevron2"/>
    <dgm:cxn modelId="{F986F3E4-BA82-458E-9A22-03636B46B92D}" srcId="{DF12377D-1997-4013-956F-D3F81850BA94}" destId="{B76CD8F3-53C4-4BA7-BF5A-8145EE8891D2}" srcOrd="6" destOrd="0" parTransId="{BFCF7B77-32F7-4D11-B85B-CC9B17853B5A}" sibTransId="{6B24A579-5DD9-494B-A54D-06160550E3E1}"/>
    <dgm:cxn modelId="{8101EE58-1E9B-4A8F-AC8E-DE7FB249DCEF}" type="presOf" srcId="{7BF6911F-67ED-47D6-ACDF-30371AAB97A2}" destId="{45C32D36-5A2A-45A2-A917-3CF535F89CDB}" srcOrd="0" destOrd="0" presId="urn:microsoft.com/office/officeart/2005/8/layout/chevron2"/>
    <dgm:cxn modelId="{615FDBDA-C715-4712-81DF-FA96467BA6EE}" srcId="{A3F45E97-895E-477B-94FF-A17759FD4A7D}" destId="{F4E24E48-58F0-4120-AD83-C924134A0721}" srcOrd="0" destOrd="0" parTransId="{40F2B196-7696-441E-873B-89B3A31EC81A}" sibTransId="{15CCE0DF-AB2B-40F4-A54A-97F56655C5C1}"/>
    <dgm:cxn modelId="{EAAD7122-F023-41DA-9D8A-FDC5613AEA5D}" type="presOf" srcId="{3B86B8D0-2EE1-44ED-8982-DF8619E2B43E}" destId="{850B2883-A76B-407A-86F3-E48702FE82CA}" srcOrd="0" destOrd="0" presId="urn:microsoft.com/office/officeart/2005/8/layout/chevron2"/>
    <dgm:cxn modelId="{595A0572-9A53-4B2A-AFA1-A721C711EC20}" type="presOf" srcId="{9FF9F623-C6DB-4371-9F25-A325C7382A01}" destId="{2D576C82-ED24-48B9-833F-3722EAD2853D}" srcOrd="0" destOrd="0" presId="urn:microsoft.com/office/officeart/2005/8/layout/chevron2"/>
    <dgm:cxn modelId="{E611B4E7-49C9-4ECC-873A-CE326B953AB8}" srcId="{DF12377D-1997-4013-956F-D3F81850BA94}" destId="{EDDFAB2D-9D54-491C-8FD2-BF96BB909855}" srcOrd="4" destOrd="0" parTransId="{E71C0A7B-E90E-4BEA-BF1C-8563FF189F70}" sibTransId="{A1AF1FBB-F4F8-45F3-8750-013D2465D251}"/>
    <dgm:cxn modelId="{EFDEA747-E917-4203-BC64-6E25E83D6F48}" srcId="{DF12377D-1997-4013-956F-D3F81850BA94}" destId="{7BF6911F-67ED-47D6-ACDF-30371AAB97A2}" srcOrd="0" destOrd="0" parTransId="{A3D928B2-897F-4320-9564-4B2085D8AB22}" sibTransId="{F3642B37-32B4-4CA1-8555-C0C5D00555E7}"/>
    <dgm:cxn modelId="{E0A7D902-6814-4FC0-9788-3DACA1142A80}" srcId="{DF12377D-1997-4013-956F-D3F81850BA94}" destId="{53FC45BA-BD16-42B7-B3DB-DD841355EC94}" srcOrd="2" destOrd="0" parTransId="{D4346153-0EB0-40EF-8550-8673AD92C0C4}" sibTransId="{0E28F234-3DE1-4A8C-B2B2-F2C04567F5AA}"/>
    <dgm:cxn modelId="{F597EEAE-3F76-4DDE-9261-C317C3167299}" type="presOf" srcId="{EBAC2157-DE0B-491E-88D2-8F6E1F25001A}" destId="{7C32B304-B90B-4096-A736-19E5F2F973B9}" srcOrd="0" destOrd="0" presId="urn:microsoft.com/office/officeart/2005/8/layout/chevron2"/>
    <dgm:cxn modelId="{B867FC6C-A4F4-499D-B869-E6A5B533F19C}" srcId="{DF12377D-1997-4013-956F-D3F81850BA94}" destId="{EBAC2157-DE0B-491E-88D2-8F6E1F25001A}" srcOrd="1" destOrd="0" parTransId="{8743CD62-3B4F-4D5A-8F89-BE30BD8F7CBB}" sibTransId="{9AABA01D-BF41-4481-AEB5-2863E5C2F34E}"/>
    <dgm:cxn modelId="{8598FBBE-E23D-4EE4-93C3-FD1B7A62A542}" type="presOf" srcId="{EDDFAB2D-9D54-491C-8FD2-BF96BB909855}" destId="{434FB5D3-A6F0-4123-B1A9-470B0EF631CE}" srcOrd="0" destOrd="0" presId="urn:microsoft.com/office/officeart/2005/8/layout/chevron2"/>
    <dgm:cxn modelId="{5968EE80-E6B1-487B-80F5-E301A20B7687}" type="presOf" srcId="{7D78C6F4-007F-4BFA-9578-A5E7FAE13455}" destId="{FC0E2F7E-1E24-426D-9A08-63DF7CCFF6F9}" srcOrd="0" destOrd="0" presId="urn:microsoft.com/office/officeart/2005/8/layout/chevron2"/>
    <dgm:cxn modelId="{3F3BCC0D-0637-42F0-AED5-93850BC5D502}" type="presOf" srcId="{C1EB90BD-9370-4C6D-A377-DA3B7F597FC7}" destId="{5BB069BD-E376-49EF-AC0C-AC9E1F614400}" srcOrd="0" destOrd="0" presId="urn:microsoft.com/office/officeart/2005/8/layout/chevron2"/>
    <dgm:cxn modelId="{E1A791EC-728D-4367-B7FD-CE81C3FD0F6D}" srcId="{7BF6911F-67ED-47D6-ACDF-30371AAB97A2}" destId="{7D78C6F4-007F-4BFA-9578-A5E7FAE13455}" srcOrd="0" destOrd="0" parTransId="{A498F9D7-CF73-41BC-BE65-A4CE8E873EA8}" sibTransId="{8D443F6D-BD6C-46D4-ADA9-B4EA5E97EBFC}"/>
    <dgm:cxn modelId="{812F6043-D95B-45E9-B907-1568C24F2EB6}" srcId="{3B86B8D0-2EE1-44ED-8982-DF8619E2B43E}" destId="{A2C10A3E-A347-4AE6-8C0A-92B429724B4E}" srcOrd="0" destOrd="0" parTransId="{18AA0DDB-43FC-4D87-846F-E1A1EBF79811}" sibTransId="{A392904E-1E71-4AC7-AC30-6A1DB25731CD}"/>
    <dgm:cxn modelId="{21D208AD-5032-46C8-9660-952A8B21775E}" type="presParOf" srcId="{EF33CE6A-3FDF-4EB0-B500-4F3165FF5FA9}" destId="{65B16626-2447-4D6D-8329-093141DEE3A3}" srcOrd="0" destOrd="0" presId="urn:microsoft.com/office/officeart/2005/8/layout/chevron2"/>
    <dgm:cxn modelId="{A71C9662-5552-4F71-9603-7D53F2A07348}" type="presParOf" srcId="{65B16626-2447-4D6D-8329-093141DEE3A3}" destId="{45C32D36-5A2A-45A2-A917-3CF535F89CDB}" srcOrd="0" destOrd="0" presId="urn:microsoft.com/office/officeart/2005/8/layout/chevron2"/>
    <dgm:cxn modelId="{F1B9A2E9-5066-404C-9B9B-1A64F79DDCDD}" type="presParOf" srcId="{65B16626-2447-4D6D-8329-093141DEE3A3}" destId="{FC0E2F7E-1E24-426D-9A08-63DF7CCFF6F9}" srcOrd="1" destOrd="0" presId="urn:microsoft.com/office/officeart/2005/8/layout/chevron2"/>
    <dgm:cxn modelId="{40EF816A-2BB0-432C-BB1E-2597B262CAD1}" type="presParOf" srcId="{EF33CE6A-3FDF-4EB0-B500-4F3165FF5FA9}" destId="{EB5B6B48-F8BF-47ED-B502-980B6E6B3564}" srcOrd="1" destOrd="0" presId="urn:microsoft.com/office/officeart/2005/8/layout/chevron2"/>
    <dgm:cxn modelId="{B621DFC3-757F-48DB-98FC-E299658A4F7C}" type="presParOf" srcId="{EF33CE6A-3FDF-4EB0-B500-4F3165FF5FA9}" destId="{82DDC072-80D7-427E-850F-9D8775A9E446}" srcOrd="2" destOrd="0" presId="urn:microsoft.com/office/officeart/2005/8/layout/chevron2"/>
    <dgm:cxn modelId="{467755E7-EBF5-406F-AAD0-1CB02005962F}" type="presParOf" srcId="{82DDC072-80D7-427E-850F-9D8775A9E446}" destId="{7C32B304-B90B-4096-A736-19E5F2F973B9}" srcOrd="0" destOrd="0" presId="urn:microsoft.com/office/officeart/2005/8/layout/chevron2"/>
    <dgm:cxn modelId="{4508A6C8-3B3D-4A5E-A239-20C0FA20DDC8}" type="presParOf" srcId="{82DDC072-80D7-427E-850F-9D8775A9E446}" destId="{6CFC6E94-4AB5-462F-B9C7-748EC1280AC4}" srcOrd="1" destOrd="0" presId="urn:microsoft.com/office/officeart/2005/8/layout/chevron2"/>
    <dgm:cxn modelId="{217FE978-B2F7-461B-A738-D9098BF59341}" type="presParOf" srcId="{EF33CE6A-3FDF-4EB0-B500-4F3165FF5FA9}" destId="{5288DB0E-93FC-4D80-AA93-DBD83877BE31}" srcOrd="3" destOrd="0" presId="urn:microsoft.com/office/officeart/2005/8/layout/chevron2"/>
    <dgm:cxn modelId="{B51B4403-4E58-4943-BCE1-1E462A853CBB}" type="presParOf" srcId="{EF33CE6A-3FDF-4EB0-B500-4F3165FF5FA9}" destId="{B47ECF97-BEB3-49EB-B534-8CC7685B5A0B}" srcOrd="4" destOrd="0" presId="urn:microsoft.com/office/officeart/2005/8/layout/chevron2"/>
    <dgm:cxn modelId="{9688DDB8-11D5-46D0-A93C-E48D77A21EFD}" type="presParOf" srcId="{B47ECF97-BEB3-49EB-B534-8CC7685B5A0B}" destId="{6681DFFF-6D07-446D-BBB4-AD858A9B52FF}" srcOrd="0" destOrd="0" presId="urn:microsoft.com/office/officeart/2005/8/layout/chevron2"/>
    <dgm:cxn modelId="{AE02E5BA-A8F6-4949-82BC-2D4A1EE9D103}" type="presParOf" srcId="{B47ECF97-BEB3-49EB-B534-8CC7685B5A0B}" destId="{1088D6D8-BC7A-49A5-A710-DCCE95F7E0C9}" srcOrd="1" destOrd="0" presId="urn:microsoft.com/office/officeart/2005/8/layout/chevron2"/>
    <dgm:cxn modelId="{4153F5AD-A82D-4A6B-8D27-54183E646FF3}" type="presParOf" srcId="{EF33CE6A-3FDF-4EB0-B500-4F3165FF5FA9}" destId="{C9F5437E-9677-4A04-8A96-1188B45D1E67}" srcOrd="5" destOrd="0" presId="urn:microsoft.com/office/officeart/2005/8/layout/chevron2"/>
    <dgm:cxn modelId="{2DBBEF07-0A8D-4247-855B-6A0E5EEE3AB2}" type="presParOf" srcId="{EF33CE6A-3FDF-4EB0-B500-4F3165FF5FA9}" destId="{FD997BE3-E7EF-4077-8D55-C8DE5C802679}" srcOrd="6" destOrd="0" presId="urn:microsoft.com/office/officeart/2005/8/layout/chevron2"/>
    <dgm:cxn modelId="{CA470CF4-5634-4A2A-AA00-3D12C550BFFD}" type="presParOf" srcId="{FD997BE3-E7EF-4077-8D55-C8DE5C802679}" destId="{850B2883-A76B-407A-86F3-E48702FE82CA}" srcOrd="0" destOrd="0" presId="urn:microsoft.com/office/officeart/2005/8/layout/chevron2"/>
    <dgm:cxn modelId="{DCD0F243-959C-485A-BDCF-5204907DDDD0}" type="presParOf" srcId="{FD997BE3-E7EF-4077-8D55-C8DE5C802679}" destId="{64D81719-7E58-40FE-963F-2B42512FC0F0}" srcOrd="1" destOrd="0" presId="urn:microsoft.com/office/officeart/2005/8/layout/chevron2"/>
    <dgm:cxn modelId="{86D64E6F-B281-4B80-AAB5-04C399E3BC56}" type="presParOf" srcId="{EF33CE6A-3FDF-4EB0-B500-4F3165FF5FA9}" destId="{5F2AD1B9-FE6F-4EE6-AB90-4F6C7E58BB74}" srcOrd="7" destOrd="0" presId="urn:microsoft.com/office/officeart/2005/8/layout/chevron2"/>
    <dgm:cxn modelId="{3F36148C-0FC0-4609-9542-4EC78243105E}" type="presParOf" srcId="{EF33CE6A-3FDF-4EB0-B500-4F3165FF5FA9}" destId="{CDAD675F-9D3A-4AAA-A9C8-7831D35EDEDB}" srcOrd="8" destOrd="0" presId="urn:microsoft.com/office/officeart/2005/8/layout/chevron2"/>
    <dgm:cxn modelId="{2DA62B85-E56C-4FB5-B49F-85C18613CAC7}" type="presParOf" srcId="{CDAD675F-9D3A-4AAA-A9C8-7831D35EDEDB}" destId="{434FB5D3-A6F0-4123-B1A9-470B0EF631CE}" srcOrd="0" destOrd="0" presId="urn:microsoft.com/office/officeart/2005/8/layout/chevron2"/>
    <dgm:cxn modelId="{CDFC6F4F-73B0-4730-849C-29BA0B38B4FC}" type="presParOf" srcId="{CDAD675F-9D3A-4AAA-A9C8-7831D35EDEDB}" destId="{2D576C82-ED24-48B9-833F-3722EAD2853D}" srcOrd="1" destOrd="0" presId="urn:microsoft.com/office/officeart/2005/8/layout/chevron2"/>
    <dgm:cxn modelId="{032A36FA-D308-4AA2-8856-6ECC0B1FB20A}" type="presParOf" srcId="{EF33CE6A-3FDF-4EB0-B500-4F3165FF5FA9}" destId="{8AF2ACA0-728C-485C-B3B5-5B2B13985AB2}" srcOrd="9" destOrd="0" presId="urn:microsoft.com/office/officeart/2005/8/layout/chevron2"/>
    <dgm:cxn modelId="{CD778DAE-7C5B-41B8-A087-7316A7C11B68}" type="presParOf" srcId="{EF33CE6A-3FDF-4EB0-B500-4F3165FF5FA9}" destId="{B91E2E7F-1FEA-4628-8FAF-20E8BA391FB8}" srcOrd="10" destOrd="0" presId="urn:microsoft.com/office/officeart/2005/8/layout/chevron2"/>
    <dgm:cxn modelId="{5AA8E0FE-F416-4CCD-8065-E78D130D96D5}" type="presParOf" srcId="{B91E2E7F-1FEA-4628-8FAF-20E8BA391FB8}" destId="{1296B8EE-7A58-465F-AC14-5E6FA2DAF89C}" srcOrd="0" destOrd="0" presId="urn:microsoft.com/office/officeart/2005/8/layout/chevron2"/>
    <dgm:cxn modelId="{072704C6-EB66-4123-A20F-4571D942C6C6}" type="presParOf" srcId="{B91E2E7F-1FEA-4628-8FAF-20E8BA391FB8}" destId="{E6D7830A-5851-4667-8E6E-8971829186B7}" srcOrd="1" destOrd="0" presId="urn:microsoft.com/office/officeart/2005/8/layout/chevron2"/>
    <dgm:cxn modelId="{B6662A05-0C24-477D-B8F2-2FAA2B269EB4}" type="presParOf" srcId="{EF33CE6A-3FDF-4EB0-B500-4F3165FF5FA9}" destId="{03F4B65D-506F-4E4C-9699-D75564D429CB}" srcOrd="11" destOrd="0" presId="urn:microsoft.com/office/officeart/2005/8/layout/chevron2"/>
    <dgm:cxn modelId="{FAD720E2-FDE3-4907-9DC3-2568D9D0BEC0}" type="presParOf" srcId="{EF33CE6A-3FDF-4EB0-B500-4F3165FF5FA9}" destId="{76065068-ABE1-434D-A148-A081CC6A043D}" srcOrd="12" destOrd="0" presId="urn:microsoft.com/office/officeart/2005/8/layout/chevron2"/>
    <dgm:cxn modelId="{D11A567F-1629-460C-AA9D-8937FFF5C7E6}" type="presParOf" srcId="{76065068-ABE1-434D-A148-A081CC6A043D}" destId="{1D9B6017-BFEB-44B8-BC4B-4F23BDDF07AC}" srcOrd="0" destOrd="0" presId="urn:microsoft.com/office/officeart/2005/8/layout/chevron2"/>
    <dgm:cxn modelId="{9E4AD37A-2D19-4493-B25C-745EA7F698C9}" type="presParOf" srcId="{76065068-ABE1-434D-A148-A081CC6A043D}" destId="{5BB069BD-E376-49EF-AC0C-AC9E1F6144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32D36-5A2A-45A2-A917-3CF535F89CDB}">
      <dsp:nvSpPr>
        <dsp:cNvPr id="0" name=""/>
        <dsp:cNvSpPr/>
      </dsp:nvSpPr>
      <dsp:spPr>
        <a:xfrm rot="5400000">
          <a:off x="-112964" y="114885"/>
          <a:ext cx="753093" cy="52716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endParaRPr lang="en-US" sz="1500" kern="1200" dirty="0"/>
        </a:p>
      </dsp:txBody>
      <dsp:txXfrm rot="5400000">
        <a:off x="-112964" y="114885"/>
        <a:ext cx="753093" cy="527165"/>
      </dsp:txXfrm>
    </dsp:sp>
    <dsp:sp modelId="{FC0E2F7E-1E24-426D-9A08-63DF7CCFF6F9}">
      <dsp:nvSpPr>
        <dsp:cNvPr id="0" name=""/>
        <dsp:cNvSpPr/>
      </dsp:nvSpPr>
      <dsp:spPr>
        <a:xfrm rot="5400000">
          <a:off x="1530920" y="-1001834"/>
          <a:ext cx="489510" cy="2497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Data</a:t>
          </a:r>
          <a:endParaRPr lang="en-US" sz="2700" kern="1200" dirty="0"/>
        </a:p>
      </dsp:txBody>
      <dsp:txXfrm rot="5400000">
        <a:off x="1530920" y="-1001834"/>
        <a:ext cx="489510" cy="2497021"/>
      </dsp:txXfrm>
    </dsp:sp>
    <dsp:sp modelId="{7C32B304-B90B-4096-A736-19E5F2F973B9}">
      <dsp:nvSpPr>
        <dsp:cNvPr id="0" name=""/>
        <dsp:cNvSpPr/>
      </dsp:nvSpPr>
      <dsp:spPr>
        <a:xfrm rot="5400000">
          <a:off x="-112964" y="756814"/>
          <a:ext cx="753093" cy="52716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endParaRPr lang="en-US" sz="1500" kern="1200" dirty="0"/>
        </a:p>
      </dsp:txBody>
      <dsp:txXfrm rot="5400000">
        <a:off x="-112964" y="756814"/>
        <a:ext cx="753093" cy="527165"/>
      </dsp:txXfrm>
    </dsp:sp>
    <dsp:sp modelId="{6CFC6E94-4AB5-462F-B9C7-748EC1280AC4}">
      <dsp:nvSpPr>
        <dsp:cNvPr id="0" name=""/>
        <dsp:cNvSpPr/>
      </dsp:nvSpPr>
      <dsp:spPr>
        <a:xfrm rot="5400000">
          <a:off x="1530920" y="-359904"/>
          <a:ext cx="489510" cy="2497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Collect</a:t>
          </a:r>
          <a:endParaRPr lang="en-US" sz="2700" kern="1200" dirty="0"/>
        </a:p>
      </dsp:txBody>
      <dsp:txXfrm rot="5400000">
        <a:off x="1530920" y="-359904"/>
        <a:ext cx="489510" cy="2497021"/>
      </dsp:txXfrm>
    </dsp:sp>
    <dsp:sp modelId="{6681DFFF-6D07-446D-BBB4-AD858A9B52FF}">
      <dsp:nvSpPr>
        <dsp:cNvPr id="0" name=""/>
        <dsp:cNvSpPr/>
      </dsp:nvSpPr>
      <dsp:spPr>
        <a:xfrm rot="5400000">
          <a:off x="-112964" y="1398743"/>
          <a:ext cx="753093" cy="52716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12964" y="1398743"/>
        <a:ext cx="753093" cy="527165"/>
      </dsp:txXfrm>
    </dsp:sp>
    <dsp:sp modelId="{1088D6D8-BC7A-49A5-A710-DCCE95F7E0C9}">
      <dsp:nvSpPr>
        <dsp:cNvPr id="0" name=""/>
        <dsp:cNvSpPr/>
      </dsp:nvSpPr>
      <dsp:spPr>
        <a:xfrm rot="5400000">
          <a:off x="1530920" y="282024"/>
          <a:ext cx="489510" cy="2497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Store</a:t>
          </a:r>
          <a:endParaRPr lang="en-US" sz="2700" kern="1200" dirty="0"/>
        </a:p>
      </dsp:txBody>
      <dsp:txXfrm rot="5400000">
        <a:off x="1530920" y="282024"/>
        <a:ext cx="489510" cy="2497021"/>
      </dsp:txXfrm>
    </dsp:sp>
    <dsp:sp modelId="{850B2883-A76B-407A-86F3-E48702FE82CA}">
      <dsp:nvSpPr>
        <dsp:cNvPr id="0" name=""/>
        <dsp:cNvSpPr/>
      </dsp:nvSpPr>
      <dsp:spPr>
        <a:xfrm rot="5400000">
          <a:off x="-112964" y="2040673"/>
          <a:ext cx="753093" cy="52716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12964" y="2040673"/>
        <a:ext cx="753093" cy="527165"/>
      </dsp:txXfrm>
    </dsp:sp>
    <dsp:sp modelId="{64D81719-7E58-40FE-963F-2B42512FC0F0}">
      <dsp:nvSpPr>
        <dsp:cNvPr id="0" name=""/>
        <dsp:cNvSpPr/>
      </dsp:nvSpPr>
      <dsp:spPr>
        <a:xfrm rot="5400000">
          <a:off x="1530920" y="923953"/>
          <a:ext cx="489510" cy="2497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View</a:t>
          </a:r>
          <a:endParaRPr lang="en-US" sz="2700" kern="1200" dirty="0"/>
        </a:p>
      </dsp:txBody>
      <dsp:txXfrm rot="5400000">
        <a:off x="1530920" y="923953"/>
        <a:ext cx="489510" cy="2497021"/>
      </dsp:txXfrm>
    </dsp:sp>
    <dsp:sp modelId="{434FB5D3-A6F0-4123-B1A9-470B0EF631CE}">
      <dsp:nvSpPr>
        <dsp:cNvPr id="0" name=""/>
        <dsp:cNvSpPr/>
      </dsp:nvSpPr>
      <dsp:spPr>
        <a:xfrm rot="5400000">
          <a:off x="-112964" y="2682602"/>
          <a:ext cx="753093" cy="52716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12964" y="2682602"/>
        <a:ext cx="753093" cy="527165"/>
      </dsp:txXfrm>
    </dsp:sp>
    <dsp:sp modelId="{2D576C82-ED24-48B9-833F-3722EAD2853D}">
      <dsp:nvSpPr>
        <dsp:cNvPr id="0" name=""/>
        <dsp:cNvSpPr/>
      </dsp:nvSpPr>
      <dsp:spPr>
        <a:xfrm rot="5400000">
          <a:off x="1530920" y="1565883"/>
          <a:ext cx="489510" cy="2497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Analyze</a:t>
          </a:r>
          <a:endParaRPr lang="en-US" sz="2700" kern="1200" dirty="0"/>
        </a:p>
      </dsp:txBody>
      <dsp:txXfrm rot="5400000">
        <a:off x="1530920" y="1565883"/>
        <a:ext cx="489510" cy="2497021"/>
      </dsp:txXfrm>
    </dsp:sp>
    <dsp:sp modelId="{1296B8EE-7A58-465F-AC14-5E6FA2DAF89C}">
      <dsp:nvSpPr>
        <dsp:cNvPr id="0" name=""/>
        <dsp:cNvSpPr/>
      </dsp:nvSpPr>
      <dsp:spPr>
        <a:xfrm rot="5400000">
          <a:off x="-112964" y="3324532"/>
          <a:ext cx="753093" cy="52716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12964" y="3324532"/>
        <a:ext cx="753093" cy="527165"/>
      </dsp:txXfrm>
    </dsp:sp>
    <dsp:sp modelId="{E6D7830A-5851-4667-8E6E-8971829186B7}">
      <dsp:nvSpPr>
        <dsp:cNvPr id="0" name=""/>
        <dsp:cNvSpPr/>
      </dsp:nvSpPr>
      <dsp:spPr>
        <a:xfrm rot="5400000">
          <a:off x="1530920" y="2207812"/>
          <a:ext cx="489510" cy="2497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Interpret</a:t>
          </a:r>
          <a:endParaRPr lang="en-US" sz="2700" kern="1200" dirty="0"/>
        </a:p>
      </dsp:txBody>
      <dsp:txXfrm rot="5400000">
        <a:off x="1530920" y="2207812"/>
        <a:ext cx="489510" cy="2497021"/>
      </dsp:txXfrm>
    </dsp:sp>
    <dsp:sp modelId="{1D9B6017-BFEB-44B8-BC4B-4F23BDDF07AC}">
      <dsp:nvSpPr>
        <dsp:cNvPr id="0" name=""/>
        <dsp:cNvSpPr/>
      </dsp:nvSpPr>
      <dsp:spPr>
        <a:xfrm rot="5400000">
          <a:off x="-112964" y="3966461"/>
          <a:ext cx="753093" cy="52716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12964" y="3966461"/>
        <a:ext cx="753093" cy="527165"/>
      </dsp:txXfrm>
    </dsp:sp>
    <dsp:sp modelId="{5BB069BD-E376-49EF-AC0C-AC9E1F614400}">
      <dsp:nvSpPr>
        <dsp:cNvPr id="0" name=""/>
        <dsp:cNvSpPr/>
      </dsp:nvSpPr>
      <dsp:spPr>
        <a:xfrm rot="5400000">
          <a:off x="1530920" y="2849741"/>
          <a:ext cx="489510" cy="2497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Report</a:t>
          </a:r>
          <a:endParaRPr lang="en-US" sz="2700" kern="1200" dirty="0"/>
        </a:p>
      </dsp:txBody>
      <dsp:txXfrm rot="5400000">
        <a:off x="1530920" y="2849741"/>
        <a:ext cx="489510" cy="249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7198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65175" y="250824"/>
            <a:ext cx="3101981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7156" y="250824"/>
            <a:ext cx="2586032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5174" y="482544"/>
            <a:ext cx="5688013" cy="426601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65174" y="4864103"/>
            <a:ext cx="5688013" cy="383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65174" y="8685213"/>
            <a:ext cx="2663826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429001" y="8685213"/>
            <a:ext cx="3024188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5191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05665-4C92-485A-90BB-BA8B8395AEEF}" type="slidenum">
              <a:rPr lang="de-CH"/>
              <a:pPr/>
              <a:t>1</a:t>
            </a:fld>
            <a:endParaRPr lang="de-CH"/>
          </a:p>
        </p:txBody>
      </p:sp>
      <p:sp>
        <p:nvSpPr>
          <p:cNvPr id="20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123143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DF78-548F-4CC2-AFFF-17C7AB7C9D34}" type="slidenum">
              <a:rPr lang="de-CH" smtClean="0">
                <a:cs typeface="Arial" charset="0"/>
              </a:rPr>
              <a:pPr/>
              <a:t>21</a:t>
            </a:fld>
            <a:endParaRPr lang="de-CH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361" tIns="45180" rIns="90361" bIns="45180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5</a:t>
            </a:fld>
            <a:endParaRPr lang="de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864931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05040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12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93431-8880-4CF0-AF18-85DA48FF1517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973"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02756" indent="-270291" defTabSz="903973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081164" indent="-216233" defTabSz="903973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513629" indent="-216233" defTabSz="903973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1946095" indent="-216233" defTabSz="903973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378560" indent="-216233" defTabSz="90397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811026" indent="-216233" defTabSz="90397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243491" indent="-216233" defTabSz="90397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675957" indent="-216233" defTabSz="903973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B8DF6AEC-3BB0-487B-8919-7AB511351ECB}" type="slidenum">
              <a:rPr lang="de-CH" smtClean="0">
                <a:solidFill>
                  <a:schemeClr val="tx1"/>
                </a:solidFill>
              </a:rPr>
              <a:pPr eaLnBrk="1" hangingPunct="1"/>
              <a:t>15</a:t>
            </a:fld>
            <a:endParaRPr lang="de-CH" smtClean="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5"/>
            <a:ext cx="5028986" cy="41150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48683-531F-4315-B210-A084E2C52EBA}" type="slidenum">
              <a:rPr lang="de-CH"/>
              <a:pPr/>
              <a:t>18</a:t>
            </a:fld>
            <a:endParaRPr lang="de-CH"/>
          </a:p>
        </p:txBody>
      </p:sp>
      <p:sp>
        <p:nvSpPr>
          <p:cNvPr id="221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  <p:grpSp>
        <p:nvGrpSpPr>
          <p:cNvPr id="2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pic>
        <p:nvPicPr>
          <p:cNvPr id="34" name="Picture 268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8" r:id="rId3"/>
    <p:sldLayoutId id="2147483782" r:id="rId4"/>
    <p:sldLayoutId id="2147483783" r:id="rId5"/>
    <p:sldLayoutId id="2147483664" r:id="rId6"/>
    <p:sldLayoutId id="2147483662" r:id="rId7"/>
    <p:sldLayoutId id="2147483663" r:id="rId8"/>
    <p:sldLayoutId id="2147483661" r:id="rId9"/>
    <p:sldLayoutId id="2147483652" r:id="rId10"/>
    <p:sldLayoutId id="2147483659" r:id="rId11"/>
    <p:sldLayoutId id="2147483669" r:id="rId12"/>
    <p:sldLayoutId id="2147483660" r:id="rId13"/>
    <p:sldLayoutId id="2147483777" r:id="rId14"/>
    <p:sldLayoutId id="2147483722" r:id="rId15"/>
    <p:sldLayoutId id="2147483665" r:id="rId16"/>
    <p:sldLayoutId id="2147483666" r:id="rId17"/>
    <p:sldLayoutId id="2147483657" r:id="rId18"/>
    <p:sldLayoutId id="2147483841" r:id="rId19"/>
    <p:sldLayoutId id="2147483842" r:id="rId20"/>
    <p:sldLayoutId id="2147483843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Cyber Security Fingerprint</a:t>
            </a:r>
            <a:br>
              <a:rPr lang="en-GB" dirty="0" smtClean="0"/>
            </a:br>
            <a:r>
              <a:rPr lang="en-US" dirty="0" smtClean="0">
                <a:solidFill>
                  <a:schemeClr val="hlink"/>
                </a:solidFill>
              </a:rPr>
              <a:t>Secure systems, protect production </a:t>
            </a:r>
            <a:br>
              <a:rPr lang="en-US" dirty="0" smtClean="0">
                <a:solidFill>
                  <a:schemeClr val="hlink"/>
                </a:solidFill>
              </a:rPr>
            </a:br>
            <a:endParaRPr lang="en-GB" dirty="0">
              <a:solidFill>
                <a:schemeClr val="hlink"/>
              </a:solidFill>
            </a:endParaRPr>
          </a:p>
        </p:txBody>
      </p:sp>
      <p:sp>
        <p:nvSpPr>
          <p:cNvPr id="209203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Advanced Services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013" y="219360"/>
            <a:ext cx="8625384" cy="36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39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br>
              <a:rPr lang="en-US" dirty="0" smtClean="0"/>
            </a:br>
            <a:r>
              <a:rPr lang="fi-FI" dirty="0" smtClean="0">
                <a:solidFill>
                  <a:schemeClr val="accent1"/>
                </a:solidFill>
              </a:rPr>
              <a:t>Security Logger Data Collection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206" y="3731845"/>
            <a:ext cx="6191250" cy="2176586"/>
          </a:xfrm>
        </p:spPr>
        <p:txBody>
          <a:bodyPr/>
          <a:lstStyle/>
          <a:p>
            <a:pPr marL="179388" indent="-179388">
              <a:spcBef>
                <a:spcPts val="11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Collects data without affecting the production</a:t>
            </a:r>
          </a:p>
          <a:p>
            <a:pPr marL="179388" indent="-179388">
              <a:spcBef>
                <a:spcPts val="11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 installation</a:t>
            </a:r>
          </a:p>
          <a:p>
            <a:pPr marL="179388" indent="-179388">
              <a:spcBef>
                <a:spcPts val="11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Only collects data</a:t>
            </a:r>
          </a:p>
          <a:p>
            <a:pPr marL="179388" indent="-179388">
              <a:spcBef>
                <a:spcPts val="11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collected data is saved as an encrypted file</a:t>
            </a:r>
          </a:p>
          <a:p>
            <a:pPr marL="179388" indent="-179388">
              <a:spcBef>
                <a:spcPts val="11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Serves as support during interviews with key plant personnel</a:t>
            </a:r>
          </a:p>
          <a:p>
            <a:pPr marL="179388" indent="-179388">
              <a:spcBef>
                <a:spcPts val="11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Over 90% timesaving compared to manual data collection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ABB Group | Slide ‹#›</a:t>
            </a:r>
            <a:endParaRPr lang="en-US" dirty="0"/>
          </a:p>
        </p:txBody>
      </p:sp>
      <p:pic>
        <p:nvPicPr>
          <p:cNvPr id="1026" name="Picture 2" descr="C:\Users\PATRIK~1.COM\AppData\Local\Temp\SNAGHTML2a676e8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913" y="1592264"/>
            <a:ext cx="6335712" cy="17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8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nterview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4" y="1592263"/>
            <a:ext cx="6223749" cy="41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29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br>
              <a:rPr lang="en-US" dirty="0" smtClean="0"/>
            </a:br>
            <a:r>
              <a:rPr lang="fi-FI" dirty="0" smtClean="0">
                <a:solidFill>
                  <a:schemeClr val="accent1"/>
                </a:solidFill>
              </a:rPr>
              <a:t>Security Analyzer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5" y="4430090"/>
            <a:ext cx="6191250" cy="1544108"/>
          </a:xfrm>
        </p:spPr>
        <p:txBody>
          <a:bodyPr/>
          <a:lstStyle/>
          <a:p>
            <a:r>
              <a:rPr lang="en-US" dirty="0"/>
              <a:t>Analyze the collected data</a:t>
            </a:r>
          </a:p>
          <a:p>
            <a:r>
              <a:rPr lang="en-US" dirty="0"/>
              <a:t>The only tool that can read the encrypted file</a:t>
            </a:r>
          </a:p>
          <a:p>
            <a:r>
              <a:rPr lang="en-US" dirty="0"/>
              <a:t>Apply different </a:t>
            </a:r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/>
          </a:p>
        </p:txBody>
      </p:sp>
      <p:pic>
        <p:nvPicPr>
          <p:cNvPr id="1026" name="Picture 2" descr="C:\Users\PATRIK~1.COM\AppData\Local\Temp\SNAGHTML55251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1592264"/>
            <a:ext cx="6191250" cy="26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3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Report with recommendations and action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5900" y="1592263"/>
            <a:ext cx="2999255" cy="38172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5206" y="1949731"/>
            <a:ext cx="3097243" cy="393720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2501" y="2427168"/>
            <a:ext cx="3075599" cy="37736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18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hart 1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4"/>
          <a:stretch>
            <a:fillRect/>
          </a:stretch>
        </p:blipFill>
        <p:spPr bwMode="auto">
          <a:xfrm>
            <a:off x="1513619" y="1101204"/>
            <a:ext cx="5943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Report: Risk Profile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 rot="20238360">
            <a:off x="1352536" y="3350494"/>
            <a:ext cx="2459645" cy="983354"/>
          </a:xfrm>
          <a:prstGeom prst="ellipse">
            <a:avLst/>
          </a:prstGeom>
          <a:noFill/>
          <a:ln w="222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4023051" y="3399231"/>
            <a:ext cx="2037884" cy="569519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5900" y="5618286"/>
            <a:ext cx="862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While the Fingerprint is an indicator of your security status at a given time, any system, no matter how many precautions are taken, can be compromised.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155" y="359941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High risk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7679" y="378408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Low risk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KPI char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421086" y="368300"/>
            <a:ext cx="3722914" cy="19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4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5244" y="1522913"/>
            <a:ext cx="3534941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Cyber Security Fingerprint</a:t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endParaRPr lang="en-US" dirty="0" smtClean="0">
              <a:solidFill>
                <a:srgbClr val="666666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666666"/>
                </a:solidFill>
              </a:rPr>
              <a:t>© ABB</a:t>
            </a:r>
          </a:p>
          <a:p>
            <a:pPr eaLnBrk="1" hangingPunct="1"/>
            <a:r>
              <a:rPr lang="en-GB" dirty="0" smtClean="0">
                <a:solidFill>
                  <a:srgbClr val="666666"/>
                </a:solidFill>
              </a:rPr>
              <a:t>July 17, 2012 </a:t>
            </a:r>
            <a:r>
              <a:rPr lang="en-US" dirty="0" smtClean="0">
                <a:solidFill>
                  <a:srgbClr val="666666"/>
                </a:solidFill>
              </a:rPr>
              <a:t>| Slide </a:t>
            </a:r>
            <a:fld id="{C5D4F3BB-2EF9-4BEB-9F37-A50311BD9DB7}" type="slidenum">
              <a:rPr lang="en-US" smtClean="0">
                <a:solidFill>
                  <a:srgbClr val="666666"/>
                </a:solidFill>
              </a:rPr>
              <a:pPr eaLnBrk="1" hangingPunct="1"/>
              <a:t>15</a:t>
            </a:fld>
            <a:endParaRPr lang="en-US" dirty="0" smtClean="0">
              <a:solidFill>
                <a:srgbClr val="66666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07498"/>
            <a:ext cx="91297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231356"/>
            <a:ext cx="9129713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121066"/>
            <a:ext cx="912971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013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Success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ABB Group INTERNAL USE ONLY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5900" y="1292225"/>
            <a:ext cx="3534949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4526" y="1460500"/>
            <a:ext cx="3534949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3151" y="1628775"/>
            <a:ext cx="3534949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Pilot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1414550"/>
              </p:ext>
            </p:extLst>
          </p:nvPr>
        </p:nvGraphicFramePr>
        <p:xfrm>
          <a:off x="215900" y="1295400"/>
          <a:ext cx="87122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51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ABB Group | Slide ‹#›</a:t>
            </a:r>
            <a:endParaRPr lang="sv-SE" b="1">
              <a:solidFill>
                <a:srgbClr val="666666"/>
              </a:solidFill>
            </a:endParaRPr>
          </a:p>
        </p:txBody>
      </p:sp>
      <p:sp>
        <p:nvSpPr>
          <p:cNvPr id="220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09795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5972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9796" name="Rectangle 4"/>
          <p:cNvSpPr>
            <a:spLocks noChangeArrowheads="1"/>
          </p:cNvSpPr>
          <p:nvPr/>
        </p:nvSpPr>
        <p:spPr bwMode="auto">
          <a:xfrm>
            <a:off x="381000" y="268288"/>
            <a:ext cx="8410575" cy="100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GB" sz="4000" kern="0" dirty="0">
                <a:solidFill>
                  <a:srgbClr val="0096EA"/>
                </a:solidFill>
                <a:latin typeface="Arial"/>
                <a:ea typeface="+mj-ea"/>
                <a:cs typeface="+mj-cs"/>
              </a:rPr>
              <a:t>Cyber Security </a:t>
            </a:r>
            <a:r>
              <a:rPr lang="en-GB" sz="4000" kern="0" dirty="0" smtClean="0">
                <a:solidFill>
                  <a:srgbClr val="0096EA"/>
                </a:solidFill>
                <a:latin typeface="Arial"/>
                <a:ea typeface="+mj-ea"/>
                <a:cs typeface="+mj-cs"/>
              </a:rPr>
              <a:t>Monitoring Service</a:t>
            </a:r>
            <a:r>
              <a:rPr lang="en-GB" sz="4000" kern="0" dirty="0">
                <a:solidFill>
                  <a:srgbClr val="0096EA"/>
                </a:solidFill>
                <a:latin typeface="Arial"/>
                <a:ea typeface="+mj-ea"/>
                <a:cs typeface="+mj-cs"/>
              </a:rPr>
              <a:t/>
            </a:r>
            <a:br>
              <a:rPr lang="en-GB" sz="4000" kern="0" dirty="0">
                <a:solidFill>
                  <a:srgbClr val="0096EA"/>
                </a:solidFill>
                <a:latin typeface="Arial"/>
                <a:ea typeface="+mj-ea"/>
                <a:cs typeface="+mj-cs"/>
              </a:rPr>
            </a:br>
            <a:r>
              <a:rPr lang="en-US" sz="3200" kern="0" dirty="0" smtClean="0">
                <a:solidFill>
                  <a:srgbClr val="5BD8FF"/>
                </a:solidFill>
                <a:latin typeface="Arial"/>
                <a:ea typeface="+mj-ea"/>
                <a:cs typeface="+mj-cs"/>
              </a:rPr>
              <a:t>(powered by ServicePort)</a:t>
            </a:r>
            <a:endParaRPr lang="en-US" sz="32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6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ServicePort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Leverage the experts and reduce cost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© ABB Group </a:t>
            </a:r>
          </a:p>
          <a:p>
            <a:fld id="{B454CCAF-5856-49E5-81BB-58F65C1287C2}" type="datetime4">
              <a:rPr lang="en-US" smtClean="0"/>
              <a:pPr/>
              <a:t>June 10, 2013</a:t>
            </a:fld>
            <a:r>
              <a:rPr lang="en-US" smtClean="0"/>
              <a:t> | Slide </a:t>
            </a:r>
            <a:fld id="{B12F169C-6BD5-4BFB-B4A0-C9399936B5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759" y="123095"/>
            <a:ext cx="228600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5858" y="1444033"/>
            <a:ext cx="5809409" cy="504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5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22419">
            <a:off x="6859718" y="3245511"/>
            <a:ext cx="1324632" cy="1814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r>
              <a:rPr lang="en-US" dirty="0"/>
              <a:t> </a:t>
            </a:r>
            <a:r>
              <a:rPr lang="en-US" dirty="0" smtClean="0"/>
              <a:t>Fingerprint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 does the fingerprint do?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6374" y="1592263"/>
            <a:ext cx="6191251" cy="3920514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1611313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0685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5257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29829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4401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dirty="0" smtClean="0"/>
              <a:t>Provides a comprehensive view of your site’s cyber security status </a:t>
            </a:r>
          </a:p>
          <a:p>
            <a:r>
              <a:rPr lang="en-US" dirty="0" smtClean="0"/>
              <a:t>Identifies strengths and weaknesses for defending against an attack within your plant’s control systems </a:t>
            </a:r>
          </a:p>
          <a:p>
            <a:r>
              <a:rPr lang="en-US" dirty="0" smtClean="0"/>
              <a:t>Reduces potential for system and plant disruptions </a:t>
            </a:r>
          </a:p>
          <a:p>
            <a:r>
              <a:rPr lang="en-US" dirty="0" smtClean="0"/>
              <a:t>Increases plant and community protection </a:t>
            </a:r>
          </a:p>
          <a:p>
            <a:r>
              <a:rPr lang="en-US" dirty="0" smtClean="0"/>
              <a:t>Supplies a solid foundation from which to build a sustainable cyber security strategy 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76375" y="4883763"/>
            <a:ext cx="575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It does NOT make the system completely secure.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1747" y="1514123"/>
            <a:ext cx="8696353" cy="485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ServicePort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Cyber Security Monitoring Service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  <a:endParaRPr lang="en-US" dirty="0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8759" y="123095"/>
            <a:ext cx="228600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44759" y="2133600"/>
            <a:ext cx="199241" cy="20574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81646" y="2546774"/>
            <a:ext cx="338554" cy="132824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000" smtClean="0"/>
              <a:t>9AKK105713A6279 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2818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© ABB Group | Slide ‹#›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04775" y="6178550"/>
            <a:ext cx="891222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41987" name="Picture 4" descr="ABB1ClaimL_rgb300_100m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2643188"/>
            <a:ext cx="79851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r>
              <a:rPr lang="en-US" dirty="0"/>
              <a:t> </a:t>
            </a:r>
            <a:r>
              <a:rPr lang="en-US" dirty="0" smtClean="0"/>
              <a:t>Fingerprint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Service with a defined scope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sp>
        <p:nvSpPr>
          <p:cNvPr id="36" name="Content Placeholder 1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Benefits:</a:t>
            </a:r>
          </a:p>
          <a:p>
            <a:pPr lvl="1"/>
            <a:r>
              <a:rPr lang="de-DE" dirty="0" smtClean="0"/>
              <a:t>Consistent – same everywhere</a:t>
            </a:r>
          </a:p>
          <a:p>
            <a:pPr lvl="1"/>
            <a:r>
              <a:rPr lang="de-DE" dirty="0" smtClean="0"/>
              <a:t>High and even quality</a:t>
            </a:r>
          </a:p>
          <a:p>
            <a:pPr lvl="1"/>
            <a:r>
              <a:rPr lang="de-DE" dirty="0" smtClean="0"/>
              <a:t>Repeatable</a:t>
            </a:r>
          </a:p>
          <a:p>
            <a:pPr lvl="1"/>
            <a:r>
              <a:rPr lang="de-DE" dirty="0" smtClean="0"/>
              <a:t>Based on best practicies</a:t>
            </a:r>
          </a:p>
          <a:p>
            <a:endParaRPr lang="en-US" dirty="0"/>
          </a:p>
        </p:txBody>
      </p:sp>
      <p:graphicFrame>
        <p:nvGraphicFramePr>
          <p:cNvPr id="37" name="Content Placeholder 15"/>
          <p:cNvGraphicFramePr>
            <a:graphicFrameLocks/>
          </p:cNvGraphicFramePr>
          <p:nvPr/>
        </p:nvGraphicFramePr>
        <p:xfrm>
          <a:off x="4643438" y="1592263"/>
          <a:ext cx="302418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2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r>
              <a:rPr lang="en-US" dirty="0"/>
              <a:t> </a:t>
            </a:r>
            <a:r>
              <a:rPr lang="en-US" dirty="0" smtClean="0"/>
              <a:t>Fingerprint</a:t>
            </a:r>
            <a:br>
              <a:rPr lang="en-US" dirty="0" smtClean="0"/>
            </a:b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Diagnose, implement and </a:t>
            </a: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sustain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1945468" y="3256891"/>
            <a:ext cx="2201862" cy="2316162"/>
          </a:xfrm>
          <a:custGeom>
            <a:avLst/>
            <a:gdLst>
              <a:gd name="T0" fmla="*/ 0 w 10000"/>
              <a:gd name="T1" fmla="*/ 2147483647 h 10092"/>
              <a:gd name="T2" fmla="*/ 2147483647 w 10000"/>
              <a:gd name="T3" fmla="*/ 2147483647 h 10092"/>
              <a:gd name="T4" fmla="*/ 2147483647 w 10000"/>
              <a:gd name="T5" fmla="*/ 2147483647 h 10092"/>
              <a:gd name="T6" fmla="*/ 2147483647 w 10000"/>
              <a:gd name="T7" fmla="*/ 2147483647 h 10092"/>
              <a:gd name="T8" fmla="*/ 2147483647 w 10000"/>
              <a:gd name="T9" fmla="*/ 2147483647 h 10092"/>
              <a:gd name="T10" fmla="*/ 2147483647 w 10000"/>
              <a:gd name="T11" fmla="*/ 2147483647 h 100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92"/>
              <a:gd name="T20" fmla="*/ 10000 w 10000"/>
              <a:gd name="T21" fmla="*/ 10092 h 100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92">
                <a:moveTo>
                  <a:pt x="0" y="10092"/>
                </a:moveTo>
                <a:cubicBezTo>
                  <a:pt x="733" y="8684"/>
                  <a:pt x="2834" y="3122"/>
                  <a:pt x="4426" y="1561"/>
                </a:cubicBezTo>
                <a:cubicBezTo>
                  <a:pt x="6018" y="0"/>
                  <a:pt x="9101" y="802"/>
                  <a:pt x="9554" y="728"/>
                </a:cubicBezTo>
                <a:cubicBezTo>
                  <a:pt x="10000" y="655"/>
                  <a:pt x="7934" y="575"/>
                  <a:pt x="7130" y="1120"/>
                </a:cubicBezTo>
                <a:cubicBezTo>
                  <a:pt x="6320" y="1659"/>
                  <a:pt x="5587" y="2486"/>
                  <a:pt x="4732" y="3962"/>
                </a:cubicBezTo>
                <a:cubicBezTo>
                  <a:pt x="3871" y="5431"/>
                  <a:pt x="2570" y="8842"/>
                  <a:pt x="2003" y="10092"/>
                </a:cubicBezTo>
              </a:path>
            </a:pathLst>
          </a:cu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16032" y="4496216"/>
            <a:ext cx="38504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840818" y="3034641"/>
            <a:ext cx="4232275" cy="1536700"/>
          </a:xfrm>
          <a:custGeom>
            <a:avLst/>
            <a:gdLst>
              <a:gd name="T0" fmla="*/ 2147483647 w 3012"/>
              <a:gd name="T1" fmla="*/ 2147483647 h 1094"/>
              <a:gd name="T2" fmla="*/ 2147483647 w 3012"/>
              <a:gd name="T3" fmla="*/ 2147483647 h 1094"/>
              <a:gd name="T4" fmla="*/ 2147483647 w 3012"/>
              <a:gd name="T5" fmla="*/ 2147483647 h 1094"/>
              <a:gd name="T6" fmla="*/ 2147483647 w 3012"/>
              <a:gd name="T7" fmla="*/ 2147483647 h 1094"/>
              <a:gd name="T8" fmla="*/ 2147483647 w 3012"/>
              <a:gd name="T9" fmla="*/ 2147483647 h 1094"/>
              <a:gd name="T10" fmla="*/ 2147483647 w 3012"/>
              <a:gd name="T11" fmla="*/ 2147483647 h 1094"/>
              <a:gd name="T12" fmla="*/ 2147483647 w 3012"/>
              <a:gd name="T13" fmla="*/ 2147483647 h 1094"/>
              <a:gd name="T14" fmla="*/ 2147483647 w 3012"/>
              <a:gd name="T15" fmla="*/ 2147483647 h 1094"/>
              <a:gd name="T16" fmla="*/ 2147483647 w 3012"/>
              <a:gd name="T17" fmla="*/ 2147483647 h 1094"/>
              <a:gd name="T18" fmla="*/ 2147483647 w 3012"/>
              <a:gd name="T19" fmla="*/ 2147483647 h 1094"/>
              <a:gd name="T20" fmla="*/ 2147483647 w 3012"/>
              <a:gd name="T21" fmla="*/ 2147483647 h 1094"/>
              <a:gd name="T22" fmla="*/ 2147483647 w 3012"/>
              <a:gd name="T23" fmla="*/ 2147483647 h 1094"/>
              <a:gd name="T24" fmla="*/ 2147483647 w 3012"/>
              <a:gd name="T25" fmla="*/ 2147483647 h 1094"/>
              <a:gd name="T26" fmla="*/ 2147483647 w 3012"/>
              <a:gd name="T27" fmla="*/ 2147483647 h 1094"/>
              <a:gd name="T28" fmla="*/ 2147483647 w 3012"/>
              <a:gd name="T29" fmla="*/ 2147483647 h 1094"/>
              <a:gd name="T30" fmla="*/ 2147483647 w 3012"/>
              <a:gd name="T31" fmla="*/ 2147483647 h 1094"/>
              <a:gd name="T32" fmla="*/ 2147483647 w 3012"/>
              <a:gd name="T33" fmla="*/ 2147483647 h 1094"/>
              <a:gd name="T34" fmla="*/ 2147483647 w 3012"/>
              <a:gd name="T35" fmla="*/ 2147483647 h 1094"/>
              <a:gd name="T36" fmla="*/ 2147483647 w 3012"/>
              <a:gd name="T37" fmla="*/ 2147483647 h 1094"/>
              <a:gd name="T38" fmla="*/ 2147483647 w 3012"/>
              <a:gd name="T39" fmla="*/ 2147483647 h 1094"/>
              <a:gd name="T40" fmla="*/ 2147483647 w 3012"/>
              <a:gd name="T41" fmla="*/ 2147483647 h 1094"/>
              <a:gd name="T42" fmla="*/ 2147483647 w 3012"/>
              <a:gd name="T43" fmla="*/ 2147483647 h 1094"/>
              <a:gd name="T44" fmla="*/ 2147483647 w 3012"/>
              <a:gd name="T45" fmla="*/ 2147483647 h 1094"/>
              <a:gd name="T46" fmla="*/ 2147483647 w 3012"/>
              <a:gd name="T47" fmla="*/ 2147483647 h 1094"/>
              <a:gd name="T48" fmla="*/ 2147483647 w 3012"/>
              <a:gd name="T49" fmla="*/ 2147483647 h 1094"/>
              <a:gd name="T50" fmla="*/ 2147483647 w 3012"/>
              <a:gd name="T51" fmla="*/ 2147483647 h 1094"/>
              <a:gd name="T52" fmla="*/ 2147483647 w 3012"/>
              <a:gd name="T53" fmla="*/ 2147483647 h 1094"/>
              <a:gd name="T54" fmla="*/ 2147483647 w 3012"/>
              <a:gd name="T55" fmla="*/ 2147483647 h 1094"/>
              <a:gd name="T56" fmla="*/ 2147483647 w 3012"/>
              <a:gd name="T57" fmla="*/ 2147483647 h 10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12"/>
              <a:gd name="T88" fmla="*/ 0 h 1094"/>
              <a:gd name="T89" fmla="*/ 3012 w 3012"/>
              <a:gd name="T90" fmla="*/ 1094 h 109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12" h="1094">
                <a:moveTo>
                  <a:pt x="20" y="458"/>
                </a:moveTo>
                <a:cubicBezTo>
                  <a:pt x="40" y="456"/>
                  <a:pt x="123" y="409"/>
                  <a:pt x="168" y="390"/>
                </a:cubicBezTo>
                <a:cubicBezTo>
                  <a:pt x="212" y="370"/>
                  <a:pt x="246" y="353"/>
                  <a:pt x="288" y="338"/>
                </a:cubicBezTo>
                <a:cubicBezTo>
                  <a:pt x="329" y="322"/>
                  <a:pt x="368" y="309"/>
                  <a:pt x="415" y="299"/>
                </a:cubicBezTo>
                <a:cubicBezTo>
                  <a:pt x="461" y="288"/>
                  <a:pt x="509" y="277"/>
                  <a:pt x="567" y="273"/>
                </a:cubicBezTo>
                <a:cubicBezTo>
                  <a:pt x="624" y="268"/>
                  <a:pt x="703" y="269"/>
                  <a:pt x="761" y="273"/>
                </a:cubicBezTo>
                <a:cubicBezTo>
                  <a:pt x="818" y="276"/>
                  <a:pt x="844" y="281"/>
                  <a:pt x="912" y="294"/>
                </a:cubicBezTo>
                <a:cubicBezTo>
                  <a:pt x="979" y="306"/>
                  <a:pt x="1058" y="318"/>
                  <a:pt x="1164" y="350"/>
                </a:cubicBezTo>
                <a:cubicBezTo>
                  <a:pt x="1269" y="381"/>
                  <a:pt x="1372" y="414"/>
                  <a:pt x="1544" y="482"/>
                </a:cubicBezTo>
                <a:cubicBezTo>
                  <a:pt x="1715" y="549"/>
                  <a:pt x="1988" y="667"/>
                  <a:pt x="2192" y="754"/>
                </a:cubicBezTo>
                <a:cubicBezTo>
                  <a:pt x="2395" y="840"/>
                  <a:pt x="2636" y="945"/>
                  <a:pt x="2764" y="1002"/>
                </a:cubicBezTo>
                <a:lnTo>
                  <a:pt x="2961" y="1094"/>
                </a:lnTo>
                <a:lnTo>
                  <a:pt x="3012" y="918"/>
                </a:lnTo>
                <a:lnTo>
                  <a:pt x="2708" y="778"/>
                </a:lnTo>
                <a:cubicBezTo>
                  <a:pt x="2574" y="716"/>
                  <a:pt x="2339" y="606"/>
                  <a:pt x="2212" y="546"/>
                </a:cubicBezTo>
                <a:cubicBezTo>
                  <a:pt x="2084" y="486"/>
                  <a:pt x="2024" y="456"/>
                  <a:pt x="1944" y="418"/>
                </a:cubicBezTo>
                <a:cubicBezTo>
                  <a:pt x="1864" y="379"/>
                  <a:pt x="1801" y="346"/>
                  <a:pt x="1732" y="314"/>
                </a:cubicBezTo>
                <a:cubicBezTo>
                  <a:pt x="1662" y="281"/>
                  <a:pt x="1584" y="246"/>
                  <a:pt x="1528" y="222"/>
                </a:cubicBezTo>
                <a:cubicBezTo>
                  <a:pt x="1471" y="197"/>
                  <a:pt x="1446" y="186"/>
                  <a:pt x="1396" y="166"/>
                </a:cubicBezTo>
                <a:cubicBezTo>
                  <a:pt x="1345" y="145"/>
                  <a:pt x="1281" y="117"/>
                  <a:pt x="1224" y="98"/>
                </a:cubicBezTo>
                <a:cubicBezTo>
                  <a:pt x="1166" y="78"/>
                  <a:pt x="1101" y="59"/>
                  <a:pt x="1048" y="46"/>
                </a:cubicBezTo>
                <a:cubicBezTo>
                  <a:pt x="994" y="32"/>
                  <a:pt x="960" y="25"/>
                  <a:pt x="904" y="18"/>
                </a:cubicBezTo>
                <a:cubicBezTo>
                  <a:pt x="847" y="10"/>
                  <a:pt x="760" y="3"/>
                  <a:pt x="708" y="2"/>
                </a:cubicBezTo>
                <a:cubicBezTo>
                  <a:pt x="656" y="0"/>
                  <a:pt x="636" y="2"/>
                  <a:pt x="592" y="10"/>
                </a:cubicBezTo>
                <a:cubicBezTo>
                  <a:pt x="547" y="18"/>
                  <a:pt x="487" y="30"/>
                  <a:pt x="440" y="50"/>
                </a:cubicBezTo>
                <a:cubicBezTo>
                  <a:pt x="392" y="69"/>
                  <a:pt x="350" y="95"/>
                  <a:pt x="308" y="126"/>
                </a:cubicBezTo>
                <a:cubicBezTo>
                  <a:pt x="265" y="156"/>
                  <a:pt x="227" y="188"/>
                  <a:pt x="184" y="234"/>
                </a:cubicBezTo>
                <a:cubicBezTo>
                  <a:pt x="140" y="280"/>
                  <a:pt x="75" y="363"/>
                  <a:pt x="48" y="402"/>
                </a:cubicBezTo>
                <a:cubicBezTo>
                  <a:pt x="20" y="440"/>
                  <a:pt x="0" y="460"/>
                  <a:pt x="20" y="45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45533" y="3008610"/>
            <a:ext cx="38504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377393" y="2971141"/>
            <a:ext cx="4105275" cy="1358900"/>
          </a:xfrm>
          <a:custGeom>
            <a:avLst/>
            <a:gdLst>
              <a:gd name="T0" fmla="*/ 2147483647 w 2921"/>
              <a:gd name="T1" fmla="*/ 2147483647 h 968"/>
              <a:gd name="T2" fmla="*/ 2147483647 w 2921"/>
              <a:gd name="T3" fmla="*/ 2147483647 h 968"/>
              <a:gd name="T4" fmla="*/ 2147483647 w 2921"/>
              <a:gd name="T5" fmla="*/ 2147483647 h 968"/>
              <a:gd name="T6" fmla="*/ 2147483647 w 2921"/>
              <a:gd name="T7" fmla="*/ 2147483647 h 968"/>
              <a:gd name="T8" fmla="*/ 2147483647 w 2921"/>
              <a:gd name="T9" fmla="*/ 2147483647 h 968"/>
              <a:gd name="T10" fmla="*/ 2147483647 w 2921"/>
              <a:gd name="T11" fmla="*/ 2147483647 h 968"/>
              <a:gd name="T12" fmla="*/ 2147483647 w 2921"/>
              <a:gd name="T13" fmla="*/ 2147483647 h 968"/>
              <a:gd name="T14" fmla="*/ 2147483647 w 2921"/>
              <a:gd name="T15" fmla="*/ 2147483647 h 968"/>
              <a:gd name="T16" fmla="*/ 2147483647 w 2921"/>
              <a:gd name="T17" fmla="*/ 0 h 968"/>
              <a:gd name="T18" fmla="*/ 2147483647 w 2921"/>
              <a:gd name="T19" fmla="*/ 2147483647 h 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21"/>
              <a:gd name="T31" fmla="*/ 0 h 968"/>
              <a:gd name="T32" fmla="*/ 2921 w 2921"/>
              <a:gd name="T33" fmla="*/ 968 h 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21" h="968">
                <a:moveTo>
                  <a:pt x="403" y="41"/>
                </a:moveTo>
                <a:cubicBezTo>
                  <a:pt x="0" y="52"/>
                  <a:pt x="453" y="55"/>
                  <a:pt x="499" y="65"/>
                </a:cubicBezTo>
                <a:cubicBezTo>
                  <a:pt x="544" y="74"/>
                  <a:pt x="597" y="75"/>
                  <a:pt x="678" y="99"/>
                </a:cubicBezTo>
                <a:cubicBezTo>
                  <a:pt x="758" y="122"/>
                  <a:pt x="904" y="176"/>
                  <a:pt x="984" y="206"/>
                </a:cubicBezTo>
                <a:cubicBezTo>
                  <a:pt x="1063" y="235"/>
                  <a:pt x="1087" y="246"/>
                  <a:pt x="1158" y="278"/>
                </a:cubicBezTo>
                <a:cubicBezTo>
                  <a:pt x="1228" y="309"/>
                  <a:pt x="1308" y="346"/>
                  <a:pt x="1406" y="393"/>
                </a:cubicBezTo>
                <a:cubicBezTo>
                  <a:pt x="1503" y="439"/>
                  <a:pt x="1540" y="459"/>
                  <a:pt x="1744" y="555"/>
                </a:cubicBezTo>
                <a:lnTo>
                  <a:pt x="2630" y="968"/>
                </a:lnTo>
                <a:lnTo>
                  <a:pt x="2921" y="0"/>
                </a:lnTo>
                <a:lnTo>
                  <a:pt x="403" y="4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60403" y="2992298"/>
            <a:ext cx="38504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715530" y="2621891"/>
            <a:ext cx="3867150" cy="417512"/>
          </a:xfrm>
          <a:custGeom>
            <a:avLst/>
            <a:gdLst>
              <a:gd name="T0" fmla="*/ 2147483647 w 2753"/>
              <a:gd name="T1" fmla="*/ 2147483647 h 297"/>
              <a:gd name="T2" fmla="*/ 2147483647 w 2753"/>
              <a:gd name="T3" fmla="*/ 0 h 297"/>
              <a:gd name="T4" fmla="*/ 0 w 2753"/>
              <a:gd name="T5" fmla="*/ 2147483647 h 297"/>
              <a:gd name="T6" fmla="*/ 2147483647 w 2753"/>
              <a:gd name="T7" fmla="*/ 2147483647 h 297"/>
              <a:gd name="T8" fmla="*/ 0 60000 65536"/>
              <a:gd name="T9" fmla="*/ 0 60000 65536"/>
              <a:gd name="T10" fmla="*/ 0 60000 65536"/>
              <a:gd name="T11" fmla="*/ 0 60000 65536"/>
              <a:gd name="T12" fmla="*/ 0 w 2753"/>
              <a:gd name="T13" fmla="*/ 0 h 297"/>
              <a:gd name="T14" fmla="*/ 2753 w 2753"/>
              <a:gd name="T15" fmla="*/ 297 h 2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3" h="297">
                <a:moveTo>
                  <a:pt x="2683" y="254"/>
                </a:moveTo>
                <a:lnTo>
                  <a:pt x="2753" y="0"/>
                </a:lnTo>
                <a:lnTo>
                  <a:pt x="0" y="297"/>
                </a:lnTo>
                <a:lnTo>
                  <a:pt x="2683" y="25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080216" y="2570290"/>
            <a:ext cx="38504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1558118" y="5587341"/>
            <a:ext cx="5497512" cy="0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 flipV="1">
            <a:off x="1562880" y="2510766"/>
            <a:ext cx="4763" cy="3065462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 rot="5400000">
            <a:off x="170643" y="3845660"/>
            <a:ext cx="2395537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None/>
              <a:defRPr/>
            </a:pPr>
            <a:r>
              <a:rPr lang="en-US" altLang="en-US" sz="900" b="1" dirty="0" smtClean="0">
                <a:solidFill>
                  <a:schemeClr val="accent6"/>
                </a:solidFill>
                <a:latin typeface="Arial" pitchFamily="34" charset="0"/>
                <a:cs typeface="+mn-cs"/>
              </a:rPr>
              <a:t>System </a:t>
            </a:r>
            <a:r>
              <a:rPr lang="en-US" altLang="en-US" sz="900" b="1" dirty="0">
                <a:solidFill>
                  <a:schemeClr val="accent6"/>
                </a:solidFill>
                <a:latin typeface="Arial" pitchFamily="34" charset="0"/>
                <a:cs typeface="+mn-cs"/>
              </a:rPr>
              <a:t>Potential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519055" y="5714341"/>
            <a:ext cx="4508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altLang="en-US" sz="900" b="1" dirty="0">
                <a:solidFill>
                  <a:schemeClr val="accent6"/>
                </a:solidFill>
                <a:latin typeface="Arial" pitchFamily="34" charset="0"/>
                <a:cs typeface="+mn-cs"/>
              </a:rPr>
              <a:t>Time</a:t>
            </a: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6719080" y="3088616"/>
            <a:ext cx="1679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dirty="0"/>
              <a:t>Manage Performance Gap</a:t>
            </a:r>
          </a:p>
        </p:txBody>
      </p:sp>
      <p:sp>
        <p:nvSpPr>
          <p:cNvPr id="22" name="Right Brace 36"/>
          <p:cNvSpPr>
            <a:spLocks/>
          </p:cNvSpPr>
          <p:nvPr/>
        </p:nvSpPr>
        <p:spPr bwMode="auto">
          <a:xfrm>
            <a:off x="6373005" y="3021941"/>
            <a:ext cx="315913" cy="941387"/>
          </a:xfrm>
          <a:prstGeom prst="rightBrace">
            <a:avLst>
              <a:gd name="adj1" fmla="val 8277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1482" y="2658766"/>
            <a:ext cx="1373954" cy="307777"/>
          </a:xfrm>
          <a:prstGeom prst="rect">
            <a:avLst/>
          </a:prstGeom>
          <a:noFill/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en-US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Track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4268" y="3372000"/>
            <a:ext cx="1373954" cy="307777"/>
          </a:xfrm>
          <a:prstGeom prst="rect">
            <a:avLst/>
          </a:prstGeom>
          <a:noFill/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en-US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Scan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7159" y="3456975"/>
            <a:ext cx="1373954" cy="307777"/>
          </a:xfrm>
          <a:prstGeom prst="rect">
            <a:avLst/>
          </a:prstGeom>
          <a:noFill/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en-US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Hands-on</a:t>
            </a:r>
            <a:endParaRPr lang="en-US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2328" y="4619552"/>
            <a:ext cx="1942156" cy="307777"/>
          </a:xfrm>
          <a:prstGeom prst="rect">
            <a:avLst/>
          </a:prstGeom>
          <a:noFill/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en-US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Fingerprint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2193118" y="5700053"/>
            <a:ext cx="542925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026430" y="5707991"/>
            <a:ext cx="869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Diagnose</a:t>
            </a: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2743980" y="5700053"/>
            <a:ext cx="11461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893205" y="5707991"/>
            <a:ext cx="946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Implement</a:t>
            </a: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3839355" y="5700053"/>
            <a:ext cx="39814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368118" y="5707991"/>
            <a:ext cx="735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Sustain</a:t>
            </a: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flipV="1">
            <a:off x="2210580" y="2847316"/>
            <a:ext cx="0" cy="2728912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buNone/>
              <a:defRPr/>
            </a:pPr>
            <a:endParaRPr lang="en-US" dirty="0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V="1">
            <a:off x="2701118" y="2802866"/>
            <a:ext cx="0" cy="2770187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buNone/>
              <a:defRPr/>
            </a:pPr>
            <a:endParaRPr lang="en-US" dirty="0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3837768" y="2802866"/>
            <a:ext cx="0" cy="2773362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77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 Fingerprint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3920514"/>
          </a:xfrm>
        </p:spPr>
        <p:txBody>
          <a:bodyPr>
            <a:normAutofit/>
          </a:bodyPr>
          <a:lstStyle/>
          <a:p>
            <a:r>
              <a:rPr lang="en-US" dirty="0" smtClean="0"/>
              <a:t>Principle of least function</a:t>
            </a:r>
            <a:endParaRPr lang="en-US" dirty="0"/>
          </a:p>
          <a:p>
            <a:r>
              <a:rPr lang="en-US" dirty="0" smtClean="0"/>
              <a:t>Principle of least privilege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4" y="2632851"/>
            <a:ext cx="2953723" cy="3269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689" y="2625107"/>
            <a:ext cx="4388090" cy="32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50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b-as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bb-asg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bb-asg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bb-asg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bb-asg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bb-asg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abb-asg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abb-asg-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933451" y="3350367"/>
            <a:ext cx="298938" cy="175847"/>
          </a:xfrm>
          <a:prstGeom prst="rect">
            <a:avLst/>
          </a:prstGeom>
          <a:solidFill>
            <a:srgbClr val="0C465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4399" y="3074064"/>
            <a:ext cx="298938" cy="175847"/>
          </a:xfrm>
          <a:prstGeom prst="rect">
            <a:avLst/>
          </a:prstGeom>
          <a:solidFill>
            <a:srgbClr val="0F547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2503" y="2800174"/>
            <a:ext cx="298938" cy="175847"/>
          </a:xfrm>
          <a:prstGeom prst="rect">
            <a:avLst/>
          </a:prstGeom>
          <a:solidFill>
            <a:srgbClr val="0063A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33451" y="2524112"/>
            <a:ext cx="298938" cy="175847"/>
          </a:xfrm>
          <a:prstGeom prst="rect">
            <a:avLst/>
          </a:prstGeom>
          <a:solidFill>
            <a:srgbClr val="0089D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33451" y="2246672"/>
            <a:ext cx="298938" cy="175847"/>
          </a:xfrm>
          <a:prstGeom prst="rect">
            <a:avLst/>
          </a:prstGeom>
          <a:solidFill>
            <a:srgbClr val="00AEE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41413" y="1976341"/>
            <a:ext cx="298938" cy="175847"/>
          </a:xfrm>
          <a:prstGeom prst="rect">
            <a:avLst/>
          </a:prstGeom>
          <a:solidFill>
            <a:srgbClr val="80D3E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44919" y="1705294"/>
            <a:ext cx="298938" cy="175847"/>
          </a:xfrm>
          <a:prstGeom prst="rect">
            <a:avLst/>
          </a:prstGeom>
          <a:solidFill>
            <a:srgbClr val="B8E5F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2563" marR="0" indent="-18256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8179" y="3289188"/>
            <a:ext cx="24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Antivirus Solutions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1829" y="3022488"/>
            <a:ext cx="24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Security Updates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8179" y="2743088"/>
            <a:ext cx="24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Account Management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8179" y="2482738"/>
            <a:ext cx="24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Computer Policies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48179" y="2190638"/>
            <a:ext cx="24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Microsoft Firewall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48179" y="1923938"/>
            <a:ext cx="24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Procedures and Policies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4529" y="1663588"/>
            <a:ext cx="24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Physical Security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r>
              <a:rPr lang="en-US" dirty="0"/>
              <a:t> </a:t>
            </a:r>
            <a:r>
              <a:rPr lang="en-US" dirty="0" smtClean="0"/>
              <a:t>Fingerprint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lang="en-US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 depth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8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r>
              <a:rPr lang="en-US" dirty="0"/>
              <a:t> </a:t>
            </a:r>
            <a:r>
              <a:rPr lang="en-US" dirty="0" smtClean="0"/>
              <a:t>Fingerprint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Service with a defined scope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252414" y="1403345"/>
            <a:ext cx="929530" cy="274638"/>
            <a:chOff x="252414" y="1403345"/>
            <a:chExt cx="929530" cy="274638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2414" y="1538283"/>
              <a:ext cx="3847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82322" y="1403345"/>
              <a:ext cx="59962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l" eaLnBrk="1" hangingPunct="1">
                <a:buFont typeface="Wingdings" pitchFamily="2" charset="2"/>
                <a:buNone/>
              </a:pPr>
              <a:r>
                <a:rPr lang="de-DE" sz="1200" b="1" dirty="0">
                  <a:solidFill>
                    <a:schemeClr val="accent2"/>
                  </a:solidFill>
                </a:rPr>
                <a:t>Energy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252414" y="1633533"/>
            <a:ext cx="1847320" cy="276225"/>
            <a:chOff x="252414" y="1633533"/>
            <a:chExt cx="1847320" cy="276225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2414" y="1763708"/>
              <a:ext cx="38479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82322" y="1633533"/>
              <a:ext cx="15174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l" eaLnBrk="1" hangingPunct="1">
                <a:buFont typeface="Wingdings" pitchFamily="2" charset="2"/>
                <a:buNone/>
              </a:pPr>
              <a:r>
                <a:rPr lang="de-DE" sz="1200" b="1" dirty="0">
                  <a:solidFill>
                    <a:schemeClr val="tx2"/>
                  </a:solidFill>
                </a:rPr>
                <a:t>Industrial </a:t>
              </a:r>
              <a:r>
                <a:rPr lang="de-DE" sz="1200" b="1" dirty="0" smtClean="0">
                  <a:solidFill>
                    <a:schemeClr val="tx2"/>
                  </a:solidFill>
                </a:rPr>
                <a:t>Automation</a:t>
              </a:r>
              <a:endParaRPr lang="de-DE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252414" y="1857370"/>
            <a:ext cx="604565" cy="274638"/>
            <a:chOff x="252414" y="1857370"/>
            <a:chExt cx="604565" cy="274638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52414" y="1987545"/>
              <a:ext cx="38479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82322" y="1857370"/>
              <a:ext cx="27465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l" eaLnBrk="1" hangingPunct="1">
                <a:buFont typeface="Wingdings" pitchFamily="2" charset="2"/>
                <a:buNone/>
              </a:pPr>
              <a:r>
                <a:rPr lang="de-DE" sz="1200" b="1" dirty="0">
                  <a:solidFill>
                    <a:schemeClr val="accent1"/>
                  </a:solidFill>
                </a:rPr>
                <a:t>IT</a:t>
              </a: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78288" y="1322383"/>
            <a:ext cx="1328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dirty="0"/>
              <a:t>Design Details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110038" y="5778495"/>
            <a:ext cx="131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dirty="0"/>
              <a:t>Completeness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62150" y="2320920"/>
            <a:ext cx="4000500" cy="3097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366000" tIns="90000" bIns="90000" anchor="b" anchorCtr="1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ISA </a:t>
            </a:r>
            <a:r>
              <a:rPr lang="de-DE" sz="1600" b="1" dirty="0" smtClean="0">
                <a:solidFill>
                  <a:schemeClr val="bg1"/>
                </a:solidFill>
              </a:rPr>
              <a:t>99*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27213" y="2471733"/>
            <a:ext cx="3257550" cy="2947987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54800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de-DE" sz="1600" b="1">
                <a:solidFill>
                  <a:schemeClr val="bg1"/>
                </a:solidFill>
              </a:rPr>
              <a:t>NIST 800-53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897313" y="1825620"/>
            <a:ext cx="3208337" cy="2339975"/>
          </a:xfrm>
          <a:prstGeom prst="rect">
            <a:avLst/>
          </a:prstGeom>
          <a:solidFill>
            <a:schemeClr val="accent2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IEC 62351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290638" y="2976558"/>
            <a:ext cx="3959225" cy="2443162"/>
          </a:xfrm>
          <a:prstGeom prst="rect">
            <a:avLst/>
          </a:prstGeom>
          <a:solidFill>
            <a:schemeClr val="accent2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54000" tIns="1404000" anchor="b"/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NERC CIP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52738" y="559910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/>
              <a:t>Operator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27663" y="559752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/>
              <a:t>Manufacturer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097088" y="3478208"/>
            <a:ext cx="2987675" cy="1941512"/>
          </a:xfrm>
          <a:prstGeom prst="rect">
            <a:avLst/>
          </a:prstGeom>
          <a:solidFill>
            <a:schemeClr val="accent1">
              <a:alpha val="6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1566000" anchor="b"/>
          <a:lstStyle/>
          <a:p>
            <a:pPr algn="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ISO 27K 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532993" y="2087558"/>
            <a:ext cx="1210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DE" dirty="0"/>
              <a:t>Technical </a:t>
            </a:r>
          </a:p>
          <a:p>
            <a:pPr algn="l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DE" dirty="0"/>
              <a:t>Aspects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61925" y="3286119"/>
            <a:ext cx="10604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de-DE" sz="1400" dirty="0"/>
              <a:t>Details of 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DE" sz="1400" dirty="0"/>
              <a:t>Operations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258050" y="3294586"/>
            <a:ext cx="1585690" cy="7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DE" sz="1400" dirty="0"/>
              <a:t>Relevance 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DE" sz="1400" dirty="0"/>
              <a:t>for Manufacturers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8463" y="3716333"/>
            <a:ext cx="1814512" cy="1222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de-DE" sz="1600" b="1">
                <a:solidFill>
                  <a:schemeClr val="bg1"/>
                </a:solidFill>
              </a:rPr>
              <a:t>CPNI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4752975" y="1592258"/>
            <a:ext cx="0" cy="4230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752975" y="2771770"/>
            <a:ext cx="2185988" cy="944563"/>
          </a:xfrm>
          <a:prstGeom prst="rect">
            <a:avLst/>
          </a:prstGeom>
          <a:solidFill>
            <a:schemeClr val="accent2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de-DE" sz="1600" b="1" dirty="0">
                <a:solidFill>
                  <a:schemeClr val="bg1"/>
                </a:solidFill>
              </a:rPr>
              <a:t>IEEE P 1686</a:t>
            </a: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701675" y="3716333"/>
            <a:ext cx="7299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768093" y="6205058"/>
            <a:ext cx="5280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CH" sz="1000" dirty="0" smtClean="0"/>
              <a:t>* Since the closing of the ESCoRTS project, ISA decided to relabel the ISA 99 standard to </a:t>
            </a:r>
            <a:br>
              <a:rPr lang="de-CH" sz="1000" dirty="0" smtClean="0"/>
            </a:br>
            <a:r>
              <a:rPr lang="de-CH" sz="1000" dirty="0" smtClean="0"/>
              <a:t>ISA 62443 to make the alignment with the IEC 62443 series more explicit and obvious.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7931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6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r>
              <a:rPr lang="en-US" dirty="0"/>
              <a:t> </a:t>
            </a:r>
            <a:r>
              <a:rPr lang="en-US" dirty="0" smtClean="0"/>
              <a:t>Fingerprint</a:t>
            </a:r>
            <a:br>
              <a:rPr lang="en-US" dirty="0" smtClean="0"/>
            </a:br>
            <a:r>
              <a:rPr lang="en-US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Key Performance Indicators</a:t>
            </a:r>
            <a:endParaRPr lang="en-US" kern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 | Slide ‹#›</a:t>
            </a:r>
            <a:endParaRPr lang="en-US"/>
          </a:p>
        </p:txBody>
      </p:sp>
      <p:pic>
        <p:nvPicPr>
          <p:cNvPr id="5" name="Picture 4" descr="KPI ch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68732" y="1678675"/>
            <a:ext cx="7978253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 Fingerprint</a:t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Control System Architecture - what to protect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ABB Group | Slide ‹#›</a:t>
            </a:r>
            <a:endParaRPr lang="en-US" dirty="0"/>
          </a:p>
        </p:txBody>
      </p:sp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4048" y="1592263"/>
            <a:ext cx="5433029" cy="46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78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80842" y="3641416"/>
            <a:ext cx="6012383" cy="1367554"/>
          </a:xfrm>
          <a:custGeom>
            <a:avLst/>
            <a:gdLst>
              <a:gd name="connsiteX0" fmla="*/ 0 w 5980015"/>
              <a:gd name="connsiteY0" fmla="*/ 1359462 h 1367554"/>
              <a:gd name="connsiteX1" fmla="*/ 0 w 5980015"/>
              <a:gd name="connsiteY1" fmla="*/ 485522 h 1367554"/>
              <a:gd name="connsiteX2" fmla="*/ 946769 w 5980015"/>
              <a:gd name="connsiteY2" fmla="*/ 485522 h 1367554"/>
              <a:gd name="connsiteX3" fmla="*/ 946769 w 5980015"/>
              <a:gd name="connsiteY3" fmla="*/ 0 h 1367554"/>
              <a:gd name="connsiteX4" fmla="*/ 5980015 w 5980015"/>
              <a:gd name="connsiteY4" fmla="*/ 0 h 1367554"/>
              <a:gd name="connsiteX5" fmla="*/ 5980015 w 5980015"/>
              <a:gd name="connsiteY5" fmla="*/ 1367554 h 1367554"/>
              <a:gd name="connsiteX6" fmla="*/ 0 w 5980015"/>
              <a:gd name="connsiteY6" fmla="*/ 1359462 h 13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0015" h="1367554">
                <a:moveTo>
                  <a:pt x="0" y="1359462"/>
                </a:moveTo>
                <a:lnTo>
                  <a:pt x="0" y="485522"/>
                </a:lnTo>
                <a:lnTo>
                  <a:pt x="946769" y="485522"/>
                </a:lnTo>
                <a:lnTo>
                  <a:pt x="946769" y="0"/>
                </a:lnTo>
                <a:lnTo>
                  <a:pt x="5980015" y="0"/>
                </a:lnTo>
                <a:lnTo>
                  <a:pt x="5980015" y="1367554"/>
                </a:lnTo>
                <a:lnTo>
                  <a:pt x="0" y="1359462"/>
                </a:lnTo>
                <a:close/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2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EXCELCHART" val="SPRETRUE"/>
  <p:tag name="VARSLIDECATEGORYID" val="SPREchart"/>
  <p:tag name="VARSLIDEID" val="SPREexcel_chart"/>
  <p:tag name="ARTICULATE_SLIDE_GUID" val="9e553efc-4c98-4644-9f5d-843851f113e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</p:tagLst>
</file>

<file path=ppt/theme/theme1.xml><?xml version="1.0" encoding="utf-8"?>
<a:theme xmlns:a="http://schemas.openxmlformats.org/drawingml/2006/main" name="default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 Design 2 Green">
  <a:themeElements>
    <a:clrScheme name="ABB Green 2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BB Design 3 Violet">
  <a:themeElements>
    <a:clrScheme name="ABB Violet 2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 Design 4 Orange">
  <a:themeElements>
    <a:clrScheme name="ABB Orange 2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42</TotalTime>
  <Words>464</Words>
  <Application>Microsoft Office PowerPoint</Application>
  <PresentationFormat>On-screen Show (4:3)</PresentationFormat>
  <Paragraphs>137</Paragraphs>
  <Slides>21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</vt:lpstr>
      <vt:lpstr>ABB Design 2 Green</vt:lpstr>
      <vt:lpstr>ABB Design 3 Violet</vt:lpstr>
      <vt:lpstr>ABB Design 4 Orange</vt:lpstr>
      <vt:lpstr>Cyber Security Fingerprint Secure systems, protect production  </vt:lpstr>
      <vt:lpstr>Cyber Security Fingerprint What does the fingerprint do?</vt:lpstr>
      <vt:lpstr>Cyber Security Fingerprint Service with a defined scope</vt:lpstr>
      <vt:lpstr>Cyber Security Fingerprint Diagnose, implement and sustain</vt:lpstr>
      <vt:lpstr>Cyber Security Fingerprint</vt:lpstr>
      <vt:lpstr>Cyber Security Fingerprint Security in depth</vt:lpstr>
      <vt:lpstr>Cyber Security Fingerprint Service with a defined scope</vt:lpstr>
      <vt:lpstr>Cyber Security Fingerprint Key Performance Indicators</vt:lpstr>
      <vt:lpstr>Cyber Security Fingerprint Control System Architecture - what to protect</vt:lpstr>
      <vt:lpstr>Cyber Security Fingerprint Security Logger Data Collection Tool</vt:lpstr>
      <vt:lpstr>Cyber Security Fingerprint Interview</vt:lpstr>
      <vt:lpstr>Cyber Security Fingerprint Security Analyzer Tool</vt:lpstr>
      <vt:lpstr>Cyber Security Fingerprint</vt:lpstr>
      <vt:lpstr>Cyber Security Fingerprint</vt:lpstr>
      <vt:lpstr>Cyber Security Fingerprint Recommendations </vt:lpstr>
      <vt:lpstr>Cyber Security Fingerprint Success Stories</vt:lpstr>
      <vt:lpstr>Cyber Security Fingerprint Pilot results</vt:lpstr>
      <vt:lpstr>Slide 18</vt:lpstr>
      <vt:lpstr>ServicePort Leverage the experts and reduce cost </vt:lpstr>
      <vt:lpstr>ServicePort Cyber Security Monitoring Service</vt:lpstr>
      <vt:lpstr>Slide 21</vt:lpstr>
    </vt:vector>
  </TitlesOfParts>
  <Company>ABB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Fingerprint Secure systems, protect production</dc:title>
  <dc:creator>USBRVER</dc:creator>
  <cp:lastModifiedBy>USBRVER</cp:lastModifiedBy>
  <cp:revision>4</cp:revision>
  <dcterms:created xsi:type="dcterms:W3CDTF">2013-05-21T14:36:09Z</dcterms:created>
  <dcterms:modified xsi:type="dcterms:W3CDTF">2013-06-10T16:21:13Z</dcterms:modified>
</cp:coreProperties>
</file>